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02" r:id="rId5"/>
    <p:sldId id="304" r:id="rId6"/>
    <p:sldId id="303" r:id="rId7"/>
    <p:sldId id="301" r:id="rId8"/>
    <p:sldId id="295" r:id="rId9"/>
    <p:sldId id="296" r:id="rId10"/>
    <p:sldId id="258" r:id="rId11"/>
    <p:sldId id="259" r:id="rId12"/>
    <p:sldId id="354" r:id="rId13"/>
    <p:sldId id="298" r:id="rId14"/>
    <p:sldId id="350" r:id="rId15"/>
    <p:sldId id="351" r:id="rId16"/>
    <p:sldId id="352" r:id="rId17"/>
    <p:sldId id="297" r:id="rId18"/>
    <p:sldId id="261" r:id="rId19"/>
    <p:sldId id="309" r:id="rId20"/>
    <p:sldId id="262" r:id="rId21"/>
    <p:sldId id="263" r:id="rId22"/>
    <p:sldId id="308" r:id="rId23"/>
    <p:sldId id="265" r:id="rId24"/>
    <p:sldId id="266" r:id="rId25"/>
    <p:sldId id="313" r:id="rId26"/>
    <p:sldId id="294" r:id="rId27"/>
    <p:sldId id="349" r:id="rId28"/>
    <p:sldId id="269" r:id="rId29"/>
    <p:sldId id="317" r:id="rId30"/>
    <p:sldId id="318" r:id="rId31"/>
    <p:sldId id="31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320" r:id="rId40"/>
    <p:sldId id="330" r:id="rId41"/>
    <p:sldId id="280" r:id="rId42"/>
    <p:sldId id="332" r:id="rId43"/>
    <p:sldId id="333" r:id="rId44"/>
    <p:sldId id="334" r:id="rId45"/>
    <p:sldId id="321" r:id="rId46"/>
    <p:sldId id="322" r:id="rId47"/>
    <p:sldId id="325" r:id="rId48"/>
    <p:sldId id="323" r:id="rId49"/>
    <p:sldId id="305" r:id="rId50"/>
    <p:sldId id="335" r:id="rId51"/>
    <p:sldId id="355" r:id="rId52"/>
    <p:sldId id="310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FF00"/>
    <a:srgbClr val="CC0099"/>
    <a:srgbClr val="C8C8C8"/>
    <a:srgbClr val="D9D9D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9" autoAdjust="0"/>
    <p:restoredTop sz="99435" autoAdjust="0"/>
  </p:normalViewPr>
  <p:slideViewPr>
    <p:cSldViewPr>
      <p:cViewPr>
        <p:scale>
          <a:sx n="80" d="100"/>
          <a:sy n="80" d="100"/>
        </p:scale>
        <p:origin x="-1374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11" Type="http://schemas.openxmlformats.org/officeDocument/2006/relationships/image" Target="../media/image54.wmf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10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5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6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49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7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61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568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776662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1412875"/>
            <a:ext cx="37766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92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97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72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771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15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63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50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0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90500"/>
            <a:ext cx="1962150" cy="6191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90500"/>
            <a:ext cx="5735637" cy="6191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7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8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5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0770-BC99-471F-B3C9-3B072107CE6A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F9374-9442-4926-A431-792A8D78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1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7705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H="1" flipV="1">
            <a:off x="1243013" y="282575"/>
            <a:ext cx="0" cy="6762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029" name="Oval 8"/>
          <p:cNvSpPr>
            <a:spLocks noChangeArrowheads="1"/>
          </p:cNvSpPr>
          <p:nvPr/>
        </p:nvSpPr>
        <p:spPr bwMode="auto">
          <a:xfrm>
            <a:off x="152400" y="506413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20000"/>
              </a:spcAft>
              <a:defRPr/>
            </a:pPr>
            <a:endParaRPr lang="en-US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1030" name="Oval 9"/>
          <p:cNvSpPr>
            <a:spLocks noChangeArrowheads="1"/>
          </p:cNvSpPr>
          <p:nvPr/>
        </p:nvSpPr>
        <p:spPr bwMode="auto">
          <a:xfrm>
            <a:off x="488950" y="506413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20000"/>
              </a:spcAft>
              <a:defRPr/>
            </a:pPr>
            <a:endParaRPr lang="en-US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1031" name="Oval 10"/>
          <p:cNvSpPr>
            <a:spLocks noChangeArrowheads="1"/>
          </p:cNvSpPr>
          <p:nvPr/>
        </p:nvSpPr>
        <p:spPr bwMode="auto">
          <a:xfrm>
            <a:off x="827088" y="506413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20000"/>
              </a:spcAft>
              <a:defRPr/>
            </a:pPr>
            <a:endParaRPr lang="en-US" sz="2400">
              <a:solidFill>
                <a:srgbClr val="3366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20000"/>
        </a:spcAft>
        <a:defRPr sz="3800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lr>
          <a:schemeClr val="accent1"/>
        </a:buClr>
        <a:buSzPct val="75000"/>
        <a:buFont typeface="Wingdings" pitchFamily="2" charset="2"/>
        <a:buChar char="l"/>
        <a:defRPr sz="25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Char char="•"/>
        <a:defRPr sz="20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Char char="•"/>
        <a:defRPr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54.wmf"/><Relationship Id="rId3" Type="http://schemas.openxmlformats.org/officeDocument/2006/relationships/image" Target="../media/image310.png"/><Relationship Id="rId21" Type="http://schemas.openxmlformats.org/officeDocument/2006/relationships/image" Target="../media/image52.wmf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0.wmf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7.wmf"/><Relationship Id="rId24" Type="http://schemas.openxmlformats.org/officeDocument/2006/relationships/image" Target="../media/image53.wmf"/><Relationship Id="rId5" Type="http://schemas.openxmlformats.org/officeDocument/2006/relationships/image" Target="../media/image44.wmf"/><Relationship Id="rId15" Type="http://schemas.openxmlformats.org/officeDocument/2006/relationships/image" Target="../media/image49.wmf"/><Relationship Id="rId23" Type="http://schemas.openxmlformats.org/officeDocument/2006/relationships/oleObject" Target="../embeddings/oleObject11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11" Type="http://schemas.openxmlformats.org/officeDocument/2006/relationships/image" Target="../media/image58.jpe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5.png"/><Relationship Id="rId4" Type="http://schemas.openxmlformats.org/officeDocument/2006/relationships/image" Target="../media/image55.wmf"/><Relationship Id="rId9" Type="http://schemas.openxmlformats.org/officeDocument/2006/relationships/slide" Target="slide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330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0.png"/><Relationship Id="rId11" Type="http://schemas.openxmlformats.org/officeDocument/2006/relationships/image" Target="../media/image380.png"/><Relationship Id="rId5" Type="http://schemas.openxmlformats.org/officeDocument/2006/relationships/image" Target="../media/image360.png"/><Relationship Id="rId10" Type="http://schemas.openxmlformats.org/officeDocument/2006/relationships/image" Target="../media/image59.wmf"/><Relationship Id="rId4" Type="http://schemas.openxmlformats.org/officeDocument/2006/relationships/image" Target="../media/image351.png"/><Relationship Id="rId9" Type="http://schemas.openxmlformats.org/officeDocument/2006/relationships/oleObject" Target="../embeddings/oleObject130.bin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3" Type="http://schemas.openxmlformats.org/officeDocument/2006/relationships/image" Target="../media/image330.png"/><Relationship Id="rId25" Type="http://schemas.openxmlformats.org/officeDocument/2006/relationships/image" Target="../media/image62.png"/><Relationship Id="rId2" Type="http://schemas.openxmlformats.org/officeDocument/2006/relationships/slideLayout" Target="../slideLayouts/slideLayout18.xml"/><Relationship Id="rId29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24" Type="http://schemas.openxmlformats.org/officeDocument/2006/relationships/image" Target="../media/image61.png"/><Relationship Id="rId32" Type="http://schemas.openxmlformats.org/officeDocument/2006/relationships/image" Target="../media/image62.wmf"/><Relationship Id="rId23" Type="http://schemas.openxmlformats.org/officeDocument/2006/relationships/image" Target="../media/image58.png"/><Relationship Id="rId28" Type="http://schemas.openxmlformats.org/officeDocument/2006/relationships/image" Target="../media/image60.wmf"/><Relationship Id="rId31" Type="http://schemas.openxmlformats.org/officeDocument/2006/relationships/oleObject" Target="../embeddings/oleObject19.bin"/><Relationship Id="rId22" Type="http://schemas.openxmlformats.org/officeDocument/2006/relationships/image" Target="../media/image350.png"/><Relationship Id="rId27" Type="http://schemas.openxmlformats.org/officeDocument/2006/relationships/oleObject" Target="../embeddings/oleObject17.bin"/><Relationship Id="rId30" Type="http://schemas.openxmlformats.org/officeDocument/2006/relationships/image" Target="../media/image6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4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wmf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57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png"/><Relationship Id="rId5" Type="http://schemas.openxmlformats.org/officeDocument/2006/relationships/image" Target="../media/image76.png"/><Relationship Id="rId10" Type="http://schemas.openxmlformats.org/officeDocument/2006/relationships/image" Target="../media/image620.png"/><Relationship Id="rId4" Type="http://schemas.openxmlformats.org/officeDocument/2006/relationships/image" Target="../media/image580.png"/><Relationship Id="rId9" Type="http://schemas.openxmlformats.org/officeDocument/2006/relationships/image" Target="../media/image6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6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106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wmf"/><Relationship Id="rId11" Type="http://schemas.openxmlformats.org/officeDocument/2006/relationships/image" Target="../media/image690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107.png"/><Relationship Id="rId4" Type="http://schemas.openxmlformats.org/officeDocument/2006/relationships/image" Target="../media/image55.wmf"/><Relationship Id="rId9" Type="http://schemas.openxmlformats.org/officeDocument/2006/relationships/image" Target="../media/image670.png"/><Relationship Id="rId1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967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FAsT</a:t>
            </a:r>
            <a:r>
              <a:rPr lang="en-US" b="1" dirty="0" smtClean="0"/>
              <a:t>-Match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Fast Affine Template Matching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24482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Simon </a:t>
            </a:r>
            <a:r>
              <a:rPr lang="en-US" dirty="0" err="1" smtClean="0">
                <a:solidFill>
                  <a:schemeClr val="tx1"/>
                </a:solidFill>
              </a:rPr>
              <a:t>Korman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(TAU)</a:t>
            </a:r>
          </a:p>
          <a:p>
            <a:r>
              <a:rPr lang="en-US" dirty="0" err="1">
                <a:solidFill>
                  <a:schemeClr val="tx1"/>
                </a:solidFill>
              </a:rPr>
              <a:t>Gilad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(WIS)</a:t>
            </a:r>
          </a:p>
          <a:p>
            <a:r>
              <a:rPr lang="en-US" dirty="0">
                <a:solidFill>
                  <a:schemeClr val="tx1"/>
                </a:solidFill>
              </a:rPr>
              <a:t>Daniel </a:t>
            </a:r>
            <a:r>
              <a:rPr lang="en-US" dirty="0" err="1">
                <a:solidFill>
                  <a:schemeClr val="tx1"/>
                </a:solidFill>
              </a:rPr>
              <a:t>Reichman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(WIS)</a:t>
            </a:r>
          </a:p>
          <a:p>
            <a:r>
              <a:rPr lang="en-US" dirty="0" err="1">
                <a:solidFill>
                  <a:schemeClr val="tx1"/>
                </a:solidFill>
              </a:rPr>
              <a:t>Shai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Avidan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(TAU)</a:t>
            </a:r>
          </a:p>
          <a:p>
            <a:endParaRPr lang="en-US" dirty="0" smtClean="0"/>
          </a:p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*</a:t>
            </a:r>
            <a:r>
              <a:rPr lang="en-US" sz="2600" b="1" dirty="0" smtClean="0"/>
              <a:t>to appear at CVPR 2013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5"/>
            <a:ext cx="945182" cy="1391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87" y="454745"/>
            <a:ext cx="2245861" cy="13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Template Matching </a:t>
            </a:r>
            <a:r>
              <a:rPr lang="en-US" sz="3200" dirty="0" smtClean="0">
                <a:solidFill>
                  <a:srgbClr val="000000"/>
                </a:solidFill>
              </a:rPr>
              <a:t>– </a:t>
            </a:r>
            <a:r>
              <a:rPr lang="en-US" sz="2600" dirty="0" smtClean="0">
                <a:solidFill>
                  <a:srgbClr val="000000"/>
                </a:solidFill>
              </a:rPr>
              <a:t>more general (3-4 </a:t>
            </a:r>
            <a:r>
              <a:rPr lang="en-US" sz="2600" dirty="0" err="1">
                <a:solidFill>
                  <a:srgbClr val="000000"/>
                </a:solidFill>
              </a:rPr>
              <a:t>dof</a:t>
            </a:r>
            <a:r>
              <a:rPr lang="en-US" sz="2600" dirty="0">
                <a:solidFill>
                  <a:srgbClr val="000000"/>
                </a:solidFill>
              </a:rPr>
              <a:t>)</a:t>
            </a:r>
            <a:endParaRPr lang="en-US" sz="3200" dirty="0" smtClean="0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4213" y="1196752"/>
            <a:ext cx="8208267" cy="4896543"/>
          </a:xfrm>
        </p:spPr>
        <p:txBody>
          <a:bodyPr/>
          <a:lstStyle/>
          <a:p>
            <a:r>
              <a:rPr lang="en-US" sz="2700" dirty="0" smtClean="0"/>
              <a:t>+ Rotation (3 </a:t>
            </a:r>
            <a:r>
              <a:rPr lang="en-US" sz="2700" dirty="0" err="1" smtClean="0"/>
              <a:t>dof</a:t>
            </a:r>
            <a:r>
              <a:rPr lang="en-US" sz="2700" dirty="0" smtClean="0"/>
              <a:t>)</a:t>
            </a:r>
          </a:p>
          <a:p>
            <a:pPr lvl="1"/>
            <a:r>
              <a:rPr lang="en-US" sz="2100" b="1" dirty="0" smtClean="0"/>
              <a:t>“</a:t>
            </a:r>
            <a:r>
              <a:rPr lang="en-US" sz="2100" b="1" dirty="0">
                <a:solidFill>
                  <a:schemeClr val="bg2"/>
                </a:solidFill>
              </a:rPr>
              <a:t>Rotation Invariant Template Matching</a:t>
            </a:r>
            <a:r>
              <a:rPr lang="en-US" sz="2100" b="1" dirty="0" smtClean="0"/>
              <a:t>”</a:t>
            </a:r>
            <a:r>
              <a:rPr lang="en-US" sz="2100" dirty="0" smtClean="0"/>
              <a:t> [</a:t>
            </a:r>
            <a:r>
              <a:rPr lang="en-US" sz="2100" dirty="0" err="1" smtClean="0"/>
              <a:t>Fredrikson</a:t>
            </a:r>
            <a:r>
              <a:rPr lang="en-US" sz="2100" dirty="0" smtClean="0"/>
              <a:t>, 2001</a:t>
            </a:r>
            <a:r>
              <a:rPr lang="en-US" sz="2100" dirty="0"/>
              <a:t>]</a:t>
            </a:r>
            <a:r>
              <a:rPr lang="en-US" sz="2100" dirty="0" smtClean="0"/>
              <a:t> </a:t>
            </a:r>
            <a:endParaRPr lang="en-US" sz="2100" dirty="0"/>
          </a:p>
          <a:p>
            <a:pPr lvl="1"/>
            <a:r>
              <a:rPr lang="en-US" sz="2100" dirty="0" smtClean="0"/>
              <a:t>“</a:t>
            </a:r>
            <a:r>
              <a:rPr lang="en-US" sz="2100" b="1" dirty="0">
                <a:solidFill>
                  <a:schemeClr val="bg2"/>
                </a:solidFill>
              </a:rPr>
              <a:t>Rotation-invariant pattern matching using wavelet decomposition</a:t>
            </a:r>
            <a:r>
              <a:rPr lang="en-US" sz="2100" dirty="0" smtClean="0"/>
              <a:t>”         [</a:t>
            </a:r>
            <a:r>
              <a:rPr lang="en-US" sz="2100" dirty="0"/>
              <a:t>Tsai</a:t>
            </a:r>
            <a:r>
              <a:rPr lang="en-US" sz="2100" dirty="0" smtClean="0"/>
              <a:t>, Chiang 2002]</a:t>
            </a:r>
          </a:p>
          <a:p>
            <a:pPr lvl="1"/>
            <a:endParaRPr lang="en-US" sz="900" dirty="0" smtClean="0"/>
          </a:p>
          <a:p>
            <a:pPr eaLnBrk="1" hangingPunct="1"/>
            <a:r>
              <a:rPr lang="en-US" sz="2700" dirty="0" smtClean="0"/>
              <a:t>+ Rotation + uniform scale (4 </a:t>
            </a:r>
            <a:r>
              <a:rPr lang="en-US" sz="2700" dirty="0" err="1" smtClean="0"/>
              <a:t>dof</a:t>
            </a:r>
            <a:r>
              <a:rPr lang="en-US" sz="2700" dirty="0" smtClean="0"/>
              <a:t>) </a:t>
            </a:r>
          </a:p>
          <a:p>
            <a:pPr lvl="1" eaLnBrk="1" hangingPunct="1"/>
            <a:r>
              <a:rPr lang="en-US" sz="2100" dirty="0"/>
              <a:t>“</a:t>
            </a:r>
            <a:r>
              <a:rPr lang="en-US" sz="2100" b="1" dirty="0">
                <a:solidFill>
                  <a:schemeClr val="bg2"/>
                </a:solidFill>
              </a:rPr>
              <a:t>Grayscale template-matching invariant to rotation, scale, translation, </a:t>
            </a:r>
            <a:r>
              <a:rPr lang="en-US" sz="2100" b="1" dirty="0" smtClean="0">
                <a:solidFill>
                  <a:schemeClr val="bg2"/>
                </a:solidFill>
              </a:rPr>
              <a:t>brightness and </a:t>
            </a:r>
            <a:r>
              <a:rPr lang="en-US" sz="2100" b="1" dirty="0">
                <a:solidFill>
                  <a:schemeClr val="bg2"/>
                </a:solidFill>
              </a:rPr>
              <a:t>contrast</a:t>
            </a:r>
            <a:r>
              <a:rPr lang="en-US" sz="2100" dirty="0" smtClean="0"/>
              <a:t>” [Kim, </a:t>
            </a:r>
            <a:r>
              <a:rPr lang="en-US" sz="2100" dirty="0" err="1" smtClean="0"/>
              <a:t>Araujo</a:t>
            </a:r>
            <a:r>
              <a:rPr lang="en-US" sz="2100" dirty="0" smtClean="0"/>
              <a:t> 2007</a:t>
            </a:r>
            <a:r>
              <a:rPr lang="en-US" sz="2100" dirty="0"/>
              <a:t>]</a:t>
            </a:r>
            <a:endParaRPr lang="en-US" sz="2100" dirty="0" smtClean="0"/>
          </a:p>
          <a:p>
            <a:pPr lvl="1" eaLnBrk="1" hangingPunct="1"/>
            <a:r>
              <a:rPr lang="en-US" sz="2100" dirty="0"/>
              <a:t>“</a:t>
            </a:r>
            <a:r>
              <a:rPr lang="en-US" sz="2100" b="1" dirty="0">
                <a:solidFill>
                  <a:schemeClr val="bg2"/>
                </a:solidFill>
              </a:rPr>
              <a:t>Retrieval of translated, rotated and scaled color textures</a:t>
            </a:r>
            <a:r>
              <a:rPr lang="en-US" sz="2100" dirty="0" smtClean="0"/>
              <a:t>” [Yao, Chen 2003]</a:t>
            </a:r>
          </a:p>
          <a:p>
            <a:pPr lvl="1" eaLnBrk="1" hangingPunct="1"/>
            <a:endParaRPr lang="en-US" sz="2100" dirty="0" smtClean="0"/>
          </a:p>
        </p:txBody>
      </p:sp>
      <p:pic>
        <p:nvPicPr>
          <p:cNvPr id="252935" name="Picture 7"/>
          <p:cNvPicPr>
            <a:picLocks noChangeAspect="1" noChangeArrowheads="1"/>
          </p:cNvPicPr>
          <p:nvPr/>
        </p:nvPicPr>
        <p:blipFill rotWithShape="1">
          <a:blip r:embed="rId2"/>
          <a:srcRect l="19508" t="31808" r="18155"/>
          <a:stretch/>
        </p:blipFill>
        <p:spPr bwMode="auto">
          <a:xfrm>
            <a:off x="5624623" y="4725144"/>
            <a:ext cx="2753833" cy="184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/>
          <a:srcRect b="66950"/>
          <a:stretch/>
        </p:blipFill>
        <p:spPr bwMode="auto">
          <a:xfrm>
            <a:off x="1475656" y="5301208"/>
            <a:ext cx="3673351" cy="74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518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2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2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2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2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work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300" dirty="0" smtClean="0"/>
              <a:t>“</a:t>
            </a:r>
            <a:r>
              <a:rPr lang="en-US" sz="2300" b="1" dirty="0" smtClean="0">
                <a:solidFill>
                  <a:schemeClr val="bg2"/>
                </a:solidFill>
              </a:rPr>
              <a:t>A </a:t>
            </a:r>
            <a:r>
              <a:rPr lang="en-US" sz="2300" b="1" dirty="0">
                <a:solidFill>
                  <a:schemeClr val="bg2"/>
                </a:solidFill>
              </a:rPr>
              <a:t>Globally Optimal Data-Driven Approach for Image Distortion </a:t>
            </a:r>
            <a:r>
              <a:rPr lang="en-US" sz="2300" b="1" dirty="0" smtClean="0">
                <a:solidFill>
                  <a:schemeClr val="bg2"/>
                </a:solidFill>
              </a:rPr>
              <a:t>Estimation</a:t>
            </a:r>
            <a:r>
              <a:rPr lang="en-US" sz="2300" dirty="0" smtClean="0"/>
              <a:t>” [</a:t>
            </a:r>
            <a:r>
              <a:rPr lang="en-US" sz="2300" dirty="0" err="1" smtClean="0"/>
              <a:t>Tian</a:t>
            </a:r>
            <a:r>
              <a:rPr lang="en-US" sz="2300" dirty="0" smtClean="0"/>
              <a:t>, </a:t>
            </a:r>
            <a:r>
              <a:rPr lang="en-US" sz="2300" dirty="0" err="1" smtClean="0"/>
              <a:t>Narasimhan</a:t>
            </a:r>
            <a:r>
              <a:rPr lang="en-US" sz="2300" dirty="0" smtClean="0"/>
              <a:t>, CVPR 2010]</a:t>
            </a:r>
          </a:p>
          <a:p>
            <a:pPr eaLnBrk="1" hangingPunct="1"/>
            <a:endParaRPr lang="en-US" sz="2900" dirty="0"/>
          </a:p>
          <a:p>
            <a:pPr eaLnBrk="1" hangingPunct="1"/>
            <a:endParaRPr lang="en-US" sz="2900" dirty="0" smtClean="0"/>
          </a:p>
          <a:p>
            <a:pPr eaLnBrk="1" hangingPunct="1"/>
            <a:endParaRPr lang="en-US" sz="2900" dirty="0"/>
          </a:p>
        </p:txBody>
      </p:sp>
      <p:sp>
        <p:nvSpPr>
          <p:cNvPr id="2" name="TextBox 1"/>
          <p:cNvSpPr txBox="1"/>
          <p:nvPr/>
        </p:nvSpPr>
        <p:spPr>
          <a:xfrm>
            <a:off x="1345356" y="2416588"/>
            <a:ext cx="1354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template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2403368"/>
            <a:ext cx="2287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distorted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2403368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rectification</a:t>
            </a:r>
            <a:endParaRPr lang="en-US" sz="2200" dirty="0"/>
          </a:p>
        </p:txBody>
      </p:sp>
      <p:sp>
        <p:nvSpPr>
          <p:cNvPr id="3" name="Right Arrow 2"/>
          <p:cNvSpPr/>
          <p:nvPr/>
        </p:nvSpPr>
        <p:spPr>
          <a:xfrm>
            <a:off x="5292080" y="3206733"/>
            <a:ext cx="864000" cy="1800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3"/>
          <a:stretch/>
        </p:blipFill>
        <p:spPr bwMode="auto">
          <a:xfrm>
            <a:off x="3319477" y="2818120"/>
            <a:ext cx="1815003" cy="9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3"/>
          <a:stretch/>
        </p:blipFill>
        <p:spPr bwMode="auto">
          <a:xfrm>
            <a:off x="1087229" y="2818120"/>
            <a:ext cx="1815003" cy="97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3"/>
          <a:stretch/>
        </p:blipFill>
        <p:spPr bwMode="auto">
          <a:xfrm>
            <a:off x="6296697" y="2818120"/>
            <a:ext cx="1803695" cy="9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01440" y="4149290"/>
            <a:ext cx="5506864" cy="2360560"/>
            <a:chOff x="1691680" y="4077072"/>
            <a:chExt cx="5544616" cy="2432778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3" y="4149290"/>
              <a:ext cx="5256583" cy="236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91680" y="4078916"/>
              <a:ext cx="1004443" cy="466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71660" y="4077072"/>
              <a:ext cx="588700" cy="466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78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work</a:t>
            </a:r>
          </a:p>
        </p:txBody>
      </p:sp>
      <p:pic>
        <p:nvPicPr>
          <p:cNvPr id="11" name="Picture 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28425"/>
            <a:ext cx="7992888" cy="20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4213" y="1412875"/>
            <a:ext cx="7705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en-US" sz="2300" kern="0" dirty="0" smtClean="0"/>
              <a:t>“</a:t>
            </a:r>
            <a:r>
              <a:rPr lang="en-US" sz="2300" b="1" dirty="0">
                <a:solidFill>
                  <a:schemeClr val="bg2"/>
                </a:solidFill>
              </a:rPr>
              <a:t>Exploiting spatial overlap to efficiently compute appearance distances between image windows</a:t>
            </a:r>
            <a:r>
              <a:rPr lang="en-US" sz="2300" kern="0" dirty="0" smtClean="0"/>
              <a:t>”        [</a:t>
            </a:r>
            <a:r>
              <a:rPr lang="en-US" sz="2300" kern="0" dirty="0" err="1" smtClean="0"/>
              <a:t>Alexe</a:t>
            </a:r>
            <a:r>
              <a:rPr lang="en-US" sz="2300" kern="0" dirty="0" smtClean="0"/>
              <a:t>, </a:t>
            </a:r>
            <a:r>
              <a:rPr lang="en-US" sz="2300" kern="0" dirty="0" err="1" smtClean="0"/>
              <a:t>Petrescu</a:t>
            </a:r>
            <a:r>
              <a:rPr lang="en-US" sz="2300" kern="0" dirty="0" smtClean="0"/>
              <a:t>, Ferrari, NIPS 2011]</a:t>
            </a:r>
          </a:p>
          <a:p>
            <a:pPr eaLnBrk="1" hangingPunct="1"/>
            <a:endParaRPr lang="en-US" sz="2900" kern="0" dirty="0" smtClean="0"/>
          </a:p>
          <a:p>
            <a:pPr eaLnBrk="1" hangingPunct="1"/>
            <a:endParaRPr lang="en-US" sz="2900" kern="0" dirty="0"/>
          </a:p>
          <a:p>
            <a:pPr eaLnBrk="1" hangingPunct="1"/>
            <a:endParaRPr lang="en-US" sz="2900" kern="0" dirty="0" smtClean="0"/>
          </a:p>
          <a:p>
            <a:pPr eaLnBrk="1" hangingPunct="1"/>
            <a:endParaRPr lang="en-US" sz="2900" kern="0" dirty="0"/>
          </a:p>
          <a:p>
            <a:pPr eaLnBrk="1" hangingPunct="1"/>
            <a:endParaRPr lang="en-US" sz="2900" kern="0" dirty="0" smtClean="0"/>
          </a:p>
          <a:p>
            <a:pPr eaLnBrk="1" hangingPunct="1"/>
            <a:endParaRPr lang="en-US" sz="2900" kern="0" dirty="0" smtClean="0"/>
          </a:p>
          <a:p>
            <a:pPr eaLnBrk="1" hangingPunct="1"/>
            <a:endParaRPr lang="en-US" sz="1800" kern="0" dirty="0" smtClean="0"/>
          </a:p>
        </p:txBody>
      </p:sp>
    </p:spTree>
    <p:extLst>
      <p:ext uri="{BB962C8B-B14F-4D97-AF65-F5344CB8AC3E}">
        <p14:creationId xmlns:p14="http://schemas.microsoft.com/office/powerpoint/2010/main" val="38705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Sublinear</a:t>
            </a:r>
            <a:r>
              <a:rPr lang="en-US" dirty="0" smtClean="0"/>
              <a:t> Algorithms for Images </a:t>
            </a:r>
            <a:r>
              <a:rPr lang="en-US" dirty="0" smtClean="0">
                <a:solidFill>
                  <a:srgbClr val="6600CC"/>
                </a:solidFill>
              </a:rPr>
              <a:t>I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900" dirty="0" smtClean="0"/>
              <a:t>Testing Image Properties</a:t>
            </a:r>
            <a:r>
              <a:rPr lang="en-US" dirty="0" smtClean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Raskhodnikova</a:t>
            </a:r>
            <a:r>
              <a:rPr lang="en-US" sz="2000" dirty="0" smtClean="0"/>
              <a:t>,</a:t>
            </a:r>
            <a:r>
              <a:rPr lang="en-US" sz="1800" dirty="0" smtClean="0"/>
              <a:t> RANDOM, 2003</a:t>
            </a:r>
            <a:r>
              <a:rPr lang="en-US" sz="2000" dirty="0" smtClean="0"/>
              <a:t>]:</a:t>
            </a:r>
          </a:p>
          <a:p>
            <a:pPr lvl="1" eaLnBrk="1" hangingPunct="1"/>
            <a:r>
              <a:rPr lang="en-US" u="sng" dirty="0" smtClean="0"/>
              <a:t>Properties</a:t>
            </a:r>
            <a:r>
              <a:rPr lang="en-US" dirty="0" smtClean="0"/>
              <a:t>: Connectivity, Convexity, Half-Plane</a:t>
            </a:r>
          </a:p>
          <a:p>
            <a:pPr lvl="1" eaLnBrk="1" hangingPunct="1"/>
            <a:r>
              <a:rPr lang="en-US" dirty="0" smtClean="0"/>
              <a:t>Global properties can be checked locally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413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21163"/>
            <a:ext cx="1979613" cy="1979612"/>
          </a:xfrm>
          <a:prstGeom prst="rect">
            <a:avLst/>
          </a:prstGeom>
          <a:noFill/>
          <a:ln w="158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1317" name="Group 5"/>
          <p:cNvGrpSpPr>
            <a:grpSpLocks/>
          </p:cNvGrpSpPr>
          <p:nvPr/>
        </p:nvGrpSpPr>
        <p:grpSpPr bwMode="auto">
          <a:xfrm>
            <a:off x="3743325" y="4221163"/>
            <a:ext cx="1979613" cy="1979612"/>
            <a:chOff x="2336" y="2659"/>
            <a:chExt cx="1247" cy="1247"/>
          </a:xfrm>
        </p:grpSpPr>
        <p:sp>
          <p:nvSpPr>
            <p:cNvPr id="5131" name="Rectangle 6"/>
            <p:cNvSpPr>
              <a:spLocks noChangeArrowheads="1"/>
            </p:cNvSpPr>
            <p:nvPr/>
          </p:nvSpPr>
          <p:spPr bwMode="auto">
            <a:xfrm>
              <a:off x="2336" y="2659"/>
              <a:ext cx="1247" cy="1247"/>
            </a:xfrm>
            <a:prstGeom prst="rect">
              <a:avLst/>
            </a:prstGeom>
            <a:noFill/>
            <a:ln w="15875" algn="ctr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AutoShape 7"/>
            <p:cNvSpPr>
              <a:spLocks noChangeArrowheads="1"/>
            </p:cNvSpPr>
            <p:nvPr/>
          </p:nvSpPr>
          <p:spPr bwMode="auto">
            <a:xfrm rot="-1700597">
              <a:off x="2472" y="3067"/>
              <a:ext cx="771" cy="635"/>
            </a:xfrm>
            <a:prstGeom prst="octagon">
              <a:avLst>
                <a:gd name="adj" fmla="val 19083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320" name="Group 8"/>
          <p:cNvGrpSpPr>
            <a:grpSpLocks/>
          </p:cNvGrpSpPr>
          <p:nvPr/>
        </p:nvGrpSpPr>
        <p:grpSpPr bwMode="auto">
          <a:xfrm>
            <a:off x="1331913" y="4221163"/>
            <a:ext cx="1979612" cy="1979612"/>
            <a:chOff x="3833" y="2659"/>
            <a:chExt cx="1247" cy="1247"/>
          </a:xfrm>
        </p:grpSpPr>
        <p:sp>
          <p:nvSpPr>
            <p:cNvPr id="5127" name="Rectangle 9"/>
            <p:cNvSpPr>
              <a:spLocks noChangeArrowheads="1"/>
            </p:cNvSpPr>
            <p:nvPr/>
          </p:nvSpPr>
          <p:spPr bwMode="auto">
            <a:xfrm>
              <a:off x="3833" y="2659"/>
              <a:ext cx="1247" cy="1247"/>
            </a:xfrm>
            <a:prstGeom prst="rect">
              <a:avLst/>
            </a:prstGeom>
            <a:noFill/>
            <a:ln w="15875" algn="ctr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Oval 10"/>
            <p:cNvSpPr>
              <a:spLocks noChangeArrowheads="1"/>
            </p:cNvSpPr>
            <p:nvPr/>
          </p:nvSpPr>
          <p:spPr bwMode="auto">
            <a:xfrm>
              <a:off x="4014" y="3294"/>
              <a:ext cx="635" cy="31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AutoShape 11"/>
            <p:cNvSpPr>
              <a:spLocks noChangeArrowheads="1"/>
            </p:cNvSpPr>
            <p:nvPr/>
          </p:nvSpPr>
          <p:spPr bwMode="auto">
            <a:xfrm>
              <a:off x="4215" y="2931"/>
              <a:ext cx="408" cy="454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AutoShape 12"/>
            <p:cNvSpPr>
              <a:spLocks noChangeArrowheads="1"/>
            </p:cNvSpPr>
            <p:nvPr/>
          </p:nvSpPr>
          <p:spPr bwMode="auto">
            <a:xfrm rot="-1437914">
              <a:off x="3930" y="2831"/>
              <a:ext cx="771" cy="318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22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Sublinear Algorithms for Images </a:t>
            </a:r>
            <a:r>
              <a:rPr lang="en-US" smtClean="0">
                <a:solidFill>
                  <a:srgbClr val="6600CC"/>
                </a:solidFill>
              </a:rPr>
              <a:t>II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900" dirty="0" smtClean="0"/>
              <a:t>Image Partitioning</a:t>
            </a:r>
            <a:r>
              <a:rPr lang="en-US" dirty="0" smtClean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Kleiner</a:t>
            </a:r>
            <a:r>
              <a:rPr lang="en-US" sz="2000" dirty="0" smtClean="0"/>
              <a:t> et. al. PAMI, 2011]:</a:t>
            </a:r>
          </a:p>
          <a:p>
            <a:pPr lvl="1" eaLnBrk="1" hangingPunct="1"/>
            <a:r>
              <a:rPr lang="en-US" dirty="0" smtClean="0"/>
              <a:t>Test if image can be partitioned into 0/1 squares according to a template</a:t>
            </a:r>
          </a:p>
          <a:p>
            <a:pPr lvl="1" eaLnBrk="1" hangingPunct="1"/>
            <a:r>
              <a:rPr lang="en-US" dirty="0" smtClean="0"/>
              <a:t>Property may be adapted for different uses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437063"/>
            <a:ext cx="6372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51" name="Group 51"/>
          <p:cNvGrpSpPr>
            <a:grpSpLocks/>
          </p:cNvGrpSpPr>
          <p:nvPr/>
        </p:nvGrpSpPr>
        <p:grpSpPr bwMode="auto">
          <a:xfrm>
            <a:off x="4132263" y="4724400"/>
            <a:ext cx="1016000" cy="1082675"/>
            <a:chOff x="2603" y="2976"/>
            <a:chExt cx="640" cy="682"/>
          </a:xfrm>
        </p:grpSpPr>
        <p:sp>
          <p:nvSpPr>
            <p:cNvPr id="6150" name="Rectangle 33"/>
            <p:cNvSpPr>
              <a:spLocks noChangeArrowheads="1"/>
            </p:cNvSpPr>
            <p:nvPr/>
          </p:nvSpPr>
          <p:spPr bwMode="auto">
            <a:xfrm>
              <a:off x="2608" y="29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6151" name="Rectangle 34"/>
            <p:cNvSpPr>
              <a:spLocks noChangeArrowheads="1"/>
            </p:cNvSpPr>
            <p:nvPr/>
          </p:nvSpPr>
          <p:spPr bwMode="auto">
            <a:xfrm>
              <a:off x="2827" y="29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152" name="Rectangle 35"/>
            <p:cNvSpPr>
              <a:spLocks noChangeArrowheads="1"/>
            </p:cNvSpPr>
            <p:nvPr/>
          </p:nvSpPr>
          <p:spPr bwMode="auto">
            <a:xfrm>
              <a:off x="3047" y="29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153" name="Rectangle 39"/>
            <p:cNvSpPr>
              <a:spLocks noChangeArrowheads="1"/>
            </p:cNvSpPr>
            <p:nvPr/>
          </p:nvSpPr>
          <p:spPr bwMode="auto">
            <a:xfrm>
              <a:off x="2608" y="319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6154" name="Rectangle 40"/>
            <p:cNvSpPr>
              <a:spLocks noChangeArrowheads="1"/>
            </p:cNvSpPr>
            <p:nvPr/>
          </p:nvSpPr>
          <p:spPr bwMode="auto">
            <a:xfrm>
              <a:off x="2827" y="319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155" name="Rectangle 41"/>
            <p:cNvSpPr>
              <a:spLocks noChangeArrowheads="1"/>
            </p:cNvSpPr>
            <p:nvPr/>
          </p:nvSpPr>
          <p:spPr bwMode="auto">
            <a:xfrm>
              <a:off x="3047" y="319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6156" name="Rectangle 45"/>
            <p:cNvSpPr>
              <a:spLocks noChangeArrowheads="1"/>
            </p:cNvSpPr>
            <p:nvPr/>
          </p:nvSpPr>
          <p:spPr bwMode="auto">
            <a:xfrm>
              <a:off x="2608" y="342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157" name="Rectangle 46"/>
            <p:cNvSpPr>
              <a:spLocks noChangeArrowheads="1"/>
            </p:cNvSpPr>
            <p:nvPr/>
          </p:nvSpPr>
          <p:spPr bwMode="auto">
            <a:xfrm>
              <a:off x="2827" y="342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6158" name="Rectangle 47"/>
            <p:cNvSpPr>
              <a:spLocks noChangeArrowheads="1"/>
            </p:cNvSpPr>
            <p:nvPr/>
          </p:nvSpPr>
          <p:spPr bwMode="auto">
            <a:xfrm>
              <a:off x="3047" y="342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159" name="AutoShape 48"/>
            <p:cNvSpPr>
              <a:spLocks/>
            </p:cNvSpPr>
            <p:nvPr/>
          </p:nvSpPr>
          <p:spPr bwMode="auto">
            <a:xfrm>
              <a:off x="2603" y="2976"/>
              <a:ext cx="45" cy="681"/>
            </a:xfrm>
            <a:prstGeom prst="leftBracket">
              <a:avLst>
                <a:gd name="adj" fmla="val 126111"/>
              </a:avLst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AutoShape 49"/>
            <p:cNvSpPr>
              <a:spLocks/>
            </p:cNvSpPr>
            <p:nvPr/>
          </p:nvSpPr>
          <p:spPr bwMode="auto">
            <a:xfrm rot="10800000">
              <a:off x="3198" y="2977"/>
              <a:ext cx="45" cy="681"/>
            </a:xfrm>
            <a:prstGeom prst="leftBracket">
              <a:avLst>
                <a:gd name="adj" fmla="val 126111"/>
              </a:avLst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8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Sublinear Algorithms for Images </a:t>
            </a:r>
            <a:r>
              <a:rPr lang="en-US" sz="3400" smtClean="0">
                <a:solidFill>
                  <a:srgbClr val="6600CC"/>
                </a:solidFill>
              </a:rPr>
              <a:t>III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900" dirty="0" smtClean="0"/>
              <a:t>Testing Sparse Images</a:t>
            </a:r>
            <a:r>
              <a:rPr lang="en-US" dirty="0" smtClean="0"/>
              <a:t> </a:t>
            </a:r>
            <a:r>
              <a:rPr lang="en-US" sz="2000" dirty="0" smtClean="0"/>
              <a:t>[Ron &amp; </a:t>
            </a:r>
            <a:r>
              <a:rPr lang="en-US" sz="2000" dirty="0" err="1" smtClean="0"/>
              <a:t>Tsur</a:t>
            </a:r>
            <a:r>
              <a:rPr lang="en-US" sz="2000" dirty="0" smtClean="0"/>
              <a:t>, FOCS, 2010]:</a:t>
            </a:r>
          </a:p>
          <a:p>
            <a:pPr lvl="1" eaLnBrk="1" hangingPunct="1"/>
            <a:r>
              <a:rPr lang="en-US" u="sng" dirty="0" smtClean="0"/>
              <a:t>Properties</a:t>
            </a:r>
            <a:r>
              <a:rPr lang="en-US" dirty="0" smtClean="0"/>
              <a:t>: Convexity, Connectivity etc. </a:t>
            </a:r>
          </a:p>
          <a:p>
            <a:pPr lvl="1" eaLnBrk="1" hangingPunct="1"/>
            <a:r>
              <a:rPr lang="en-US" dirty="0" smtClean="0"/>
              <a:t>Algorithms and analysis turn out interesting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43313"/>
            <a:ext cx="36004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Main Idea</a:t>
            </a:r>
          </a:p>
        </p:txBody>
      </p:sp>
      <p:pic>
        <p:nvPicPr>
          <p:cNvPr id="23554" name="Picture 2" descr="C:\dropbox\symmetry\prev_submissions\supplementary_material\Full_Experiment_I\paper\blur__level_1_S_1_T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8"/>
          <a:stretch/>
        </p:blipFill>
        <p:spPr bwMode="auto">
          <a:xfrm>
            <a:off x="3923928" y="1698118"/>
            <a:ext cx="423206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dropbox\symmetry\prev_submissions\supplementary_material\Full_Experiment_I\paper\blur__level_1_S_1_T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21673" r="68459" b="22167"/>
          <a:stretch/>
        </p:blipFill>
        <p:spPr bwMode="auto">
          <a:xfrm>
            <a:off x="1259632" y="1599443"/>
            <a:ext cx="1793174" cy="1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64671" y="4437112"/>
            <a:ext cx="0" cy="171779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4671" y="6165304"/>
            <a:ext cx="2360854" cy="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64671" y="5517232"/>
            <a:ext cx="450945" cy="64807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430514" y="4885145"/>
            <a:ext cx="108000" cy="108000"/>
          </a:xfrm>
          <a:prstGeom prst="ellipse">
            <a:avLst/>
          </a:prstGeom>
          <a:solidFill>
            <a:srgbClr val="FF33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82914" y="5037545"/>
            <a:ext cx="108000" cy="108000"/>
          </a:xfrm>
          <a:prstGeom prst="ellipse">
            <a:avLst/>
          </a:prstGeom>
          <a:solidFill>
            <a:srgbClr val="00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79330" y="504514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391150" y="2578100"/>
            <a:ext cx="1968500" cy="1238250"/>
          </a:xfrm>
          <a:custGeom>
            <a:avLst/>
            <a:gdLst>
              <a:gd name="connsiteX0" fmla="*/ 0 w 1968500"/>
              <a:gd name="connsiteY0" fmla="*/ 577850 h 1238250"/>
              <a:gd name="connsiteX1" fmla="*/ 787400 w 1968500"/>
              <a:gd name="connsiteY1" fmla="*/ 0 h 1238250"/>
              <a:gd name="connsiteX2" fmla="*/ 1968500 w 1968500"/>
              <a:gd name="connsiteY2" fmla="*/ 673100 h 1238250"/>
              <a:gd name="connsiteX3" fmla="*/ 1174750 w 1968500"/>
              <a:gd name="connsiteY3" fmla="*/ 1238250 h 1238250"/>
              <a:gd name="connsiteX4" fmla="*/ 0 w 1968500"/>
              <a:gd name="connsiteY4" fmla="*/ 5778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0" h="1238250">
                <a:moveTo>
                  <a:pt x="0" y="577850"/>
                </a:moveTo>
                <a:lnTo>
                  <a:pt x="787400" y="0"/>
                </a:lnTo>
                <a:lnTo>
                  <a:pt x="1968500" y="673100"/>
                </a:lnTo>
                <a:lnTo>
                  <a:pt x="1174750" y="1238250"/>
                </a:lnTo>
                <a:lnTo>
                  <a:pt x="0" y="577850"/>
                </a:lnTo>
                <a:close/>
              </a:path>
            </a:pathLst>
          </a:cu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/>
          <p:cNvSpPr/>
          <p:nvPr/>
        </p:nvSpPr>
        <p:spPr>
          <a:xfrm rot="993682">
            <a:off x="5505512" y="2862399"/>
            <a:ext cx="1739776" cy="669652"/>
          </a:xfrm>
          <a:prstGeom prst="parallelogram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arallelogram 36"/>
          <p:cNvSpPr/>
          <p:nvPr/>
        </p:nvSpPr>
        <p:spPr>
          <a:xfrm rot="2666563" flipV="1">
            <a:off x="5491143" y="3027603"/>
            <a:ext cx="1739776" cy="500484"/>
          </a:xfrm>
          <a:prstGeom prst="parallelogram">
            <a:avLst>
              <a:gd name="adj" fmla="val 7084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15616" y="1268760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template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54620" y="1168556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2"/>
                </a:solidFill>
              </a:rPr>
              <a:t>image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4670" y="3850154"/>
            <a:ext cx="2388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Transformation space  (e.g. affine)</a:t>
            </a:r>
            <a:endParaRPr lang="en-US" sz="2200" b="1" dirty="0">
              <a:solidFill>
                <a:schemeClr val="tx2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86630" y="4572411"/>
            <a:ext cx="1944216" cy="1528557"/>
            <a:chOff x="2483768" y="4869160"/>
            <a:chExt cx="1944216" cy="1528557"/>
          </a:xfrm>
        </p:grpSpPr>
        <p:sp>
          <p:nvSpPr>
            <p:cNvPr id="41" name="Oval 40"/>
            <p:cNvSpPr/>
            <p:nvPr/>
          </p:nvSpPr>
          <p:spPr>
            <a:xfrm>
              <a:off x="2879824" y="51975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032224" y="53499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125009" y="51435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391024" y="52115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25525" y="5527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337024" y="55172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032224" y="53499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184624" y="55023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277409" y="52959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543424" y="53639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177925" y="56801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489424" y="56696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184624" y="55023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37024" y="56547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429809" y="54483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695824" y="55163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30325" y="58325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41824" y="58220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337024" y="56547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489424" y="58071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582209" y="56007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848224" y="56687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482725" y="59849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794224" y="59744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489424" y="58071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641824" y="59595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734609" y="57531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000624" y="58211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635125" y="61373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946624" y="61268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127176" y="52111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279576" y="53635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372361" y="51571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638376" y="52251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272877" y="554136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584376" y="553087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279576" y="53635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431976" y="55159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524761" y="53095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790776" y="53775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425277" y="569376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736776" y="568327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431976" y="55159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584376" y="56683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677161" y="54619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943176" y="55299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577677" y="584616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889176" y="583567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584376" y="56683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736776" y="58207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829561" y="56143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095576" y="56823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730077" y="599856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041576" y="598807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736776" y="58207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889176" y="59731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81961" y="576679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247976" y="58347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882477" y="615096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193976" y="614047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199184" y="49951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351584" y="51475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444369" y="49411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710384" y="500913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44885" y="532533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656384" y="531485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351584" y="51475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503984" y="52999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96769" y="50935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862784" y="516153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497285" y="547773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808784" y="546725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503984" y="52999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656384" y="54523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749169" y="52459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015184" y="531393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649685" y="563013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961184" y="561965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656384" y="54523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808784" y="56047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901569" y="53983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167584" y="546633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802085" y="578253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113584" y="577205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08784" y="56047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961184" y="57571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053969" y="555076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319984" y="561873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954485" y="593493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265984" y="592445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483768" y="49231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636168" y="50755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728953" y="48691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994968" y="493712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629469" y="52533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940968" y="52428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636168" y="50755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788568" y="52279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881353" y="50215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47368" y="508952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2781869" y="54057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093368" y="53952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788568" y="52279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940968" y="53803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033753" y="51739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299768" y="524192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934269" y="55581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245768" y="55476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940968" y="53803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093368" y="55327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186153" y="53263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452168" y="539432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086669" y="57105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398168" y="57000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093368" y="55327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245768" y="56851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338553" y="547876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604568" y="554672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239069" y="58629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550568" y="58524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483768" y="52832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636168" y="54356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728953" y="52292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994968" y="529716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2629469" y="561337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2940968" y="560288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2636168" y="54356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788568" y="55880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2881353" y="53816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147368" y="544956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2781869" y="576577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093368" y="575528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2788568" y="55880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940968" y="57404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033753" y="55340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299768" y="560196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2934269" y="591817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245768" y="590768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940968" y="57404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93368" y="58928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186153" y="56864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452168" y="575436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086669" y="607057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98168" y="606008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093368" y="58928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245768" y="60452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38553" y="583880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04568" y="590676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239069" y="622297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550568" y="621248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032224" y="53499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184624" y="55023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277409" y="52959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543424" y="53639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177925" y="56801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489424" y="56696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184624" y="55023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337024" y="56547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429809" y="54483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695824" y="55163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30325" y="58325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641824" y="58220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337024" y="56547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489424" y="58071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582209" y="56007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848224" y="56687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482725" y="59849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794224" y="59744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489424" y="58071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641824" y="59595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734609" y="57531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000624" y="58211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635125" y="61373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946624" y="61268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641824" y="59595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794224" y="61119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887009" y="590554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153024" y="597351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787525" y="6289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099024" y="627923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239864" y="580526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148608" y="583567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2843808" y="589091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155307" y="588043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002907" y="586554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2996208" y="604331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307707" y="603283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002907" y="586554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155307" y="601794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248092" y="581154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148608" y="619571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239864" y="580526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527896" y="588287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436640" y="591328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131840" y="596852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443339" y="595804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290939" y="594315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284240" y="612092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595739" y="6110443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290939" y="594315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443339" y="609555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536124" y="588915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436640" y="6273328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527896" y="5882874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532061" y="487476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440805" y="490517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136005" y="496041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447504" y="49499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295104" y="493504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288405" y="511281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599904" y="510233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295104" y="493504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447504" y="508744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540289" y="488104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440805" y="526521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532061" y="4874762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2879824" y="501317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2788568" y="504359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2483768" y="509883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2795267" y="508834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2642867" y="50734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636168" y="525123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947667" y="5240745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2642867" y="50734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2795267" y="52258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2888052" y="5019459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2788568" y="5403630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2879824" y="5013176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4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2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2883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sz="2000" b="1" dirty="0" smtClean="0"/>
                  <a:t>Input</a:t>
                </a:r>
                <a:r>
                  <a:rPr lang="en-US" sz="2000" dirty="0" smtClean="0"/>
                  <a:t>: Grayscale image (template) </a:t>
                </a:r>
                <a:r>
                  <a:rPr lang="en-US" sz="2000" i="1" dirty="0" smtClean="0"/>
                  <a:t>                      </a:t>
                </a:r>
                <a:r>
                  <a:rPr lang="en-US" sz="2000" dirty="0" smtClean="0"/>
                  <a:t>and image </a:t>
                </a:r>
              </a:p>
              <a:p>
                <a:pPr eaLnBrk="1" hangingPunct="1"/>
                <a:endParaRPr lang="en-US" sz="2000" dirty="0" smtClean="0"/>
              </a:p>
              <a:p>
                <a:pPr eaLnBrk="1" hangingPunct="1"/>
                <a:endParaRPr lang="en-US" sz="2000" dirty="0" smtClean="0"/>
              </a:p>
              <a:p>
                <a:pPr eaLnBrk="1" hangingPunct="1"/>
                <a:endParaRPr lang="en-US" sz="2000" dirty="0" smtClean="0"/>
              </a:p>
              <a:p>
                <a:pPr eaLnBrk="1" hangingPunct="1"/>
                <a:endParaRPr lang="en-US" sz="1700" dirty="0" smtClean="0"/>
              </a:p>
              <a:p>
                <a:pPr eaLnBrk="1" hangingPunct="1"/>
                <a:r>
                  <a:rPr lang="en-US" sz="2000" b="1" dirty="0" smtClean="0"/>
                  <a:t>Distance</a:t>
                </a:r>
                <a:r>
                  <a:rPr lang="en-US" sz="2000" dirty="0" smtClean="0"/>
                  <a:t> with respect to </a:t>
                </a:r>
                <a:r>
                  <a:rPr lang="en-US" sz="2000" b="1" dirty="0" smtClean="0"/>
                  <a:t>a </a:t>
                </a:r>
                <a:r>
                  <a:rPr lang="en-US" sz="2000" b="1" u="sng" dirty="0" smtClean="0"/>
                  <a:t>specific</a:t>
                </a:r>
                <a:r>
                  <a:rPr lang="en-US" sz="2000" dirty="0" smtClean="0"/>
                  <a:t> transformation    :</a:t>
                </a:r>
              </a:p>
              <a:p>
                <a:pPr eaLnBrk="1" hangingPunct="1"/>
                <a:endParaRPr lang="en-US" sz="2000" dirty="0" smtClean="0"/>
              </a:p>
              <a:p>
                <a:pPr eaLnBrk="1" hangingPunct="1"/>
                <a:endParaRPr lang="en-US" sz="2600" dirty="0" smtClean="0"/>
              </a:p>
              <a:p>
                <a:pPr eaLnBrk="1" hangingPunct="1"/>
                <a:r>
                  <a:rPr lang="en-US" sz="2000" b="1" dirty="0" smtClean="0"/>
                  <a:t>Distance</a:t>
                </a:r>
                <a:r>
                  <a:rPr lang="en-US" sz="2000" dirty="0" smtClean="0"/>
                  <a:t> with respect to </a:t>
                </a:r>
                <a:r>
                  <a:rPr lang="en-US" sz="2000" b="1" u="sng" dirty="0" smtClean="0"/>
                  <a:t>any</a:t>
                </a:r>
                <a:r>
                  <a:rPr lang="en-US" sz="2000" dirty="0" smtClean="0"/>
                  <a:t> transformation in a family      (affinities): </a:t>
                </a:r>
              </a:p>
              <a:p>
                <a:pPr eaLnBrk="1" hangingPunct="1"/>
                <a:endParaRPr lang="en-US" sz="2000" dirty="0" smtClean="0"/>
              </a:p>
              <a:p>
                <a:pPr eaLnBrk="1" hangingPunct="1"/>
                <a:endParaRPr lang="en-US" sz="2000" dirty="0" smtClean="0"/>
              </a:p>
              <a:p>
                <a:pPr eaLnBrk="1" hangingPunct="1"/>
                <a:r>
                  <a:rPr lang="en-US" sz="2000" b="1" dirty="0" smtClean="0"/>
                  <a:t>Goal</a:t>
                </a:r>
                <a:r>
                  <a:rPr lang="en-US" sz="2000" dirty="0" smtClean="0"/>
                  <a:t>: Given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, </m:t>
                    </m:r>
                  </m:oMath>
                </a14:m>
                <a:r>
                  <a:rPr lang="en-US" sz="2000" dirty="0" smtClean="0"/>
                  <a:t>find a transformation 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       in      for which: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1228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1">
                <a:blip r:embed="rId3"/>
                <a:stretch>
                  <a:fillRect l="-79" t="-613" r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Formal Problem Statement</a:t>
            </a:r>
          </a:p>
        </p:txBody>
      </p:sp>
      <p:graphicFrame>
        <p:nvGraphicFramePr>
          <p:cNvPr id="95323" name="Objec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282082"/>
              </p:ext>
            </p:extLst>
          </p:nvPr>
        </p:nvGraphicFramePr>
        <p:xfrm>
          <a:off x="1907704" y="3609020"/>
          <a:ext cx="3744416" cy="756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9" name="משוואה" r:id="rId4" imgW="2197100" imgH="444500" progId="Equation.3">
                  <p:embed/>
                </p:oleObj>
              </mc:Choice>
              <mc:Fallback>
                <p:oleObj name="משוואה" r:id="rId4" imgW="2197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609020"/>
                        <a:ext cx="3744416" cy="7561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324" name="Object 1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506780"/>
              </p:ext>
            </p:extLst>
          </p:nvPr>
        </p:nvGraphicFramePr>
        <p:xfrm>
          <a:off x="2577195" y="4869160"/>
          <a:ext cx="31829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0" name="Equation" r:id="rId6" imgW="1536480" imgH="266400" progId="Equation.3">
                  <p:embed/>
                </p:oleObj>
              </mc:Choice>
              <mc:Fallback>
                <p:oleObj name="Equation" r:id="rId6" imgW="1536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195" y="4869160"/>
                        <a:ext cx="318293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325" name="Object 1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511622"/>
              </p:ext>
            </p:extLst>
          </p:nvPr>
        </p:nvGraphicFramePr>
        <p:xfrm>
          <a:off x="3311860" y="5991435"/>
          <a:ext cx="3538537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" name="Equation" r:id="rId8" imgW="1574640" imgH="253800" progId="Equation.3">
                  <p:embed/>
                </p:oleObj>
              </mc:Choice>
              <mc:Fallback>
                <p:oleObj name="Equation" r:id="rId8" imgW="15746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860" y="5991435"/>
                        <a:ext cx="3538537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331" name="Rectangle 7"/>
          <p:cNvSpPr>
            <a:spLocks noChangeArrowheads="1"/>
          </p:cNvSpPr>
          <p:nvPr/>
        </p:nvSpPr>
        <p:spPr bwMode="auto">
          <a:xfrm>
            <a:off x="5366270" y="2303463"/>
            <a:ext cx="719138" cy="7207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5332" name="Rectangle 8"/>
          <p:cNvSpPr>
            <a:spLocks noChangeArrowheads="1"/>
          </p:cNvSpPr>
          <p:nvPr/>
        </p:nvSpPr>
        <p:spPr bwMode="auto">
          <a:xfrm>
            <a:off x="7093470" y="2232025"/>
            <a:ext cx="1150938" cy="11525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95333" name="AutoShape 53"/>
          <p:cNvSpPr>
            <a:spLocks noChangeArrowheads="1"/>
          </p:cNvSpPr>
          <p:nvPr/>
        </p:nvSpPr>
        <p:spPr bwMode="auto">
          <a:xfrm rot="13915305">
            <a:off x="7250633" y="2292350"/>
            <a:ext cx="768350" cy="647700"/>
          </a:xfrm>
          <a:prstGeom prst="parallelogram">
            <a:avLst>
              <a:gd name="adj" fmla="val 34298"/>
            </a:avLst>
          </a:prstGeom>
          <a:noFill/>
          <a:ln w="31750" algn="ctr">
            <a:solidFill>
              <a:schemeClr val="bg2"/>
            </a:solidFill>
            <a:prstDash val="dash"/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graphicFrame>
        <p:nvGraphicFramePr>
          <p:cNvPr id="95326" name="Object 1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843601"/>
              </p:ext>
            </p:extLst>
          </p:nvPr>
        </p:nvGraphicFramePr>
        <p:xfrm>
          <a:off x="5653608" y="1871663"/>
          <a:ext cx="2794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2" name="משוואה" r:id="rId10" imgW="152268" imgH="215713" progId="Equation.3">
                  <p:embed/>
                </p:oleObj>
              </mc:Choice>
              <mc:Fallback>
                <p:oleObj name="משוואה" r:id="rId10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608" y="1871663"/>
                        <a:ext cx="279400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327" name="Object 1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158619"/>
              </p:ext>
            </p:extLst>
          </p:nvPr>
        </p:nvGraphicFramePr>
        <p:xfrm>
          <a:off x="7526858" y="1808163"/>
          <a:ext cx="3016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3" name="משוואה" r:id="rId12" imgW="164885" imgH="215619" progId="Equation.3">
                  <p:embed/>
                </p:oleObj>
              </mc:Choice>
              <mc:Fallback>
                <p:oleObj name="משוואה" r:id="rId12" imgW="164885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858" y="1808163"/>
                        <a:ext cx="301625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424" name="Object 1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972380"/>
              </p:ext>
            </p:extLst>
          </p:nvPr>
        </p:nvGraphicFramePr>
        <p:xfrm>
          <a:off x="6518795" y="2376488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4" name="משוואה" r:id="rId14" imgW="152268" imgH="152268" progId="Equation.3">
                  <p:embed/>
                </p:oleObj>
              </mc:Choice>
              <mc:Fallback>
                <p:oleObj name="משוואה" r:id="rId14" imgW="152268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8795" y="2376488"/>
                        <a:ext cx="2794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334" name="AutoShape 48"/>
          <p:cNvSpPr>
            <a:spLocks noChangeArrowheads="1"/>
          </p:cNvSpPr>
          <p:nvPr/>
        </p:nvSpPr>
        <p:spPr bwMode="auto">
          <a:xfrm rot="21251842">
            <a:off x="6106045" y="2628900"/>
            <a:ext cx="1127125" cy="139700"/>
          </a:xfrm>
          <a:prstGeom prst="rightArrow">
            <a:avLst>
              <a:gd name="adj1" fmla="val 50000"/>
              <a:gd name="adj2" fmla="val 2017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258565"/>
              </p:ext>
            </p:extLst>
          </p:nvPr>
        </p:nvGraphicFramePr>
        <p:xfrm>
          <a:off x="6839041" y="4450780"/>
          <a:ext cx="302054" cy="31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5" name="Equation" r:id="rId16" imgW="126720" imgH="114120" progId="Equation.3">
                  <p:embed/>
                </p:oleObj>
              </mc:Choice>
              <mc:Fallback>
                <p:oleObj name="Equation" r:id="rId16" imgW="126720" imgH="114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39041" y="4450780"/>
                        <a:ext cx="302054" cy="316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262742"/>
              </p:ext>
            </p:extLst>
          </p:nvPr>
        </p:nvGraphicFramePr>
        <p:xfrm>
          <a:off x="4723332" y="1422301"/>
          <a:ext cx="120967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6" name="Equation" r:id="rId18" imgW="660240" imgH="215640" progId="Equation.3">
                  <p:embed/>
                </p:oleObj>
              </mc:Choice>
              <mc:Fallback>
                <p:oleObj name="Equation" r:id="rId18" imgW="660240" imgH="215640" progId="Equation.3">
                  <p:embed/>
                  <p:pic>
                    <p:nvPicPr>
                      <p:cNvPr id="0" name="Object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332" y="1422301"/>
                        <a:ext cx="1209675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184322"/>
              </p:ext>
            </p:extLst>
          </p:nvPr>
        </p:nvGraphicFramePr>
        <p:xfrm>
          <a:off x="7078687" y="1422301"/>
          <a:ext cx="30162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7" name="Equation" r:id="rId20" imgW="164880" imgH="215640" progId="Equation.3">
                  <p:embed/>
                </p:oleObj>
              </mc:Choice>
              <mc:Fallback>
                <p:oleObj name="Equation" r:id="rId20" imgW="16488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687" y="1422301"/>
                        <a:ext cx="30162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028520"/>
              </p:ext>
            </p:extLst>
          </p:nvPr>
        </p:nvGraphicFramePr>
        <p:xfrm>
          <a:off x="6318349" y="3235325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8" name="משוואה" r:id="rId22" imgW="152268" imgH="152268" progId="Equation.3">
                  <p:embed/>
                </p:oleObj>
              </mc:Choice>
              <mc:Fallback>
                <p:oleObj name="משוואה" r:id="rId22" imgW="152268" imgH="152268" progId="Equation.3">
                  <p:embed/>
                  <p:pic>
                    <p:nvPicPr>
                      <p:cNvPr id="0" name="Object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349" y="3235325"/>
                        <a:ext cx="279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325010"/>
              </p:ext>
            </p:extLst>
          </p:nvPr>
        </p:nvGraphicFramePr>
        <p:xfrm>
          <a:off x="6012160" y="5526757"/>
          <a:ext cx="30162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9" name="Equation" r:id="rId23" imgW="126720" imgH="114120" progId="Equation.3">
                  <p:embed/>
                </p:oleObj>
              </mc:Choice>
              <mc:Fallback>
                <p:oleObj name="Equation" r:id="rId23" imgW="126720" imgH="11412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5526757"/>
                        <a:ext cx="301625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338660"/>
              </p:ext>
            </p:extLst>
          </p:nvPr>
        </p:nvGraphicFramePr>
        <p:xfrm>
          <a:off x="5370437" y="5517232"/>
          <a:ext cx="413410" cy="298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0" name="Equation" r:id="rId25" imgW="228600" imgH="164880" progId="Equation.3">
                  <p:embed/>
                </p:oleObj>
              </mc:Choice>
              <mc:Fallback>
                <p:oleObj name="Equation" r:id="rId25" imgW="22860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370437" y="5517232"/>
                        <a:ext cx="413410" cy="298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2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1" grpId="0" animBg="1"/>
      <p:bldP spid="95332" grpId="0" animBg="1"/>
      <p:bldP spid="95333" grpId="0" animBg="1"/>
      <p:bldP spid="953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6600CC"/>
                </a:solidFill>
              </a:rPr>
              <a:t>Image Smoothness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06971"/>
              </p:ext>
            </p:extLst>
          </p:nvPr>
        </p:nvGraphicFramePr>
        <p:xfrm>
          <a:off x="3419872" y="1412776"/>
          <a:ext cx="4026548" cy="79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3" name="Equation" r:id="rId3" imgW="1790640" imgH="355320" progId="Equation.3">
                  <p:embed/>
                </p:oleObj>
              </mc:Choice>
              <mc:Fallback>
                <p:oleObj name="Equation" r:id="rId3" imgW="17906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412776"/>
                        <a:ext cx="4026548" cy="798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090690"/>
              </p:ext>
            </p:extLst>
          </p:nvPr>
        </p:nvGraphicFramePr>
        <p:xfrm>
          <a:off x="6851114" y="2039582"/>
          <a:ext cx="1819885" cy="55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4" name="Equation" r:id="rId5" imgW="749160" imgH="228600" progId="Equation.3">
                  <p:embed/>
                </p:oleObj>
              </mc:Choice>
              <mc:Fallback>
                <p:oleObj name="Equation" r:id="rId5" imgW="74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1114" y="2039582"/>
                        <a:ext cx="1819885" cy="55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646985"/>
              </p:ext>
            </p:extLst>
          </p:nvPr>
        </p:nvGraphicFramePr>
        <p:xfrm>
          <a:off x="3481247" y="2729674"/>
          <a:ext cx="1633230" cy="48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5" name="Equation" r:id="rId7" imgW="685800" imgH="203040" progId="Equation.3">
                  <p:embed/>
                </p:oleObj>
              </mc:Choice>
              <mc:Fallback>
                <p:oleObj name="Equation" r:id="rId7" imgW="685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1247" y="2729674"/>
                        <a:ext cx="1633230" cy="483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/>
              <p:cNvSpPr txBox="1">
                <a:spLocks noChangeArrowheads="1"/>
              </p:cNvSpPr>
              <p:nvPr/>
            </p:nvSpPr>
            <p:spPr>
              <a:xfrm>
                <a:off x="684213" y="1412776"/>
                <a:ext cx="7705725" cy="216024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>
                  <a:buClr>
                    <a:srgbClr val="99CCCC"/>
                  </a:buClr>
                </a:pPr>
                <a:r>
                  <a:rPr lang="en-US" sz="2600" dirty="0" smtClean="0">
                    <a:solidFill>
                      <a:srgbClr val="000000"/>
                    </a:solidFill>
                  </a:rPr>
                  <a:t>Total-Variation</a:t>
                </a:r>
                <a:r>
                  <a:rPr lang="en-US" sz="2600" dirty="0">
                    <a:solidFill>
                      <a:srgbClr val="000000"/>
                    </a:solidFill>
                  </a:rPr>
                  <a:t>: </a:t>
                </a:r>
                <a:endParaRPr lang="en-US" sz="2600" dirty="0" smtClean="0">
                  <a:solidFill>
                    <a:srgbClr val="000000"/>
                  </a:solidFill>
                </a:endParaRPr>
              </a:p>
              <a:p>
                <a:pPr marL="0" indent="0" eaLnBrk="1" hangingPunct="1">
                  <a:buClr>
                    <a:srgbClr val="99CCCC"/>
                  </a:buClr>
                  <a:buNone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r>
                  <a:rPr lang="en-US" sz="2600" dirty="0">
                    <a:solidFill>
                      <a:srgbClr val="0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</a:rPr>
                  <a:t> images with intensities in [</a:t>
                </a:r>
                <a:r>
                  <a:rPr lang="en-US" sz="2600" i="1" dirty="0">
                    <a:solidFill>
                      <a:srgbClr val="000000"/>
                    </a:solidFill>
                  </a:rPr>
                  <a:t>0</a:t>
                </a:r>
                <a:r>
                  <a:rPr lang="en-US" sz="2600" dirty="0">
                    <a:solidFill>
                      <a:srgbClr val="000000"/>
                    </a:solidFill>
                  </a:rPr>
                  <a:t>,</a:t>
                </a:r>
                <a:r>
                  <a:rPr lang="en-US" sz="2600" i="1" dirty="0">
                    <a:solidFill>
                      <a:srgbClr val="000000"/>
                    </a:solidFill>
                  </a:rPr>
                  <a:t>1</a:t>
                </a:r>
                <a:r>
                  <a:rPr lang="en-US" sz="2600" dirty="0" smtClean="0">
                    <a:solidFill>
                      <a:srgbClr val="000000"/>
                    </a:solidFill>
                  </a:rPr>
                  <a:t>]:</a:t>
                </a:r>
              </a:p>
              <a:p>
                <a:pPr marL="0" indent="0" eaLnBrk="1" hangingPunct="1">
                  <a:buClr>
                    <a:srgbClr val="99CCCC"/>
                  </a:buClr>
                  <a:buNone/>
                </a:pPr>
                <a:endParaRPr lang="en-US" sz="8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r>
                  <a:rPr lang="en-US" sz="2600" b="1" dirty="0">
                    <a:solidFill>
                      <a:srgbClr val="000000"/>
                    </a:solidFill>
                  </a:rPr>
                  <a:t>Smooth</a:t>
                </a:r>
                <a:r>
                  <a:rPr lang="en-US" sz="2600" dirty="0">
                    <a:solidFill>
                      <a:srgbClr val="000000"/>
                    </a:solidFill>
                  </a:rPr>
                  <a:t> images: </a:t>
                </a:r>
                <a:endParaRPr lang="en-US" sz="2600" dirty="0" smtClean="0">
                  <a:solidFill>
                    <a:srgbClr val="000000"/>
                  </a:solidFill>
                </a:endParaRPr>
              </a:p>
              <a:p>
                <a:pPr marL="0" indent="0" eaLnBrk="1" hangingPunct="1">
                  <a:buClr>
                    <a:srgbClr val="99CCCC"/>
                  </a:buClr>
                  <a:buNone/>
                </a:pPr>
                <a:endParaRPr lang="en-US" sz="8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r>
                  <a:rPr lang="en-US" sz="2600" dirty="0" smtClean="0">
                    <a:solidFill>
                      <a:srgbClr val="000000"/>
                    </a:solidFill>
                  </a:rPr>
                  <a:t>Intuition: In binary images </a:t>
                </a:r>
                <a:r>
                  <a:rPr lang="en-US" sz="2600" i="1" dirty="0" smtClean="0">
                    <a:solidFill>
                      <a:srgbClr val="000000"/>
                    </a:solidFill>
                  </a:rPr>
                  <a:t>TV</a:t>
                </a:r>
                <a:r>
                  <a:rPr lang="en-US" sz="2600" dirty="0" smtClean="0">
                    <a:solidFill>
                      <a:srgbClr val="000000"/>
                    </a:solidFill>
                  </a:rPr>
                  <a:t> = boundary-length</a:t>
                </a:r>
              </a:p>
              <a:p>
                <a:pPr eaLnBrk="1" hangingPunct="1">
                  <a:buClr>
                    <a:srgbClr val="99CCCC"/>
                  </a:buClr>
                </a:pPr>
                <a:endParaRPr lang="en-US" sz="26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endParaRPr lang="en-US" sz="26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endParaRPr lang="en-US" sz="26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endParaRPr lang="en-US" sz="26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endParaRPr lang="en-US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r>
                  <a:rPr lang="en-US" sz="2600" dirty="0" smtClean="0">
                    <a:solidFill>
                      <a:srgbClr val="000000"/>
                    </a:solidFill>
                  </a:rPr>
                  <a:t>Holds for grayscale as well - </a:t>
                </a:r>
                <a:r>
                  <a:rPr lang="en-US" sz="2600" dirty="0" smtClean="0">
                    <a:solidFill>
                      <a:srgbClr val="000000"/>
                    </a:solidFill>
                    <a:hlinkClick r:id="rId9" action="ppaction://hlinksldjump"/>
                  </a:rPr>
                  <a:t>experiment</a:t>
                </a:r>
                <a:endParaRPr lang="en-US" sz="2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1412776"/>
                <a:ext cx="7705725" cy="2160240"/>
              </a:xfrm>
              <a:prstGeom prst="rect">
                <a:avLst/>
              </a:prstGeom>
              <a:blipFill rotWithShape="1">
                <a:blip r:embed="rId10"/>
                <a:stretch>
                  <a:fillRect l="-475" t="-2260" b="-14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457905" y="4141728"/>
            <a:ext cx="1634375" cy="1571925"/>
            <a:chOff x="3707905" y="4005064"/>
            <a:chExt cx="2570479" cy="2508029"/>
          </a:xfrm>
        </p:grpSpPr>
        <p:sp>
          <p:nvSpPr>
            <p:cNvPr id="11" name="Rectangle 4"/>
            <p:cNvSpPr>
              <a:spLocks noChangeAspect="1" noChangeArrowheads="1"/>
            </p:cNvSpPr>
            <p:nvPr/>
          </p:nvSpPr>
          <p:spPr bwMode="auto">
            <a:xfrm>
              <a:off x="3707905" y="4005064"/>
              <a:ext cx="2570479" cy="2508029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13" name="AutoShape 7"/>
            <p:cNvSpPr>
              <a:spLocks noChangeAspect="1" noChangeArrowheads="1"/>
            </p:cNvSpPr>
            <p:nvPr/>
          </p:nvSpPr>
          <p:spPr bwMode="auto">
            <a:xfrm>
              <a:off x="4073313" y="4361593"/>
              <a:ext cx="1839662" cy="1794970"/>
            </a:xfrm>
            <a:prstGeom prst="plus">
              <a:avLst>
                <a:gd name="adj" fmla="val 25000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</p:grpSp>
      <p:pic>
        <p:nvPicPr>
          <p:cNvPr id="29712" name="Picture 16" descr="C:\dropbox\symmetry\symmetry presentation\symmetry-approx\black-white-ha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78107"/>
            <a:ext cx="2690003" cy="189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6600CC"/>
                </a:solidFill>
              </a:rPr>
              <a:t>The Algorithm </a:t>
            </a:r>
            <a:r>
              <a:rPr lang="en-US" smtClean="0"/>
              <a:t>– take 1</a:t>
            </a:r>
            <a:endParaRPr lang="en-US" smtClean="0">
              <a:solidFill>
                <a:srgbClr val="66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684213" y="1412875"/>
                <a:ext cx="6228000" cy="1656000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For each affine transformation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                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100" dirty="0">
                    <a:solidFill>
                      <a:srgbClr val="000000"/>
                    </a:solidFill>
                  </a:rPr>
                  <a:t>Compute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100" dirty="0">
                  <a:solidFill>
                    <a:srgbClr val="000000"/>
                  </a:solidFill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endParaRPr lang="en-US" sz="600" i="1" dirty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>
                    <a:solidFill>
                      <a:srgbClr val="000000"/>
                    </a:solidFill>
                  </a:rPr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with </a:t>
                </a:r>
                <a:r>
                  <a:rPr lang="en-US" sz="2400" dirty="0">
                    <a:solidFill>
                      <a:srgbClr val="000000"/>
                    </a:solidFill>
                  </a:rPr>
                  <a:t>smallest distance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endParaRPr lang="en-US" sz="2700" dirty="0" smtClean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None/>
                </a:pPr>
                <a:endParaRPr lang="el-GR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412875"/>
                <a:ext cx="6228000" cy="1656000"/>
              </a:xfrm>
              <a:prstGeom prst="rect">
                <a:avLst/>
              </a:prstGeom>
              <a:blipFill rotWithShape="1">
                <a:blip r:embed="rId2"/>
                <a:stretch>
                  <a:fillRect l="-293" t="-2564"/>
                </a:stretch>
              </a:blip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/>
              <p:cNvSpPr>
                <a:spLocks noChangeArrowheads="1"/>
              </p:cNvSpPr>
              <p:nvPr/>
            </p:nvSpPr>
            <p:spPr bwMode="auto">
              <a:xfrm>
                <a:off x="647700" y="3608388"/>
                <a:ext cx="8208963" cy="1404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∞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</a:rPr>
                  <a:t>transformations – need to discretize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200" dirty="0">
                    <a:solidFill>
                      <a:srgbClr val="000000"/>
                    </a:solidFill>
                  </a:rPr>
                  <a:t>“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Combinatorial bounds and algorithmic aspects of image matching under projective transformations</a:t>
                </a:r>
                <a:r>
                  <a:rPr lang="en-US" sz="2200" dirty="0">
                    <a:solidFill>
                      <a:srgbClr val="000000"/>
                    </a:solidFill>
                  </a:rPr>
                  <a:t>” [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Hundt</a:t>
                </a:r>
                <a:r>
                  <a:rPr lang="en-US" sz="2200" dirty="0">
                    <a:solidFill>
                      <a:srgbClr val="000000"/>
                    </a:solidFill>
                  </a:rPr>
                  <a:t> &amp;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Liskiewicz</a:t>
                </a:r>
                <a:r>
                  <a:rPr lang="en-US" sz="2200" dirty="0">
                    <a:solidFill>
                      <a:srgbClr val="000000"/>
                    </a:solidFill>
                  </a:rPr>
                  <a:t> MFCS, 2008]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200" dirty="0">
                    <a:solidFill>
                      <a:srgbClr val="000000"/>
                    </a:solidFill>
                  </a:rPr>
                  <a:t>Enumerate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18</m:t>
                        </m:r>
                      </m:sup>
                    </m:sSup>
                    <m:r>
                      <a:rPr lang="en-US" sz="2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</a:rPr>
                  <a:t>affine transformations (for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</a:rPr>
                  <a:t> images)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200" b="1" dirty="0">
                    <a:solidFill>
                      <a:srgbClr val="000000"/>
                    </a:solidFill>
                  </a:rPr>
                  <a:t>Guarantee</a:t>
                </a:r>
                <a:r>
                  <a:rPr lang="en-US" sz="2200" dirty="0">
                    <a:solidFill>
                      <a:srgbClr val="000000"/>
                    </a:solidFill>
                  </a:rPr>
                  <a:t>: best possible transformation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None/>
                </a:pPr>
                <a:endParaRPr lang="el-GR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" y="3608388"/>
                <a:ext cx="8208963" cy="1404937"/>
              </a:xfrm>
              <a:prstGeom prst="rect">
                <a:avLst/>
              </a:prstGeom>
              <a:blipFill rotWithShape="1">
                <a:blip r:embed="rId3"/>
                <a:stretch>
                  <a:fillRect l="-223" t="-2609" b="-4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8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Find the best </a:t>
            </a:r>
            <a:r>
              <a:rPr lang="en-US" sz="1800" dirty="0" smtClean="0"/>
              <a:t>…/Translation/Euclidean/Similarity/</a:t>
            </a:r>
            <a:r>
              <a:rPr lang="en-US" sz="1800" b="1" dirty="0" smtClean="0"/>
              <a:t>Affine</a:t>
            </a:r>
            <a:r>
              <a:rPr lang="en-US" sz="1800" dirty="0" smtClean="0"/>
              <a:t>/Projective/…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	transformation between two given images:</a:t>
            </a:r>
            <a:endParaRPr lang="en-US" sz="3400" dirty="0" smtClean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Generalized Template Matching</a:t>
            </a:r>
          </a:p>
        </p:txBody>
      </p:sp>
      <p:pic>
        <p:nvPicPr>
          <p:cNvPr id="33" name="Picture 29" descr="img6"/>
          <p:cNvPicPr>
            <a:picLocks noChangeAspect="1" noChangeArrowheads="1"/>
          </p:cNvPicPr>
          <p:nvPr/>
        </p:nvPicPr>
        <p:blipFill>
          <a:blip r:embed="rId2"/>
          <a:srcRect b="4695"/>
          <a:stretch>
            <a:fillRect/>
          </a:stretch>
        </p:blipFill>
        <p:spPr bwMode="auto">
          <a:xfrm>
            <a:off x="4716463" y="4442917"/>
            <a:ext cx="266382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2" descr="t2_50deg"/>
          <p:cNvPicPr>
            <a:picLocks noChangeAspect="1" noChangeArrowheads="1"/>
          </p:cNvPicPr>
          <p:nvPr/>
        </p:nvPicPr>
        <p:blipFill>
          <a:blip r:embed="rId3"/>
          <a:srcRect l="1643" t="17722" r="3944" b="20448"/>
          <a:stretch>
            <a:fillRect/>
          </a:stretch>
        </p:blipFill>
        <p:spPr bwMode="auto">
          <a:xfrm>
            <a:off x="3276600" y="2564904"/>
            <a:ext cx="3527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8" descr="V1_front"/>
          <p:cNvPicPr>
            <a:picLocks noChangeAspect="1" noChangeArrowheads="1"/>
          </p:cNvPicPr>
          <p:nvPr/>
        </p:nvPicPr>
        <p:blipFill>
          <a:blip r:embed="rId4"/>
          <a:srcRect l="45729" t="54221" r="46600" b="41000"/>
          <a:stretch>
            <a:fillRect/>
          </a:stretch>
        </p:blipFill>
        <p:spPr bwMode="auto">
          <a:xfrm>
            <a:off x="2628900" y="3326904"/>
            <a:ext cx="2159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7"/>
          <p:cNvSpPr>
            <a:spLocks noChangeAspect="1" noChangeArrowheads="1"/>
          </p:cNvSpPr>
          <p:nvPr/>
        </p:nvSpPr>
        <p:spPr bwMode="auto">
          <a:xfrm>
            <a:off x="6084888" y="4465142"/>
            <a:ext cx="14287" cy="142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7" name="Oval 8"/>
          <p:cNvSpPr>
            <a:spLocks noChangeAspect="1" noChangeArrowheads="1"/>
          </p:cNvSpPr>
          <p:nvPr/>
        </p:nvSpPr>
        <p:spPr bwMode="auto">
          <a:xfrm>
            <a:off x="5140325" y="5971679"/>
            <a:ext cx="14288" cy="1428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8" name="Oval 9"/>
          <p:cNvSpPr>
            <a:spLocks noChangeAspect="1" noChangeArrowheads="1"/>
          </p:cNvSpPr>
          <p:nvPr/>
        </p:nvSpPr>
        <p:spPr bwMode="auto">
          <a:xfrm>
            <a:off x="5913438" y="6293942"/>
            <a:ext cx="14287" cy="142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9" name="Oval 10"/>
          <p:cNvSpPr>
            <a:spLocks noChangeAspect="1" noChangeArrowheads="1"/>
          </p:cNvSpPr>
          <p:nvPr/>
        </p:nvSpPr>
        <p:spPr bwMode="auto">
          <a:xfrm>
            <a:off x="6469063" y="5352554"/>
            <a:ext cx="14287" cy="1428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cxnSp>
        <p:nvCxnSpPr>
          <p:cNvPr id="40" name="AutoShape 11"/>
          <p:cNvCxnSpPr>
            <a:cxnSpLocks noChangeShapeType="1"/>
            <a:stCxn id="36" idx="0"/>
            <a:endCxn id="37" idx="3"/>
          </p:cNvCxnSpPr>
          <p:nvPr/>
        </p:nvCxnSpPr>
        <p:spPr bwMode="auto">
          <a:xfrm flipH="1">
            <a:off x="5141913" y="4465142"/>
            <a:ext cx="950912" cy="1519237"/>
          </a:xfrm>
          <a:prstGeom prst="straightConnector1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</p:cxnSp>
      <p:cxnSp>
        <p:nvCxnSpPr>
          <p:cNvPr id="41" name="AutoShape 12"/>
          <p:cNvCxnSpPr>
            <a:cxnSpLocks noChangeShapeType="1"/>
            <a:stCxn id="36" idx="1"/>
            <a:endCxn id="39" idx="0"/>
          </p:cNvCxnSpPr>
          <p:nvPr/>
        </p:nvCxnSpPr>
        <p:spPr bwMode="auto">
          <a:xfrm>
            <a:off x="6086475" y="4466729"/>
            <a:ext cx="390525" cy="885825"/>
          </a:xfrm>
          <a:prstGeom prst="straightConnector1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</p:cxnSp>
      <p:cxnSp>
        <p:nvCxnSpPr>
          <p:cNvPr id="42" name="AutoShape 13"/>
          <p:cNvCxnSpPr>
            <a:cxnSpLocks noChangeShapeType="1"/>
            <a:stCxn id="37" idx="1"/>
            <a:endCxn id="38" idx="0"/>
          </p:cNvCxnSpPr>
          <p:nvPr/>
        </p:nvCxnSpPr>
        <p:spPr bwMode="auto">
          <a:xfrm>
            <a:off x="5141913" y="5973267"/>
            <a:ext cx="779462" cy="320675"/>
          </a:xfrm>
          <a:prstGeom prst="straightConnector1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</p:cxnSp>
      <p:cxnSp>
        <p:nvCxnSpPr>
          <p:cNvPr id="43" name="AutoShape 14"/>
          <p:cNvCxnSpPr>
            <a:cxnSpLocks noChangeShapeType="1"/>
            <a:stCxn id="39" idx="0"/>
            <a:endCxn id="38" idx="0"/>
          </p:cNvCxnSpPr>
          <p:nvPr/>
        </p:nvCxnSpPr>
        <p:spPr bwMode="auto">
          <a:xfrm flipH="1">
            <a:off x="5921375" y="5352554"/>
            <a:ext cx="555625" cy="941388"/>
          </a:xfrm>
          <a:prstGeom prst="straightConnector1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</p:cxnSp>
      <p:pic>
        <p:nvPicPr>
          <p:cNvPr id="44" name="Picture 15" descr="img1"/>
          <p:cNvPicPr>
            <a:picLocks noChangeAspect="1" noChangeArrowheads="1"/>
          </p:cNvPicPr>
          <p:nvPr/>
        </p:nvPicPr>
        <p:blipFill>
          <a:blip r:embed="rId5"/>
          <a:srcRect t="8534" b="24623"/>
          <a:stretch>
            <a:fillRect/>
          </a:stretch>
        </p:blipFill>
        <p:spPr bwMode="auto">
          <a:xfrm>
            <a:off x="1943100" y="4839792"/>
            <a:ext cx="2628900" cy="1404937"/>
          </a:xfrm>
          <a:prstGeom prst="rect">
            <a:avLst/>
          </a:prstGeom>
          <a:noFill/>
        </p:spPr>
      </p:pic>
      <p:sp>
        <p:nvSpPr>
          <p:cNvPr id="45" name="Oval 16"/>
          <p:cNvSpPr>
            <a:spLocks noChangeAspect="1" noChangeArrowheads="1"/>
          </p:cNvSpPr>
          <p:nvPr/>
        </p:nvSpPr>
        <p:spPr bwMode="auto">
          <a:xfrm>
            <a:off x="6092825" y="4579442"/>
            <a:ext cx="14288" cy="142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6" name="Line 17"/>
          <p:cNvSpPr>
            <a:spLocks noChangeAspect="1" noChangeShapeType="1"/>
          </p:cNvSpPr>
          <p:nvPr/>
        </p:nvSpPr>
        <p:spPr bwMode="auto">
          <a:xfrm flipV="1">
            <a:off x="4992688" y="3395167"/>
            <a:ext cx="201612" cy="857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7" name="Line 18"/>
          <p:cNvSpPr>
            <a:spLocks noChangeAspect="1" noChangeShapeType="1"/>
          </p:cNvSpPr>
          <p:nvPr/>
        </p:nvSpPr>
        <p:spPr bwMode="auto">
          <a:xfrm flipV="1">
            <a:off x="5076825" y="3474542"/>
            <a:ext cx="201613" cy="857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8" name="Line 19"/>
          <p:cNvSpPr>
            <a:spLocks noChangeAspect="1" noChangeShapeType="1"/>
          </p:cNvSpPr>
          <p:nvPr/>
        </p:nvSpPr>
        <p:spPr bwMode="auto">
          <a:xfrm flipH="1" flipV="1">
            <a:off x="5184775" y="3395167"/>
            <a:ext cx="90488" cy="857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9" name="Line 20"/>
          <p:cNvSpPr>
            <a:spLocks noChangeAspect="1" noChangeShapeType="1"/>
          </p:cNvSpPr>
          <p:nvPr/>
        </p:nvSpPr>
        <p:spPr bwMode="auto">
          <a:xfrm flipH="1" flipV="1">
            <a:off x="4992688" y="3472954"/>
            <a:ext cx="93662" cy="87313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195" name="Rectangle 3"/>
              <p:cNvSpPr>
                <a:spLocks noChangeArrowheads="1"/>
              </p:cNvSpPr>
              <p:nvPr/>
            </p:nvSpPr>
            <p:spPr bwMode="auto">
              <a:xfrm>
                <a:off x="684213" y="1412875"/>
                <a:ext cx="6228000" cy="1656000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For each affine transformation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                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100" dirty="0">
                    <a:solidFill>
                      <a:srgbClr val="000000"/>
                    </a:solidFill>
                  </a:rPr>
                  <a:t>Compute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100" dirty="0">
                  <a:solidFill>
                    <a:srgbClr val="000000"/>
                  </a:solidFill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endParaRPr lang="en-US" sz="600" i="1" dirty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>
                    <a:solidFill>
                      <a:srgbClr val="000000"/>
                    </a:solidFill>
                  </a:rPr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with </a:t>
                </a:r>
                <a:r>
                  <a:rPr lang="en-US" sz="2400" dirty="0">
                    <a:solidFill>
                      <a:srgbClr val="000000"/>
                    </a:solidFill>
                  </a:rPr>
                  <a:t>smallest distance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endParaRPr lang="en-US" sz="2700" dirty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None/>
                </a:pPr>
                <a:endParaRPr lang="el-GR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619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412875"/>
                <a:ext cx="6228000" cy="1656000"/>
              </a:xfrm>
              <a:prstGeom prst="rect">
                <a:avLst/>
              </a:prstGeom>
              <a:blipFill rotWithShape="1">
                <a:blip r:embed="rId3"/>
                <a:stretch>
                  <a:fillRect l="-293" t="-2564"/>
                </a:stretch>
              </a:blip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6600CC"/>
                </a:solidFill>
              </a:rPr>
              <a:t>The Algorithm </a:t>
            </a:r>
            <a:r>
              <a:rPr lang="en-US" dirty="0" smtClean="0"/>
              <a:t>– take 2</a:t>
            </a:r>
            <a:endParaRPr lang="en-US" dirty="0" smtClean="0">
              <a:solidFill>
                <a:srgbClr val="66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5266617" y="1409638"/>
                <a:ext cx="16456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in a Net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 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617" y="1409638"/>
                <a:ext cx="164564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59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Rectangle 3"/>
              <p:cNvSpPr>
                <a:spLocks noChangeArrowheads="1"/>
              </p:cNvSpPr>
              <p:nvPr/>
            </p:nvSpPr>
            <p:spPr bwMode="auto">
              <a:xfrm>
                <a:off x="647700" y="3608388"/>
                <a:ext cx="8208963" cy="1990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300" dirty="0" smtClean="0">
                    <a:solidFill>
                      <a:srgbClr val="000000"/>
                    </a:solidFill>
                  </a:rPr>
                  <a:t>Sample transformation space 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000" dirty="0">
                    <a:solidFill>
                      <a:srgbClr val="000000"/>
                    </a:solidFill>
                  </a:rPr>
                  <a:t>build a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Net</a:t>
                </a:r>
                <a:r>
                  <a:rPr lang="en-US" sz="2000" i="1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of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transformations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300" b="1" dirty="0" smtClean="0">
                    <a:solidFill>
                      <a:srgbClr val="000000"/>
                    </a:solidFill>
                  </a:rPr>
                  <a:t>Guarantee</a:t>
                </a:r>
                <a:r>
                  <a:rPr lang="en-US" sz="2300" dirty="0" smtClean="0">
                    <a:solidFill>
                      <a:srgbClr val="000000"/>
                    </a:solidFill>
                  </a:rPr>
                  <a:t>  </a:t>
                </a:r>
                <a:endParaRPr lang="en-US" sz="230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000" dirty="0" smtClean="0">
                    <a:solidFill>
                      <a:srgbClr val="000000"/>
                    </a:solidFill>
                    <a:latin typeface="Arial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000000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– away’  </a:t>
                </a:r>
                <a:r>
                  <a:rPr lang="en-US" sz="2000" dirty="0">
                    <a:solidFill>
                      <a:srgbClr val="000000"/>
                    </a:solidFill>
                  </a:rPr>
                  <a:t>from best possible distance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None/>
                </a:pPr>
                <a:endParaRPr lang="el-GR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6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" y="3608388"/>
                <a:ext cx="8208963" cy="1990872"/>
              </a:xfrm>
              <a:prstGeom prst="rect">
                <a:avLst/>
              </a:prstGeom>
              <a:blipFill rotWithShape="1">
                <a:blip r:embed="rId5"/>
                <a:stretch>
                  <a:fillRect l="-297" t="-21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256076" y="1916832"/>
            <a:ext cx="3710508" cy="2322016"/>
            <a:chOff x="5256076" y="1916832"/>
            <a:chExt cx="3710508" cy="2322016"/>
          </a:xfrm>
        </p:grpSpPr>
        <p:sp>
          <p:nvSpPr>
            <p:cNvPr id="360" name="Rectangle 359"/>
            <p:cNvSpPr/>
            <p:nvPr/>
          </p:nvSpPr>
          <p:spPr>
            <a:xfrm>
              <a:off x="5256076" y="1916832"/>
              <a:ext cx="3710508" cy="23220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" name="Line 37"/>
            <p:cNvSpPr>
              <a:spLocks noChangeShapeType="1"/>
            </p:cNvSpPr>
            <p:nvPr/>
          </p:nvSpPr>
          <p:spPr bwMode="auto">
            <a:xfrm flipV="1">
              <a:off x="5359392" y="2013508"/>
              <a:ext cx="0" cy="213062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2" name="Line 2746"/>
            <p:cNvSpPr>
              <a:spLocks noChangeShapeType="1"/>
            </p:cNvSpPr>
            <p:nvPr/>
          </p:nvSpPr>
          <p:spPr bwMode="auto">
            <a:xfrm>
              <a:off x="5664743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3" name="Line 2747"/>
            <p:cNvSpPr>
              <a:spLocks noChangeShapeType="1"/>
            </p:cNvSpPr>
            <p:nvPr/>
          </p:nvSpPr>
          <p:spPr bwMode="auto">
            <a:xfrm>
              <a:off x="6266016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4" name="Line 2748"/>
            <p:cNvSpPr>
              <a:spLocks noChangeShapeType="1"/>
            </p:cNvSpPr>
            <p:nvPr/>
          </p:nvSpPr>
          <p:spPr bwMode="auto">
            <a:xfrm>
              <a:off x="6867287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5" name="Line 2749"/>
            <p:cNvSpPr>
              <a:spLocks noChangeShapeType="1"/>
            </p:cNvSpPr>
            <p:nvPr/>
          </p:nvSpPr>
          <p:spPr bwMode="auto">
            <a:xfrm>
              <a:off x="7318241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6" name="Line 2750"/>
            <p:cNvSpPr>
              <a:spLocks noChangeShapeType="1"/>
            </p:cNvSpPr>
            <p:nvPr/>
          </p:nvSpPr>
          <p:spPr bwMode="auto">
            <a:xfrm>
              <a:off x="7769195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7" name="Line 2751"/>
            <p:cNvSpPr>
              <a:spLocks noChangeShapeType="1"/>
            </p:cNvSpPr>
            <p:nvPr/>
          </p:nvSpPr>
          <p:spPr bwMode="auto">
            <a:xfrm>
              <a:off x="5965380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8" name="Line 2752"/>
            <p:cNvSpPr>
              <a:spLocks noChangeShapeType="1"/>
            </p:cNvSpPr>
            <p:nvPr/>
          </p:nvSpPr>
          <p:spPr bwMode="auto">
            <a:xfrm>
              <a:off x="6566651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69" name="Line 2753"/>
            <p:cNvSpPr>
              <a:spLocks noChangeShapeType="1"/>
            </p:cNvSpPr>
            <p:nvPr/>
          </p:nvSpPr>
          <p:spPr bwMode="auto">
            <a:xfrm>
              <a:off x="7017605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0" name="Line 2754"/>
            <p:cNvSpPr>
              <a:spLocks noChangeShapeType="1"/>
            </p:cNvSpPr>
            <p:nvPr/>
          </p:nvSpPr>
          <p:spPr bwMode="auto">
            <a:xfrm>
              <a:off x="7468560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1" name="Line 2755"/>
            <p:cNvSpPr>
              <a:spLocks noChangeShapeType="1"/>
            </p:cNvSpPr>
            <p:nvPr/>
          </p:nvSpPr>
          <p:spPr bwMode="auto">
            <a:xfrm>
              <a:off x="7919512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2" name="Line 2756"/>
            <p:cNvSpPr>
              <a:spLocks noChangeShapeType="1"/>
            </p:cNvSpPr>
            <p:nvPr/>
          </p:nvSpPr>
          <p:spPr bwMode="auto">
            <a:xfrm>
              <a:off x="5815061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3" name="Line 2757"/>
            <p:cNvSpPr>
              <a:spLocks noChangeShapeType="1"/>
            </p:cNvSpPr>
            <p:nvPr/>
          </p:nvSpPr>
          <p:spPr bwMode="auto">
            <a:xfrm>
              <a:off x="6416333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4" name="Line 2758"/>
            <p:cNvSpPr>
              <a:spLocks noChangeShapeType="1"/>
            </p:cNvSpPr>
            <p:nvPr/>
          </p:nvSpPr>
          <p:spPr bwMode="auto">
            <a:xfrm>
              <a:off x="5514426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5" name="Line 2759"/>
            <p:cNvSpPr>
              <a:spLocks noChangeShapeType="1"/>
            </p:cNvSpPr>
            <p:nvPr/>
          </p:nvSpPr>
          <p:spPr bwMode="auto">
            <a:xfrm>
              <a:off x="6115697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6" name="Line 2760"/>
            <p:cNvSpPr>
              <a:spLocks noChangeShapeType="1"/>
            </p:cNvSpPr>
            <p:nvPr/>
          </p:nvSpPr>
          <p:spPr bwMode="auto">
            <a:xfrm>
              <a:off x="6716970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7" name="Line 2761"/>
            <p:cNvSpPr>
              <a:spLocks noChangeShapeType="1"/>
            </p:cNvSpPr>
            <p:nvPr/>
          </p:nvSpPr>
          <p:spPr bwMode="auto">
            <a:xfrm>
              <a:off x="7167923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8" name="Line 2762"/>
            <p:cNvSpPr>
              <a:spLocks noChangeShapeType="1"/>
            </p:cNvSpPr>
            <p:nvPr/>
          </p:nvSpPr>
          <p:spPr bwMode="auto">
            <a:xfrm>
              <a:off x="7618877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79" name="Line 2763"/>
            <p:cNvSpPr>
              <a:spLocks noChangeShapeType="1"/>
            </p:cNvSpPr>
            <p:nvPr/>
          </p:nvSpPr>
          <p:spPr bwMode="auto">
            <a:xfrm>
              <a:off x="8069831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0" name="Line 2763"/>
            <p:cNvSpPr>
              <a:spLocks noChangeShapeType="1"/>
            </p:cNvSpPr>
            <p:nvPr/>
          </p:nvSpPr>
          <p:spPr bwMode="auto">
            <a:xfrm>
              <a:off x="8220147" y="2013508"/>
              <a:ext cx="0" cy="213062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5" name="Oval 25"/>
            <p:cNvSpPr>
              <a:spLocks noChangeArrowheads="1"/>
            </p:cNvSpPr>
            <p:nvPr/>
          </p:nvSpPr>
          <p:spPr bwMode="auto">
            <a:xfrm>
              <a:off x="6834759" y="2183592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6" name="Oval 25"/>
            <p:cNvSpPr>
              <a:spLocks noChangeArrowheads="1"/>
            </p:cNvSpPr>
            <p:nvPr/>
          </p:nvSpPr>
          <p:spPr bwMode="auto">
            <a:xfrm>
              <a:off x="6986199" y="2135699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7" name="Oval 25"/>
            <p:cNvSpPr>
              <a:spLocks noChangeArrowheads="1"/>
            </p:cNvSpPr>
            <p:nvPr/>
          </p:nvSpPr>
          <p:spPr bwMode="auto">
            <a:xfrm>
              <a:off x="7133441" y="2611629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8" name="Oval 387"/>
            <p:cNvSpPr>
              <a:spLocks noChangeArrowheads="1"/>
            </p:cNvSpPr>
            <p:nvPr/>
          </p:nvSpPr>
          <p:spPr bwMode="auto">
            <a:xfrm>
              <a:off x="7283241" y="3268235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9" name="Oval 25"/>
            <p:cNvSpPr>
              <a:spLocks noChangeArrowheads="1"/>
            </p:cNvSpPr>
            <p:nvPr/>
          </p:nvSpPr>
          <p:spPr bwMode="auto">
            <a:xfrm>
              <a:off x="7585428" y="3637013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0" name="Oval 25"/>
            <p:cNvSpPr>
              <a:spLocks noChangeArrowheads="1"/>
            </p:cNvSpPr>
            <p:nvPr/>
          </p:nvSpPr>
          <p:spPr bwMode="auto">
            <a:xfrm>
              <a:off x="7740012" y="3224023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1" name="Oval 25"/>
            <p:cNvSpPr>
              <a:spLocks noChangeArrowheads="1"/>
            </p:cNvSpPr>
            <p:nvPr/>
          </p:nvSpPr>
          <p:spPr bwMode="auto">
            <a:xfrm>
              <a:off x="7888074" y="2745672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2" name="Oval 25"/>
            <p:cNvSpPr>
              <a:spLocks noChangeArrowheads="1"/>
            </p:cNvSpPr>
            <p:nvPr/>
          </p:nvSpPr>
          <p:spPr bwMode="auto">
            <a:xfrm>
              <a:off x="8038331" y="2503435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3" name="Oval 25"/>
            <p:cNvSpPr>
              <a:spLocks noChangeArrowheads="1"/>
            </p:cNvSpPr>
            <p:nvPr/>
          </p:nvSpPr>
          <p:spPr bwMode="auto">
            <a:xfrm>
              <a:off x="8189031" y="2566349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4" name="Oval 25"/>
            <p:cNvSpPr>
              <a:spLocks noChangeArrowheads="1"/>
            </p:cNvSpPr>
            <p:nvPr/>
          </p:nvSpPr>
          <p:spPr bwMode="auto">
            <a:xfrm>
              <a:off x="6084143" y="2498156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5" name="Oval 25"/>
            <p:cNvSpPr>
              <a:spLocks noChangeArrowheads="1"/>
            </p:cNvSpPr>
            <p:nvPr/>
          </p:nvSpPr>
          <p:spPr bwMode="auto">
            <a:xfrm>
              <a:off x="6231584" y="2493679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6" name="Oval 25"/>
            <p:cNvSpPr>
              <a:spLocks noChangeArrowheads="1"/>
            </p:cNvSpPr>
            <p:nvPr/>
          </p:nvSpPr>
          <p:spPr bwMode="auto">
            <a:xfrm>
              <a:off x="6381725" y="2569845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7" name="Oval 25"/>
            <p:cNvSpPr>
              <a:spLocks noChangeArrowheads="1"/>
            </p:cNvSpPr>
            <p:nvPr/>
          </p:nvSpPr>
          <p:spPr bwMode="auto">
            <a:xfrm>
              <a:off x="6532188" y="2629700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8" name="Oval 25"/>
            <p:cNvSpPr>
              <a:spLocks noChangeArrowheads="1"/>
            </p:cNvSpPr>
            <p:nvPr/>
          </p:nvSpPr>
          <p:spPr bwMode="auto">
            <a:xfrm>
              <a:off x="6684776" y="2535577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99" name="Oval 25"/>
            <p:cNvSpPr>
              <a:spLocks noChangeArrowheads="1"/>
            </p:cNvSpPr>
            <p:nvPr/>
          </p:nvSpPr>
          <p:spPr bwMode="auto">
            <a:xfrm>
              <a:off x="5480080" y="2904725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400" name="Oval 25"/>
            <p:cNvSpPr>
              <a:spLocks noChangeArrowheads="1"/>
            </p:cNvSpPr>
            <p:nvPr/>
          </p:nvSpPr>
          <p:spPr bwMode="auto">
            <a:xfrm>
              <a:off x="5630007" y="2844036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401" name="Oval 25"/>
            <p:cNvSpPr>
              <a:spLocks noChangeArrowheads="1"/>
            </p:cNvSpPr>
            <p:nvPr/>
          </p:nvSpPr>
          <p:spPr bwMode="auto">
            <a:xfrm>
              <a:off x="5780558" y="3198882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402" name="Oval 25"/>
            <p:cNvSpPr>
              <a:spLocks noChangeArrowheads="1"/>
            </p:cNvSpPr>
            <p:nvPr/>
          </p:nvSpPr>
          <p:spPr bwMode="auto">
            <a:xfrm>
              <a:off x="5933946" y="3425265"/>
              <a:ext cx="68483" cy="7912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403" name="Freeform 8"/>
            <p:cNvSpPr>
              <a:spLocks/>
            </p:cNvSpPr>
            <p:nvPr/>
          </p:nvSpPr>
          <p:spPr bwMode="auto">
            <a:xfrm>
              <a:off x="5366363" y="1970494"/>
              <a:ext cx="2897817" cy="2130622"/>
            </a:xfrm>
            <a:custGeom>
              <a:avLst/>
              <a:gdLst>
                <a:gd name="T0" fmla="*/ 0 w 9254"/>
                <a:gd name="T1" fmla="*/ 2423 h 4369"/>
                <a:gd name="T2" fmla="*/ 1225 w 9254"/>
                <a:gd name="T3" fmla="*/ 2015 h 4369"/>
                <a:gd name="T4" fmla="*/ 1771 w 9254"/>
                <a:gd name="T5" fmla="*/ 4244 h 4369"/>
                <a:gd name="T6" fmla="*/ 2237 w 9254"/>
                <a:gd name="T7" fmla="*/ 1268 h 4369"/>
                <a:gd name="T8" fmla="*/ 4052 w 9254"/>
                <a:gd name="T9" fmla="*/ 1412 h 4369"/>
                <a:gd name="T10" fmla="*/ 5239 w 9254"/>
                <a:gd name="T11" fmla="*/ 382 h 4369"/>
                <a:gd name="T12" fmla="*/ 6816 w 9254"/>
                <a:gd name="T13" fmla="*/ 3706 h 4369"/>
                <a:gd name="T14" fmla="*/ 8369 w 9254"/>
                <a:gd name="T15" fmla="*/ 1335 h 4369"/>
                <a:gd name="T16" fmla="*/ 9254 w 9254"/>
                <a:gd name="T17" fmla="*/ 1403 h 4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54" h="4369">
                  <a:moveTo>
                    <a:pt x="0" y="2423"/>
                  </a:moveTo>
                  <a:cubicBezTo>
                    <a:pt x="471" y="1828"/>
                    <a:pt x="930" y="1712"/>
                    <a:pt x="1225" y="2015"/>
                  </a:cubicBezTo>
                  <a:cubicBezTo>
                    <a:pt x="1520" y="2318"/>
                    <a:pt x="1602" y="4369"/>
                    <a:pt x="1771" y="4244"/>
                  </a:cubicBezTo>
                  <a:cubicBezTo>
                    <a:pt x="1940" y="4119"/>
                    <a:pt x="1857" y="1740"/>
                    <a:pt x="2237" y="1268"/>
                  </a:cubicBezTo>
                  <a:cubicBezTo>
                    <a:pt x="2617" y="796"/>
                    <a:pt x="3552" y="1560"/>
                    <a:pt x="4052" y="1412"/>
                  </a:cubicBezTo>
                  <a:cubicBezTo>
                    <a:pt x="4552" y="1264"/>
                    <a:pt x="4778" y="0"/>
                    <a:pt x="5239" y="382"/>
                  </a:cubicBezTo>
                  <a:cubicBezTo>
                    <a:pt x="5700" y="764"/>
                    <a:pt x="6295" y="3547"/>
                    <a:pt x="6816" y="3706"/>
                  </a:cubicBezTo>
                  <a:cubicBezTo>
                    <a:pt x="7337" y="3865"/>
                    <a:pt x="7963" y="1719"/>
                    <a:pt x="8369" y="1335"/>
                  </a:cubicBezTo>
                  <a:cubicBezTo>
                    <a:pt x="8775" y="951"/>
                    <a:pt x="9038" y="1244"/>
                    <a:pt x="9254" y="1403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404" name="Oval 25"/>
            <p:cNvSpPr>
              <a:spLocks noChangeArrowheads="1"/>
            </p:cNvSpPr>
            <p:nvPr/>
          </p:nvSpPr>
          <p:spPr bwMode="auto">
            <a:xfrm>
              <a:off x="7434937" y="3691258"/>
              <a:ext cx="68483" cy="7912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12945" y="3837053"/>
            <a:ext cx="938615" cy="823386"/>
            <a:chOff x="7512945" y="3837053"/>
            <a:chExt cx="938615" cy="823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5" name="Rectangle 404"/>
                <p:cNvSpPr/>
                <p:nvPr/>
              </p:nvSpPr>
              <p:spPr>
                <a:xfrm>
                  <a:off x="7929879" y="4260329"/>
                  <a:ext cx="52168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 rtl="1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336666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05" name="Rectangle 4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9879" y="4260329"/>
                  <a:ext cx="521681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6" name="Straight Arrow Connector 405"/>
            <p:cNvCxnSpPr/>
            <p:nvPr/>
          </p:nvCxnSpPr>
          <p:spPr>
            <a:xfrm flipH="1" flipV="1">
              <a:off x="7512945" y="3837053"/>
              <a:ext cx="496800" cy="5947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365956" y="3728743"/>
            <a:ext cx="3575268" cy="951383"/>
            <a:chOff x="5365956" y="3728743"/>
            <a:chExt cx="3575268" cy="951383"/>
          </a:xfrm>
        </p:grpSpPr>
        <p:sp>
          <p:nvSpPr>
            <p:cNvPr id="381" name="Line 33"/>
            <p:cNvSpPr>
              <a:spLocks noChangeShapeType="1"/>
            </p:cNvSpPr>
            <p:nvPr/>
          </p:nvSpPr>
          <p:spPr bwMode="auto">
            <a:xfrm>
              <a:off x="5365956" y="3728922"/>
              <a:ext cx="296442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382" name="Line 34"/>
            <p:cNvSpPr>
              <a:spLocks noChangeShapeType="1"/>
            </p:cNvSpPr>
            <p:nvPr/>
          </p:nvSpPr>
          <p:spPr bwMode="auto">
            <a:xfrm>
              <a:off x="5365956" y="4052613"/>
              <a:ext cx="296442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83" name="Object 279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33474286"/>
                    </p:ext>
                  </p:extLst>
                </p:nvPr>
              </p:nvGraphicFramePr>
              <p:xfrm>
                <a:off x="8500314" y="3764076"/>
                <a:ext cx="440910" cy="3279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382" name="Equation" r:id="rId7" imgW="368280" imgH="203040" progId="Equation.3">
                        <p:embed/>
                      </p:oleObj>
                    </mc:Choice>
                    <mc:Fallback>
                      <p:oleObj name="Equation" r:id="rId7" imgW="368280" imgH="2030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00314" y="3764076"/>
                              <a:ext cx="440910" cy="3279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83" name="Object 279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33474286"/>
                    </p:ext>
                  </p:extLst>
                </p:nvPr>
              </p:nvGraphicFramePr>
              <p:xfrm>
                <a:off x="8500314" y="3764076"/>
                <a:ext cx="440910" cy="3279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241" name="Equation" r:id="rId9" imgW="368280" imgH="203040" progId="Equation.3">
                        <p:embed/>
                      </p:oleObj>
                    </mc:Choice>
                    <mc:Fallback>
                      <p:oleObj name="Equation" r:id="rId9" imgW="368280" imgH="2030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00314" y="3764076"/>
                              <a:ext cx="440910" cy="3279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384" name="AutoShape 2792"/>
            <p:cNvSpPr>
              <a:spLocks/>
            </p:cNvSpPr>
            <p:nvPr/>
          </p:nvSpPr>
          <p:spPr bwMode="auto">
            <a:xfrm>
              <a:off x="8350387" y="3728743"/>
              <a:ext cx="157403" cy="312802"/>
            </a:xfrm>
            <a:prstGeom prst="rightBrace">
              <a:avLst>
                <a:gd name="adj1" fmla="val 14756"/>
                <a:gd name="adj2" fmla="val 50000"/>
              </a:avLst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7" name="Rectangle 406"/>
                <p:cNvSpPr/>
                <p:nvPr/>
              </p:nvSpPr>
              <p:spPr>
                <a:xfrm>
                  <a:off x="6197533" y="4278991"/>
                  <a:ext cx="804644" cy="4011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 rtl="1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00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𝑂𝑃𝑇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07" name="Rectangle 4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7533" y="4278991"/>
                  <a:ext cx="804644" cy="40113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8" name="Straight Arrow Connector 407"/>
            <p:cNvCxnSpPr/>
            <p:nvPr/>
          </p:nvCxnSpPr>
          <p:spPr>
            <a:xfrm flipH="1" flipV="1">
              <a:off x="5955855" y="4098696"/>
              <a:ext cx="334687" cy="32355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20858" y="5445224"/>
                <a:ext cx="4890565" cy="543995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𝑂𝑃𝑇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58" y="5445224"/>
                <a:ext cx="4890565" cy="54399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2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195" name="Rectangle 3"/>
              <p:cNvSpPr>
                <a:spLocks noChangeArrowheads="1"/>
              </p:cNvSpPr>
              <p:nvPr/>
            </p:nvSpPr>
            <p:spPr bwMode="auto">
              <a:xfrm>
                <a:off x="684213" y="1412875"/>
                <a:ext cx="6228000" cy="1656000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For each affine transformation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                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100" dirty="0">
                    <a:solidFill>
                      <a:srgbClr val="000000"/>
                    </a:solidFill>
                  </a:rPr>
                  <a:t>Compute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1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10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100" dirty="0">
                  <a:solidFill>
                    <a:srgbClr val="000000"/>
                  </a:solidFill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endParaRPr lang="en-US" sz="600" i="1" dirty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>
                    <a:solidFill>
                      <a:srgbClr val="000000"/>
                    </a:solidFill>
                  </a:rPr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with </a:t>
                </a:r>
                <a:r>
                  <a:rPr lang="en-US" sz="2400" dirty="0">
                    <a:solidFill>
                      <a:srgbClr val="000000"/>
                    </a:solidFill>
                  </a:rPr>
                  <a:t>smallest distance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endParaRPr lang="en-US" sz="2700" dirty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None/>
                </a:pPr>
                <a:endParaRPr lang="el-GR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619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412875"/>
                <a:ext cx="6228000" cy="1656000"/>
              </a:xfrm>
              <a:prstGeom prst="rect">
                <a:avLst/>
              </a:prstGeom>
              <a:blipFill rotWithShape="1">
                <a:blip r:embed="rId3"/>
                <a:stretch>
                  <a:fillRect l="-293" t="-2564"/>
                </a:stretch>
              </a:blip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6600CC"/>
                </a:solidFill>
              </a:rPr>
              <a:t>The Algorithm </a:t>
            </a:r>
            <a:r>
              <a:rPr lang="en-US" dirty="0" smtClean="0"/>
              <a:t>– take 3</a:t>
            </a:r>
            <a:endParaRPr lang="en-US" dirty="0" smtClean="0">
              <a:solidFill>
                <a:srgbClr val="6600CC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47700" y="3608388"/>
            <a:ext cx="8208963" cy="199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0"/>
              </a:spcBef>
              <a:spcAft>
                <a:spcPct val="20000"/>
              </a:spcAft>
              <a:buClr>
                <a:srgbClr val="336666"/>
              </a:buClr>
              <a:buSzPct val="70000"/>
              <a:buFont typeface="Wingdings" pitchFamily="2" charset="2"/>
              <a:buNone/>
            </a:pPr>
            <a:endParaRPr lang="el-GR" sz="2200" dirty="0">
              <a:solidFill>
                <a:srgbClr val="000000"/>
              </a:solidFill>
            </a:endParaRPr>
          </a:p>
        </p:txBody>
      </p:sp>
      <p:sp>
        <p:nvSpPr>
          <p:cNvPr id="256022" name="Text Box 30"/>
          <p:cNvSpPr txBox="1">
            <a:spLocks noChangeArrowheads="1"/>
          </p:cNvSpPr>
          <p:nvPr/>
        </p:nvSpPr>
        <p:spPr bwMode="auto">
          <a:xfrm>
            <a:off x="1522413" y="2082800"/>
            <a:ext cx="111601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900" i="1" dirty="0">
                <a:solidFill>
                  <a:srgbClr val="000000"/>
                </a:solidFill>
              </a:rPr>
              <a:t>Estimate</a:t>
            </a:r>
            <a:endParaRPr lang="en-US" sz="1900" i="1" dirty="0">
              <a:solidFill>
                <a:srgbClr val="33CC33"/>
              </a:solidFill>
            </a:endParaRPr>
          </a:p>
        </p:txBody>
      </p:sp>
      <p:sp>
        <p:nvSpPr>
          <p:cNvPr id="256023" name="Text Box 30"/>
          <p:cNvSpPr txBox="1">
            <a:spLocks noChangeArrowheads="1"/>
          </p:cNvSpPr>
          <p:nvPr/>
        </p:nvSpPr>
        <p:spPr bwMode="auto">
          <a:xfrm>
            <a:off x="4094423" y="2624356"/>
            <a:ext cx="11881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100" i="1" dirty="0">
                <a:solidFill>
                  <a:srgbClr val="000000"/>
                </a:solidFill>
              </a:rPr>
              <a:t>estimate</a:t>
            </a:r>
            <a:endParaRPr lang="en-US" sz="2100" i="1" dirty="0">
              <a:solidFill>
                <a:srgbClr val="33CC33"/>
              </a:solidFill>
            </a:endParaRPr>
          </a:p>
        </p:txBody>
      </p:sp>
      <p:sp>
        <p:nvSpPr>
          <p:cNvPr id="256077" name="Line 77"/>
          <p:cNvSpPr>
            <a:spLocks noChangeShapeType="1"/>
          </p:cNvSpPr>
          <p:nvPr/>
        </p:nvSpPr>
        <p:spPr bwMode="auto">
          <a:xfrm flipV="1">
            <a:off x="1504950" y="2077802"/>
            <a:ext cx="100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56079" name="Line 79"/>
          <p:cNvSpPr>
            <a:spLocks noChangeShapeType="1"/>
          </p:cNvSpPr>
          <p:nvPr/>
        </p:nvSpPr>
        <p:spPr bwMode="auto">
          <a:xfrm flipV="1">
            <a:off x="4099756" y="2600908"/>
            <a:ext cx="1080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5266617" y="1409638"/>
                <a:ext cx="16456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in a Net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 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617" y="1409638"/>
                <a:ext cx="1645643" cy="461665"/>
              </a:xfrm>
              <a:prstGeom prst="rect">
                <a:avLst/>
              </a:prstGeom>
              <a:blipFill rotWithShape="1">
                <a:blip r:embed="rId22"/>
                <a:stretch>
                  <a:fillRect l="-59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920858" y="5445224"/>
                <a:ext cx="4890565" cy="543995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𝑂𝑃𝑇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58" y="5445224"/>
                <a:ext cx="4890565" cy="543995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1966225" y="5445224"/>
                <a:ext cx="3106455" cy="543995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𝑂𝑃𝑇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225" y="5445224"/>
                <a:ext cx="3106455" cy="543995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3"/>
              <p:cNvSpPr txBox="1">
                <a:spLocks noChangeArrowheads="1"/>
              </p:cNvSpPr>
              <p:nvPr/>
            </p:nvSpPr>
            <p:spPr bwMode="auto">
              <a:xfrm>
                <a:off x="684213" y="3522373"/>
                <a:ext cx="7848227" cy="2376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/>
                <a:r>
                  <a:rPr lang="en-US" sz="2600" kern="0" dirty="0" smtClean="0"/>
                  <a:t>Estimate the SAD to within O(</a:t>
                </a:r>
                <a14:m>
                  <m:oMath xmlns:m="http://schemas.openxmlformats.org/officeDocument/2006/math">
                    <m:r>
                      <a:rPr lang="en-US" sz="2600" kern="0">
                        <a:latin typeface="Cambria Math"/>
                      </a:rPr>
                      <m:t>𝛿</m:t>
                    </m:r>
                    <m:r>
                      <a:rPr lang="en-US" sz="2600" kern="0">
                        <a:latin typeface="Cambria Math"/>
                      </a:rPr>
                      <m:t>)</m:t>
                    </m:r>
                  </m:oMath>
                </a14:m>
                <a:r>
                  <a:rPr lang="en-US" sz="2600" kern="0" dirty="0" smtClean="0"/>
                  <a:t> </a:t>
                </a:r>
                <a:endParaRPr lang="en-US" sz="2600" kern="0" dirty="0"/>
              </a:p>
              <a:p>
                <a:pPr eaLnBrk="1" hangingPunct="1"/>
                <a:r>
                  <a:rPr lang="en-US" sz="2600" kern="0" dirty="0" smtClean="0"/>
                  <a:t>By sampling                     pixels</a:t>
                </a:r>
              </a:p>
              <a:p>
                <a:pPr eaLnBrk="1" hangingPunct="1"/>
                <a:r>
                  <a:rPr lang="en-US" sz="2600" kern="0" dirty="0" smtClean="0"/>
                  <a:t>Thus – total runtime is:</a:t>
                </a:r>
              </a:p>
              <a:p>
                <a:pPr lvl="1" eaLnBrk="1" hangingPunct="1"/>
                <a:endParaRPr lang="en-US" sz="2100" kern="0" dirty="0" smtClean="0"/>
              </a:p>
            </p:txBody>
          </p:sp>
        </mc:Choice>
        <mc:Fallback xmlns="">
          <p:sp>
            <p:nvSpPr>
              <p:cNvPr id="10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3522373"/>
                <a:ext cx="7848227" cy="2376165"/>
              </a:xfrm>
              <a:prstGeom prst="rect">
                <a:avLst/>
              </a:prstGeom>
              <a:blipFill rotWithShape="1">
                <a:blip r:embed="rId25"/>
                <a:stretch>
                  <a:fillRect l="-466" t="-20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82155"/>
            <a:ext cx="2293470" cy="228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626867"/>
              </p:ext>
            </p:extLst>
          </p:nvPr>
        </p:nvGraphicFramePr>
        <p:xfrm>
          <a:off x="2867025" y="4014051"/>
          <a:ext cx="12731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0" name="Equation" r:id="rId27" imgW="558720" imgH="228600" progId="Equation.3">
                  <p:embed/>
                </p:oleObj>
              </mc:Choice>
              <mc:Fallback>
                <p:oleObj name="Equation" r:id="rId27" imgW="55872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025" y="4014051"/>
                        <a:ext cx="12731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093187"/>
              </p:ext>
            </p:extLst>
          </p:nvPr>
        </p:nvGraphicFramePr>
        <p:xfrm>
          <a:off x="4688310" y="4479776"/>
          <a:ext cx="19716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1" name="Equation" r:id="rId29" imgW="888840" imgH="241200" progId="Equation.3">
                  <p:embed/>
                </p:oleObj>
              </mc:Choice>
              <mc:Fallback>
                <p:oleObj name="Equation" r:id="rId29" imgW="8888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8310" y="4479776"/>
                        <a:ext cx="19716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558929"/>
              </p:ext>
            </p:extLst>
          </p:nvPr>
        </p:nvGraphicFramePr>
        <p:xfrm>
          <a:off x="6710974" y="4468900"/>
          <a:ext cx="1944687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2" name="Equation" r:id="rId31" imgW="876240" imgH="279360" progId="Equation.3">
                  <p:embed/>
                </p:oleObj>
              </mc:Choice>
              <mc:Fallback>
                <p:oleObj name="Equation" r:id="rId31" imgW="876240" imgH="279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974" y="4468900"/>
                        <a:ext cx="1944687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2" grpId="0"/>
      <p:bldP spid="256023" grpId="0"/>
      <p:bldP spid="256077" grpId="0" animBg="1"/>
      <p:bldP spid="256079" grpId="0" animBg="1"/>
      <p:bldP spid="98" grpId="0" animBg="1"/>
      <p:bldP spid="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181" name="Rectangle 2"/>
              <p:cNvSpPr>
                <a:spLocks noGrp="1" noChangeArrowheads="1"/>
              </p:cNvSpPr>
              <p:nvPr>
                <p:ph type="title" idx="4294967295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dirty="0" smtClean="0"/>
                  <a:t>The net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90181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blipFill rotWithShape="1">
                <a:blip r:embed="rId3"/>
                <a:stretch>
                  <a:fillRect l="-2910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171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684213" y="1412876"/>
                <a:ext cx="7673764" cy="655638"/>
              </a:xfrm>
              <a:ln>
                <a:noFill/>
              </a:ln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sz="2400" dirty="0" smtClean="0"/>
                  <a:t>Transformations </a:t>
                </a:r>
                <a:r>
                  <a:rPr lang="en-US" sz="2400" i="1" dirty="0" smtClean="0"/>
                  <a:t>T</a:t>
                </a:r>
                <a:r>
                  <a:rPr lang="en-US" sz="2400" i="1" baseline="-25000" dirty="0" smtClean="0"/>
                  <a:t>1</a:t>
                </a:r>
                <a:r>
                  <a:rPr lang="en-US" sz="2400" i="1" dirty="0" smtClean="0"/>
                  <a:t> </a:t>
                </a:r>
                <a:r>
                  <a:rPr lang="en-US" sz="2400" dirty="0" smtClean="0"/>
                  <a:t>and </a:t>
                </a:r>
                <a:r>
                  <a:rPr lang="en-US" sz="2400" i="1" dirty="0" smtClean="0"/>
                  <a:t>T</a:t>
                </a:r>
                <a:r>
                  <a:rPr lang="en-US" sz="2400" i="1" baseline="-25000" dirty="0" smtClean="0"/>
                  <a:t>2</a:t>
                </a:r>
                <a:r>
                  <a:rPr lang="en-US" sz="2400" dirty="0" smtClean="0"/>
                  <a:t> are </a:t>
                </a:r>
                <a:r>
                  <a:rPr lang="en-US" sz="2400" dirty="0" smtClean="0">
                    <a:solidFill>
                      <a:srgbClr val="6600CC"/>
                    </a:solidFill>
                  </a:rPr>
                  <a:t>x-close</a:t>
                </a:r>
                <a:endParaRPr lang="en-US" sz="2400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sz="2400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sz="1200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sz="2400" dirty="0" smtClean="0"/>
              </a:p>
              <a:p>
                <a:pPr eaLnBrk="1" hangingPunct="1">
                  <a:lnSpc>
                    <a:spcPct val="90000"/>
                  </a:lnSpc>
                </a:pPr>
                <a:endParaRPr lang="en-US" sz="1700" dirty="0" smtClean="0"/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600" dirty="0" smtClean="0"/>
                  <a:t>The Net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6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endParaRPr lang="en-US" sz="2600" dirty="0" smtClean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sz="2200" dirty="0"/>
                  <a:t> </a:t>
                </a:r>
                <a:r>
                  <a:rPr lang="en-US" sz="2200" dirty="0" smtClean="0"/>
                  <a:t>Any affine transformation </a:t>
                </a:r>
                <a:r>
                  <a:rPr lang="en-US" sz="2200" dirty="0"/>
                  <a:t>is</a:t>
                </a:r>
                <a:r>
                  <a:rPr lang="en-US" sz="2200" dirty="0">
                    <a:solidFill>
                      <a:srgbClr val="7030A0"/>
                    </a:solidFill>
                  </a:rPr>
                  <a:t> </a:t>
                </a:r>
                <a:r>
                  <a:rPr lang="el-GR" sz="2200" i="1" dirty="0">
                    <a:solidFill>
                      <a:srgbClr val="7030A0"/>
                    </a:solidFill>
                  </a:rPr>
                  <a:t>δ</a:t>
                </a:r>
                <a:r>
                  <a:rPr lang="en-US" sz="2200" i="1" dirty="0">
                    <a:solidFill>
                      <a:srgbClr val="7030A0"/>
                    </a:solidFill>
                  </a:rPr>
                  <a:t>n</a:t>
                </a:r>
                <a:r>
                  <a:rPr lang="en-US" sz="2200" i="1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200" dirty="0">
                    <a:solidFill>
                      <a:srgbClr val="7030A0"/>
                    </a:solidFill>
                  </a:rPr>
                  <a:t>-close </a:t>
                </a:r>
                <a:r>
                  <a:rPr lang="en-US" sz="2200" dirty="0"/>
                  <a:t>to some </a:t>
                </a:r>
                <a:r>
                  <a:rPr lang="en-US" sz="2200" dirty="0" smtClean="0"/>
                  <a:t>trans.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endParaRPr lang="en-US" sz="2200" dirty="0" smtClean="0"/>
              </a:p>
              <a:p>
                <a:pPr lvl="2" eaLnBrk="1" hangingPunct="1">
                  <a:lnSpc>
                    <a:spcPct val="90000"/>
                  </a:lnSpc>
                </a:pPr>
                <a:r>
                  <a:rPr lang="en-US" sz="19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1900" dirty="0"/>
                  <a:t> is a </a:t>
                </a:r>
                <a:r>
                  <a:rPr lang="el-GR" sz="1900" i="1" dirty="0"/>
                  <a:t>δ</a:t>
                </a:r>
                <a:r>
                  <a:rPr lang="en-US" sz="1900" i="1" dirty="0"/>
                  <a:t>n</a:t>
                </a:r>
                <a:r>
                  <a:rPr lang="en-US" sz="1900" i="1" baseline="-25000" dirty="0"/>
                  <a:t>1</a:t>
                </a:r>
                <a:r>
                  <a:rPr lang="en-US" sz="1900" dirty="0"/>
                  <a:t>-cover of affine transformations) </a:t>
                </a:r>
                <a:endParaRPr lang="el-GR" sz="1900" dirty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sz="2200" dirty="0" smtClean="0"/>
                  <a:t>Possible construction with size: </a:t>
                </a:r>
              </a:p>
            </p:txBody>
          </p:sp>
        </mc:Choice>
        <mc:Fallback xmlns="">
          <p:sp>
            <p:nvSpPr>
              <p:cNvPr id="135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84213" y="1412876"/>
                <a:ext cx="7673764" cy="655638"/>
              </a:xfrm>
              <a:blipFill rotWithShape="1">
                <a:blip r:embed="rId4"/>
                <a:stretch>
                  <a:fillRect l="-477" t="-13084" b="-6467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964604" y="2113277"/>
            <a:ext cx="4192239" cy="2105388"/>
            <a:chOff x="964604" y="2113277"/>
            <a:chExt cx="4192239" cy="2105388"/>
          </a:xfrm>
        </p:grpSpPr>
        <p:sp>
          <p:nvSpPr>
            <p:cNvPr id="90185" name="Rectangle 4"/>
            <p:cNvSpPr>
              <a:spLocks noChangeArrowheads="1"/>
            </p:cNvSpPr>
            <p:nvPr/>
          </p:nvSpPr>
          <p:spPr bwMode="auto">
            <a:xfrm>
              <a:off x="1295636" y="2113277"/>
              <a:ext cx="1294706" cy="120650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90186" name="Rectangle 5"/>
            <p:cNvSpPr>
              <a:spLocks noChangeArrowheads="1"/>
            </p:cNvSpPr>
            <p:nvPr/>
          </p:nvSpPr>
          <p:spPr bwMode="auto">
            <a:xfrm>
              <a:off x="3521260" y="2113278"/>
              <a:ext cx="1294706" cy="120771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90187" name="Rectangle 7"/>
            <p:cNvSpPr>
              <a:spLocks noChangeArrowheads="1"/>
            </p:cNvSpPr>
            <p:nvPr/>
          </p:nvSpPr>
          <p:spPr bwMode="auto">
            <a:xfrm>
              <a:off x="4025390" y="2392301"/>
              <a:ext cx="107950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90188" name="Rectangle 8"/>
            <p:cNvSpPr>
              <a:spLocks noChangeArrowheads="1"/>
            </p:cNvSpPr>
            <p:nvPr/>
          </p:nvSpPr>
          <p:spPr bwMode="auto">
            <a:xfrm>
              <a:off x="4241290" y="2752664"/>
              <a:ext cx="107950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90189" name="Rectangle 9"/>
            <p:cNvSpPr>
              <a:spLocks noChangeArrowheads="1"/>
            </p:cNvSpPr>
            <p:nvPr/>
          </p:nvSpPr>
          <p:spPr bwMode="auto">
            <a:xfrm>
              <a:off x="1583867" y="2752664"/>
              <a:ext cx="107950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cxnSp>
          <p:nvCxnSpPr>
            <p:cNvPr id="90190" name="AutoShape 10"/>
            <p:cNvCxnSpPr>
              <a:cxnSpLocks noChangeShapeType="1"/>
              <a:stCxn id="90189" idx="3"/>
              <a:endCxn id="90187" idx="1"/>
            </p:cNvCxnSpPr>
            <p:nvPr/>
          </p:nvCxnSpPr>
          <p:spPr bwMode="auto">
            <a:xfrm flipV="1">
              <a:off x="1691817" y="2446276"/>
              <a:ext cx="2333573" cy="360363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 type="triangle" w="med" len="lg"/>
            </a:ln>
          </p:spPr>
        </p:cxnSp>
        <p:cxnSp>
          <p:nvCxnSpPr>
            <p:cNvPr id="90191" name="AutoShape 11"/>
            <p:cNvCxnSpPr>
              <a:cxnSpLocks noChangeShapeType="1"/>
              <a:stCxn id="90189" idx="3"/>
              <a:endCxn id="90188" idx="1"/>
            </p:cNvCxnSpPr>
            <p:nvPr/>
          </p:nvCxnSpPr>
          <p:spPr bwMode="auto">
            <a:xfrm>
              <a:off x="1691817" y="2806639"/>
              <a:ext cx="2549473" cy="0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 type="triangle" w="med" len="lg"/>
            </a:ln>
          </p:spPr>
        </p:cxnSp>
        <p:sp>
          <p:nvSpPr>
            <p:cNvPr id="90192" name="AutoShape 12"/>
            <p:cNvSpPr>
              <a:spLocks/>
            </p:cNvSpPr>
            <p:nvPr/>
          </p:nvSpPr>
          <p:spPr bwMode="auto">
            <a:xfrm rot="19866172">
              <a:off x="4280978" y="2320864"/>
              <a:ext cx="215900" cy="419100"/>
            </a:xfrm>
            <a:prstGeom prst="rightBrace">
              <a:avLst>
                <a:gd name="adj1" fmla="val 2651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90193" name="Text Box 14"/>
            <p:cNvSpPr txBox="1">
              <a:spLocks noChangeArrowheads="1"/>
            </p:cNvSpPr>
            <p:nvPr/>
          </p:nvSpPr>
          <p:spPr bwMode="auto">
            <a:xfrm>
              <a:off x="2915816" y="2168029"/>
              <a:ext cx="5032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T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0194" name="Text Box 15"/>
            <p:cNvSpPr txBox="1">
              <a:spLocks noChangeArrowheads="1"/>
            </p:cNvSpPr>
            <p:nvPr/>
          </p:nvSpPr>
          <p:spPr bwMode="auto">
            <a:xfrm>
              <a:off x="2979515" y="2728851"/>
              <a:ext cx="5032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T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0195" name="Text Box 16"/>
            <p:cNvSpPr txBox="1">
              <a:spLocks noChangeArrowheads="1"/>
            </p:cNvSpPr>
            <p:nvPr/>
          </p:nvSpPr>
          <p:spPr bwMode="auto">
            <a:xfrm rot="20549949">
              <a:off x="4419090" y="2247839"/>
              <a:ext cx="431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6600CC"/>
                  </a:solidFill>
                  <a:latin typeface="Arial" charset="0"/>
                </a:rPr>
                <a:t>&lt;x</a:t>
              </a:r>
            </a:p>
          </p:txBody>
        </p:sp>
        <p:sp>
          <p:nvSpPr>
            <p:cNvPr id="90196" name="Rectangle 17"/>
            <p:cNvSpPr>
              <a:spLocks noChangeArrowheads="1"/>
            </p:cNvSpPr>
            <p:nvPr/>
          </p:nvSpPr>
          <p:spPr bwMode="auto">
            <a:xfrm>
              <a:off x="1688642" y="2247839"/>
              <a:ext cx="107950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90197" name="Rectangle 18"/>
            <p:cNvSpPr>
              <a:spLocks noChangeArrowheads="1"/>
            </p:cNvSpPr>
            <p:nvPr/>
          </p:nvSpPr>
          <p:spPr bwMode="auto">
            <a:xfrm>
              <a:off x="1977567" y="3113026"/>
              <a:ext cx="107950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srgbClr val="336666"/>
                </a:solidFill>
                <a:latin typeface="Arial" charset="0"/>
              </a:endParaRPr>
            </a:p>
          </p:txBody>
        </p:sp>
        <p:graphicFrame>
          <p:nvGraphicFramePr>
            <p:cNvPr id="90147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3075242"/>
                </p:ext>
              </p:extLst>
            </p:nvPr>
          </p:nvGraphicFramePr>
          <p:xfrm>
            <a:off x="964604" y="3640245"/>
            <a:ext cx="4192239" cy="578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6" name="Equation" r:id="rId5" imgW="2209680" imgH="304560" progId="Equation.3">
                    <p:embed/>
                  </p:oleObj>
                </mc:Choice>
                <mc:Fallback>
                  <p:oleObj name="Equation" r:id="rId5" imgW="220968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4604" y="3640245"/>
                          <a:ext cx="4192239" cy="578420"/>
                        </a:xfrm>
                        <a:prstGeom prst="rect">
                          <a:avLst/>
                        </a:prstGeom>
                        <a:noFill/>
                        <a:ln w="15875" cap="rnd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0148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642011"/>
              </p:ext>
            </p:extLst>
          </p:nvPr>
        </p:nvGraphicFramePr>
        <p:xfrm>
          <a:off x="5205909" y="5721515"/>
          <a:ext cx="1705958" cy="566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7" name="משוואה" r:id="rId7" imgW="761669" imgH="253890" progId="Equation.3">
                  <p:embed/>
                </p:oleObj>
              </mc:Choice>
              <mc:Fallback>
                <p:oleObj name="משוואה" r:id="rId7" imgW="76166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5909" y="5721515"/>
                        <a:ext cx="1705958" cy="56653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5580112" y="2420888"/>
            <a:ext cx="2916324" cy="206358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 flipV="1">
            <a:off x="5760131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5" name="Line 2746"/>
          <p:cNvSpPr>
            <a:spLocks noChangeShapeType="1"/>
          </p:cNvSpPr>
          <p:nvPr/>
        </p:nvSpPr>
        <p:spPr bwMode="auto">
          <a:xfrm>
            <a:off x="6039787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6" name="Line 2747"/>
          <p:cNvSpPr>
            <a:spLocks noChangeShapeType="1"/>
          </p:cNvSpPr>
          <p:nvPr/>
        </p:nvSpPr>
        <p:spPr bwMode="auto">
          <a:xfrm>
            <a:off x="6590462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7" name="Line 2748"/>
          <p:cNvSpPr>
            <a:spLocks noChangeShapeType="1"/>
          </p:cNvSpPr>
          <p:nvPr/>
        </p:nvSpPr>
        <p:spPr bwMode="auto">
          <a:xfrm>
            <a:off x="7141137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9" name="Line 2750"/>
          <p:cNvSpPr>
            <a:spLocks noChangeShapeType="1"/>
          </p:cNvSpPr>
          <p:nvPr/>
        </p:nvSpPr>
        <p:spPr bwMode="auto">
          <a:xfrm>
            <a:off x="7967149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0" name="Line 2751"/>
          <p:cNvSpPr>
            <a:spLocks noChangeShapeType="1"/>
          </p:cNvSpPr>
          <p:nvPr/>
        </p:nvSpPr>
        <p:spPr bwMode="auto">
          <a:xfrm>
            <a:off x="6315125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1" name="Line 2752"/>
          <p:cNvSpPr>
            <a:spLocks noChangeShapeType="1"/>
          </p:cNvSpPr>
          <p:nvPr/>
        </p:nvSpPr>
        <p:spPr bwMode="auto">
          <a:xfrm>
            <a:off x="6865799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3" name="Line 2754"/>
          <p:cNvSpPr>
            <a:spLocks noChangeShapeType="1"/>
          </p:cNvSpPr>
          <p:nvPr/>
        </p:nvSpPr>
        <p:spPr bwMode="auto">
          <a:xfrm>
            <a:off x="7691812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0" name="Line 2761"/>
          <p:cNvSpPr>
            <a:spLocks noChangeShapeType="1"/>
          </p:cNvSpPr>
          <p:nvPr/>
        </p:nvSpPr>
        <p:spPr bwMode="auto">
          <a:xfrm>
            <a:off x="7416474" y="2506804"/>
            <a:ext cx="0" cy="1893496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" name="Left Brace 3"/>
          <p:cNvSpPr/>
          <p:nvPr/>
        </p:nvSpPr>
        <p:spPr>
          <a:xfrm rot="-5400000">
            <a:off x="6895456" y="4515467"/>
            <a:ext cx="216024" cy="275338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2119" y="4293096"/>
            <a:ext cx="2736304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129208" y="1892441"/>
                <a:ext cx="176241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𝑛𝑒𝑡</m:t>
                          </m:r>
                          <m:r>
                            <a:rPr lang="en-US" sz="26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336666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08" y="1892441"/>
                <a:ext cx="1762410" cy="49244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872620" y="4662661"/>
            <a:ext cx="520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00CC"/>
                </a:solidFill>
              </a:rPr>
              <a:t>x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078367" y="4688850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= </a:t>
            </a:r>
            <a:r>
              <a:rPr lang="el-GR" i="1" dirty="0" smtClean="0">
                <a:solidFill>
                  <a:srgbClr val="7030A0"/>
                </a:solidFill>
              </a:rPr>
              <a:t>δ</a:t>
            </a:r>
            <a:r>
              <a:rPr lang="en-US" i="1" dirty="0">
                <a:solidFill>
                  <a:srgbClr val="7030A0"/>
                </a:solidFill>
              </a:rPr>
              <a:t>n</a:t>
            </a:r>
            <a:r>
              <a:rPr lang="en-US" i="1" baseline="-25000" dirty="0">
                <a:solidFill>
                  <a:srgbClr val="7030A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5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5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751"/>
          <p:cNvSpPr>
            <a:spLocks noChangeShapeType="1"/>
          </p:cNvSpPr>
          <p:nvPr/>
        </p:nvSpPr>
        <p:spPr bwMode="auto">
          <a:xfrm>
            <a:off x="2994505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" name="Line 37"/>
          <p:cNvSpPr>
            <a:spLocks noChangeShapeType="1"/>
          </p:cNvSpPr>
          <p:nvPr/>
        </p:nvSpPr>
        <p:spPr bwMode="auto">
          <a:xfrm flipV="1">
            <a:off x="2162926" y="1096342"/>
            <a:ext cx="0" cy="2160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" name="Freeform 8"/>
          <p:cNvSpPr>
            <a:spLocks/>
          </p:cNvSpPr>
          <p:nvPr/>
        </p:nvSpPr>
        <p:spPr bwMode="auto">
          <a:xfrm>
            <a:off x="2172493" y="1052736"/>
            <a:ext cx="3976590" cy="2160000"/>
          </a:xfrm>
          <a:custGeom>
            <a:avLst/>
            <a:gdLst>
              <a:gd name="T0" fmla="*/ 0 w 9254"/>
              <a:gd name="T1" fmla="*/ 2423 h 4369"/>
              <a:gd name="T2" fmla="*/ 1225 w 9254"/>
              <a:gd name="T3" fmla="*/ 2015 h 4369"/>
              <a:gd name="T4" fmla="*/ 1771 w 9254"/>
              <a:gd name="T5" fmla="*/ 4244 h 4369"/>
              <a:gd name="T6" fmla="*/ 2237 w 9254"/>
              <a:gd name="T7" fmla="*/ 1268 h 4369"/>
              <a:gd name="T8" fmla="*/ 4052 w 9254"/>
              <a:gd name="T9" fmla="*/ 1412 h 4369"/>
              <a:gd name="T10" fmla="*/ 5239 w 9254"/>
              <a:gd name="T11" fmla="*/ 382 h 4369"/>
              <a:gd name="T12" fmla="*/ 6816 w 9254"/>
              <a:gd name="T13" fmla="*/ 3706 h 4369"/>
              <a:gd name="T14" fmla="*/ 8369 w 9254"/>
              <a:gd name="T15" fmla="*/ 1335 h 4369"/>
              <a:gd name="T16" fmla="*/ 9254 w 9254"/>
              <a:gd name="T17" fmla="*/ 1403 h 4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54" h="4369">
                <a:moveTo>
                  <a:pt x="0" y="2423"/>
                </a:moveTo>
                <a:cubicBezTo>
                  <a:pt x="471" y="1828"/>
                  <a:pt x="930" y="1712"/>
                  <a:pt x="1225" y="2015"/>
                </a:cubicBezTo>
                <a:cubicBezTo>
                  <a:pt x="1520" y="2318"/>
                  <a:pt x="1602" y="4369"/>
                  <a:pt x="1771" y="4244"/>
                </a:cubicBezTo>
                <a:cubicBezTo>
                  <a:pt x="1940" y="4119"/>
                  <a:pt x="1857" y="1740"/>
                  <a:pt x="2237" y="1268"/>
                </a:cubicBezTo>
                <a:cubicBezTo>
                  <a:pt x="2617" y="796"/>
                  <a:pt x="3552" y="1560"/>
                  <a:pt x="4052" y="1412"/>
                </a:cubicBezTo>
                <a:cubicBezTo>
                  <a:pt x="4552" y="1264"/>
                  <a:pt x="4778" y="0"/>
                  <a:pt x="5239" y="382"/>
                </a:cubicBezTo>
                <a:cubicBezTo>
                  <a:pt x="5700" y="764"/>
                  <a:pt x="6295" y="3547"/>
                  <a:pt x="6816" y="3706"/>
                </a:cubicBezTo>
                <a:cubicBezTo>
                  <a:pt x="7337" y="3865"/>
                  <a:pt x="7963" y="1719"/>
                  <a:pt x="8369" y="1335"/>
                </a:cubicBezTo>
                <a:cubicBezTo>
                  <a:pt x="8775" y="951"/>
                  <a:pt x="9038" y="1244"/>
                  <a:pt x="9254" y="1403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" name="Line 2746"/>
          <p:cNvSpPr>
            <a:spLocks noChangeShapeType="1"/>
          </p:cNvSpPr>
          <p:nvPr/>
        </p:nvSpPr>
        <p:spPr bwMode="auto">
          <a:xfrm>
            <a:off x="2581951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5" name="Line 2747"/>
          <p:cNvSpPr>
            <a:spLocks noChangeShapeType="1"/>
          </p:cNvSpPr>
          <p:nvPr/>
        </p:nvSpPr>
        <p:spPr bwMode="auto">
          <a:xfrm>
            <a:off x="3407059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6" name="Line 2748"/>
          <p:cNvSpPr>
            <a:spLocks noChangeShapeType="1"/>
          </p:cNvSpPr>
          <p:nvPr/>
        </p:nvSpPr>
        <p:spPr bwMode="auto">
          <a:xfrm>
            <a:off x="4232167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7" name="Line 2749"/>
          <p:cNvSpPr>
            <a:spLocks noChangeShapeType="1"/>
          </p:cNvSpPr>
          <p:nvPr/>
        </p:nvSpPr>
        <p:spPr bwMode="auto">
          <a:xfrm>
            <a:off x="4850998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8" name="Line 2750"/>
          <p:cNvSpPr>
            <a:spLocks noChangeShapeType="1"/>
          </p:cNvSpPr>
          <p:nvPr/>
        </p:nvSpPr>
        <p:spPr bwMode="auto">
          <a:xfrm>
            <a:off x="5469829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0" name="Line 2752"/>
          <p:cNvSpPr>
            <a:spLocks noChangeShapeType="1"/>
          </p:cNvSpPr>
          <p:nvPr/>
        </p:nvSpPr>
        <p:spPr bwMode="auto">
          <a:xfrm>
            <a:off x="3819613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1" name="Line 2753"/>
          <p:cNvSpPr>
            <a:spLocks noChangeShapeType="1"/>
          </p:cNvSpPr>
          <p:nvPr/>
        </p:nvSpPr>
        <p:spPr bwMode="auto">
          <a:xfrm>
            <a:off x="4438444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2" name="Line 2754"/>
          <p:cNvSpPr>
            <a:spLocks noChangeShapeType="1"/>
          </p:cNvSpPr>
          <p:nvPr/>
        </p:nvSpPr>
        <p:spPr bwMode="auto">
          <a:xfrm>
            <a:off x="5057275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" name="Line 2755"/>
          <p:cNvSpPr>
            <a:spLocks noChangeShapeType="1"/>
          </p:cNvSpPr>
          <p:nvPr/>
        </p:nvSpPr>
        <p:spPr bwMode="auto">
          <a:xfrm>
            <a:off x="5676106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4" name="Line 2756"/>
          <p:cNvSpPr>
            <a:spLocks noChangeShapeType="1"/>
          </p:cNvSpPr>
          <p:nvPr/>
        </p:nvSpPr>
        <p:spPr bwMode="auto">
          <a:xfrm>
            <a:off x="2788228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5" name="Line 2757"/>
          <p:cNvSpPr>
            <a:spLocks noChangeShapeType="1"/>
          </p:cNvSpPr>
          <p:nvPr/>
        </p:nvSpPr>
        <p:spPr bwMode="auto">
          <a:xfrm>
            <a:off x="3613336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6" name="Line 2758"/>
          <p:cNvSpPr>
            <a:spLocks noChangeShapeType="1"/>
          </p:cNvSpPr>
          <p:nvPr/>
        </p:nvSpPr>
        <p:spPr bwMode="auto">
          <a:xfrm>
            <a:off x="2375674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7" name="Line 2759"/>
          <p:cNvSpPr>
            <a:spLocks noChangeShapeType="1"/>
          </p:cNvSpPr>
          <p:nvPr/>
        </p:nvSpPr>
        <p:spPr bwMode="auto">
          <a:xfrm>
            <a:off x="3200782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8" name="Line 2760"/>
          <p:cNvSpPr>
            <a:spLocks noChangeShapeType="1"/>
          </p:cNvSpPr>
          <p:nvPr/>
        </p:nvSpPr>
        <p:spPr bwMode="auto">
          <a:xfrm>
            <a:off x="4025890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" name="Line 2761"/>
          <p:cNvSpPr>
            <a:spLocks noChangeShapeType="1"/>
          </p:cNvSpPr>
          <p:nvPr/>
        </p:nvSpPr>
        <p:spPr bwMode="auto">
          <a:xfrm>
            <a:off x="4644721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" name="Line 2762"/>
          <p:cNvSpPr>
            <a:spLocks noChangeShapeType="1"/>
          </p:cNvSpPr>
          <p:nvPr/>
        </p:nvSpPr>
        <p:spPr bwMode="auto">
          <a:xfrm>
            <a:off x="5263552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1" name="Line 2763"/>
          <p:cNvSpPr>
            <a:spLocks noChangeShapeType="1"/>
          </p:cNvSpPr>
          <p:nvPr/>
        </p:nvSpPr>
        <p:spPr bwMode="auto">
          <a:xfrm>
            <a:off x="5882383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2" name="Line 2763"/>
          <p:cNvSpPr>
            <a:spLocks noChangeShapeType="1"/>
          </p:cNvSpPr>
          <p:nvPr/>
        </p:nvSpPr>
        <p:spPr bwMode="auto">
          <a:xfrm>
            <a:off x="6088658" y="1096342"/>
            <a:ext cx="0" cy="216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4195162" y="1270658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4" name="Oval 25"/>
          <p:cNvSpPr>
            <a:spLocks noChangeAspect="1" noChangeArrowheads="1"/>
          </p:cNvSpPr>
          <p:nvPr/>
        </p:nvSpPr>
        <p:spPr bwMode="auto">
          <a:xfrm>
            <a:off x="4402980" y="1222105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5" name="Oval 25"/>
          <p:cNvSpPr>
            <a:spLocks noChangeAspect="1" noChangeArrowheads="1"/>
          </p:cNvSpPr>
          <p:nvPr/>
        </p:nvSpPr>
        <p:spPr bwMode="auto">
          <a:xfrm>
            <a:off x="4605036" y="1704597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6" name="Oval 25"/>
          <p:cNvSpPr>
            <a:spLocks noChangeAspect="1" noChangeArrowheads="1"/>
          </p:cNvSpPr>
          <p:nvPr/>
        </p:nvSpPr>
        <p:spPr bwMode="auto">
          <a:xfrm>
            <a:off x="4810601" y="2370257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7" name="Oval 25"/>
          <p:cNvSpPr>
            <a:spLocks noChangeAspect="1" noChangeArrowheads="1"/>
          </p:cNvSpPr>
          <p:nvPr/>
        </p:nvSpPr>
        <p:spPr bwMode="auto">
          <a:xfrm>
            <a:off x="4997503" y="2777847"/>
            <a:ext cx="118802" cy="11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8" name="Oval 25"/>
          <p:cNvSpPr>
            <a:spLocks noChangeAspect="1" noChangeArrowheads="1"/>
          </p:cNvSpPr>
          <p:nvPr/>
        </p:nvSpPr>
        <p:spPr bwMode="auto">
          <a:xfrm>
            <a:off x="5225284" y="2744119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9" name="Oval 25"/>
          <p:cNvSpPr>
            <a:spLocks noChangeAspect="1" noChangeArrowheads="1"/>
          </p:cNvSpPr>
          <p:nvPr/>
        </p:nvSpPr>
        <p:spPr bwMode="auto">
          <a:xfrm>
            <a:off x="5437416" y="2325435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0" name="Oval 25"/>
          <p:cNvSpPr>
            <a:spLocks noChangeAspect="1" noChangeArrowheads="1"/>
          </p:cNvSpPr>
          <p:nvPr/>
        </p:nvSpPr>
        <p:spPr bwMode="auto">
          <a:xfrm>
            <a:off x="5640596" y="1840489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1" name="Oval 25"/>
          <p:cNvSpPr>
            <a:spLocks noChangeAspect="1" noChangeArrowheads="1"/>
          </p:cNvSpPr>
          <p:nvPr/>
        </p:nvSpPr>
        <p:spPr bwMode="auto">
          <a:xfrm>
            <a:off x="5846790" y="1594912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2" name="Oval 25"/>
          <p:cNvSpPr>
            <a:spLocks noChangeAspect="1" noChangeArrowheads="1"/>
          </p:cNvSpPr>
          <p:nvPr/>
        </p:nvSpPr>
        <p:spPr bwMode="auto">
          <a:xfrm>
            <a:off x="6053591" y="1658692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3" name="Oval 25"/>
          <p:cNvSpPr>
            <a:spLocks noChangeAspect="1" noChangeArrowheads="1"/>
          </p:cNvSpPr>
          <p:nvPr/>
        </p:nvSpPr>
        <p:spPr bwMode="auto">
          <a:xfrm>
            <a:off x="3165113" y="1589560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4" name="Oval 25"/>
          <p:cNvSpPr>
            <a:spLocks noChangeAspect="1" noChangeArrowheads="1"/>
          </p:cNvSpPr>
          <p:nvPr/>
        </p:nvSpPr>
        <p:spPr bwMode="auto">
          <a:xfrm>
            <a:off x="3367443" y="1585021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5" name="Oval 25"/>
          <p:cNvSpPr>
            <a:spLocks noChangeAspect="1" noChangeArrowheads="1"/>
          </p:cNvSpPr>
          <p:nvPr/>
        </p:nvSpPr>
        <p:spPr bwMode="auto">
          <a:xfrm>
            <a:off x="3573476" y="1662236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6" name="Oval 25"/>
          <p:cNvSpPr>
            <a:spLocks noChangeAspect="1" noChangeArrowheads="1"/>
          </p:cNvSpPr>
          <p:nvPr/>
        </p:nvSpPr>
        <p:spPr bwMode="auto">
          <a:xfrm>
            <a:off x="3779953" y="1722917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7" name="Oval 25"/>
          <p:cNvSpPr>
            <a:spLocks noChangeAspect="1" noChangeArrowheads="1"/>
          </p:cNvSpPr>
          <p:nvPr/>
        </p:nvSpPr>
        <p:spPr bwMode="auto">
          <a:xfrm>
            <a:off x="3989345" y="1627496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8" name="Oval 25"/>
          <p:cNvSpPr>
            <a:spLocks noChangeAspect="1" noChangeArrowheads="1"/>
          </p:cNvSpPr>
          <p:nvPr/>
        </p:nvSpPr>
        <p:spPr bwMode="auto">
          <a:xfrm>
            <a:off x="2336176" y="2001734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9" name="Oval 25"/>
          <p:cNvSpPr>
            <a:spLocks noChangeAspect="1" noChangeArrowheads="1"/>
          </p:cNvSpPr>
          <p:nvPr/>
        </p:nvSpPr>
        <p:spPr bwMode="auto">
          <a:xfrm>
            <a:off x="2541916" y="1940209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0" name="Oval 25"/>
          <p:cNvSpPr>
            <a:spLocks noChangeAspect="1" noChangeArrowheads="1"/>
          </p:cNvSpPr>
          <p:nvPr/>
        </p:nvSpPr>
        <p:spPr bwMode="auto">
          <a:xfrm>
            <a:off x="2748514" y="2299948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>
            <a:off x="2171934" y="2835410"/>
            <a:ext cx="4068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43" name="Line 34"/>
          <p:cNvSpPr>
            <a:spLocks noChangeShapeType="1"/>
          </p:cNvSpPr>
          <p:nvPr/>
        </p:nvSpPr>
        <p:spPr bwMode="auto">
          <a:xfrm>
            <a:off x="2171934" y="3163563"/>
            <a:ext cx="4068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graphicFrame>
        <p:nvGraphicFramePr>
          <p:cNvPr id="44" name="Object 27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620569"/>
              </p:ext>
            </p:extLst>
          </p:nvPr>
        </p:nvGraphicFramePr>
        <p:xfrm>
          <a:off x="6519414" y="2862845"/>
          <a:ext cx="468240" cy="2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" name="משוואה" r:id="rId3" imgW="355320" imgH="203040" progId="Equation.3">
                  <p:embed/>
                </p:oleObj>
              </mc:Choice>
              <mc:Fallback>
                <p:oleObj name="משוואה" r:id="rId3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9414" y="2862845"/>
                        <a:ext cx="468240" cy="26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AutoShape 2792"/>
          <p:cNvSpPr>
            <a:spLocks/>
          </p:cNvSpPr>
          <p:nvPr/>
        </p:nvSpPr>
        <p:spPr bwMode="auto">
          <a:xfrm>
            <a:off x="6267382" y="2835228"/>
            <a:ext cx="216000" cy="317114"/>
          </a:xfrm>
          <a:prstGeom prst="rightBrace">
            <a:avLst>
              <a:gd name="adj1" fmla="val 14756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5078922" y="2897364"/>
            <a:ext cx="379044" cy="5278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548018" y="3182814"/>
            <a:ext cx="361610" cy="23567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383138" y="3218435"/>
                <a:ext cx="5216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336666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138" y="3218435"/>
                <a:ext cx="521681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868669" y="3320988"/>
                <a:ext cx="804644" cy="401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𝑂𝑃𝑇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669" y="3320988"/>
                <a:ext cx="804644" cy="4011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2400000" y="3789040"/>
            <a:ext cx="2762431" cy="5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336666"/>
              </a:buClr>
            </a:pPr>
            <a:r>
              <a:rPr lang="en-US" sz="2600" dirty="0" smtClean="0">
                <a:solidFill>
                  <a:srgbClr val="000000"/>
                </a:solidFill>
              </a:rPr>
              <a:t>Goal:</a:t>
            </a:r>
          </a:p>
          <a:p>
            <a:pPr lvl="1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Approximation – </a:t>
            </a:r>
            <a:r>
              <a:rPr lang="en-US" dirty="0">
                <a:solidFill>
                  <a:srgbClr val="6600CC"/>
                </a:solidFill>
              </a:rPr>
              <a:t>Proof Outline</a:t>
            </a:r>
            <a:endParaRPr lang="en-US" dirty="0" smtClean="0">
              <a:solidFill>
                <a:srgbClr val="66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754908" y="3789040"/>
                <a:ext cx="3265364" cy="52655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108000" rIns="108000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𝑂𝑃𝑇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908" y="3789040"/>
                <a:ext cx="3265364" cy="526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/>
          <p:cNvGrpSpPr/>
          <p:nvPr/>
        </p:nvGrpSpPr>
        <p:grpSpPr>
          <a:xfrm>
            <a:off x="1259632" y="2565564"/>
            <a:ext cx="756084" cy="629863"/>
            <a:chOff x="1259632" y="2565564"/>
            <a:chExt cx="756084" cy="629863"/>
          </a:xfrm>
        </p:grpSpPr>
        <p:graphicFrame>
          <p:nvGraphicFramePr>
            <p:cNvPr id="59" name="Object 27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9178727"/>
                </p:ext>
              </p:extLst>
            </p:nvPr>
          </p:nvGraphicFramePr>
          <p:xfrm>
            <a:off x="1259632" y="2744119"/>
            <a:ext cx="468240" cy="267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57" name="משוואה" r:id="rId8" imgW="355320" imgH="203040" progId="Equation.3">
                    <p:embed/>
                  </p:oleObj>
                </mc:Choice>
                <mc:Fallback>
                  <p:oleObj name="משוואה" r:id="rId8" imgW="3553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9632" y="2744119"/>
                          <a:ext cx="468240" cy="267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AutoShape 2792"/>
            <p:cNvSpPr>
              <a:spLocks/>
            </p:cNvSpPr>
            <p:nvPr/>
          </p:nvSpPr>
          <p:spPr bwMode="auto">
            <a:xfrm flipH="1">
              <a:off x="1799716" y="2565564"/>
              <a:ext cx="216000" cy="629863"/>
            </a:xfrm>
            <a:prstGeom prst="rightBrace">
              <a:avLst>
                <a:gd name="adj1" fmla="val 14756"/>
                <a:gd name="adj2" fmla="val 50000"/>
              </a:avLst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</p:grpSp>
      <p:sp>
        <p:nvSpPr>
          <p:cNvPr id="41" name="Oval 25"/>
          <p:cNvSpPr>
            <a:spLocks noChangeAspect="1" noChangeArrowheads="1"/>
          </p:cNvSpPr>
          <p:nvPr/>
        </p:nvSpPr>
        <p:spPr bwMode="auto">
          <a:xfrm>
            <a:off x="2959003" y="2529451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6193966" y="1496397"/>
                <a:ext cx="176241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𝑛𝑒𝑡</m:t>
                          </m:r>
                          <m:r>
                            <a:rPr lang="en-US" sz="26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336666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66" y="1496397"/>
                <a:ext cx="1762410" cy="49244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/>
          <p:cNvGrpSpPr/>
          <p:nvPr/>
        </p:nvGrpSpPr>
        <p:grpSpPr>
          <a:xfrm>
            <a:off x="287525" y="4581128"/>
            <a:ext cx="8568951" cy="753366"/>
            <a:chOff x="287525" y="4581128"/>
            <a:chExt cx="8568951" cy="75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1727649" y="4690614"/>
                  <a:ext cx="3893644" cy="526683"/>
                </a:xfrm>
                <a:prstGeom prst="rect">
                  <a:avLst/>
                </a:prstGeom>
                <a:noFill/>
                <a:ln w="19050">
                  <a:solidFill>
                    <a:srgbClr val="6600CC"/>
                  </a:solidFill>
                </a:ln>
              </p:spPr>
              <p:txBody>
                <a:bodyPr wrap="square" lIns="108000" rIns="108000" rtlCol="0">
                  <a:spAutoFit/>
                </a:bodyPr>
                <a:lstStyle/>
                <a:p>
                  <a:pPr marL="0" lvl="1" rtl="1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5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𝑂𝑃𝑇</m:t>
                                    </m:r>
                                  </m:sup>
                                </m:sSup>
                              </m:sub>
                            </m:sSub>
                            <m: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50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5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5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𝐶𝑙𝑜𝑠𝑒𝑠𝑡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𝑂</m:t>
                        </m:r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649" y="4690614"/>
                  <a:ext cx="3893644" cy="52668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 w="19050">
                  <a:solidFill>
                    <a:srgbClr val="6600CC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6277931" y="4581128"/>
                  <a:ext cx="2578545" cy="753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0" fontAlgn="base" hangingPunct="0">
                    <a:spcBef>
                      <a:spcPct val="0"/>
                    </a:spcBef>
                    <a:spcAft>
                      <a:spcPct val="20000"/>
                    </a:spcAft>
                    <a:buClr>
                      <a:schemeClr val="tx1"/>
                    </a:buClr>
                    <a:buSzPct val="70000"/>
                    <a:buFont typeface="Wingdings" pitchFamily="2" charset="2"/>
                    <a:buChar char="¢"/>
                    <a:defRPr sz="30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0"/>
                    </a:spcBef>
                    <a:spcAft>
                      <a:spcPct val="2000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l"/>
                    <a:defRPr sz="2500"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0"/>
                    </a:spcBef>
                    <a:spcAft>
                      <a:spcPct val="20000"/>
                    </a:spcAft>
                    <a:buClr>
                      <a:schemeClr val="accent2"/>
                    </a:buClr>
                    <a:buChar char="•"/>
                    <a:defRPr sz="2000"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0"/>
                    </a:spcBef>
                    <a:spcAft>
                      <a:spcPct val="20000"/>
                    </a:spcAft>
                    <a:buClr>
                      <a:schemeClr val="tx1"/>
                    </a:buClr>
                    <a:buChar char="•"/>
                    <a:defRPr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5pPr>
                  <a:lvl6pPr marL="25146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6pPr>
                  <a:lvl7pPr marL="29718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7pPr>
                  <a:lvl8pPr marL="3429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8pPr>
                  <a:lvl9pPr marL="3886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>
                      <a:solidFill>
                        <a:schemeClr val="tx2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eaLnBrk="1" hangingPunct="1">
                    <a:buClr>
                      <a:srgbClr val="336666"/>
                    </a:buCl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sub>
                      </m:sSub>
                    </m:oMath>
                  </a14:m>
                  <a:r>
                    <a:rPr lang="en-US" sz="2000" dirty="0" smtClean="0">
                      <a:solidFill>
                        <a:srgbClr val="000000"/>
                      </a:solidFill>
                    </a:rPr>
                    <a:t> construction</a:t>
                  </a:r>
                </a:p>
                <a:p>
                  <a:pPr eaLnBrk="1" hangingPunct="1">
                    <a:buClr>
                      <a:srgbClr val="336666"/>
                    </a:buClr>
                  </a:pPr>
                  <a:r>
                    <a:rPr lang="en-US" sz="2000" dirty="0" smtClean="0">
                      <a:solidFill>
                        <a:srgbClr val="000000"/>
                      </a:solidFill>
                    </a:rPr>
                    <a:t>Image smoothness</a:t>
                  </a:r>
                </a:p>
                <a:p>
                  <a:pPr lvl="1" eaLnBrk="1" hangingPunct="1">
                    <a:buClr>
                      <a:srgbClr val="99CCCC"/>
                    </a:buClr>
                    <a:buFont typeface="Wingdings" pitchFamily="2" charset="2"/>
                    <a:buNone/>
                  </a:pPr>
                  <a:endParaRPr lang="en-US" sz="26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Rectang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77931" y="4581128"/>
                  <a:ext cx="2578545" cy="75336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473" t="-4032" b="-1532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AutoShape 2792"/>
            <p:cNvSpPr>
              <a:spLocks/>
            </p:cNvSpPr>
            <p:nvPr/>
          </p:nvSpPr>
          <p:spPr bwMode="auto">
            <a:xfrm flipH="1">
              <a:off x="6154216" y="4690614"/>
              <a:ext cx="216000" cy="563812"/>
            </a:xfrm>
            <a:prstGeom prst="rightBrace">
              <a:avLst>
                <a:gd name="adj1" fmla="val 14756"/>
                <a:gd name="adj2" fmla="val 50000"/>
              </a:avLst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 flipH="1">
              <a:off x="5472164" y="4894549"/>
              <a:ext cx="576000" cy="1747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Rectangle 3"/>
            <p:cNvSpPr txBox="1">
              <a:spLocks noChangeArrowheads="1"/>
            </p:cNvSpPr>
            <p:nvPr/>
          </p:nvSpPr>
          <p:spPr bwMode="auto">
            <a:xfrm>
              <a:off x="287525" y="4777018"/>
              <a:ext cx="1404155" cy="48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¢"/>
                <a:defRPr sz="3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25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Char char="•"/>
                <a:defRPr sz="2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2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2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2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2"/>
                  </a:solidFill>
                  <a:latin typeface="+mn-lt"/>
                  <a:cs typeface="+mn-cs"/>
                </a:defRPr>
              </a:lvl9pPr>
            </a:lstStyle>
            <a:p>
              <a:pPr marL="0" indent="0" eaLnBrk="1" hangingPunct="1">
                <a:buClr>
                  <a:srgbClr val="336666"/>
                </a:buClr>
                <a:buFont typeface="Wingdings" pitchFamily="2" charset="2"/>
                <a:buNone/>
              </a:pPr>
              <a:r>
                <a:rPr lang="en-US" sz="2000" b="1" dirty="0" smtClean="0">
                  <a:solidFill>
                    <a:srgbClr val="000000"/>
                  </a:solidFill>
                </a:rPr>
                <a:t>Main </a:t>
              </a:r>
              <a:r>
                <a:rPr lang="en-US" sz="2000" b="1" dirty="0" err="1" smtClean="0">
                  <a:solidFill>
                    <a:srgbClr val="000000"/>
                  </a:solidFill>
                </a:rPr>
                <a:t>Thm</a:t>
              </a:r>
              <a:r>
                <a:rPr lang="en-US" sz="2000" dirty="0" smtClean="0">
                  <a:solidFill>
                    <a:srgbClr val="000000"/>
                  </a:solidFill>
                </a:rPr>
                <a:t>: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164910" y="2503529"/>
            <a:ext cx="4068000" cy="1130518"/>
            <a:chOff x="2164910" y="2497552"/>
            <a:chExt cx="4068000" cy="1130518"/>
          </a:xfrm>
        </p:grpSpPr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2164910" y="2565564"/>
              <a:ext cx="4068000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 flipV="1">
              <a:off x="3047730" y="2648639"/>
              <a:ext cx="612000" cy="648000"/>
            </a:xfrm>
            <a:prstGeom prst="straightConnector1">
              <a:avLst/>
            </a:prstGeom>
            <a:ln w="28575">
              <a:solidFill>
                <a:srgbClr val="33CC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3532415" y="3222446"/>
                  <a:ext cx="1092543" cy="4056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 rtl="1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00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𝐶𝑙𝑜𝑠𝑒𝑠𝑡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00B050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2415" y="3222446"/>
                  <a:ext cx="1092543" cy="40562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Oval 25"/>
            <p:cNvSpPr>
              <a:spLocks noChangeAspect="1" noChangeArrowheads="1"/>
            </p:cNvSpPr>
            <p:nvPr/>
          </p:nvSpPr>
          <p:spPr bwMode="auto">
            <a:xfrm>
              <a:off x="2937737" y="2497552"/>
              <a:ext cx="118801" cy="11880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508104" y="5450104"/>
                <a:ext cx="2110493" cy="499176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lIns="108000" rIns="108000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5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𝐶𝑙𝑜𝑠𝑒𝑠𝑡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5450104"/>
                <a:ext cx="2110493" cy="499176"/>
              </a:xfrm>
              <a:prstGeom prst="rect">
                <a:avLst/>
              </a:prstGeom>
              <a:blipFill rotWithShape="1">
                <a:blip r:embed="rId13"/>
                <a:stretch>
                  <a:fillRect b="-2353"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3"/>
          <p:cNvSpPr txBox="1">
            <a:spLocks noChangeArrowheads="1"/>
          </p:cNvSpPr>
          <p:nvPr/>
        </p:nvSpPr>
        <p:spPr bwMode="auto">
          <a:xfrm>
            <a:off x="764420" y="5470969"/>
            <a:ext cx="4879557" cy="5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336666"/>
              </a:buClr>
            </a:pPr>
            <a:r>
              <a:rPr lang="en-US" sz="2200" dirty="0" smtClean="0">
                <a:solidFill>
                  <a:srgbClr val="000000"/>
                </a:solidFill>
              </a:rPr>
              <a:t>Using full transformation evaluation:</a:t>
            </a:r>
          </a:p>
          <a:p>
            <a:pPr lvl="1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766209" y="6037383"/>
            <a:ext cx="4468364" cy="5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336666"/>
              </a:buClr>
            </a:pPr>
            <a:r>
              <a:rPr lang="en-US" sz="2200" dirty="0" smtClean="0">
                <a:solidFill>
                  <a:srgbClr val="000000"/>
                </a:solidFill>
              </a:rPr>
              <a:t>Using full estimated evaluation:</a:t>
            </a:r>
          </a:p>
          <a:p>
            <a:pPr lvl="1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938464" y="6076056"/>
                <a:ext cx="3161928" cy="499176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lIns="108000" rIns="108000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sSup>
                          <m:sSupPr>
                            <m:ctrlPr>
                              <a:rPr lang="en-US" sz="25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5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2500" b="0" i="1" smtClean="0">
                        <a:solidFill>
                          <a:schemeClr val="tx2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sSup>
                          <m:sSupPr>
                            <m:ctrlPr>
                              <a:rPr lang="en-US" sz="25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𝐶𝑙𝑜𝑠𝑒𝑠𝑡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500" i="1" dirty="0" smtClean="0">
                    <a:solidFill>
                      <a:srgbClr val="00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00"/>
                        </a:solidFill>
                        <a:latin typeface="Cambria Math"/>
                      </a:rPr>
                      <m:t>𝑂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464" y="6076056"/>
                <a:ext cx="3161928" cy="499176"/>
              </a:xfrm>
              <a:prstGeom prst="rect">
                <a:avLst/>
              </a:prstGeom>
              <a:blipFill rotWithShape="1">
                <a:blip r:embed="rId14"/>
                <a:stretch>
                  <a:fillRect t="-7059" b="-21176"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5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8" grpId="0" animBg="1"/>
      <p:bldP spid="72" grpId="0" animBg="1"/>
      <p:bldP spid="73" grpId="0"/>
      <p:bldP spid="74" grpId="0"/>
      <p:bldP spid="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Approximation – </a:t>
            </a:r>
            <a:r>
              <a:rPr lang="en-US" dirty="0" smtClean="0">
                <a:solidFill>
                  <a:srgbClr val="6600CC"/>
                </a:solidFill>
              </a:rPr>
              <a:t>Proof Outline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84213" y="5077383"/>
            <a:ext cx="7705725" cy="33201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336666"/>
              </a:buClr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331640" y="3865240"/>
                <a:ext cx="3893644" cy="526683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lIns="108000" rIns="108000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𝑂𝑃𝑇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𝐶𝑙𝑜𝑠𝑒𝑠𝑡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865240"/>
                <a:ext cx="3893644" cy="526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"/>
              <p:cNvSpPr txBox="1">
                <a:spLocks noChangeArrowheads="1"/>
              </p:cNvSpPr>
              <p:nvPr/>
            </p:nvSpPr>
            <p:spPr bwMode="auto">
              <a:xfrm>
                <a:off x="5965380" y="3755754"/>
                <a:ext cx="2578545" cy="753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>
                  <a:buClr>
                    <a:srgbClr val="336666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</a:rPr>
                  <a:t> construction</a:t>
                </a:r>
              </a:p>
              <a:p>
                <a:pPr eaLnBrk="1" hangingPunct="1">
                  <a:buClr>
                    <a:srgbClr val="336666"/>
                  </a:buClr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Image smoothness</a:t>
                </a:r>
              </a:p>
              <a:p>
                <a:pPr lvl="1" eaLnBrk="1" hangingPunct="1">
                  <a:buClr>
                    <a:srgbClr val="99CCCC"/>
                  </a:buClr>
                  <a:buFont typeface="Wingdings" pitchFamily="2" charset="2"/>
                  <a:buNone/>
                </a:pPr>
                <a:endParaRPr lang="en-US" sz="26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5380" y="3755754"/>
                <a:ext cx="2578545" cy="753366"/>
              </a:xfrm>
              <a:prstGeom prst="rect">
                <a:avLst/>
              </a:prstGeom>
              <a:blipFill rotWithShape="1">
                <a:blip r:embed="rId4"/>
                <a:stretch>
                  <a:fillRect l="-473" t="-4032" b="-153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utoShape 2792"/>
          <p:cNvSpPr>
            <a:spLocks/>
          </p:cNvSpPr>
          <p:nvPr/>
        </p:nvSpPr>
        <p:spPr bwMode="auto">
          <a:xfrm flipH="1">
            <a:off x="5841665" y="3865240"/>
            <a:ext cx="216000" cy="563812"/>
          </a:xfrm>
          <a:prstGeom prst="rightBrace">
            <a:avLst>
              <a:gd name="adj1" fmla="val 14756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34" name="Right Arrow 33"/>
          <p:cNvSpPr/>
          <p:nvPr/>
        </p:nvSpPr>
        <p:spPr>
          <a:xfrm flipH="1">
            <a:off x="5076155" y="4069175"/>
            <a:ext cx="700792" cy="174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/>
              <p:cNvSpPr txBox="1">
                <a:spLocks noChangeArrowheads="1"/>
              </p:cNvSpPr>
              <p:nvPr/>
            </p:nvSpPr>
            <p:spPr>
              <a:xfrm>
                <a:off x="684213" y="4653136"/>
                <a:ext cx="7705725" cy="216024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>
                  <a:buClr>
                    <a:srgbClr val="336666"/>
                  </a:buClr>
                </a:pPr>
                <a:endParaRPr lang="en-US" sz="14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336666"/>
                  </a:buClr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Recall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𝐶𝑙𝑜𝑠𝑒𝑠𝑡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  <a:cs typeface="Calibri" pitchFamily="34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and</a:t>
                </a:r>
                <a:r>
                  <a:rPr lang="en-US" sz="2400" dirty="0">
                    <a:solidFill>
                      <a:srgbClr val="0000FF"/>
                    </a:solidFill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𝑂𝑃𝑇</m:t>
                        </m:r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are </a:t>
                </a:r>
                <a:r>
                  <a:rPr lang="el-GR" sz="2400" i="1" dirty="0">
                    <a:solidFill>
                      <a:srgbClr val="7030A0"/>
                    </a:solidFill>
                  </a:rPr>
                  <a:t>δ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n</a:t>
                </a:r>
                <a:r>
                  <a:rPr lang="en-US" sz="2400" i="1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-close </a:t>
                </a:r>
                <a:endParaRPr lang="en-US" sz="2400" dirty="0" smtClean="0">
                  <a:solidFill>
                    <a:srgbClr val="7030A0"/>
                  </a:solidFill>
                </a:endParaRPr>
              </a:p>
              <a:p>
                <a:pPr eaLnBrk="1" hangingPunct="1">
                  <a:buClr>
                    <a:srgbClr val="336666"/>
                  </a:buClr>
                </a:pPr>
                <a:r>
                  <a:rPr lang="en-US" sz="2400" dirty="0" smtClean="0">
                    <a:solidFill>
                      <a:srgbClr val="000000"/>
                    </a:solidFill>
                    <a:cs typeface="Calibri" pitchFamily="34" charset="0"/>
                  </a:rPr>
                  <a:t>How </a:t>
                </a:r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worse can</a:t>
                </a:r>
                <a:r>
                  <a:rPr lang="en-US" sz="2400" dirty="0" smtClean="0">
                    <a:solidFill>
                      <a:srgbClr val="000000"/>
                    </a:solidFill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𝐶𝑙𝑜𝑠𝑒𝑠𝑡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Calibri" pitchFamily="34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be compared with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𝑂𝑃𝑇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?</a:t>
                </a:r>
              </a:p>
              <a:p>
                <a:pPr eaLnBrk="1" hangingPunct="1">
                  <a:buClr>
                    <a:srgbClr val="336666"/>
                  </a:buClr>
                </a:pPr>
                <a:r>
                  <a:rPr lang="en-US" sz="2400" dirty="0">
                    <a:solidFill>
                      <a:srgbClr val="000000"/>
                    </a:solidFill>
                  </a:rPr>
                  <a:t>Not much – for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smooth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images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4653136"/>
                <a:ext cx="7705725" cy="2160240"/>
              </a:xfrm>
              <a:prstGeom prst="rect">
                <a:avLst/>
              </a:prstGeom>
              <a:blipFill rotWithShape="1">
                <a:blip r:embed="rId5"/>
                <a:stretch>
                  <a:fillRect l="-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Rectangle 191"/>
              <p:cNvSpPr/>
              <p:nvPr/>
            </p:nvSpPr>
            <p:spPr>
              <a:xfrm>
                <a:off x="1331640" y="1441484"/>
                <a:ext cx="176241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𝑛𝑒𝑡</m:t>
                          </m:r>
                          <m:r>
                            <a:rPr lang="en-US" sz="26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336666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92" name="Rectangle 1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441484"/>
                <a:ext cx="1762410" cy="4924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3" name="Line 37"/>
          <p:cNvSpPr>
            <a:spLocks noChangeShapeType="1"/>
          </p:cNvSpPr>
          <p:nvPr/>
        </p:nvSpPr>
        <p:spPr bwMode="auto">
          <a:xfrm flipV="1">
            <a:off x="4035134" y="1124744"/>
            <a:ext cx="0" cy="1836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4" name="Freeform 8"/>
          <p:cNvSpPr>
            <a:spLocks/>
          </p:cNvSpPr>
          <p:nvPr/>
        </p:nvSpPr>
        <p:spPr bwMode="auto">
          <a:xfrm>
            <a:off x="4044701" y="1277315"/>
            <a:ext cx="1741390" cy="1562990"/>
          </a:xfrm>
          <a:custGeom>
            <a:avLst/>
            <a:gdLst>
              <a:gd name="T0" fmla="*/ 0 w 9254"/>
              <a:gd name="T1" fmla="*/ 2423 h 4369"/>
              <a:gd name="T2" fmla="*/ 1225 w 9254"/>
              <a:gd name="T3" fmla="*/ 2015 h 4369"/>
              <a:gd name="T4" fmla="*/ 1771 w 9254"/>
              <a:gd name="T5" fmla="*/ 4244 h 4369"/>
              <a:gd name="T6" fmla="*/ 2237 w 9254"/>
              <a:gd name="T7" fmla="*/ 1268 h 4369"/>
              <a:gd name="T8" fmla="*/ 4052 w 9254"/>
              <a:gd name="T9" fmla="*/ 1412 h 4369"/>
              <a:gd name="T10" fmla="*/ 5239 w 9254"/>
              <a:gd name="T11" fmla="*/ 382 h 4369"/>
              <a:gd name="T12" fmla="*/ 6816 w 9254"/>
              <a:gd name="T13" fmla="*/ 3706 h 4369"/>
              <a:gd name="T14" fmla="*/ 8369 w 9254"/>
              <a:gd name="T15" fmla="*/ 1335 h 4369"/>
              <a:gd name="T16" fmla="*/ 9254 w 9254"/>
              <a:gd name="T17" fmla="*/ 1403 h 4369"/>
              <a:gd name="connsiteX0" fmla="*/ 0 w 10000"/>
              <a:gd name="connsiteY0" fmla="*/ 3263 h 7443"/>
              <a:gd name="connsiteX1" fmla="*/ 1324 w 10000"/>
              <a:gd name="connsiteY1" fmla="*/ 2329 h 7443"/>
              <a:gd name="connsiteX2" fmla="*/ 1914 w 10000"/>
              <a:gd name="connsiteY2" fmla="*/ 7431 h 7443"/>
              <a:gd name="connsiteX3" fmla="*/ 2417 w 10000"/>
              <a:gd name="connsiteY3" fmla="*/ 619 h 7443"/>
              <a:gd name="connsiteX4" fmla="*/ 4379 w 10000"/>
              <a:gd name="connsiteY4" fmla="*/ 949 h 7443"/>
              <a:gd name="connsiteX5" fmla="*/ 7365 w 10000"/>
              <a:gd name="connsiteY5" fmla="*/ 6199 h 7443"/>
              <a:gd name="connsiteX6" fmla="*/ 9044 w 10000"/>
              <a:gd name="connsiteY6" fmla="*/ 773 h 7443"/>
              <a:gd name="connsiteX7" fmla="*/ 10000 w 10000"/>
              <a:gd name="connsiteY7" fmla="*/ 928 h 7443"/>
              <a:gd name="connsiteX0" fmla="*/ 0 w 10000"/>
              <a:gd name="connsiteY0" fmla="*/ 4105 h 9721"/>
              <a:gd name="connsiteX1" fmla="*/ 1324 w 10000"/>
              <a:gd name="connsiteY1" fmla="*/ 2850 h 9721"/>
              <a:gd name="connsiteX2" fmla="*/ 1914 w 10000"/>
              <a:gd name="connsiteY2" fmla="*/ 9705 h 9721"/>
              <a:gd name="connsiteX3" fmla="*/ 2417 w 10000"/>
              <a:gd name="connsiteY3" fmla="*/ 553 h 9721"/>
              <a:gd name="connsiteX4" fmla="*/ 4379 w 10000"/>
              <a:gd name="connsiteY4" fmla="*/ 996 h 9721"/>
              <a:gd name="connsiteX5" fmla="*/ 9044 w 10000"/>
              <a:gd name="connsiteY5" fmla="*/ 760 h 9721"/>
              <a:gd name="connsiteX6" fmla="*/ 10000 w 10000"/>
              <a:gd name="connsiteY6" fmla="*/ 968 h 9721"/>
              <a:gd name="connsiteX0" fmla="*/ 0 w 9044"/>
              <a:gd name="connsiteY0" fmla="*/ 4223 h 10001"/>
              <a:gd name="connsiteX1" fmla="*/ 1324 w 9044"/>
              <a:gd name="connsiteY1" fmla="*/ 2932 h 10001"/>
              <a:gd name="connsiteX2" fmla="*/ 1914 w 9044"/>
              <a:gd name="connsiteY2" fmla="*/ 9984 h 10001"/>
              <a:gd name="connsiteX3" fmla="*/ 2417 w 9044"/>
              <a:gd name="connsiteY3" fmla="*/ 569 h 10001"/>
              <a:gd name="connsiteX4" fmla="*/ 4379 w 9044"/>
              <a:gd name="connsiteY4" fmla="*/ 1025 h 10001"/>
              <a:gd name="connsiteX5" fmla="*/ 9044 w 9044"/>
              <a:gd name="connsiteY5" fmla="*/ 782 h 10001"/>
              <a:gd name="connsiteX0" fmla="*/ 0 w 4842"/>
              <a:gd name="connsiteY0" fmla="*/ 4223 h 10000"/>
              <a:gd name="connsiteX1" fmla="*/ 1464 w 4842"/>
              <a:gd name="connsiteY1" fmla="*/ 2932 h 10000"/>
              <a:gd name="connsiteX2" fmla="*/ 2116 w 4842"/>
              <a:gd name="connsiteY2" fmla="*/ 9983 h 10000"/>
              <a:gd name="connsiteX3" fmla="*/ 2672 w 4842"/>
              <a:gd name="connsiteY3" fmla="*/ 569 h 10000"/>
              <a:gd name="connsiteX4" fmla="*/ 4842 w 4842"/>
              <a:gd name="connsiteY4" fmla="*/ 102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2" h="10000">
                <a:moveTo>
                  <a:pt x="0" y="4223"/>
                </a:moveTo>
                <a:cubicBezTo>
                  <a:pt x="563" y="2340"/>
                  <a:pt x="1111" y="1974"/>
                  <a:pt x="1464" y="2932"/>
                </a:cubicBezTo>
                <a:cubicBezTo>
                  <a:pt x="1817" y="3892"/>
                  <a:pt x="1914" y="10378"/>
                  <a:pt x="2116" y="9983"/>
                </a:cubicBezTo>
                <a:cubicBezTo>
                  <a:pt x="2318" y="9588"/>
                  <a:pt x="2219" y="2063"/>
                  <a:pt x="2672" y="569"/>
                </a:cubicBezTo>
                <a:cubicBezTo>
                  <a:pt x="3127" y="-924"/>
                  <a:pt x="3621" y="990"/>
                  <a:pt x="4842" y="1025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5" name="Line 2746"/>
          <p:cNvSpPr>
            <a:spLocks noChangeShapeType="1"/>
          </p:cNvSpPr>
          <p:nvPr/>
        </p:nvSpPr>
        <p:spPr bwMode="auto">
          <a:xfrm>
            <a:off x="4454159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6" name="Line 2747"/>
          <p:cNvSpPr>
            <a:spLocks noChangeShapeType="1"/>
          </p:cNvSpPr>
          <p:nvPr/>
        </p:nvSpPr>
        <p:spPr bwMode="auto">
          <a:xfrm>
            <a:off x="5279267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7" name="Line 2751"/>
          <p:cNvSpPr>
            <a:spLocks noChangeShapeType="1"/>
          </p:cNvSpPr>
          <p:nvPr/>
        </p:nvSpPr>
        <p:spPr bwMode="auto">
          <a:xfrm>
            <a:off x="4866713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8" name="Line 2756"/>
          <p:cNvSpPr>
            <a:spLocks noChangeShapeType="1"/>
          </p:cNvSpPr>
          <p:nvPr/>
        </p:nvSpPr>
        <p:spPr bwMode="auto">
          <a:xfrm>
            <a:off x="4660436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9" name="Line 2757"/>
          <p:cNvSpPr>
            <a:spLocks noChangeShapeType="1"/>
          </p:cNvSpPr>
          <p:nvPr/>
        </p:nvSpPr>
        <p:spPr bwMode="auto">
          <a:xfrm>
            <a:off x="5485544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0" name="Line 2758"/>
          <p:cNvSpPr>
            <a:spLocks noChangeShapeType="1"/>
          </p:cNvSpPr>
          <p:nvPr/>
        </p:nvSpPr>
        <p:spPr bwMode="auto">
          <a:xfrm>
            <a:off x="4247882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1" name="Line 2759"/>
          <p:cNvSpPr>
            <a:spLocks noChangeShapeType="1"/>
          </p:cNvSpPr>
          <p:nvPr/>
        </p:nvSpPr>
        <p:spPr bwMode="auto">
          <a:xfrm>
            <a:off x="5072990" y="1124744"/>
            <a:ext cx="0" cy="1836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2" name="Oval 25"/>
          <p:cNvSpPr>
            <a:spLocks noChangeAspect="1" noChangeArrowheads="1"/>
          </p:cNvSpPr>
          <p:nvPr/>
        </p:nvSpPr>
        <p:spPr bwMode="auto">
          <a:xfrm>
            <a:off x="5037321" y="1276157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3" name="Oval 25"/>
          <p:cNvSpPr>
            <a:spLocks noChangeAspect="1" noChangeArrowheads="1"/>
          </p:cNvSpPr>
          <p:nvPr/>
        </p:nvSpPr>
        <p:spPr bwMode="auto">
          <a:xfrm>
            <a:off x="5239651" y="1271618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4" name="Oval 25"/>
          <p:cNvSpPr>
            <a:spLocks noChangeAspect="1" noChangeArrowheads="1"/>
          </p:cNvSpPr>
          <p:nvPr/>
        </p:nvSpPr>
        <p:spPr bwMode="auto">
          <a:xfrm>
            <a:off x="5445684" y="1348833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5" name="Oval 25"/>
          <p:cNvSpPr>
            <a:spLocks noChangeAspect="1" noChangeArrowheads="1"/>
          </p:cNvSpPr>
          <p:nvPr/>
        </p:nvSpPr>
        <p:spPr bwMode="auto">
          <a:xfrm>
            <a:off x="4208384" y="1688331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6" name="Oval 25"/>
          <p:cNvSpPr>
            <a:spLocks noChangeAspect="1" noChangeArrowheads="1"/>
          </p:cNvSpPr>
          <p:nvPr/>
        </p:nvSpPr>
        <p:spPr bwMode="auto">
          <a:xfrm>
            <a:off x="4414124" y="1626806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7" name="Oval 25"/>
          <p:cNvSpPr>
            <a:spLocks noChangeAspect="1" noChangeArrowheads="1"/>
          </p:cNvSpPr>
          <p:nvPr/>
        </p:nvSpPr>
        <p:spPr bwMode="auto">
          <a:xfrm>
            <a:off x="4620722" y="1986545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8" name="Line 34"/>
          <p:cNvSpPr>
            <a:spLocks noChangeShapeType="1"/>
          </p:cNvSpPr>
          <p:nvPr/>
        </p:nvSpPr>
        <p:spPr bwMode="auto">
          <a:xfrm>
            <a:off x="4044142" y="2850160"/>
            <a:ext cx="1728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cxnSp>
        <p:nvCxnSpPr>
          <p:cNvPr id="209" name="Straight Arrow Connector 208"/>
          <p:cNvCxnSpPr>
            <a:stCxn id="216" idx="1"/>
          </p:cNvCxnSpPr>
          <p:nvPr/>
        </p:nvCxnSpPr>
        <p:spPr>
          <a:xfrm flipH="1">
            <a:off x="4781836" y="2535804"/>
            <a:ext cx="1127231" cy="33360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131840" y="2252161"/>
            <a:ext cx="756084" cy="629863"/>
            <a:chOff x="3131840" y="2252161"/>
            <a:chExt cx="756084" cy="629863"/>
          </a:xfrm>
        </p:grpSpPr>
        <p:graphicFrame>
          <p:nvGraphicFramePr>
            <p:cNvPr id="210" name="Object 27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6118129"/>
                </p:ext>
              </p:extLst>
            </p:nvPr>
          </p:nvGraphicFramePr>
          <p:xfrm>
            <a:off x="3131840" y="2430716"/>
            <a:ext cx="468240" cy="267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20" name="משוואה" r:id="rId7" imgW="355320" imgH="203040" progId="Equation.3">
                    <p:embed/>
                  </p:oleObj>
                </mc:Choice>
                <mc:Fallback>
                  <p:oleObj name="משוואה" r:id="rId7" imgW="3553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1840" y="2430716"/>
                          <a:ext cx="468240" cy="267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1" name="AutoShape 2792"/>
            <p:cNvSpPr>
              <a:spLocks/>
            </p:cNvSpPr>
            <p:nvPr/>
          </p:nvSpPr>
          <p:spPr bwMode="auto">
            <a:xfrm flipH="1">
              <a:off x="3671924" y="2252161"/>
              <a:ext cx="216000" cy="629863"/>
            </a:xfrm>
            <a:prstGeom prst="rightBrace">
              <a:avLst>
                <a:gd name="adj1" fmla="val 14756"/>
                <a:gd name="adj2" fmla="val 50000"/>
              </a:avLst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  <a:latin typeface="Arial" charset="0"/>
              </a:endParaRPr>
            </a:p>
          </p:txBody>
        </p:sp>
      </p:grpSp>
      <p:sp>
        <p:nvSpPr>
          <p:cNvPr id="212" name="Line 33"/>
          <p:cNvSpPr>
            <a:spLocks noChangeShapeType="1"/>
          </p:cNvSpPr>
          <p:nvPr/>
        </p:nvSpPr>
        <p:spPr bwMode="auto">
          <a:xfrm>
            <a:off x="4037118" y="2252161"/>
            <a:ext cx="1728000" cy="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cxnSp>
        <p:nvCxnSpPr>
          <p:cNvPr id="213" name="Straight Arrow Connector 212"/>
          <p:cNvCxnSpPr>
            <a:stCxn id="214" idx="1"/>
          </p:cNvCxnSpPr>
          <p:nvPr/>
        </p:nvCxnSpPr>
        <p:spPr>
          <a:xfrm flipH="1">
            <a:off x="5037322" y="1829618"/>
            <a:ext cx="800323" cy="351072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/>
              <p:cNvSpPr/>
              <p:nvPr/>
            </p:nvSpPr>
            <p:spPr>
              <a:xfrm>
                <a:off x="5837645" y="1626806"/>
                <a:ext cx="1092543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𝐶𝑙𝑜𝑠𝑒𝑠𝑡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B05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4" name="Rectangle 2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645" y="1626806"/>
                <a:ext cx="1092543" cy="40562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" name="Oval 25"/>
          <p:cNvSpPr>
            <a:spLocks noChangeAspect="1" noChangeArrowheads="1"/>
          </p:cNvSpPr>
          <p:nvPr/>
        </p:nvSpPr>
        <p:spPr bwMode="auto">
          <a:xfrm>
            <a:off x="4809945" y="2184149"/>
            <a:ext cx="118801" cy="1188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Rectangle 215"/>
              <p:cNvSpPr/>
              <p:nvPr/>
            </p:nvSpPr>
            <p:spPr>
              <a:xfrm>
                <a:off x="5909067" y="2335236"/>
                <a:ext cx="804644" cy="401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𝑂𝑃𝑇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6" name="Rectangle 2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067" y="2335236"/>
                <a:ext cx="804644" cy="40113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081100" y="2986319"/>
            <a:ext cx="502061" cy="504822"/>
            <a:chOff x="4081100" y="2986319"/>
            <a:chExt cx="502061" cy="504822"/>
          </a:xfrm>
        </p:grpSpPr>
        <p:sp>
          <p:nvSpPr>
            <p:cNvPr id="217" name="Left Brace 216"/>
            <p:cNvSpPr/>
            <p:nvPr/>
          </p:nvSpPr>
          <p:spPr>
            <a:xfrm rot="16200000">
              <a:off x="4239523" y="2994677"/>
              <a:ext cx="216024" cy="199307"/>
            </a:xfrm>
            <a:prstGeom prst="leftBrac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081100" y="3121809"/>
              <a:ext cx="5020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i="1" dirty="0" smtClean="0">
                  <a:solidFill>
                    <a:srgbClr val="7030A0"/>
                  </a:solidFill>
                </a:rPr>
                <a:t>δ</a:t>
              </a:r>
              <a:r>
                <a:rPr lang="en-US" i="1" dirty="0">
                  <a:solidFill>
                    <a:srgbClr val="7030A0"/>
                  </a:solidFill>
                </a:rPr>
                <a:t>n</a:t>
              </a:r>
              <a:r>
                <a:rPr lang="en-US" i="1" baseline="-25000" dirty="0">
                  <a:solidFill>
                    <a:srgbClr val="7030A0"/>
                  </a:solidFill>
                </a:rPr>
                <a:t>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7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 2751"/>
          <p:cNvSpPr>
            <a:spLocks noChangeShapeType="1"/>
          </p:cNvSpPr>
          <p:nvPr/>
        </p:nvSpPr>
        <p:spPr bwMode="auto">
          <a:xfrm>
            <a:off x="6468965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8" name="Line 2756"/>
          <p:cNvSpPr>
            <a:spLocks noChangeShapeType="1"/>
          </p:cNvSpPr>
          <p:nvPr/>
        </p:nvSpPr>
        <p:spPr bwMode="auto">
          <a:xfrm>
            <a:off x="6262688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92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Approximation – </a:t>
            </a:r>
            <a:r>
              <a:rPr lang="en-US" dirty="0" smtClean="0">
                <a:solidFill>
                  <a:srgbClr val="6600CC"/>
                </a:solidFill>
              </a:rPr>
              <a:t>Proof Outline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84213" y="5077383"/>
            <a:ext cx="7705725" cy="33201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336666"/>
              </a:buClr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50364" y="2410255"/>
                <a:ext cx="3893644" cy="526683"/>
              </a:xfrm>
              <a:prstGeom prst="rect">
                <a:avLst/>
              </a:prstGeom>
              <a:noFill/>
              <a:ln w="19050">
                <a:solidFill>
                  <a:srgbClr val="6600CC"/>
                </a:solidFill>
              </a:ln>
            </p:spPr>
            <p:txBody>
              <a:bodyPr wrap="square" lIns="108000" rIns="108000" rtlCol="0">
                <a:spAutoFit/>
              </a:bodyPr>
              <a:lstStyle/>
              <a:p>
                <a:pPr marL="0" lvl="1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𝑂𝑃𝑇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5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5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𝐶𝑙𝑜𝑠𝑒𝑠𝑡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64" y="2410255"/>
                <a:ext cx="3893644" cy="526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rgbClr val="66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"/>
              <p:cNvSpPr txBox="1">
                <a:spLocks noChangeArrowheads="1"/>
              </p:cNvSpPr>
              <p:nvPr/>
            </p:nvSpPr>
            <p:spPr bwMode="auto">
              <a:xfrm>
                <a:off x="1050322" y="1211861"/>
                <a:ext cx="2578545" cy="753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>
                  <a:buClr>
                    <a:srgbClr val="336666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</a:rPr>
                  <a:t> construction</a:t>
                </a:r>
              </a:p>
              <a:p>
                <a:pPr eaLnBrk="1" hangingPunct="1">
                  <a:buClr>
                    <a:srgbClr val="336666"/>
                  </a:buClr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Image smoothness</a:t>
                </a:r>
              </a:p>
              <a:p>
                <a:pPr lvl="1" eaLnBrk="1" hangingPunct="1">
                  <a:buClr>
                    <a:srgbClr val="99CCCC"/>
                  </a:buClr>
                  <a:buFont typeface="Wingdings" pitchFamily="2" charset="2"/>
                  <a:buNone/>
                </a:pPr>
                <a:endParaRPr lang="en-US" sz="26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0322" y="1211861"/>
                <a:ext cx="2578545" cy="753366"/>
              </a:xfrm>
              <a:prstGeom prst="rect">
                <a:avLst/>
              </a:prstGeom>
              <a:blipFill rotWithShape="1">
                <a:blip r:embed="rId4"/>
                <a:stretch>
                  <a:fillRect l="-236" t="-4065" b="-162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33"/>
          <p:cNvSpPr/>
          <p:nvPr/>
        </p:nvSpPr>
        <p:spPr>
          <a:xfrm rot="16200000" flipH="1">
            <a:off x="2254678" y="2063853"/>
            <a:ext cx="418114" cy="174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3" name="Line 37"/>
          <p:cNvSpPr>
            <a:spLocks noChangeShapeType="1"/>
          </p:cNvSpPr>
          <p:nvPr/>
        </p:nvSpPr>
        <p:spPr bwMode="auto">
          <a:xfrm flipV="1">
            <a:off x="5637386" y="991361"/>
            <a:ext cx="0" cy="1620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4" name="Freeform 8"/>
          <p:cNvSpPr>
            <a:spLocks/>
          </p:cNvSpPr>
          <p:nvPr/>
        </p:nvSpPr>
        <p:spPr bwMode="auto">
          <a:xfrm>
            <a:off x="5646953" y="1079599"/>
            <a:ext cx="1794502" cy="1416674"/>
          </a:xfrm>
          <a:custGeom>
            <a:avLst/>
            <a:gdLst>
              <a:gd name="T0" fmla="*/ 0 w 9254"/>
              <a:gd name="T1" fmla="*/ 2423 h 4369"/>
              <a:gd name="T2" fmla="*/ 1225 w 9254"/>
              <a:gd name="T3" fmla="*/ 2015 h 4369"/>
              <a:gd name="T4" fmla="*/ 1771 w 9254"/>
              <a:gd name="T5" fmla="*/ 4244 h 4369"/>
              <a:gd name="T6" fmla="*/ 2237 w 9254"/>
              <a:gd name="T7" fmla="*/ 1268 h 4369"/>
              <a:gd name="T8" fmla="*/ 4052 w 9254"/>
              <a:gd name="T9" fmla="*/ 1412 h 4369"/>
              <a:gd name="T10" fmla="*/ 5239 w 9254"/>
              <a:gd name="T11" fmla="*/ 382 h 4369"/>
              <a:gd name="T12" fmla="*/ 6816 w 9254"/>
              <a:gd name="T13" fmla="*/ 3706 h 4369"/>
              <a:gd name="T14" fmla="*/ 8369 w 9254"/>
              <a:gd name="T15" fmla="*/ 1335 h 4369"/>
              <a:gd name="T16" fmla="*/ 9254 w 9254"/>
              <a:gd name="T17" fmla="*/ 1403 h 4369"/>
              <a:gd name="connsiteX0" fmla="*/ 0 w 10000"/>
              <a:gd name="connsiteY0" fmla="*/ 3263 h 7443"/>
              <a:gd name="connsiteX1" fmla="*/ 1324 w 10000"/>
              <a:gd name="connsiteY1" fmla="*/ 2329 h 7443"/>
              <a:gd name="connsiteX2" fmla="*/ 1914 w 10000"/>
              <a:gd name="connsiteY2" fmla="*/ 7431 h 7443"/>
              <a:gd name="connsiteX3" fmla="*/ 2417 w 10000"/>
              <a:gd name="connsiteY3" fmla="*/ 619 h 7443"/>
              <a:gd name="connsiteX4" fmla="*/ 4379 w 10000"/>
              <a:gd name="connsiteY4" fmla="*/ 949 h 7443"/>
              <a:gd name="connsiteX5" fmla="*/ 7365 w 10000"/>
              <a:gd name="connsiteY5" fmla="*/ 6199 h 7443"/>
              <a:gd name="connsiteX6" fmla="*/ 9044 w 10000"/>
              <a:gd name="connsiteY6" fmla="*/ 773 h 7443"/>
              <a:gd name="connsiteX7" fmla="*/ 10000 w 10000"/>
              <a:gd name="connsiteY7" fmla="*/ 928 h 7443"/>
              <a:gd name="connsiteX0" fmla="*/ 0 w 10000"/>
              <a:gd name="connsiteY0" fmla="*/ 4105 h 9721"/>
              <a:gd name="connsiteX1" fmla="*/ 1324 w 10000"/>
              <a:gd name="connsiteY1" fmla="*/ 2850 h 9721"/>
              <a:gd name="connsiteX2" fmla="*/ 1914 w 10000"/>
              <a:gd name="connsiteY2" fmla="*/ 9705 h 9721"/>
              <a:gd name="connsiteX3" fmla="*/ 2417 w 10000"/>
              <a:gd name="connsiteY3" fmla="*/ 553 h 9721"/>
              <a:gd name="connsiteX4" fmla="*/ 4379 w 10000"/>
              <a:gd name="connsiteY4" fmla="*/ 996 h 9721"/>
              <a:gd name="connsiteX5" fmla="*/ 9044 w 10000"/>
              <a:gd name="connsiteY5" fmla="*/ 760 h 9721"/>
              <a:gd name="connsiteX6" fmla="*/ 10000 w 10000"/>
              <a:gd name="connsiteY6" fmla="*/ 968 h 9721"/>
              <a:gd name="connsiteX0" fmla="*/ 0 w 9044"/>
              <a:gd name="connsiteY0" fmla="*/ 4223 h 10001"/>
              <a:gd name="connsiteX1" fmla="*/ 1324 w 9044"/>
              <a:gd name="connsiteY1" fmla="*/ 2932 h 10001"/>
              <a:gd name="connsiteX2" fmla="*/ 1914 w 9044"/>
              <a:gd name="connsiteY2" fmla="*/ 9984 h 10001"/>
              <a:gd name="connsiteX3" fmla="*/ 2417 w 9044"/>
              <a:gd name="connsiteY3" fmla="*/ 569 h 10001"/>
              <a:gd name="connsiteX4" fmla="*/ 4379 w 9044"/>
              <a:gd name="connsiteY4" fmla="*/ 1025 h 10001"/>
              <a:gd name="connsiteX5" fmla="*/ 9044 w 9044"/>
              <a:gd name="connsiteY5" fmla="*/ 782 h 10001"/>
              <a:gd name="connsiteX0" fmla="*/ 0 w 4842"/>
              <a:gd name="connsiteY0" fmla="*/ 4223 h 10000"/>
              <a:gd name="connsiteX1" fmla="*/ 1464 w 4842"/>
              <a:gd name="connsiteY1" fmla="*/ 2932 h 10000"/>
              <a:gd name="connsiteX2" fmla="*/ 2116 w 4842"/>
              <a:gd name="connsiteY2" fmla="*/ 9983 h 10000"/>
              <a:gd name="connsiteX3" fmla="*/ 2672 w 4842"/>
              <a:gd name="connsiteY3" fmla="*/ 569 h 10000"/>
              <a:gd name="connsiteX4" fmla="*/ 4842 w 4842"/>
              <a:gd name="connsiteY4" fmla="*/ 1025 h 10000"/>
              <a:gd name="connsiteX0" fmla="*/ 0 w 10000"/>
              <a:gd name="connsiteY0" fmla="*/ 3536 h 9302"/>
              <a:gd name="connsiteX1" fmla="*/ 3024 w 10000"/>
              <a:gd name="connsiteY1" fmla="*/ 2245 h 9302"/>
              <a:gd name="connsiteX2" fmla="*/ 4370 w 10000"/>
              <a:gd name="connsiteY2" fmla="*/ 9296 h 9302"/>
              <a:gd name="connsiteX3" fmla="*/ 5274 w 10000"/>
              <a:gd name="connsiteY3" fmla="*/ 834 h 9302"/>
              <a:gd name="connsiteX4" fmla="*/ 10000 w 10000"/>
              <a:gd name="connsiteY4" fmla="*/ 338 h 9302"/>
              <a:gd name="connsiteX0" fmla="*/ 0 w 10305"/>
              <a:gd name="connsiteY0" fmla="*/ 3545 h 9744"/>
              <a:gd name="connsiteX1" fmla="*/ 3024 w 10305"/>
              <a:gd name="connsiteY1" fmla="*/ 2157 h 9744"/>
              <a:gd name="connsiteX2" fmla="*/ 4370 w 10305"/>
              <a:gd name="connsiteY2" fmla="*/ 9738 h 9744"/>
              <a:gd name="connsiteX3" fmla="*/ 5274 w 10305"/>
              <a:gd name="connsiteY3" fmla="*/ 641 h 9744"/>
              <a:gd name="connsiteX4" fmla="*/ 10305 w 10305"/>
              <a:gd name="connsiteY4" fmla="*/ 985 h 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5" h="9744">
                <a:moveTo>
                  <a:pt x="0" y="3545"/>
                </a:moveTo>
                <a:cubicBezTo>
                  <a:pt x="1163" y="1521"/>
                  <a:pt x="2295" y="1128"/>
                  <a:pt x="3024" y="2157"/>
                </a:cubicBezTo>
                <a:cubicBezTo>
                  <a:pt x="3753" y="3189"/>
                  <a:pt x="3995" y="9990"/>
                  <a:pt x="4370" y="9738"/>
                </a:cubicBezTo>
                <a:cubicBezTo>
                  <a:pt x="4745" y="9485"/>
                  <a:pt x="4339" y="2247"/>
                  <a:pt x="5274" y="641"/>
                </a:cubicBezTo>
                <a:cubicBezTo>
                  <a:pt x="6214" y="-964"/>
                  <a:pt x="7783" y="948"/>
                  <a:pt x="10305" y="985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5" name="Line 2746"/>
          <p:cNvSpPr>
            <a:spLocks noChangeShapeType="1"/>
          </p:cNvSpPr>
          <p:nvPr/>
        </p:nvSpPr>
        <p:spPr bwMode="auto">
          <a:xfrm>
            <a:off x="6056411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6" name="Line 2747"/>
          <p:cNvSpPr>
            <a:spLocks noChangeShapeType="1"/>
          </p:cNvSpPr>
          <p:nvPr/>
        </p:nvSpPr>
        <p:spPr bwMode="auto">
          <a:xfrm>
            <a:off x="6881519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99" name="Line 2757"/>
          <p:cNvSpPr>
            <a:spLocks noChangeShapeType="1"/>
          </p:cNvSpPr>
          <p:nvPr/>
        </p:nvSpPr>
        <p:spPr bwMode="auto">
          <a:xfrm>
            <a:off x="7087796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0" name="Line 2758"/>
          <p:cNvSpPr>
            <a:spLocks noChangeShapeType="1"/>
          </p:cNvSpPr>
          <p:nvPr/>
        </p:nvSpPr>
        <p:spPr bwMode="auto">
          <a:xfrm>
            <a:off x="5850134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1" name="Line 2759"/>
          <p:cNvSpPr>
            <a:spLocks noChangeShapeType="1"/>
          </p:cNvSpPr>
          <p:nvPr/>
        </p:nvSpPr>
        <p:spPr bwMode="auto">
          <a:xfrm>
            <a:off x="6675242" y="991361"/>
            <a:ext cx="0" cy="16200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2" name="Oval 25"/>
          <p:cNvSpPr>
            <a:spLocks noChangeAspect="1" noChangeArrowheads="1"/>
          </p:cNvSpPr>
          <p:nvPr/>
        </p:nvSpPr>
        <p:spPr bwMode="auto">
          <a:xfrm>
            <a:off x="6639573" y="1052736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3" name="Oval 25"/>
          <p:cNvSpPr>
            <a:spLocks noChangeAspect="1" noChangeArrowheads="1"/>
          </p:cNvSpPr>
          <p:nvPr/>
        </p:nvSpPr>
        <p:spPr bwMode="auto">
          <a:xfrm>
            <a:off x="6841903" y="1060596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4" name="Oval 25"/>
          <p:cNvSpPr>
            <a:spLocks noChangeAspect="1" noChangeArrowheads="1"/>
          </p:cNvSpPr>
          <p:nvPr/>
        </p:nvSpPr>
        <p:spPr bwMode="auto">
          <a:xfrm>
            <a:off x="7047936" y="1125412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5" name="Oval 25"/>
          <p:cNvSpPr>
            <a:spLocks noChangeAspect="1" noChangeArrowheads="1"/>
          </p:cNvSpPr>
          <p:nvPr/>
        </p:nvSpPr>
        <p:spPr bwMode="auto">
          <a:xfrm>
            <a:off x="5810636" y="1346018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6" name="Oval 25"/>
          <p:cNvSpPr>
            <a:spLocks noChangeAspect="1" noChangeArrowheads="1"/>
          </p:cNvSpPr>
          <p:nvPr/>
        </p:nvSpPr>
        <p:spPr bwMode="auto">
          <a:xfrm>
            <a:off x="6016376" y="1284493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7" name="Oval 25"/>
          <p:cNvSpPr>
            <a:spLocks noChangeAspect="1" noChangeArrowheads="1"/>
          </p:cNvSpPr>
          <p:nvPr/>
        </p:nvSpPr>
        <p:spPr bwMode="auto">
          <a:xfrm>
            <a:off x="6222974" y="1644232"/>
            <a:ext cx="79201" cy="7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08" name="Line 34"/>
          <p:cNvSpPr>
            <a:spLocks noChangeShapeType="1"/>
          </p:cNvSpPr>
          <p:nvPr/>
        </p:nvSpPr>
        <p:spPr bwMode="auto">
          <a:xfrm>
            <a:off x="5646394" y="2507847"/>
            <a:ext cx="1728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cxnSp>
        <p:nvCxnSpPr>
          <p:cNvPr id="209" name="Straight Arrow Connector 208"/>
          <p:cNvCxnSpPr>
            <a:stCxn id="216" idx="1"/>
          </p:cNvCxnSpPr>
          <p:nvPr/>
        </p:nvCxnSpPr>
        <p:spPr>
          <a:xfrm flipH="1">
            <a:off x="6384088" y="2193491"/>
            <a:ext cx="1127231" cy="33360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0" name="Object 27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78307"/>
              </p:ext>
            </p:extLst>
          </p:nvPr>
        </p:nvGraphicFramePr>
        <p:xfrm>
          <a:off x="4734092" y="2088403"/>
          <a:ext cx="468240" cy="2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7" name="משוואה" r:id="rId5" imgW="355320" imgH="203040" progId="Equation.3">
                  <p:embed/>
                </p:oleObj>
              </mc:Choice>
              <mc:Fallback>
                <p:oleObj name="משוואה" r:id="rId5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4092" y="2088403"/>
                        <a:ext cx="468240" cy="26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" name="AutoShape 2792"/>
          <p:cNvSpPr>
            <a:spLocks/>
          </p:cNvSpPr>
          <p:nvPr/>
        </p:nvSpPr>
        <p:spPr bwMode="auto">
          <a:xfrm flipH="1">
            <a:off x="5274176" y="1909848"/>
            <a:ext cx="216000" cy="629863"/>
          </a:xfrm>
          <a:prstGeom prst="rightBrace">
            <a:avLst>
              <a:gd name="adj1" fmla="val 14756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212" name="Line 33"/>
          <p:cNvSpPr>
            <a:spLocks noChangeShapeType="1"/>
          </p:cNvSpPr>
          <p:nvPr/>
        </p:nvSpPr>
        <p:spPr bwMode="auto">
          <a:xfrm>
            <a:off x="5639370" y="1909848"/>
            <a:ext cx="1728000" cy="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cxnSp>
        <p:nvCxnSpPr>
          <p:cNvPr id="213" name="Straight Arrow Connector 212"/>
          <p:cNvCxnSpPr>
            <a:stCxn id="214" idx="1"/>
          </p:cNvCxnSpPr>
          <p:nvPr/>
        </p:nvCxnSpPr>
        <p:spPr>
          <a:xfrm flipH="1">
            <a:off x="6639574" y="1487305"/>
            <a:ext cx="800323" cy="351072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/>
              <p:cNvSpPr/>
              <p:nvPr/>
            </p:nvSpPr>
            <p:spPr>
              <a:xfrm>
                <a:off x="7439897" y="1284493"/>
                <a:ext cx="1092543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𝐶𝑙𝑜𝑠𝑒𝑠𝑡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B05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4" name="Rectangle 2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897" y="1284493"/>
                <a:ext cx="1092543" cy="4056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" name="Oval 25"/>
          <p:cNvSpPr>
            <a:spLocks noChangeAspect="1" noChangeArrowheads="1"/>
          </p:cNvSpPr>
          <p:nvPr/>
        </p:nvSpPr>
        <p:spPr bwMode="auto">
          <a:xfrm>
            <a:off x="6412197" y="1841836"/>
            <a:ext cx="118801" cy="1188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Rectangle 215"/>
              <p:cNvSpPr/>
              <p:nvPr/>
            </p:nvSpPr>
            <p:spPr>
              <a:xfrm>
                <a:off x="7511319" y="1992923"/>
                <a:ext cx="804644" cy="401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𝑂𝑃𝑇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6" name="Rectangle 2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319" y="1992923"/>
                <a:ext cx="804644" cy="40113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683352" y="2644006"/>
            <a:ext cx="502061" cy="504822"/>
            <a:chOff x="5683352" y="2644006"/>
            <a:chExt cx="502061" cy="504822"/>
          </a:xfrm>
        </p:grpSpPr>
        <p:sp>
          <p:nvSpPr>
            <p:cNvPr id="217" name="Left Brace 216"/>
            <p:cNvSpPr/>
            <p:nvPr/>
          </p:nvSpPr>
          <p:spPr>
            <a:xfrm rot="16200000">
              <a:off x="5841775" y="2652364"/>
              <a:ext cx="216024" cy="199307"/>
            </a:xfrm>
            <a:prstGeom prst="leftBrac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336666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5683352" y="2779496"/>
              <a:ext cx="5020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i="1" dirty="0" smtClean="0">
                  <a:solidFill>
                    <a:srgbClr val="7030A0"/>
                  </a:solidFill>
                </a:rPr>
                <a:t>δ</a:t>
              </a:r>
              <a:r>
                <a:rPr lang="en-US" i="1" dirty="0">
                  <a:solidFill>
                    <a:srgbClr val="7030A0"/>
                  </a:solidFill>
                </a:rPr>
                <a:t>n</a:t>
              </a:r>
              <a:r>
                <a:rPr lang="en-US" i="1" baseline="-25000" dirty="0">
                  <a:solidFill>
                    <a:srgbClr val="7030A0"/>
                  </a:solidFill>
                </a:rPr>
                <a:t>1</a:t>
              </a:r>
              <a:endParaRPr lang="en-US" dirty="0"/>
            </a:p>
          </p:txBody>
        </p:sp>
      </p:grpSp>
      <p:sp>
        <p:nvSpPr>
          <p:cNvPr id="125" name="AutoShape 5"/>
          <p:cNvSpPr>
            <a:spLocks noChangeAspect="1" noChangeArrowheads="1"/>
          </p:cNvSpPr>
          <p:nvPr/>
        </p:nvSpPr>
        <p:spPr bwMode="auto">
          <a:xfrm>
            <a:off x="4981761" y="5251266"/>
            <a:ext cx="1244558" cy="1214321"/>
          </a:xfrm>
          <a:prstGeom prst="plus">
            <a:avLst>
              <a:gd name="adj" fmla="val 25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3"/>
              <p:cNvSpPr txBox="1">
                <a:spLocks noChangeArrowheads="1"/>
              </p:cNvSpPr>
              <p:nvPr/>
            </p:nvSpPr>
            <p:spPr>
              <a:xfrm>
                <a:off x="684213" y="3140968"/>
                <a:ext cx="7705725" cy="216024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>
                  <a:buClr>
                    <a:srgbClr val="336666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𝐶𝑙𝑜𝑠𝑒𝑠𝑡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0000FF"/>
                    </a:solidFill>
                    <a:cs typeface="Calibri" pitchFamily="34" charset="0"/>
                  </a:rPr>
                  <a:t> </a:t>
                </a:r>
                <a:r>
                  <a:rPr lang="en-US" sz="2400" dirty="0" smtClean="0">
                    <a:solidFill>
                      <a:srgbClr val="000000"/>
                    </a:solidFill>
                    <a:cs typeface="Calibri" pitchFamily="34" charset="0"/>
                  </a:rPr>
                  <a:t>and</a:t>
                </a:r>
                <a:r>
                  <a:rPr lang="en-US" sz="2400" dirty="0" smtClean="0">
                    <a:solidFill>
                      <a:srgbClr val="0000FF"/>
                    </a:solidFill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CC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CC0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CC00"/>
                            </a:solidFill>
                            <a:latin typeface="Cambria Math"/>
                          </a:rPr>
                          <m:t>𝑂𝑃</m:t>
                        </m:r>
                        <m:r>
                          <a:rPr lang="en-US" sz="2400" i="1" smtClean="0">
                            <a:solidFill>
                              <a:srgbClr val="00CC00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US" sz="2400" i="1" smtClean="0">
                            <a:solidFill>
                              <a:srgbClr val="00CC00"/>
                            </a:solidFill>
                            <a:latin typeface="Cambria Math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Calibri" pitchFamily="34" charset="0"/>
                  </a:rPr>
                  <a:t>are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 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𝛿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Calibri" pitchFamily="34" charset="0"/>
                  </a:rPr>
                  <a:t>-close</a:t>
                </a:r>
                <a:endParaRPr lang="en-US" sz="2400" dirty="0">
                  <a:solidFill>
                    <a:srgbClr val="000000"/>
                  </a:solidFill>
                  <a:cs typeface="Calibri" pitchFamily="34" charset="0"/>
                </a:endParaRPr>
              </a:p>
              <a:p>
                <a:pPr eaLnBrk="1" hangingPunct="1">
                  <a:buClr>
                    <a:srgbClr val="336666"/>
                  </a:buClr>
                </a:pPr>
                <a:endParaRPr lang="en-US" sz="900" u="sng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336666"/>
                  </a:buClr>
                </a:pPr>
                <a:r>
                  <a:rPr lang="en-US" sz="2400" u="sng" dirty="0" smtClean="0">
                    <a:solidFill>
                      <a:srgbClr val="000000"/>
                    </a:solidFill>
                  </a:rPr>
                  <a:t>Intuition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: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lvl="1" eaLnBrk="1" hangingPunct="1">
                  <a:buClr>
                    <a:srgbClr val="99CCCC"/>
                  </a:buClr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Error addition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&lt;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libri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libri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libri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box>
                      <m:box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∙</m:t>
                        </m:r>
                      </m:e>
                    </m:box>
                    <m:d>
                      <m:d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𝑇𝑉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𝛿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𝑛</m:t>
                        </m:r>
                      </m:e>
                    </m:d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𝑇𝑉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𝛿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𝑛</m:t>
                        </m:r>
                      </m:den>
                    </m:f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=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𝑂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(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𝛿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)</m:t>
                    </m:r>
                  </m:oMath>
                </a14:m>
                <a:endParaRPr lang="en-US" sz="2400" dirty="0" smtClean="0">
                  <a:solidFill>
                    <a:srgbClr val="000000"/>
                  </a:solidFill>
                  <a:ea typeface="Cambria Math"/>
                  <a:cs typeface="Calibri" pitchFamily="34" charset="0"/>
                </a:endParaRPr>
              </a:p>
              <a:p>
                <a:pPr marL="457200" lvl="1" indent="0" eaLnBrk="1" hangingPunct="1">
                  <a:buClr>
                    <a:srgbClr val="99CCCC"/>
                  </a:buClr>
                  <a:buFont typeface="Wingdings" pitchFamily="2" charset="2"/>
                  <a:buNone/>
                </a:pPr>
                <a:endParaRPr lang="en-US" sz="24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140968"/>
                <a:ext cx="7705725" cy="2160240"/>
              </a:xfrm>
              <a:prstGeom prst="rect">
                <a:avLst/>
              </a:prstGeom>
              <a:blipFill rotWithShape="1">
                <a:blip r:embed="rId9"/>
                <a:stretch>
                  <a:fillRect l="-316" t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Straight Connector 126"/>
          <p:cNvCxnSpPr/>
          <p:nvPr/>
        </p:nvCxnSpPr>
        <p:spPr>
          <a:xfrm>
            <a:off x="3934561" y="3537012"/>
            <a:ext cx="1272373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AutoShape 2792"/>
          <p:cNvSpPr>
            <a:spLocks/>
          </p:cNvSpPr>
          <p:nvPr/>
        </p:nvSpPr>
        <p:spPr bwMode="auto">
          <a:xfrm rot="5400000" flipH="1">
            <a:off x="4598709" y="3702708"/>
            <a:ext cx="151200" cy="1188000"/>
          </a:xfrm>
          <a:prstGeom prst="rightBrace">
            <a:avLst>
              <a:gd name="adj1" fmla="val 14756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29" name="AutoShape 6"/>
          <p:cNvSpPr>
            <a:spLocks noChangeAspect="1" noChangeArrowheads="1"/>
          </p:cNvSpPr>
          <p:nvPr/>
        </p:nvSpPr>
        <p:spPr bwMode="auto">
          <a:xfrm>
            <a:off x="4932577" y="5186963"/>
            <a:ext cx="1342926" cy="1342926"/>
          </a:xfrm>
          <a:prstGeom prst="plus">
            <a:avLst>
              <a:gd name="adj" fmla="val 25000"/>
            </a:avLst>
          </a:prstGeom>
          <a:pattFill prst="wdDnDiag">
            <a:fgClr>
              <a:srgbClr val="FF0000">
                <a:alpha val="50195"/>
              </a:srgbClr>
            </a:fgClr>
            <a:bgClr>
              <a:srgbClr val="66FF33">
                <a:alpha val="50195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0" name="Rectangle 4"/>
          <p:cNvSpPr>
            <a:spLocks noChangeAspect="1" noChangeArrowheads="1"/>
          </p:cNvSpPr>
          <p:nvPr/>
        </p:nvSpPr>
        <p:spPr bwMode="auto">
          <a:xfrm>
            <a:off x="4772899" y="4999436"/>
            <a:ext cx="1711505" cy="1669924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1" name="Rectangle 8"/>
          <p:cNvSpPr>
            <a:spLocks noChangeAspect="1" noChangeArrowheads="1"/>
          </p:cNvSpPr>
          <p:nvPr/>
        </p:nvSpPr>
        <p:spPr bwMode="auto">
          <a:xfrm>
            <a:off x="2159732" y="4999436"/>
            <a:ext cx="1675501" cy="1669924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2" name="Rectangle 9"/>
          <p:cNvSpPr>
            <a:spLocks noChangeAspect="1" noChangeArrowheads="1"/>
          </p:cNvSpPr>
          <p:nvPr/>
        </p:nvSpPr>
        <p:spPr bwMode="auto">
          <a:xfrm>
            <a:off x="2556370" y="5843696"/>
            <a:ext cx="64801" cy="6322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3" name="Rectangle 10"/>
          <p:cNvSpPr>
            <a:spLocks noChangeAspect="1" noChangeArrowheads="1"/>
          </p:cNvSpPr>
          <p:nvPr/>
        </p:nvSpPr>
        <p:spPr bwMode="auto">
          <a:xfrm>
            <a:off x="2682160" y="5252342"/>
            <a:ext cx="64801" cy="6322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4" name="Rectangle 11"/>
          <p:cNvSpPr>
            <a:spLocks noChangeAspect="1" noChangeArrowheads="1"/>
          </p:cNvSpPr>
          <p:nvPr/>
        </p:nvSpPr>
        <p:spPr bwMode="auto">
          <a:xfrm>
            <a:off x="3029035" y="6265827"/>
            <a:ext cx="64801" cy="6322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5" name="AutoShape 7"/>
          <p:cNvSpPr>
            <a:spLocks noChangeAspect="1" noChangeArrowheads="1"/>
          </p:cNvSpPr>
          <p:nvPr/>
        </p:nvSpPr>
        <p:spPr bwMode="auto">
          <a:xfrm>
            <a:off x="5039217" y="5305194"/>
            <a:ext cx="1134014" cy="1106465"/>
          </a:xfrm>
          <a:prstGeom prst="plus">
            <a:avLst>
              <a:gd name="adj" fmla="val 25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6" name="Line 12"/>
          <p:cNvSpPr>
            <a:spLocks noChangeShapeType="1"/>
          </p:cNvSpPr>
          <p:nvPr/>
        </p:nvSpPr>
        <p:spPr bwMode="auto">
          <a:xfrm>
            <a:off x="3101459" y="6297440"/>
            <a:ext cx="3026580" cy="83682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lg"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7" name="Line 13"/>
          <p:cNvSpPr>
            <a:spLocks noChangeShapeType="1"/>
          </p:cNvSpPr>
          <p:nvPr/>
        </p:nvSpPr>
        <p:spPr bwMode="auto">
          <a:xfrm>
            <a:off x="3097648" y="6304878"/>
            <a:ext cx="3043733" cy="21385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8" name="Line 14"/>
          <p:cNvSpPr>
            <a:spLocks noChangeShapeType="1"/>
          </p:cNvSpPr>
          <p:nvPr/>
        </p:nvSpPr>
        <p:spPr bwMode="auto">
          <a:xfrm>
            <a:off x="2619265" y="5879029"/>
            <a:ext cx="2342360" cy="483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39" name="Line 15"/>
          <p:cNvSpPr>
            <a:spLocks noChangeShapeType="1"/>
          </p:cNvSpPr>
          <p:nvPr/>
        </p:nvSpPr>
        <p:spPr bwMode="auto">
          <a:xfrm>
            <a:off x="2758396" y="5278376"/>
            <a:ext cx="2944626" cy="14319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lg"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40" name="Line 16"/>
          <p:cNvSpPr>
            <a:spLocks noChangeShapeType="1"/>
          </p:cNvSpPr>
          <p:nvPr/>
        </p:nvSpPr>
        <p:spPr bwMode="auto">
          <a:xfrm>
            <a:off x="2754584" y="5285815"/>
            <a:ext cx="2866484" cy="21943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41" name="Line 17"/>
          <p:cNvSpPr>
            <a:spLocks noChangeShapeType="1"/>
          </p:cNvSpPr>
          <p:nvPr/>
        </p:nvSpPr>
        <p:spPr bwMode="auto">
          <a:xfrm flipV="1">
            <a:off x="2624983" y="5843696"/>
            <a:ext cx="2397631" cy="33473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lg"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336666"/>
              </a:solidFill>
              <a:latin typeface="Arial" charset="0"/>
            </a:endParaRPr>
          </a:p>
        </p:txBody>
      </p:sp>
      <p:sp>
        <p:nvSpPr>
          <p:cNvPr id="142" name="Rectangle 3"/>
          <p:cNvSpPr txBox="1">
            <a:spLocks noChangeArrowheads="1"/>
          </p:cNvSpPr>
          <p:nvPr/>
        </p:nvSpPr>
        <p:spPr bwMode="auto">
          <a:xfrm>
            <a:off x="3635895" y="3827160"/>
            <a:ext cx="2590423" cy="39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Clr>
                <a:srgbClr val="336666"/>
              </a:buClr>
              <a:buFont typeface="Wingdings" pitchFamily="2" charset="2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(Boundary area          )</a:t>
            </a:r>
          </a:p>
          <a:p>
            <a:pPr lvl="1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451774" y="3902365"/>
            <a:ext cx="383431" cy="271098"/>
          </a:xfrm>
          <a:prstGeom prst="rect">
            <a:avLst/>
          </a:prstGeom>
          <a:pattFill prst="wdDnDiag">
            <a:fgClr>
              <a:srgbClr val="FF0000">
                <a:alpha val="50195"/>
              </a:srgbClr>
            </a:fgClr>
            <a:bgClr>
              <a:srgbClr val="66FF33">
                <a:alpha val="50195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6666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3"/>
              <p:cNvSpPr txBox="1">
                <a:spLocks noChangeArrowheads="1"/>
              </p:cNvSpPr>
              <p:nvPr/>
            </p:nvSpPr>
            <p:spPr bwMode="auto">
              <a:xfrm>
                <a:off x="6226319" y="3774016"/>
                <a:ext cx="2590423" cy="393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marL="0" indent="0" eaLnBrk="1" hangingPunct="1">
                  <a:buClr>
                    <a:srgbClr val="336666"/>
                  </a:buClr>
                  <a:buFont typeface="Wingdings" pitchFamily="2" charset="2"/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2000" u="sng" dirty="0" smtClean="0">
                    <a:solidFill>
                      <a:srgbClr val="000000"/>
                    </a:solidFill>
                  </a:rPr>
                  <a:t>smooth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/>
                      </a:rPr>
                      <m:t>𝑇𝑉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/>
                      </a:rPr>
                      <m:t>𝑂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/>
                      </a:rPr>
                      <m:t>))</m:t>
                    </m:r>
                  </m:oMath>
                </a14:m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pPr lvl="1" eaLnBrk="1" hangingPunct="1">
                  <a:buClr>
                    <a:srgbClr val="99CCCC"/>
                  </a:buClr>
                  <a:buFont typeface="Wingdings" pitchFamily="2" charset="2"/>
                  <a:buNone/>
                </a:pPr>
                <a:endParaRPr lang="en-US" sz="26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6319" y="3774016"/>
                <a:ext cx="2590423" cy="393948"/>
              </a:xfrm>
              <a:prstGeom prst="rect">
                <a:avLst/>
              </a:prstGeom>
              <a:blipFill rotWithShape="1">
                <a:blip r:embed="rId10"/>
                <a:stretch>
                  <a:fillRect l="-2353" t="-7692" b="-2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Straight Arrow Connector 144"/>
          <p:cNvCxnSpPr/>
          <p:nvPr/>
        </p:nvCxnSpPr>
        <p:spPr>
          <a:xfrm flipH="1">
            <a:off x="6398681" y="4167964"/>
            <a:ext cx="297557" cy="305152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6228992" y="3645025"/>
            <a:ext cx="2519472" cy="10901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5328084" y="4293096"/>
            <a:ext cx="908484" cy="64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230709" y="4404345"/>
            <a:ext cx="900000" cy="3308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275855" y="3861048"/>
            <a:ext cx="2950463" cy="97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dirty="0" smtClean="0"/>
              <a:t>Fast-Match: </a:t>
            </a:r>
            <a:br>
              <a:rPr lang="en-US" i="1" dirty="0" smtClean="0"/>
            </a:br>
            <a:r>
              <a:rPr lang="en-US" sz="3200" i="1" dirty="0" smtClean="0"/>
              <a:t>a Branch-and-Bound Scheme</a:t>
            </a:r>
            <a:endParaRPr lang="en-US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684213" y="1412875"/>
                <a:ext cx="7848227" cy="4968875"/>
              </a:xfrm>
            </p:spPr>
            <p:txBody>
              <a:bodyPr/>
              <a:lstStyle/>
              <a:p>
                <a:pPr eaLnBrk="1" hangingPunct="1"/>
                <a:r>
                  <a:rPr lang="en-US" sz="2600" dirty="0" smtClean="0"/>
                  <a:t>Iteratively increase Net-precision (decrease </a:t>
                </a:r>
                <a:r>
                  <a:rPr lang="el-GR" sz="2600" dirty="0" smtClean="0"/>
                  <a:t>δ</a:t>
                </a:r>
                <a:r>
                  <a:rPr lang="en-US" sz="2600" dirty="0" smtClean="0"/>
                  <a:t>)</a:t>
                </a:r>
              </a:p>
              <a:p>
                <a:pPr eaLnBrk="1" hangingPunct="1"/>
                <a:r>
                  <a:rPr lang="en-US" sz="2600" dirty="0" smtClean="0"/>
                  <a:t>Throw away irrelevant transformation regions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𝐶𝑙𝑜𝑠𝑒𝑠𝑡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000" dirty="0" smtClean="0"/>
                  <a:t>is guaranteed to move to next round</a:t>
                </a:r>
                <a:endParaRPr lang="en-US" sz="2000" dirty="0"/>
              </a:p>
              <a:p>
                <a:pPr lvl="1" eaLnBrk="1" hangingPunct="1"/>
                <a:r>
                  <a:rPr lang="en-US" sz="2000" dirty="0" smtClean="0"/>
                  <a:t>(off-net neighbors of above- threshold points are worse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</a:p>
              <a:p>
                <a:pPr lvl="1" eaLnBrk="1" hangingPunct="1">
                  <a:buFont typeface="Wingdings" pitchFamily="2" charset="2"/>
                  <a:buNone/>
                </a:pPr>
                <a:endParaRPr lang="en-US" sz="2600" dirty="0" smtClean="0"/>
              </a:p>
            </p:txBody>
          </p:sp>
        </mc:Choice>
        <mc:Fallback xmlns="">
          <p:sp>
            <p:nvSpPr>
              <p:cNvPr id="1382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84213" y="1412875"/>
                <a:ext cx="7848227" cy="4968875"/>
              </a:xfrm>
              <a:blipFill rotWithShape="1">
                <a:blip r:embed="rId2"/>
                <a:stretch>
                  <a:fillRect l="-466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" y="3176972"/>
            <a:ext cx="6649775" cy="289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6480212" y="3416924"/>
                <a:ext cx="176241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 smtClean="0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𝑛𝑒𝑡</m:t>
                          </m:r>
                          <m:r>
                            <a:rPr lang="en-US" sz="26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336666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336666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212" y="3416924"/>
                <a:ext cx="1762410" cy="4924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/>
          <p:cNvCxnSpPr/>
          <p:nvPr/>
        </p:nvCxnSpPr>
        <p:spPr>
          <a:xfrm flipH="1" flipV="1">
            <a:off x="4896036" y="5517232"/>
            <a:ext cx="561930" cy="7310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1549832" y="5795691"/>
            <a:ext cx="361610" cy="36234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314209" y="6041487"/>
                <a:ext cx="5906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336666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209" y="6041487"/>
                <a:ext cx="59061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939440" y="6119691"/>
                <a:ext cx="929229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𝑂𝑃𝑇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40" y="6119691"/>
                <a:ext cx="929229" cy="4628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 flipH="1" flipV="1">
            <a:off x="2123796" y="5229272"/>
            <a:ext cx="539992" cy="747591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2257707" y="5949280"/>
                <a:ext cx="1274708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𝐶𝑙𝑜𝑠𝑒𝑠𝑡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707" y="5949280"/>
                <a:ext cx="1274708" cy="4682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9441" y="3331592"/>
            <a:ext cx="929228" cy="2684495"/>
          </a:xfrm>
          <a:prstGeom prst="rect">
            <a:avLst/>
          </a:prstGeom>
          <a:solidFill>
            <a:srgbClr val="C8C8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57707" y="3337942"/>
            <a:ext cx="2386301" cy="2684495"/>
          </a:xfrm>
          <a:prstGeom prst="rect">
            <a:avLst/>
          </a:prstGeom>
          <a:solidFill>
            <a:srgbClr val="C8C8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4209" y="3331592"/>
            <a:ext cx="920325" cy="2684495"/>
          </a:xfrm>
          <a:prstGeom prst="rect">
            <a:avLst/>
          </a:prstGeom>
          <a:solidFill>
            <a:srgbClr val="C8C8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848227" cy="4968875"/>
          </a:xfrm>
        </p:spPr>
        <p:txBody>
          <a:bodyPr/>
          <a:lstStyle/>
          <a:p>
            <a:pPr eaLnBrk="1" hangingPunct="1"/>
            <a:r>
              <a:rPr lang="en-US" sz="2600" dirty="0" smtClean="0">
                <a:solidFill>
                  <a:srgbClr val="7030A0"/>
                </a:solidFill>
              </a:rPr>
              <a:t>Pascal VOC 2010 data-set</a:t>
            </a:r>
          </a:p>
          <a:p>
            <a:pPr lvl="1" eaLnBrk="1" hangingPunct="1"/>
            <a:r>
              <a:rPr lang="en-US" sz="2200" dirty="0" smtClean="0"/>
              <a:t>200 random image/templates</a:t>
            </a:r>
          </a:p>
          <a:p>
            <a:pPr lvl="1" eaLnBrk="1" hangingPunct="1"/>
            <a:r>
              <a:rPr lang="en-US" sz="2200" dirty="0" smtClean="0"/>
              <a:t>Template dimensions of 10%, 30%, 50%, 70%, 90%</a:t>
            </a:r>
          </a:p>
          <a:p>
            <a:pPr lvl="1" eaLnBrk="1" hangingPunct="1"/>
            <a:r>
              <a:rPr lang="en-US" sz="2200" dirty="0" smtClean="0"/>
              <a:t>‘Comparison’ to a feature-based method - ASIFT</a:t>
            </a:r>
          </a:p>
          <a:p>
            <a:pPr lvl="1" eaLnBrk="1" hangingPunct="1"/>
            <a:r>
              <a:rPr lang="en-US" sz="2200" dirty="0" smtClean="0"/>
              <a:t>Image degradations (template left in-tact):</a:t>
            </a:r>
          </a:p>
          <a:p>
            <a:pPr lvl="2" eaLnBrk="1" hangingPunct="1"/>
            <a:r>
              <a:rPr lang="en-US" sz="1800" b="1" dirty="0" smtClean="0"/>
              <a:t>Gaussian Blur </a:t>
            </a:r>
            <a:r>
              <a:rPr lang="en-US" sz="1800" dirty="0" smtClean="0"/>
              <a:t>with STD of {0,1,2,4,7,11} pixels</a:t>
            </a:r>
          </a:p>
          <a:p>
            <a:pPr lvl="2" eaLnBrk="1" hangingPunct="1"/>
            <a:r>
              <a:rPr lang="en-US" sz="1800" b="1" dirty="0" smtClean="0"/>
              <a:t>Gaussian Noise</a:t>
            </a:r>
            <a:r>
              <a:rPr lang="en-US" sz="1800" dirty="0" smtClean="0"/>
              <a:t> with STD of {0,5,10,18,28,41}</a:t>
            </a:r>
          </a:p>
          <a:p>
            <a:pPr lvl="2" eaLnBrk="1" hangingPunct="1"/>
            <a:r>
              <a:rPr lang="en-US" sz="1800" b="1" dirty="0" smtClean="0"/>
              <a:t>JPEG compression </a:t>
            </a:r>
            <a:r>
              <a:rPr lang="en-US" sz="1800" dirty="0" smtClean="0"/>
              <a:t>of quality {75,40,20,10,5,2}</a:t>
            </a:r>
          </a:p>
          <a:p>
            <a:pPr lvl="2" eaLnBrk="1" hangingPunct="1"/>
            <a:endParaRPr lang="en-US" sz="16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/>
              <a:t>Experiment 1: Affine Template Matching</a:t>
            </a:r>
            <a:endParaRPr lang="en-US" sz="3200" kern="0" dirty="0" smtClean="0">
              <a:solidFill>
                <a:srgbClr val="6600CC"/>
              </a:solidFill>
            </a:endParaRPr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2775"/>
            <a:ext cx="6840760" cy="14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20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/>
              <a:t>Experiment 1: Affine Template Matching</a:t>
            </a:r>
            <a:endParaRPr lang="en-US" sz="3200" kern="0" dirty="0" smtClean="0">
              <a:solidFill>
                <a:srgbClr val="6600CC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4213" y="1412875"/>
            <a:ext cx="784822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en-US" sz="2600" kern="0" dirty="0" smtClean="0"/>
              <a:t>Fast-Match vs. ASIFT – template dimension 50%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2008212"/>
            <a:ext cx="69627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68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/>
              <a:t>Experiment 1: Affine Template Matching</a:t>
            </a:r>
            <a:endParaRPr lang="en-US" sz="3200" kern="0" dirty="0" smtClean="0">
              <a:solidFill>
                <a:srgbClr val="6600CC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4213" y="1412875"/>
            <a:ext cx="784822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en-US" sz="2600" kern="0" dirty="0" smtClean="0"/>
              <a:t>Fast-Match vs. ASIFT – template dimension 20%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2017737"/>
            <a:ext cx="6962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68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6" name="Picture 18" descr="C:\dropbox\symmetry\prev_submissions\supplementary_material\Full_Experiment_I\paper\blur__level_1_S_2_T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35677" r="72283" b="38446"/>
          <a:stretch/>
        </p:blipFill>
        <p:spPr bwMode="auto">
          <a:xfrm>
            <a:off x="3154995" y="2092320"/>
            <a:ext cx="374075" cy="3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7" name="Picture 19" descr="C:\dropbox\symmetry\prev_submissions\supplementary_material\Full_Experiment_I\paper\blur__level_2_S_1_T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/>
          <a:stretch/>
        </p:blipFill>
        <p:spPr bwMode="auto">
          <a:xfrm>
            <a:off x="3706203" y="5137660"/>
            <a:ext cx="1965624" cy="128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C:\dropbox\symmetry\prev_submissions\supplementary_material\Full_Experiment_I\paper\jpeg__level_1_S_2_T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35669" r="73715" b="38401"/>
          <a:stretch/>
        </p:blipFill>
        <p:spPr bwMode="auto">
          <a:xfrm>
            <a:off x="359153" y="2115425"/>
            <a:ext cx="357810" cy="3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1" descr="C:\dropbox\symmetry\prev_submissions\supplementary_material\Full_Experiment_I\paper\jpeg__level_1_S_2_T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1"/>
          <a:stretch/>
        </p:blipFill>
        <p:spPr bwMode="auto">
          <a:xfrm>
            <a:off x="6779618" y="4864579"/>
            <a:ext cx="1940118" cy="16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0" name="Picture 22" descr="C:\dropbox\symmetry\prev_submissions\supplementary_material\Full_Experiment_I\paper\jpeg__level_1_S_2_T_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38523" r="73515" b="39453"/>
          <a:stretch/>
        </p:blipFill>
        <p:spPr bwMode="auto">
          <a:xfrm>
            <a:off x="6205713" y="2120159"/>
            <a:ext cx="326004" cy="31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1" name="Picture 23" descr="C:\dropbox\symmetry\prev_submissions\supplementary_material\Full_Experiment_I\paper\jpeg__level_1_S_3_T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41441" r="76941" b="38123"/>
          <a:stretch/>
        </p:blipFill>
        <p:spPr bwMode="auto">
          <a:xfrm>
            <a:off x="459403" y="5648118"/>
            <a:ext cx="190831" cy="2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2" name="Picture 24" descr="C:\dropbox\symmetry\prev_submissions\supplementary_material\Full_Experiment_I\paper\noise__level_1_S_2_T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37961" r="73482" b="38378"/>
          <a:stretch/>
        </p:blipFill>
        <p:spPr bwMode="auto">
          <a:xfrm>
            <a:off x="3202906" y="3836521"/>
            <a:ext cx="326004" cy="3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3" name="Picture 25" descr="C:\dropbox\symmetry\prev_submissions\supplementary_material\Full_Experiment_I\paper\noise__level_1_S_3_T_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40567" r="74905" b="39454"/>
          <a:stretch/>
        </p:blipFill>
        <p:spPr bwMode="auto">
          <a:xfrm>
            <a:off x="426740" y="3863126"/>
            <a:ext cx="222637" cy="28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4" name="Picture 26" descr="C:\dropbox\symmetry\prev_submissions\supplementary_material\Full_Experiment_I\paper\noise__level_1_S_1_T_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/>
          <a:stretch/>
        </p:blipFill>
        <p:spPr bwMode="auto">
          <a:xfrm>
            <a:off x="6775238" y="3308734"/>
            <a:ext cx="1948879" cy="14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C:\dropbox\symmetry\prev_submissions\supplementary_material\Full_Experiment_I\paper\jpeg__level_1_S_2_T_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7"/>
          <a:stretch/>
        </p:blipFill>
        <p:spPr bwMode="auto">
          <a:xfrm>
            <a:off x="6785427" y="1556792"/>
            <a:ext cx="1928501" cy="14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6" descr="C:\dropbox\symmetry\prev_submissions\supplementary_material\Full_Experiment_I\paper\noise__level_1_S_1_T_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t="22728" r="66825" b="23346"/>
          <a:stretch/>
        </p:blipFill>
        <p:spPr bwMode="auto">
          <a:xfrm>
            <a:off x="5975777" y="3641610"/>
            <a:ext cx="785877" cy="7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1" descr="C:\dropbox\symmetry\prev_submissions\supplementary_material\Full_Experiment_I\paper\jpeg__level_1_S_2_T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37230" r="71487" b="35539"/>
          <a:stretch/>
        </p:blipFill>
        <p:spPr bwMode="auto">
          <a:xfrm>
            <a:off x="6177884" y="5468838"/>
            <a:ext cx="381663" cy="4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9" descr="C:\dropbox\symmetry\prev_submissions\supplementary_material\Full_Experiment_I\paper\blur__level_2_S_1_T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1848" r="68794" b="22382"/>
          <a:stretch/>
        </p:blipFill>
        <p:spPr bwMode="auto">
          <a:xfrm>
            <a:off x="2988199" y="5421422"/>
            <a:ext cx="707666" cy="7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4" descr="C:\dropbox\symmetry\prev_submissions\supplementary_material\Full_Experiment_I\paper\noise__level_1_S_2_T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2" r="-1"/>
          <a:stretch/>
        </p:blipFill>
        <p:spPr bwMode="auto">
          <a:xfrm>
            <a:off x="3737280" y="3284984"/>
            <a:ext cx="1951223" cy="14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 descr="C:\dropbox\symmetry\prev_submissions\supplementary_material\Full_Experiment_I\paper\blur__level_1_S_2_T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9"/>
          <a:stretch/>
        </p:blipFill>
        <p:spPr bwMode="auto">
          <a:xfrm>
            <a:off x="3707803" y="1556792"/>
            <a:ext cx="1962424" cy="14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C:\dropbox\symmetry\prev_submissions\supplementary_material\Full_Experiment_I\paper\jpeg__level_1_S_2_T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4"/>
          <a:stretch/>
        </p:blipFill>
        <p:spPr bwMode="auto">
          <a:xfrm>
            <a:off x="749426" y="1628800"/>
            <a:ext cx="1965874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5" descr="C:\dropbox\symmetry\prev_submissions\supplementary_material\Full_Experiment_I\paper\noise__level_1_S_3_T_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/>
          <a:stretch/>
        </p:blipFill>
        <p:spPr bwMode="auto">
          <a:xfrm>
            <a:off x="724769" y="3284984"/>
            <a:ext cx="2015189" cy="14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3" descr="C:\dropbox\symmetry\prev_submissions\supplementary_material\Full_Experiment_I\paper\jpeg__level_1_S_3_T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7"/>
          <a:stretch/>
        </p:blipFill>
        <p:spPr bwMode="auto">
          <a:xfrm>
            <a:off x="777518" y="5137660"/>
            <a:ext cx="1943211" cy="128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kern="0" dirty="0" smtClean="0"/>
              <a:t>Some results I</a:t>
            </a:r>
          </a:p>
        </p:txBody>
      </p:sp>
    </p:spTree>
    <p:extLst>
      <p:ext uri="{BB962C8B-B14F-4D97-AF65-F5344CB8AC3E}">
        <p14:creationId xmlns:p14="http://schemas.microsoft.com/office/powerpoint/2010/main" val="38385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848227" cy="4968875"/>
          </a:xfrm>
        </p:spPr>
        <p:txBody>
          <a:bodyPr/>
          <a:lstStyle/>
          <a:p>
            <a:pPr eaLnBrk="1" hangingPunct="1"/>
            <a:r>
              <a:rPr lang="en-US" sz="2600" dirty="0" smtClean="0"/>
              <a:t>Runtimes</a:t>
            </a:r>
            <a:endParaRPr lang="en-US" sz="16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/>
              <a:t>Experiment 1: Affine Template Matching</a:t>
            </a:r>
            <a:endParaRPr lang="en-US" sz="3200" kern="0" dirty="0" smtClean="0">
              <a:solidFill>
                <a:srgbClr val="6600CC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244978" cy="125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68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765175"/>
            <a:ext cx="8101012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4048" y="190500"/>
            <a:ext cx="35303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chemeClr val="bg2"/>
                </a:solidFill>
              </a:rPr>
              <a:t>Template Dim: 45%</a:t>
            </a:r>
          </a:p>
        </p:txBody>
      </p:sp>
    </p:spTree>
    <p:extLst>
      <p:ext uri="{BB962C8B-B14F-4D97-AF65-F5344CB8AC3E}">
        <p14:creationId xmlns:p14="http://schemas.microsoft.com/office/powerpoint/2010/main" val="35081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981075"/>
            <a:ext cx="799306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4048" y="190500"/>
            <a:ext cx="35303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chemeClr val="bg2"/>
                </a:solidFill>
              </a:rPr>
              <a:t>Template Dim: 35%</a:t>
            </a:r>
          </a:p>
        </p:txBody>
      </p:sp>
    </p:spTree>
    <p:extLst>
      <p:ext uri="{BB962C8B-B14F-4D97-AF65-F5344CB8AC3E}">
        <p14:creationId xmlns:p14="http://schemas.microsoft.com/office/powerpoint/2010/main" val="3950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65175"/>
            <a:ext cx="803275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4048" y="190500"/>
            <a:ext cx="35303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chemeClr val="bg2"/>
                </a:solidFill>
              </a:rPr>
              <a:t>Template Dim: 25%</a:t>
            </a:r>
          </a:p>
        </p:txBody>
      </p:sp>
    </p:spTree>
    <p:extLst>
      <p:ext uri="{BB962C8B-B14F-4D97-AF65-F5344CB8AC3E}">
        <p14:creationId xmlns:p14="http://schemas.microsoft.com/office/powerpoint/2010/main" val="5072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35025"/>
            <a:ext cx="806450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4048" y="190500"/>
            <a:ext cx="35303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chemeClr val="bg2"/>
                </a:solidFill>
              </a:rPr>
              <a:t>Template Dim: 15%</a:t>
            </a:r>
          </a:p>
        </p:txBody>
      </p:sp>
    </p:spTree>
    <p:extLst>
      <p:ext uri="{BB962C8B-B14F-4D97-AF65-F5344CB8AC3E}">
        <p14:creationId xmlns:p14="http://schemas.microsoft.com/office/powerpoint/2010/main" val="38360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75" y="836613"/>
            <a:ext cx="7885113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4048" y="190500"/>
            <a:ext cx="35303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chemeClr val="bg2"/>
                </a:solidFill>
              </a:rPr>
              <a:t>Template Dim: 10%</a:t>
            </a:r>
          </a:p>
        </p:txBody>
      </p:sp>
    </p:spTree>
    <p:extLst>
      <p:ext uri="{BB962C8B-B14F-4D97-AF65-F5344CB8AC3E}">
        <p14:creationId xmlns:p14="http://schemas.microsoft.com/office/powerpoint/2010/main" val="39217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Bad overlap due to ambiguity</a:t>
            </a:r>
          </a:p>
        </p:txBody>
      </p:sp>
      <p:pic>
        <p:nvPicPr>
          <p:cNvPr id="156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08050"/>
            <a:ext cx="75596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88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90500"/>
            <a:ext cx="7273925" cy="862013"/>
          </a:xfrm>
        </p:spPr>
        <p:txBody>
          <a:bodyPr/>
          <a:lstStyle/>
          <a:p>
            <a:r>
              <a:rPr lang="en-US" sz="3400" smtClean="0"/>
              <a:t>High SAD due to high TV and  ambiguity</a:t>
            </a:r>
          </a:p>
        </p:txBody>
      </p:sp>
      <p:pic>
        <p:nvPicPr>
          <p:cNvPr id="157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1736725"/>
            <a:ext cx="831691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19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992243" cy="4968875"/>
          </a:xfrm>
        </p:spPr>
        <p:txBody>
          <a:bodyPr/>
          <a:lstStyle/>
          <a:p>
            <a:pPr eaLnBrk="1" hangingPunct="1"/>
            <a:r>
              <a:rPr lang="en-US" sz="2600" dirty="0" err="1" smtClean="0">
                <a:solidFill>
                  <a:srgbClr val="7030A0"/>
                </a:solidFill>
              </a:rPr>
              <a:t>Mikolajczyk</a:t>
            </a:r>
            <a:r>
              <a:rPr lang="en-US" sz="2600" dirty="0" smtClean="0">
                <a:solidFill>
                  <a:srgbClr val="7030A0"/>
                </a:solidFill>
              </a:rPr>
              <a:t> data-set </a:t>
            </a:r>
            <a:r>
              <a:rPr lang="en-US" sz="2400" dirty="0" smtClean="0"/>
              <a:t>(for features and descriptors)</a:t>
            </a:r>
          </a:p>
          <a:p>
            <a:pPr eaLnBrk="1" hangingPunct="1"/>
            <a:r>
              <a:rPr lang="en-US" sz="2400" dirty="0" smtClean="0"/>
              <a:t>8 sequences of 6 images, with increasingly harsh conditions</a:t>
            </a:r>
          </a:p>
          <a:p>
            <a:pPr eaLnBrk="1" hangingPunct="1"/>
            <a:r>
              <a:rPr lang="en-US" sz="2400" dirty="0" smtClean="0"/>
              <a:t>Including:</a:t>
            </a:r>
          </a:p>
          <a:p>
            <a:pPr lvl="1" eaLnBrk="1" hangingPunct="1"/>
            <a:r>
              <a:rPr lang="en-US" sz="2100" dirty="0" err="1" smtClean="0"/>
              <a:t>Zoom+Rotation</a:t>
            </a:r>
            <a:r>
              <a:rPr lang="en-US" sz="2100" dirty="0" smtClean="0"/>
              <a:t> (bark)</a:t>
            </a:r>
          </a:p>
          <a:p>
            <a:pPr lvl="1" eaLnBrk="1" hangingPunct="1"/>
            <a:r>
              <a:rPr lang="en-US" sz="2100" dirty="0" smtClean="0"/>
              <a:t>Blur (bikes)</a:t>
            </a:r>
          </a:p>
          <a:p>
            <a:pPr lvl="1" eaLnBrk="1" hangingPunct="1"/>
            <a:r>
              <a:rPr lang="en-US" sz="2100" dirty="0" err="1" smtClean="0"/>
              <a:t>Zoom+rotation</a:t>
            </a:r>
            <a:r>
              <a:rPr lang="en-US" sz="2100" dirty="0" smtClean="0"/>
              <a:t> (boat)</a:t>
            </a:r>
          </a:p>
          <a:p>
            <a:pPr lvl="1" eaLnBrk="1" hangingPunct="1"/>
            <a:r>
              <a:rPr lang="en-US" sz="2100" dirty="0" smtClean="0"/>
              <a:t>Viewpoint change (graffiti)</a:t>
            </a:r>
          </a:p>
          <a:p>
            <a:pPr lvl="1" eaLnBrk="1" hangingPunct="1"/>
            <a:r>
              <a:rPr lang="en-US" sz="2100" dirty="0" smtClean="0"/>
              <a:t>Brightness change (light)</a:t>
            </a:r>
          </a:p>
          <a:p>
            <a:pPr lvl="1" eaLnBrk="1" hangingPunct="1"/>
            <a:r>
              <a:rPr lang="en-US" sz="2100" dirty="0" smtClean="0"/>
              <a:t>Blur (trees)</a:t>
            </a:r>
          </a:p>
          <a:p>
            <a:pPr lvl="1" eaLnBrk="1" hangingPunct="1"/>
            <a:r>
              <a:rPr lang="en-US" sz="2100" dirty="0" smtClean="0"/>
              <a:t>Jpeg compression (UBC)</a:t>
            </a:r>
          </a:p>
          <a:p>
            <a:pPr lvl="1" eaLnBrk="1" hangingPunct="1"/>
            <a:r>
              <a:rPr lang="en-US" sz="2100" dirty="0" smtClean="0"/>
              <a:t>Viewpoint change (wall)</a:t>
            </a:r>
          </a:p>
          <a:p>
            <a:pPr lvl="1" eaLnBrk="1" hangingPunct="1"/>
            <a:endParaRPr lang="en-US" sz="21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kern="0" dirty="0" smtClean="0"/>
              <a:t>Experiment 2: Varying conditions</a:t>
            </a:r>
            <a:endParaRPr lang="en-US" sz="3200" kern="0" dirty="0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Mikolajczyk</a:t>
            </a:r>
            <a:r>
              <a:rPr lang="en-US" dirty="0" smtClean="0"/>
              <a:t>– graffiti (viewpoint)</a:t>
            </a:r>
            <a:endParaRPr lang="he-IL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8" t="11337" r="3211" b="65307"/>
          <a:stretch/>
        </p:blipFill>
        <p:spPr bwMode="auto">
          <a:xfrm>
            <a:off x="910305" y="4163083"/>
            <a:ext cx="7262095" cy="200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1" t="11586" r="31104" b="64874"/>
          <a:stretch/>
        </p:blipFill>
        <p:spPr bwMode="auto">
          <a:xfrm>
            <a:off x="467544" y="1570795"/>
            <a:ext cx="8119241" cy="201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7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Some results II</a:t>
            </a:r>
          </a:p>
        </p:txBody>
      </p:sp>
      <p:pic>
        <p:nvPicPr>
          <p:cNvPr id="22538" name="Picture 10" descr="C:\dropbox\symmetry\CVPR_submission\camera_ready\figures\new_figures\Miko\bark_Z_R_iter_1_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31018"/>
            <a:ext cx="2357644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C:\dropbox\symmetry\CVPR_submission\camera_ready\figures\new_figures\Miko\bark_Z_R_iter_1_righ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0" r="40323"/>
          <a:stretch/>
        </p:blipFill>
        <p:spPr bwMode="auto">
          <a:xfrm>
            <a:off x="6861668" y="3531018"/>
            <a:ext cx="2018363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C:\dropbox\symmetry\CVPR_submission\camera_ready\figures\new_figures\Miko\graffiti_viewpoint_iter_1_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2786"/>
            <a:ext cx="2357643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C:\dropbox\symmetry\CVPR_submission\camera_ready\figures\new_figures\Miko\graffiti_viewpoint_iter_1_righ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5"/>
          <a:stretch/>
        </p:blipFill>
        <p:spPr bwMode="auto">
          <a:xfrm>
            <a:off x="6834844" y="1442786"/>
            <a:ext cx="2227506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C:\dropbox\symmetry\CVPR_submission\camera_ready\figures\new_figures\Miko\trees_blur_iter_1_lef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7" y="2492896"/>
            <a:ext cx="2357643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C:\dropbox\symmetry\CVPR_submission\camera_ready\figures\new_figures\Miko\trees_blur_iter_1_right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8"/>
          <a:stretch/>
        </p:blipFill>
        <p:spPr bwMode="auto">
          <a:xfrm>
            <a:off x="2627784" y="2492896"/>
            <a:ext cx="2208228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C:\dropbox\symmetry\CVPR_submission\camera_ready\figures\new_figures\Miko\ubc_compression_iter_1_lef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7" y="4659240"/>
            <a:ext cx="2357643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 descr="C:\dropbox\symmetry\CVPR_submission\camera_ready\figures\new_figures\Miko\ubc_compression_iter_1_right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2"/>
          <a:stretch/>
        </p:blipFill>
        <p:spPr bwMode="auto">
          <a:xfrm>
            <a:off x="2558176" y="4653136"/>
            <a:ext cx="2229848" cy="17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Mikolajczyk</a:t>
            </a:r>
            <a:r>
              <a:rPr lang="en-US" dirty="0" smtClean="0"/>
              <a:t>– ‘wall’ (viewpoint)</a:t>
            </a:r>
            <a:endParaRPr lang="he-IL" dirty="0" smtClean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41719" r="23534" b="35544"/>
          <a:stretch/>
        </p:blipFill>
        <p:spPr bwMode="auto">
          <a:xfrm>
            <a:off x="323528" y="1700808"/>
            <a:ext cx="8277727" cy="19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41209" r="3421" b="35544"/>
          <a:stretch/>
        </p:blipFill>
        <p:spPr bwMode="auto">
          <a:xfrm>
            <a:off x="823863" y="4275620"/>
            <a:ext cx="7277056" cy="19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3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Mikolajczyk</a:t>
            </a:r>
            <a:r>
              <a:rPr lang="en-US" dirty="0" smtClean="0"/>
              <a:t>– ‘trees’ (blur)</a:t>
            </a:r>
            <a:endParaRPr lang="he-IL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9" t="71579" r="2895" b="7368"/>
          <a:stretch/>
        </p:blipFill>
        <p:spPr bwMode="auto">
          <a:xfrm>
            <a:off x="952550" y="4187351"/>
            <a:ext cx="7363326" cy="180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70253" r="31310" b="7678"/>
          <a:stretch/>
        </p:blipFill>
        <p:spPr bwMode="auto">
          <a:xfrm>
            <a:off x="566709" y="1772816"/>
            <a:ext cx="8135007" cy="189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6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Mikolajczyk</a:t>
            </a:r>
            <a:r>
              <a:rPr lang="en-US" sz="3600" dirty="0" smtClean="0"/>
              <a:t> </a:t>
            </a:r>
            <a:r>
              <a:rPr lang="en-US" dirty="0" smtClean="0"/>
              <a:t>– ‘bark’ (</a:t>
            </a:r>
            <a:r>
              <a:rPr lang="en-US" dirty="0" err="1" smtClean="0"/>
              <a:t>zoom+rot</a:t>
            </a:r>
            <a:r>
              <a:rPr lang="en-US" dirty="0" smtClean="0"/>
              <a:t>)</a:t>
            </a:r>
            <a:endParaRPr lang="he-IL" dirty="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t="31778" r="21500" b="47778"/>
          <a:stretch/>
        </p:blipFill>
        <p:spPr bwMode="auto">
          <a:xfrm>
            <a:off x="611560" y="1975842"/>
            <a:ext cx="8115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31778" r="3500" b="49333"/>
          <a:stretch/>
        </p:blipFill>
        <p:spPr bwMode="auto">
          <a:xfrm>
            <a:off x="927076" y="4041998"/>
            <a:ext cx="7219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6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Mikolajczyk</a:t>
            </a:r>
            <a:r>
              <a:rPr lang="en-US" sz="4000" dirty="0" smtClean="0"/>
              <a:t> </a:t>
            </a:r>
            <a:r>
              <a:rPr lang="en-US" dirty="0" smtClean="0"/>
              <a:t>– ‘UBC’ (JPEG)</a:t>
            </a:r>
            <a:endParaRPr lang="he-IL" dirty="0" smtClean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63778" r="3000" b="12889"/>
          <a:stretch/>
        </p:blipFill>
        <p:spPr bwMode="auto">
          <a:xfrm>
            <a:off x="1043608" y="3789040"/>
            <a:ext cx="72961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62889" r="21250" b="12444"/>
          <a:stretch/>
        </p:blipFill>
        <p:spPr bwMode="auto">
          <a:xfrm>
            <a:off x="614983" y="1340768"/>
            <a:ext cx="8153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6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848227" cy="4968875"/>
          </a:xfrm>
        </p:spPr>
        <p:txBody>
          <a:bodyPr/>
          <a:lstStyle/>
          <a:p>
            <a:pPr eaLnBrk="1" hangingPunct="1"/>
            <a:r>
              <a:rPr lang="en-US" sz="2700" dirty="0" smtClean="0">
                <a:solidFill>
                  <a:srgbClr val="7030A0"/>
                </a:solidFill>
              </a:rPr>
              <a:t>The Zurich Building Data-set</a:t>
            </a:r>
          </a:p>
          <a:p>
            <a:pPr lvl="1" eaLnBrk="1" hangingPunct="1"/>
            <a:r>
              <a:rPr lang="en-US" sz="2200" dirty="0" smtClean="0"/>
              <a:t>200 buildings, 5 different views each</a:t>
            </a:r>
          </a:p>
          <a:p>
            <a:pPr lvl="1" eaLnBrk="1" hangingPunct="1"/>
            <a:r>
              <a:rPr lang="en-US" sz="2200" dirty="0" smtClean="0"/>
              <a:t>200 random instances</a:t>
            </a:r>
          </a:p>
          <a:p>
            <a:pPr lvl="2" eaLnBrk="1" hangingPunct="1"/>
            <a:r>
              <a:rPr lang="en-US" sz="1800" dirty="0" smtClean="0"/>
              <a:t>Random choice of building, 2 views, template in one view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We seek the best possible affine transformation</a:t>
            </a:r>
          </a:p>
          <a:p>
            <a:pPr eaLnBrk="1" hangingPunct="1"/>
            <a:r>
              <a:rPr lang="en-US" sz="2400" dirty="0" smtClean="0"/>
              <a:t>In most cases </a:t>
            </a:r>
            <a:r>
              <a:rPr lang="en-US" sz="2400" u="sng" dirty="0" err="1" smtClean="0"/>
              <a:t>homography</a:t>
            </a:r>
            <a:r>
              <a:rPr lang="en-US" sz="2400" u="sng" dirty="0" smtClean="0"/>
              <a:t> or non-rigid </a:t>
            </a:r>
            <a:r>
              <a:rPr lang="en-US" sz="2400" dirty="0" smtClean="0"/>
              <a:t>is needed</a:t>
            </a:r>
          </a:p>
          <a:p>
            <a:pPr eaLnBrk="1" hangingPunct="1"/>
            <a:endParaRPr lang="en-US" sz="1400" dirty="0" smtClean="0"/>
          </a:p>
          <a:p>
            <a:pPr eaLnBrk="1" hangingPunct="1"/>
            <a:r>
              <a:rPr lang="en-US" sz="2400" b="1" dirty="0" smtClean="0"/>
              <a:t>Results</a:t>
            </a:r>
            <a:r>
              <a:rPr lang="en-US" sz="2400" dirty="0" smtClean="0"/>
              <a:t>:</a:t>
            </a:r>
          </a:p>
          <a:p>
            <a:pPr lvl="1" eaLnBrk="1" hangingPunct="1"/>
            <a:r>
              <a:rPr lang="en-US" sz="2100" dirty="0" smtClean="0"/>
              <a:t>129 cases - ‘good’ matches</a:t>
            </a:r>
          </a:p>
          <a:p>
            <a:pPr lvl="1" eaLnBrk="1" hangingPunct="1"/>
            <a:r>
              <a:rPr lang="en-US" sz="2100" dirty="0" smtClean="0"/>
              <a:t>40 cases – template doesn’t appear in second image</a:t>
            </a:r>
          </a:p>
          <a:p>
            <a:pPr lvl="1" eaLnBrk="1" hangingPunct="1"/>
            <a:r>
              <a:rPr lang="en-US" sz="2100" dirty="0" smtClean="0"/>
              <a:t>12 cases – bad occlusion of template in second image</a:t>
            </a:r>
          </a:p>
          <a:p>
            <a:pPr lvl="1" eaLnBrk="1" hangingPunct="1"/>
            <a:r>
              <a:rPr lang="en-US" sz="2100" dirty="0" smtClean="0"/>
              <a:t>19 cases – ‘failure’ (none of the above)</a:t>
            </a:r>
          </a:p>
          <a:p>
            <a:pPr lvl="1" eaLnBrk="1" hangingPunct="1"/>
            <a:endParaRPr lang="en-US" sz="16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190500"/>
            <a:ext cx="712921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kern="0" dirty="0" smtClean="0"/>
              <a:t>Experiment 3: Matching in real-world scenes</a:t>
            </a:r>
            <a:endParaRPr lang="en-US" sz="3000" kern="0" dirty="0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8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190500"/>
            <a:ext cx="712921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kern="0" dirty="0" smtClean="0"/>
              <a:t>Experiment 3: Good cases</a:t>
            </a:r>
            <a:endParaRPr lang="en-US" sz="3000" kern="0" dirty="0" smtClean="0">
              <a:solidFill>
                <a:srgbClr val="6600CC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0" y="1579516"/>
            <a:ext cx="8453341" cy="474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190500"/>
            <a:ext cx="712921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kern="0" dirty="0" smtClean="0"/>
              <a:t>Experiment 3: Good cases</a:t>
            </a:r>
            <a:endParaRPr lang="en-US" sz="3000" kern="0" dirty="0" smtClean="0">
              <a:solidFill>
                <a:srgbClr val="6600CC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0" y="1556792"/>
            <a:ext cx="8471520" cy="47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2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85913"/>
            <a:ext cx="89535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190500"/>
            <a:ext cx="727280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kern="0" dirty="0" smtClean="0"/>
              <a:t>Experiment 3: failures, occlusions, out of </a:t>
            </a:r>
            <a:r>
              <a:rPr lang="en-US" sz="3000" kern="0" dirty="0" err="1" smtClean="0"/>
              <a:t>img</a:t>
            </a:r>
            <a:r>
              <a:rPr lang="en-US" sz="3000" kern="0" dirty="0" smtClean="0"/>
              <a:t>.</a:t>
            </a:r>
            <a:endParaRPr lang="en-US" sz="3000" kern="0" dirty="0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Fast-Match: Summary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900" dirty="0" smtClean="0"/>
              <a:t>Handles template matching under arbitrary </a:t>
            </a:r>
            <a:r>
              <a:rPr lang="en-US" sz="2900" b="1" dirty="0" smtClean="0"/>
              <a:t>Affine </a:t>
            </a:r>
            <a:r>
              <a:rPr lang="en-US" sz="2900" dirty="0" smtClean="0"/>
              <a:t>(6 </a:t>
            </a:r>
            <a:r>
              <a:rPr lang="en-US" sz="2900" dirty="0" err="1" smtClean="0"/>
              <a:t>dof</a:t>
            </a:r>
            <a:r>
              <a:rPr lang="en-US" sz="2900" dirty="0" smtClean="0"/>
              <a:t>)</a:t>
            </a:r>
            <a:r>
              <a:rPr lang="en-US" sz="2900" b="1" dirty="0" smtClean="0"/>
              <a:t> </a:t>
            </a:r>
            <a:r>
              <a:rPr lang="en-US" sz="2900" dirty="0" smtClean="0"/>
              <a:t>transformations with</a:t>
            </a:r>
          </a:p>
          <a:p>
            <a:pPr lvl="1" eaLnBrk="1" hangingPunct="1"/>
            <a:r>
              <a:rPr lang="en-US" sz="2400" dirty="0" smtClean="0"/>
              <a:t>Guaranteed error bounds</a:t>
            </a:r>
          </a:p>
          <a:p>
            <a:pPr lvl="1" eaLnBrk="1" hangingPunct="1"/>
            <a:r>
              <a:rPr lang="en-US" sz="2400" dirty="0" smtClean="0"/>
              <a:t>Fast execution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900" dirty="0" smtClean="0"/>
              <a:t>Main ingredients</a:t>
            </a:r>
          </a:p>
          <a:p>
            <a:pPr lvl="1" eaLnBrk="1" hangingPunct="1"/>
            <a:r>
              <a:rPr lang="en-US" sz="2400" dirty="0" smtClean="0"/>
              <a:t>Sampling of transformation space (based on variation)</a:t>
            </a:r>
          </a:p>
          <a:p>
            <a:pPr lvl="1" eaLnBrk="1" hangingPunct="1"/>
            <a:r>
              <a:rPr lang="en-US" sz="2400" dirty="0" smtClean="0"/>
              <a:t>Quick transformation evaluation (‘property testing’)</a:t>
            </a:r>
          </a:p>
          <a:p>
            <a:pPr lvl="1" eaLnBrk="1" hangingPunct="1"/>
            <a:r>
              <a:rPr lang="en-US" sz="2400" dirty="0" smtClean="0"/>
              <a:t>Branch-and-Bound scheme</a:t>
            </a:r>
          </a:p>
          <a:p>
            <a:pPr lvl="1" eaLnBrk="1" hangingPunct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415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Fast-Match: Summary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900" dirty="0" smtClean="0"/>
              <a:t>Limitations</a:t>
            </a:r>
          </a:p>
          <a:p>
            <a:pPr lvl="1" eaLnBrk="1" hangingPunct="1"/>
            <a:r>
              <a:rPr lang="en-US" sz="2400" dirty="0" smtClean="0"/>
              <a:t>Smoothness assumption</a:t>
            </a:r>
          </a:p>
          <a:p>
            <a:pPr lvl="1" eaLnBrk="1" hangingPunct="1"/>
            <a:r>
              <a:rPr lang="en-US" sz="2400" dirty="0" smtClean="0"/>
              <a:t>Global transformation</a:t>
            </a:r>
          </a:p>
          <a:p>
            <a:pPr lvl="1" eaLnBrk="1" hangingPunct="1"/>
            <a:r>
              <a:rPr lang="en-US" sz="2400" dirty="0" smtClean="0"/>
              <a:t>Partial matching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900" dirty="0" smtClean="0"/>
              <a:t>Extensions</a:t>
            </a:r>
          </a:p>
          <a:p>
            <a:pPr lvl="1" eaLnBrk="1" hangingPunct="1"/>
            <a:r>
              <a:rPr lang="en-US" sz="2400" dirty="0" smtClean="0"/>
              <a:t>Higher dimensions - Matching 3D shapes</a:t>
            </a:r>
          </a:p>
          <a:p>
            <a:pPr lvl="1" eaLnBrk="1" hangingPunct="1"/>
            <a:r>
              <a:rPr lang="en-US" sz="2400" dirty="0" smtClean="0"/>
              <a:t>Other registration problems</a:t>
            </a:r>
          </a:p>
          <a:p>
            <a:pPr lvl="1" eaLnBrk="1" hangingPunct="1"/>
            <a:r>
              <a:rPr lang="en-US" sz="2400" dirty="0" smtClean="0"/>
              <a:t>Symmetry detection</a:t>
            </a:r>
          </a:p>
        </p:txBody>
      </p:sp>
    </p:spTree>
    <p:extLst>
      <p:ext uri="{BB962C8B-B14F-4D97-AF65-F5344CB8AC3E}">
        <p14:creationId xmlns:p14="http://schemas.microsoft.com/office/powerpoint/2010/main" val="24243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1129096"/>
            <a:ext cx="6915150" cy="862013"/>
          </a:xfrm>
        </p:spPr>
        <p:txBody>
          <a:bodyPr/>
          <a:lstStyle/>
          <a:p>
            <a:pPr eaLnBrk="1" hangingPunct="1"/>
            <a:r>
              <a:rPr lang="en-US" dirty="0" smtClean="0"/>
              <a:t>Some results</a:t>
            </a:r>
          </a:p>
        </p:txBody>
      </p:sp>
      <p:pic>
        <p:nvPicPr>
          <p:cNvPr id="22534" name="Picture 6" descr="C:\dropbox\symmetry\CVPR_submission\camera_ready\figures\new_figures\Zurich\good\pair_23_combin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6"/>
          <a:stretch/>
        </p:blipFill>
        <p:spPr bwMode="auto">
          <a:xfrm>
            <a:off x="24285" y="3560971"/>
            <a:ext cx="4547715" cy="18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dropbox\symmetry\CVPR_submission\camera_ready\figures\new_figures\Zurich\good\pair_16_combin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" y="1340768"/>
            <a:ext cx="4711014" cy="1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dropbox\symmetry\CVPR_submission\camera_ready\figures\new_figures\Zurich\good\pair_190_combin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/>
          <a:stretch/>
        </p:blipFill>
        <p:spPr bwMode="auto">
          <a:xfrm>
            <a:off x="4572000" y="4239286"/>
            <a:ext cx="4572000" cy="18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C:\dropbox\symmetry\CVPR_submission\camera_ready\figures\new_figures\Zurich\good\pair_40_combine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0" r="1"/>
          <a:stretch/>
        </p:blipFill>
        <p:spPr bwMode="auto">
          <a:xfrm rot="5400000">
            <a:off x="6374120" y="1967359"/>
            <a:ext cx="2398816" cy="1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dropbox\symmetry\CVPR_submission\camera_ready\figures\new_figures\Zurich\good\pair_40_combine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r="50919"/>
          <a:stretch/>
        </p:blipFill>
        <p:spPr bwMode="auto">
          <a:xfrm rot="5400000">
            <a:off x="4798958" y="1885118"/>
            <a:ext cx="2173184" cy="1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kern="0" dirty="0" smtClean="0"/>
              <a:t>Some results III</a:t>
            </a:r>
          </a:p>
        </p:txBody>
      </p:sp>
    </p:spTree>
    <p:extLst>
      <p:ext uri="{BB962C8B-B14F-4D97-AF65-F5344CB8AC3E}">
        <p14:creationId xmlns:p14="http://schemas.microsoft.com/office/powerpoint/2010/main" val="16229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Fast-Match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endParaRPr lang="en-US" sz="5500" dirty="0" smtClean="0"/>
          </a:p>
          <a:p>
            <a:pPr marL="0" indent="0" algn="ctr" eaLnBrk="1" hangingPunct="1">
              <a:buNone/>
            </a:pPr>
            <a:r>
              <a:rPr lang="en-US" sz="8500" dirty="0" smtClean="0"/>
              <a:t>Thanks!</a:t>
            </a:r>
          </a:p>
          <a:p>
            <a:pPr marL="0" indent="0" algn="ctr" eaLnBrk="1" hangingPunct="1">
              <a:buNone/>
            </a:pPr>
            <a:r>
              <a:rPr lang="en-US" sz="2800" dirty="0" smtClean="0"/>
              <a:t>eng.tau.ac.il/~</a:t>
            </a:r>
            <a:r>
              <a:rPr lang="en-US" sz="2800" smtClean="0"/>
              <a:t>simonk</a:t>
            </a:r>
            <a:endParaRPr lang="en-US" sz="2800" dirty="0"/>
          </a:p>
          <a:p>
            <a:pPr marL="0" indent="0" algn="ctr" eaLnBrk="1" hangingPunct="1">
              <a:buNone/>
            </a:pPr>
            <a:endParaRPr lang="en-US" sz="5500" dirty="0" smtClean="0"/>
          </a:p>
        </p:txBody>
      </p:sp>
    </p:spTree>
    <p:extLst>
      <p:ext uri="{BB962C8B-B14F-4D97-AF65-F5344CB8AC3E}">
        <p14:creationId xmlns:p14="http://schemas.microsoft.com/office/powerpoint/2010/main" val="10799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6600CC"/>
                </a:solidFill>
              </a:rPr>
              <a:t>Image Smoothness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84213" y="5077383"/>
            <a:ext cx="7705725" cy="33201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336666"/>
              </a:buClr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Clr>
                <a:srgbClr val="99CCCC"/>
              </a:buClr>
              <a:buFont typeface="Wingdings" pitchFamily="2" charset="2"/>
              <a:buNone/>
            </a:pPr>
            <a:endParaRPr lang="en-US" sz="26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0044"/>
              </p:ext>
            </p:extLst>
          </p:nvPr>
        </p:nvGraphicFramePr>
        <p:xfrm>
          <a:off x="3419872" y="1412776"/>
          <a:ext cx="4026548" cy="79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4" name="Equation" r:id="rId3" imgW="1790640" imgH="355320" progId="Equation.3">
                  <p:embed/>
                </p:oleObj>
              </mc:Choice>
              <mc:Fallback>
                <p:oleObj name="Equation" r:id="rId3" imgW="17906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412776"/>
                        <a:ext cx="4026548" cy="798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28289"/>
              </p:ext>
            </p:extLst>
          </p:nvPr>
        </p:nvGraphicFramePr>
        <p:xfrm>
          <a:off x="6851114" y="2039582"/>
          <a:ext cx="1819885" cy="55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5" name="Equation" r:id="rId5" imgW="749160" imgH="228600" progId="Equation.3">
                  <p:embed/>
                </p:oleObj>
              </mc:Choice>
              <mc:Fallback>
                <p:oleObj name="Equation" r:id="rId5" imgW="74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1114" y="2039582"/>
                        <a:ext cx="1819885" cy="55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387554"/>
              </p:ext>
            </p:extLst>
          </p:nvPr>
        </p:nvGraphicFramePr>
        <p:xfrm>
          <a:off x="3481247" y="2729674"/>
          <a:ext cx="1633230" cy="48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6" name="Equation" r:id="rId7" imgW="685800" imgH="203040" progId="Equation.3">
                  <p:embed/>
                </p:oleObj>
              </mc:Choice>
              <mc:Fallback>
                <p:oleObj name="Equation" r:id="rId7" imgW="685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1247" y="2729674"/>
                        <a:ext cx="1633230" cy="483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/>
              <p:cNvSpPr txBox="1">
                <a:spLocks noChangeArrowheads="1"/>
              </p:cNvSpPr>
              <p:nvPr/>
            </p:nvSpPr>
            <p:spPr>
              <a:xfrm>
                <a:off x="684213" y="1412776"/>
                <a:ext cx="7705725" cy="216024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¢"/>
                  <a:defRPr sz="3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l"/>
                  <a:defRPr sz="2500">
                    <a:solidFill>
                      <a:schemeClr val="tx2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accent2"/>
                  </a:buClr>
                  <a:buChar char="•"/>
                  <a:defRPr sz="2000">
                    <a:solidFill>
                      <a:schemeClr val="tx2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chemeClr val="tx1"/>
                  </a:buClr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2"/>
                    </a:solidFill>
                    <a:latin typeface="+mn-lt"/>
                    <a:cs typeface="+mn-cs"/>
                  </a:defRPr>
                </a:lvl9pPr>
              </a:lstStyle>
              <a:p>
                <a:pPr eaLnBrk="1" hangingPunct="1">
                  <a:buClr>
                    <a:srgbClr val="99CCCC"/>
                  </a:buClr>
                </a:pPr>
                <a:r>
                  <a:rPr lang="en-US" sz="2600" dirty="0" smtClean="0">
                    <a:solidFill>
                      <a:srgbClr val="000000"/>
                    </a:solidFill>
                  </a:rPr>
                  <a:t>Total-Variation</a:t>
                </a:r>
                <a:r>
                  <a:rPr lang="en-US" sz="2600" dirty="0">
                    <a:solidFill>
                      <a:srgbClr val="000000"/>
                    </a:solidFill>
                  </a:rPr>
                  <a:t>: </a:t>
                </a:r>
                <a:endParaRPr lang="en-US" sz="2600" dirty="0" smtClean="0">
                  <a:solidFill>
                    <a:srgbClr val="000000"/>
                  </a:solidFill>
                </a:endParaRPr>
              </a:p>
              <a:p>
                <a:pPr marL="0" indent="0" eaLnBrk="1" hangingPunct="1">
                  <a:buClr>
                    <a:srgbClr val="99CCCC"/>
                  </a:buClr>
                  <a:buNone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r>
                  <a:rPr lang="en-US" sz="2600" dirty="0">
                    <a:solidFill>
                      <a:srgbClr val="0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</a:rPr>
                  <a:t> images with intensities in [</a:t>
                </a:r>
                <a:r>
                  <a:rPr lang="en-US" sz="2600" i="1" dirty="0">
                    <a:solidFill>
                      <a:srgbClr val="000000"/>
                    </a:solidFill>
                  </a:rPr>
                  <a:t>0</a:t>
                </a:r>
                <a:r>
                  <a:rPr lang="en-US" sz="2600" dirty="0">
                    <a:solidFill>
                      <a:srgbClr val="000000"/>
                    </a:solidFill>
                  </a:rPr>
                  <a:t>,</a:t>
                </a:r>
                <a:r>
                  <a:rPr lang="en-US" sz="2600" i="1" dirty="0">
                    <a:solidFill>
                      <a:srgbClr val="000000"/>
                    </a:solidFill>
                  </a:rPr>
                  <a:t>1</a:t>
                </a:r>
                <a:r>
                  <a:rPr lang="en-US" sz="2600" dirty="0" smtClean="0">
                    <a:solidFill>
                      <a:srgbClr val="000000"/>
                    </a:solidFill>
                  </a:rPr>
                  <a:t>]:</a:t>
                </a:r>
              </a:p>
              <a:p>
                <a:pPr marL="0" indent="0" eaLnBrk="1" hangingPunct="1">
                  <a:buClr>
                    <a:srgbClr val="99CCCC"/>
                  </a:buClr>
                  <a:buNone/>
                </a:pPr>
                <a:endParaRPr lang="en-US" sz="8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CC"/>
                  </a:buClr>
                </a:pPr>
                <a:r>
                  <a:rPr lang="en-US" sz="2600" b="1" dirty="0">
                    <a:solidFill>
                      <a:srgbClr val="000000"/>
                    </a:solidFill>
                  </a:rPr>
                  <a:t>Smooth</a:t>
                </a:r>
                <a:r>
                  <a:rPr lang="en-US" sz="2600" dirty="0">
                    <a:solidFill>
                      <a:srgbClr val="000000"/>
                    </a:solidFill>
                  </a:rPr>
                  <a:t> images: </a:t>
                </a:r>
              </a:p>
            </p:txBody>
          </p:sp>
        </mc:Choice>
        <mc:Fallback xmlns="">
          <p:sp>
            <p:nvSpPr>
              <p:cNvPr id="1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1412776"/>
                <a:ext cx="7705725" cy="2160240"/>
              </a:xfrm>
              <a:prstGeom prst="rect">
                <a:avLst/>
              </a:prstGeom>
              <a:blipFill rotWithShape="1">
                <a:blip r:embed="rId9"/>
                <a:stretch>
                  <a:fillRect l="-475" t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81" name="Picture 93" descr="C:\dropbox\symmetry\prev_submissions\supplementary_material\figures\BIG_NEW_TEST_TOTAL_VARIATION_DIVIDED_BY_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76" y="3324175"/>
            <a:ext cx="4800600" cy="32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4549463" y="3789040"/>
                <a:ext cx="3960440" cy="1080120"/>
              </a:xfrm>
              <a:prstGeom prst="roundRect">
                <a:avLst/>
              </a:prstGeom>
              <a:solidFill>
                <a:schemeClr val="bg1"/>
              </a:solidFill>
              <a:ln w="317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342900" lvl="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r>
                  <a:rPr lang="en-US" sz="2400" dirty="0">
                    <a:solidFill>
                      <a:srgbClr val="000000"/>
                    </a:solidFill>
                  </a:rPr>
                  <a:t>9500 random templates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99CCCC"/>
                  </a:buClr>
                  <a:buSzPct val="75000"/>
                  <a:buFont typeface="Wingdings" pitchFamily="2" charset="2"/>
                  <a:buChar char="l"/>
                </a:pPr>
                <a:r>
                  <a:rPr lang="en-US" sz="2100" dirty="0">
                    <a:solidFill>
                      <a:srgbClr val="000000"/>
                    </a:solidFill>
                  </a:rPr>
                  <a:t>of dim:  </a:t>
                </a:r>
                <a14:m>
                  <m:oMath xmlns:m="http://schemas.openxmlformats.org/officeDocument/2006/math">
                    <m:r>
                      <a:rPr lang="en-US" sz="2100">
                        <a:solidFill>
                          <a:srgbClr val="000000"/>
                        </a:solidFill>
                        <a:latin typeface="Cambria Math"/>
                      </a:rPr>
                      <m:t>  </m:t>
                    </m:r>
                    <m:r>
                      <a:rPr lang="en-US" sz="2100" i="1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  <m:r>
                      <a:rPr lang="en-US" sz="2100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2100" i="1">
                        <a:solidFill>
                          <a:srgbClr val="000000"/>
                        </a:solidFill>
                        <a:latin typeface="Cambria Math"/>
                      </a:rPr>
                      <m:t>200</m:t>
                    </m:r>
                    <m:r>
                      <a:rPr lang="en-US" sz="21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21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100</m:t>
                    </m:r>
                  </m:oMath>
                </a14:m>
                <a:endParaRPr lang="en-US" sz="2100" dirty="0">
                  <a:solidFill>
                    <a:srgbClr val="000000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20000"/>
                  </a:spcAft>
                  <a:buClr>
                    <a:srgbClr val="336666"/>
                  </a:buClr>
                  <a:buSzPct val="70000"/>
                  <a:buFont typeface="Wingdings" pitchFamily="2" charset="2"/>
                  <a:buChar char="¢"/>
                </a:pP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463" y="3789040"/>
                <a:ext cx="3960440" cy="1080120"/>
              </a:xfrm>
              <a:prstGeom prst="round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17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285529"/>
              </p:ext>
            </p:extLst>
          </p:nvPr>
        </p:nvGraphicFramePr>
        <p:xfrm>
          <a:off x="6756401" y="5517232"/>
          <a:ext cx="1633537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7" name="Equation" r:id="rId12" imgW="685800" imgH="393480" progId="Equation.3">
                  <p:embed/>
                </p:oleObj>
              </mc:Choice>
              <mc:Fallback>
                <p:oleObj name="Equation" r:id="rId12" imgW="685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401" y="5517232"/>
                        <a:ext cx="1633537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68344" y="64533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14" action="ppaction://hlinksldjump"/>
              </a:rPr>
              <a:t>link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705725" cy="2376165"/>
          </a:xfrm>
          <a:ln cap="rnd"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dirty="0" smtClean="0"/>
              <a:t>The algorithm</a:t>
            </a:r>
            <a:r>
              <a:rPr lang="en-US" sz="3600" dirty="0"/>
              <a:t>:</a:t>
            </a:r>
          </a:p>
          <a:p>
            <a:pPr marL="457200" lvl="1" indent="0" eaLnBrk="1" hangingPunct="1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1.  Take </a:t>
            </a:r>
            <a:r>
              <a:rPr lang="en-US" sz="2800" dirty="0">
                <a:solidFill>
                  <a:schemeClr val="tx2"/>
                </a:solidFill>
              </a:rPr>
              <a:t>a sample of the Affine transformations</a:t>
            </a:r>
          </a:p>
          <a:p>
            <a:pPr marL="457200" lvl="1" indent="0" eaLnBrk="1" hangingPunct="1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2.  Evaluate </a:t>
            </a:r>
            <a:r>
              <a:rPr lang="en-US" sz="2800" dirty="0">
                <a:solidFill>
                  <a:schemeClr val="tx2"/>
                </a:solidFill>
              </a:rPr>
              <a:t>each transformation in the sample</a:t>
            </a:r>
          </a:p>
          <a:p>
            <a:pPr marL="457200" lvl="1" indent="0" eaLnBrk="1" hangingPunct="1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3.  Return </a:t>
            </a:r>
            <a:r>
              <a:rPr lang="en-US" sz="2800" dirty="0">
                <a:solidFill>
                  <a:schemeClr val="tx2"/>
                </a:solidFill>
              </a:rPr>
              <a:t>the </a:t>
            </a:r>
            <a:r>
              <a:rPr lang="en-US" sz="2800" dirty="0" smtClean="0">
                <a:solidFill>
                  <a:schemeClr val="tx2"/>
                </a:solidFill>
              </a:rPr>
              <a:t>best</a:t>
            </a: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Generalized Template Matching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3568" y="4148757"/>
            <a:ext cx="7705725" cy="201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500">
                <a:solidFill>
                  <a:schemeClr val="tx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en-US" sz="3400" b="1" kern="0" dirty="0" smtClean="0"/>
              <a:t>Questions</a:t>
            </a:r>
            <a:r>
              <a:rPr lang="en-US" sz="3400" kern="0" dirty="0" smtClean="0"/>
              <a:t>:</a:t>
            </a:r>
          </a:p>
          <a:p>
            <a:pPr lvl="1" eaLnBrk="1" hangingPunct="1"/>
            <a:r>
              <a:rPr lang="en-US" sz="2900" kern="0" dirty="0" smtClean="0"/>
              <a:t>Which sample to use?</a:t>
            </a:r>
          </a:p>
          <a:p>
            <a:pPr lvl="1" eaLnBrk="1" hangingPunct="1"/>
            <a:r>
              <a:rPr lang="en-US" sz="2900" kern="0" dirty="0" smtClean="0"/>
              <a:t>How does is guarantee a bound?</a:t>
            </a:r>
          </a:p>
        </p:txBody>
      </p:sp>
    </p:spTree>
    <p:extLst>
      <p:ext uri="{BB962C8B-B14F-4D97-AF65-F5344CB8AC3E}">
        <p14:creationId xmlns:p14="http://schemas.microsoft.com/office/powerpoint/2010/main" val="30872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ropbox\symmetry\CVPR_submission\figures\new_figures\IntroFig\OF_templat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83" y="1882782"/>
            <a:ext cx="1602645" cy="125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dropbox\symmetry\CVPR_submission\figures\new_figures\IntroFig\takeo_gra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18933"/>
          <a:stretch/>
        </p:blipFill>
        <p:spPr bwMode="auto">
          <a:xfrm>
            <a:off x="5076825" y="1206669"/>
            <a:ext cx="3424800" cy="38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kern="0" dirty="0" smtClean="0"/>
              <a:t>Direct methods – parametric OF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300" y="5805264"/>
            <a:ext cx="8100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Lucas, </a:t>
            </a:r>
            <a:r>
              <a:rPr lang="en-US" dirty="0" err="1" smtClean="0"/>
              <a:t>Kanade</a:t>
            </a:r>
            <a:r>
              <a:rPr lang="en-US" dirty="0" smtClean="0"/>
              <a:t> “</a:t>
            </a:r>
            <a:r>
              <a:rPr lang="en-US" b="1" dirty="0">
                <a:solidFill>
                  <a:schemeClr val="bg2"/>
                </a:solidFill>
              </a:rPr>
              <a:t>An iterative image registration technique with an application to stereo vision</a:t>
            </a:r>
            <a:r>
              <a:rPr lang="en-US" dirty="0" smtClean="0"/>
              <a:t>” [ICAI 1981]</a:t>
            </a:r>
          </a:p>
          <a:p>
            <a:r>
              <a:rPr lang="en-US" dirty="0" smtClean="0"/>
              <a:t>Baker, Matthews “</a:t>
            </a:r>
            <a:r>
              <a:rPr lang="en-US" b="1" dirty="0" smtClean="0">
                <a:solidFill>
                  <a:schemeClr val="bg2"/>
                </a:solidFill>
              </a:rPr>
              <a:t>Lucas-</a:t>
            </a:r>
            <a:r>
              <a:rPr lang="en-US" b="1" dirty="0" err="1" smtClean="0">
                <a:solidFill>
                  <a:schemeClr val="bg2"/>
                </a:solidFill>
              </a:rPr>
              <a:t>Kanade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chemeClr val="bg2"/>
                </a:solidFill>
              </a:rPr>
              <a:t>20 years on: A unifying  </a:t>
            </a:r>
            <a:r>
              <a:rPr lang="en-US" b="1" dirty="0" smtClean="0">
                <a:solidFill>
                  <a:schemeClr val="bg2"/>
                </a:solidFill>
              </a:rPr>
              <a:t>framework</a:t>
            </a:r>
            <a:r>
              <a:rPr lang="en-US" dirty="0" smtClean="0"/>
              <a:t>” </a:t>
            </a:r>
            <a:r>
              <a:rPr lang="en-US" dirty="0"/>
              <a:t>[IJCV 04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08104" y="2780928"/>
            <a:ext cx="936104" cy="1440160"/>
          </a:xfrm>
          <a:prstGeom prst="rect">
            <a:avLst/>
          </a:prstGeom>
          <a:noFill/>
          <a:ln w="28575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87094" y="3132508"/>
            <a:ext cx="707052" cy="871411"/>
          </a:xfrm>
          <a:custGeom>
            <a:avLst/>
            <a:gdLst>
              <a:gd name="connsiteX0" fmla="*/ 0 w 576064"/>
              <a:gd name="connsiteY0" fmla="*/ 0 h 864096"/>
              <a:gd name="connsiteX1" fmla="*/ 576064 w 576064"/>
              <a:gd name="connsiteY1" fmla="*/ 0 h 864096"/>
              <a:gd name="connsiteX2" fmla="*/ 576064 w 576064"/>
              <a:gd name="connsiteY2" fmla="*/ 864096 h 864096"/>
              <a:gd name="connsiteX3" fmla="*/ 0 w 576064"/>
              <a:gd name="connsiteY3" fmla="*/ 864096 h 864096"/>
              <a:gd name="connsiteX4" fmla="*/ 0 w 576064"/>
              <a:gd name="connsiteY4" fmla="*/ 0 h 864096"/>
              <a:gd name="connsiteX0" fmla="*/ 0 w 590694"/>
              <a:gd name="connsiteY0" fmla="*/ 0 h 944563"/>
              <a:gd name="connsiteX1" fmla="*/ 590694 w 590694"/>
              <a:gd name="connsiteY1" fmla="*/ 80467 h 944563"/>
              <a:gd name="connsiteX2" fmla="*/ 590694 w 590694"/>
              <a:gd name="connsiteY2" fmla="*/ 944563 h 944563"/>
              <a:gd name="connsiteX3" fmla="*/ 14630 w 590694"/>
              <a:gd name="connsiteY3" fmla="*/ 944563 h 944563"/>
              <a:gd name="connsiteX4" fmla="*/ 0 w 590694"/>
              <a:gd name="connsiteY4" fmla="*/ 0 h 944563"/>
              <a:gd name="connsiteX0" fmla="*/ 0 w 612640"/>
              <a:gd name="connsiteY0" fmla="*/ 0 h 944563"/>
              <a:gd name="connsiteX1" fmla="*/ 612640 w 612640"/>
              <a:gd name="connsiteY1" fmla="*/ 175564 h 944563"/>
              <a:gd name="connsiteX2" fmla="*/ 590694 w 612640"/>
              <a:gd name="connsiteY2" fmla="*/ 944563 h 944563"/>
              <a:gd name="connsiteX3" fmla="*/ 14630 w 612640"/>
              <a:gd name="connsiteY3" fmla="*/ 944563 h 944563"/>
              <a:gd name="connsiteX4" fmla="*/ 0 w 612640"/>
              <a:gd name="connsiteY4" fmla="*/ 0 h 944563"/>
              <a:gd name="connsiteX0" fmla="*/ 65837 w 678477"/>
              <a:gd name="connsiteY0" fmla="*/ 0 h 944563"/>
              <a:gd name="connsiteX1" fmla="*/ 678477 w 678477"/>
              <a:gd name="connsiteY1" fmla="*/ 175564 h 944563"/>
              <a:gd name="connsiteX2" fmla="*/ 656531 w 678477"/>
              <a:gd name="connsiteY2" fmla="*/ 944563 h 944563"/>
              <a:gd name="connsiteX3" fmla="*/ 0 w 678477"/>
              <a:gd name="connsiteY3" fmla="*/ 812890 h 944563"/>
              <a:gd name="connsiteX4" fmla="*/ 65837 w 678477"/>
              <a:gd name="connsiteY4" fmla="*/ 0 h 944563"/>
              <a:gd name="connsiteX0" fmla="*/ 65837 w 678477"/>
              <a:gd name="connsiteY0" fmla="*/ 0 h 871411"/>
              <a:gd name="connsiteX1" fmla="*/ 678477 w 678477"/>
              <a:gd name="connsiteY1" fmla="*/ 175564 h 871411"/>
              <a:gd name="connsiteX2" fmla="*/ 583379 w 678477"/>
              <a:gd name="connsiteY2" fmla="*/ 871411 h 871411"/>
              <a:gd name="connsiteX3" fmla="*/ 0 w 678477"/>
              <a:gd name="connsiteY3" fmla="*/ 812890 h 871411"/>
              <a:gd name="connsiteX4" fmla="*/ 65837 w 678477"/>
              <a:gd name="connsiteY4" fmla="*/ 0 h 871411"/>
              <a:gd name="connsiteX0" fmla="*/ 37262 w 649902"/>
              <a:gd name="connsiteY0" fmla="*/ 0 h 871411"/>
              <a:gd name="connsiteX1" fmla="*/ 649902 w 649902"/>
              <a:gd name="connsiteY1" fmla="*/ 175564 h 871411"/>
              <a:gd name="connsiteX2" fmla="*/ 554804 w 649902"/>
              <a:gd name="connsiteY2" fmla="*/ 871411 h 871411"/>
              <a:gd name="connsiteX3" fmla="*/ 0 w 649902"/>
              <a:gd name="connsiteY3" fmla="*/ 746215 h 871411"/>
              <a:gd name="connsiteX4" fmla="*/ 37262 w 649902"/>
              <a:gd name="connsiteY4" fmla="*/ 0 h 871411"/>
              <a:gd name="connsiteX0" fmla="*/ 94412 w 707052"/>
              <a:gd name="connsiteY0" fmla="*/ 0 h 871411"/>
              <a:gd name="connsiteX1" fmla="*/ 707052 w 707052"/>
              <a:gd name="connsiteY1" fmla="*/ 175564 h 871411"/>
              <a:gd name="connsiteX2" fmla="*/ 611954 w 707052"/>
              <a:gd name="connsiteY2" fmla="*/ 871411 h 871411"/>
              <a:gd name="connsiteX3" fmla="*/ 0 w 707052"/>
              <a:gd name="connsiteY3" fmla="*/ 708115 h 871411"/>
              <a:gd name="connsiteX4" fmla="*/ 94412 w 707052"/>
              <a:gd name="connsiteY4" fmla="*/ 0 h 87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52" h="871411">
                <a:moveTo>
                  <a:pt x="94412" y="0"/>
                </a:moveTo>
                <a:lnTo>
                  <a:pt x="707052" y="175564"/>
                </a:lnTo>
                <a:lnTo>
                  <a:pt x="611954" y="871411"/>
                </a:lnTo>
                <a:lnTo>
                  <a:pt x="0" y="708115"/>
                </a:lnTo>
                <a:lnTo>
                  <a:pt x="94412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76156" y="3206044"/>
            <a:ext cx="813069" cy="144709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/>
          <p:cNvSpPr/>
          <p:nvPr/>
        </p:nvSpPr>
        <p:spPr>
          <a:xfrm>
            <a:off x="5397684" y="2860774"/>
            <a:ext cx="1324874" cy="1426844"/>
          </a:xfrm>
          <a:custGeom>
            <a:avLst/>
            <a:gdLst>
              <a:gd name="connsiteX0" fmla="*/ 0 w 576064"/>
              <a:gd name="connsiteY0" fmla="*/ 0 h 864096"/>
              <a:gd name="connsiteX1" fmla="*/ 576064 w 576064"/>
              <a:gd name="connsiteY1" fmla="*/ 0 h 864096"/>
              <a:gd name="connsiteX2" fmla="*/ 576064 w 576064"/>
              <a:gd name="connsiteY2" fmla="*/ 864096 h 864096"/>
              <a:gd name="connsiteX3" fmla="*/ 0 w 576064"/>
              <a:gd name="connsiteY3" fmla="*/ 864096 h 864096"/>
              <a:gd name="connsiteX4" fmla="*/ 0 w 576064"/>
              <a:gd name="connsiteY4" fmla="*/ 0 h 864096"/>
              <a:gd name="connsiteX0" fmla="*/ 0 w 590694"/>
              <a:gd name="connsiteY0" fmla="*/ 0 h 944563"/>
              <a:gd name="connsiteX1" fmla="*/ 590694 w 590694"/>
              <a:gd name="connsiteY1" fmla="*/ 80467 h 944563"/>
              <a:gd name="connsiteX2" fmla="*/ 590694 w 590694"/>
              <a:gd name="connsiteY2" fmla="*/ 944563 h 944563"/>
              <a:gd name="connsiteX3" fmla="*/ 14630 w 590694"/>
              <a:gd name="connsiteY3" fmla="*/ 944563 h 944563"/>
              <a:gd name="connsiteX4" fmla="*/ 0 w 590694"/>
              <a:gd name="connsiteY4" fmla="*/ 0 h 944563"/>
              <a:gd name="connsiteX0" fmla="*/ 0 w 612640"/>
              <a:gd name="connsiteY0" fmla="*/ 0 h 944563"/>
              <a:gd name="connsiteX1" fmla="*/ 612640 w 612640"/>
              <a:gd name="connsiteY1" fmla="*/ 175564 h 944563"/>
              <a:gd name="connsiteX2" fmla="*/ 590694 w 612640"/>
              <a:gd name="connsiteY2" fmla="*/ 944563 h 944563"/>
              <a:gd name="connsiteX3" fmla="*/ 14630 w 612640"/>
              <a:gd name="connsiteY3" fmla="*/ 944563 h 944563"/>
              <a:gd name="connsiteX4" fmla="*/ 0 w 612640"/>
              <a:gd name="connsiteY4" fmla="*/ 0 h 944563"/>
              <a:gd name="connsiteX0" fmla="*/ 65837 w 678477"/>
              <a:gd name="connsiteY0" fmla="*/ 0 h 944563"/>
              <a:gd name="connsiteX1" fmla="*/ 678477 w 678477"/>
              <a:gd name="connsiteY1" fmla="*/ 175564 h 944563"/>
              <a:gd name="connsiteX2" fmla="*/ 656531 w 678477"/>
              <a:gd name="connsiteY2" fmla="*/ 944563 h 944563"/>
              <a:gd name="connsiteX3" fmla="*/ 0 w 678477"/>
              <a:gd name="connsiteY3" fmla="*/ 812890 h 944563"/>
              <a:gd name="connsiteX4" fmla="*/ 65837 w 678477"/>
              <a:gd name="connsiteY4" fmla="*/ 0 h 944563"/>
              <a:gd name="connsiteX0" fmla="*/ 65837 w 678477"/>
              <a:gd name="connsiteY0" fmla="*/ 0 h 871411"/>
              <a:gd name="connsiteX1" fmla="*/ 678477 w 678477"/>
              <a:gd name="connsiteY1" fmla="*/ 175564 h 871411"/>
              <a:gd name="connsiteX2" fmla="*/ 583379 w 678477"/>
              <a:gd name="connsiteY2" fmla="*/ 871411 h 871411"/>
              <a:gd name="connsiteX3" fmla="*/ 0 w 678477"/>
              <a:gd name="connsiteY3" fmla="*/ 812890 h 871411"/>
              <a:gd name="connsiteX4" fmla="*/ 65837 w 678477"/>
              <a:gd name="connsiteY4" fmla="*/ 0 h 871411"/>
              <a:gd name="connsiteX0" fmla="*/ 0 w 1051552"/>
              <a:gd name="connsiteY0" fmla="*/ 0 h 732423"/>
              <a:gd name="connsiteX1" fmla="*/ 1051552 w 1051552"/>
              <a:gd name="connsiteY1" fmla="*/ 36576 h 732423"/>
              <a:gd name="connsiteX2" fmla="*/ 956454 w 1051552"/>
              <a:gd name="connsiteY2" fmla="*/ 732423 h 732423"/>
              <a:gd name="connsiteX3" fmla="*/ 373075 w 1051552"/>
              <a:gd name="connsiteY3" fmla="*/ 673902 h 732423"/>
              <a:gd name="connsiteX4" fmla="*/ 0 w 1051552"/>
              <a:gd name="connsiteY4" fmla="*/ 0 h 732423"/>
              <a:gd name="connsiteX0" fmla="*/ 299923 w 1351475"/>
              <a:gd name="connsiteY0" fmla="*/ 0 h 1112814"/>
              <a:gd name="connsiteX1" fmla="*/ 1351475 w 1351475"/>
              <a:gd name="connsiteY1" fmla="*/ 36576 h 1112814"/>
              <a:gd name="connsiteX2" fmla="*/ 1256377 w 1351475"/>
              <a:gd name="connsiteY2" fmla="*/ 732423 h 1112814"/>
              <a:gd name="connsiteX3" fmla="*/ 0 w 1351475"/>
              <a:gd name="connsiteY3" fmla="*/ 1112814 h 1112814"/>
              <a:gd name="connsiteX4" fmla="*/ 299923 w 1351475"/>
              <a:gd name="connsiteY4" fmla="*/ 0 h 1112814"/>
              <a:gd name="connsiteX0" fmla="*/ 299923 w 1453888"/>
              <a:gd name="connsiteY0" fmla="*/ 102413 h 1215227"/>
              <a:gd name="connsiteX1" fmla="*/ 1453888 w 1453888"/>
              <a:gd name="connsiteY1" fmla="*/ 0 h 1215227"/>
              <a:gd name="connsiteX2" fmla="*/ 1256377 w 1453888"/>
              <a:gd name="connsiteY2" fmla="*/ 834836 h 1215227"/>
              <a:gd name="connsiteX3" fmla="*/ 0 w 1453888"/>
              <a:gd name="connsiteY3" fmla="*/ 1215227 h 1215227"/>
              <a:gd name="connsiteX4" fmla="*/ 299923 w 1453888"/>
              <a:gd name="connsiteY4" fmla="*/ 102413 h 1215227"/>
              <a:gd name="connsiteX0" fmla="*/ 299923 w 1453888"/>
              <a:gd name="connsiteY0" fmla="*/ 102413 h 1390791"/>
              <a:gd name="connsiteX1" fmla="*/ 1453888 w 1453888"/>
              <a:gd name="connsiteY1" fmla="*/ 0 h 1390791"/>
              <a:gd name="connsiteX2" fmla="*/ 1285638 w 1453888"/>
              <a:gd name="connsiteY2" fmla="*/ 1390791 h 1390791"/>
              <a:gd name="connsiteX3" fmla="*/ 0 w 1453888"/>
              <a:gd name="connsiteY3" fmla="*/ 1215227 h 1390791"/>
              <a:gd name="connsiteX4" fmla="*/ 299923 w 1453888"/>
              <a:gd name="connsiteY4" fmla="*/ 102413 h 1390791"/>
              <a:gd name="connsiteX0" fmla="*/ 299923 w 1402681"/>
              <a:gd name="connsiteY0" fmla="*/ 65837 h 1354215"/>
              <a:gd name="connsiteX1" fmla="*/ 1402681 w 1402681"/>
              <a:gd name="connsiteY1" fmla="*/ 0 h 1354215"/>
              <a:gd name="connsiteX2" fmla="*/ 1285638 w 1402681"/>
              <a:gd name="connsiteY2" fmla="*/ 1354215 h 1354215"/>
              <a:gd name="connsiteX3" fmla="*/ 0 w 1402681"/>
              <a:gd name="connsiteY3" fmla="*/ 1178651 h 1354215"/>
              <a:gd name="connsiteX4" fmla="*/ 299923 w 1402681"/>
              <a:gd name="connsiteY4" fmla="*/ 65837 h 1354215"/>
              <a:gd name="connsiteX0" fmla="*/ 299923 w 1402681"/>
              <a:gd name="connsiteY0" fmla="*/ 65837 h 1244487"/>
              <a:gd name="connsiteX1" fmla="*/ 1402681 w 1402681"/>
              <a:gd name="connsiteY1" fmla="*/ 0 h 1244487"/>
              <a:gd name="connsiteX2" fmla="*/ 1256377 w 1402681"/>
              <a:gd name="connsiteY2" fmla="*/ 1244487 h 1244487"/>
              <a:gd name="connsiteX3" fmla="*/ 0 w 1402681"/>
              <a:gd name="connsiteY3" fmla="*/ 1178651 h 1244487"/>
              <a:gd name="connsiteX4" fmla="*/ 299923 w 1402681"/>
              <a:gd name="connsiteY4" fmla="*/ 65837 h 1244487"/>
              <a:gd name="connsiteX0" fmla="*/ 263347 w 1366105"/>
              <a:gd name="connsiteY0" fmla="*/ 65837 h 1339585"/>
              <a:gd name="connsiteX1" fmla="*/ 1366105 w 1366105"/>
              <a:gd name="connsiteY1" fmla="*/ 0 h 1339585"/>
              <a:gd name="connsiteX2" fmla="*/ 1219801 w 1366105"/>
              <a:gd name="connsiteY2" fmla="*/ 1244487 h 1339585"/>
              <a:gd name="connsiteX3" fmla="*/ 0 w 1366105"/>
              <a:gd name="connsiteY3" fmla="*/ 1339585 h 1339585"/>
              <a:gd name="connsiteX4" fmla="*/ 263347 w 1366105"/>
              <a:gd name="connsiteY4" fmla="*/ 65837 h 1339585"/>
              <a:gd name="connsiteX0" fmla="*/ 182880 w 1285638"/>
              <a:gd name="connsiteY0" fmla="*/ 65837 h 1303009"/>
              <a:gd name="connsiteX1" fmla="*/ 1285638 w 1285638"/>
              <a:gd name="connsiteY1" fmla="*/ 0 h 1303009"/>
              <a:gd name="connsiteX2" fmla="*/ 1139334 w 1285638"/>
              <a:gd name="connsiteY2" fmla="*/ 1244487 h 1303009"/>
              <a:gd name="connsiteX3" fmla="*/ 0 w 1285638"/>
              <a:gd name="connsiteY3" fmla="*/ 1303009 h 1303009"/>
              <a:gd name="connsiteX4" fmla="*/ 182880 w 1285638"/>
              <a:gd name="connsiteY4" fmla="*/ 65837 h 1303009"/>
              <a:gd name="connsiteX0" fmla="*/ 197511 w 1285638"/>
              <a:gd name="connsiteY0" fmla="*/ 87783 h 1303009"/>
              <a:gd name="connsiteX1" fmla="*/ 1285638 w 1285638"/>
              <a:gd name="connsiteY1" fmla="*/ 0 h 1303009"/>
              <a:gd name="connsiteX2" fmla="*/ 1139334 w 1285638"/>
              <a:gd name="connsiteY2" fmla="*/ 1244487 h 1303009"/>
              <a:gd name="connsiteX3" fmla="*/ 0 w 1285638"/>
              <a:gd name="connsiteY3" fmla="*/ 1303009 h 1303009"/>
              <a:gd name="connsiteX4" fmla="*/ 197511 w 1285638"/>
              <a:gd name="connsiteY4" fmla="*/ 87783 h 1303009"/>
              <a:gd name="connsiteX0" fmla="*/ 153620 w 1241747"/>
              <a:gd name="connsiteY0" fmla="*/ 87783 h 1361530"/>
              <a:gd name="connsiteX1" fmla="*/ 1241747 w 1241747"/>
              <a:gd name="connsiteY1" fmla="*/ 0 h 1361530"/>
              <a:gd name="connsiteX2" fmla="*/ 1095443 w 1241747"/>
              <a:gd name="connsiteY2" fmla="*/ 1244487 h 1361530"/>
              <a:gd name="connsiteX3" fmla="*/ 0 w 1241747"/>
              <a:gd name="connsiteY3" fmla="*/ 1361530 h 1361530"/>
              <a:gd name="connsiteX4" fmla="*/ 153620 w 1241747"/>
              <a:gd name="connsiteY4" fmla="*/ 87783 h 1361530"/>
              <a:gd name="connsiteX0" fmla="*/ 153620 w 1324874"/>
              <a:gd name="connsiteY0" fmla="*/ 153097 h 1426844"/>
              <a:gd name="connsiteX1" fmla="*/ 1324874 w 1324874"/>
              <a:gd name="connsiteY1" fmla="*/ 0 h 1426844"/>
              <a:gd name="connsiteX2" fmla="*/ 1095443 w 1324874"/>
              <a:gd name="connsiteY2" fmla="*/ 1309801 h 1426844"/>
              <a:gd name="connsiteX3" fmla="*/ 0 w 1324874"/>
              <a:gd name="connsiteY3" fmla="*/ 1426844 h 1426844"/>
              <a:gd name="connsiteX4" fmla="*/ 153620 w 1324874"/>
              <a:gd name="connsiteY4" fmla="*/ 153097 h 1426844"/>
              <a:gd name="connsiteX0" fmla="*/ 153620 w 1324874"/>
              <a:gd name="connsiteY0" fmla="*/ 153097 h 1426844"/>
              <a:gd name="connsiteX1" fmla="*/ 1324874 w 1324874"/>
              <a:gd name="connsiteY1" fmla="*/ 0 h 1426844"/>
              <a:gd name="connsiteX2" fmla="*/ 1148882 w 1324874"/>
              <a:gd name="connsiteY2" fmla="*/ 1220736 h 1426844"/>
              <a:gd name="connsiteX3" fmla="*/ 0 w 1324874"/>
              <a:gd name="connsiteY3" fmla="*/ 1426844 h 1426844"/>
              <a:gd name="connsiteX4" fmla="*/ 153620 w 1324874"/>
              <a:gd name="connsiteY4" fmla="*/ 153097 h 1426844"/>
              <a:gd name="connsiteX0" fmla="*/ 153620 w 1324874"/>
              <a:gd name="connsiteY0" fmla="*/ 153097 h 1426844"/>
              <a:gd name="connsiteX1" fmla="*/ 1324874 w 1324874"/>
              <a:gd name="connsiteY1" fmla="*/ 0 h 1426844"/>
              <a:gd name="connsiteX2" fmla="*/ 1178570 w 1324874"/>
              <a:gd name="connsiteY2" fmla="*/ 1250424 h 1426844"/>
              <a:gd name="connsiteX3" fmla="*/ 0 w 1324874"/>
              <a:gd name="connsiteY3" fmla="*/ 1426844 h 1426844"/>
              <a:gd name="connsiteX4" fmla="*/ 153620 w 1324874"/>
              <a:gd name="connsiteY4" fmla="*/ 153097 h 142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4874" h="1426844">
                <a:moveTo>
                  <a:pt x="153620" y="153097"/>
                </a:moveTo>
                <a:lnTo>
                  <a:pt x="1324874" y="0"/>
                </a:lnTo>
                <a:lnTo>
                  <a:pt x="1178570" y="1250424"/>
                </a:lnTo>
                <a:lnTo>
                  <a:pt x="0" y="1426844"/>
                </a:lnTo>
                <a:lnTo>
                  <a:pt x="153620" y="153097"/>
                </a:lnTo>
                <a:close/>
              </a:path>
            </a:pathLst>
          </a:custGeom>
          <a:noFill/>
          <a:ln w="28575">
            <a:solidFill>
              <a:srgbClr val="00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dropbox\symmetry\CVPR_submission\figures\new_figures\IntroFig\catsANDdogs\S_18_T_321\_Overla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569191"/>
            <a:ext cx="3720428" cy="279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19250" y="190500"/>
            <a:ext cx="6915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20000"/>
              </a:spcAft>
              <a:defRPr sz="38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kern="0" dirty="0" smtClean="0"/>
              <a:t>Indirect methods (feature based)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537321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Lowe </a:t>
            </a:r>
            <a:r>
              <a:rPr lang="en-US" dirty="0">
                <a:solidFill>
                  <a:schemeClr val="tx2"/>
                </a:solidFill>
              </a:rPr>
              <a:t>“</a:t>
            </a:r>
            <a:r>
              <a:rPr lang="en-US" b="1" dirty="0">
                <a:solidFill>
                  <a:schemeClr val="bg2"/>
                </a:solidFill>
              </a:rPr>
              <a:t>Distinctive image features  from scale-invariant key-points</a:t>
            </a:r>
            <a:r>
              <a:rPr lang="en-US" dirty="0" smtClean="0">
                <a:solidFill>
                  <a:schemeClr val="tx2"/>
                </a:solidFill>
              </a:rPr>
              <a:t>” [IJCV 04]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Morel, Yu “</a:t>
            </a:r>
            <a:r>
              <a:rPr lang="en-US" b="1" dirty="0" err="1">
                <a:solidFill>
                  <a:schemeClr val="bg2"/>
                </a:solidFill>
              </a:rPr>
              <a:t>Asift</a:t>
            </a:r>
            <a:r>
              <a:rPr lang="en-US" b="1" dirty="0">
                <a:solidFill>
                  <a:schemeClr val="bg2"/>
                </a:solidFill>
              </a:rPr>
              <a:t>: A new framework for fully </a:t>
            </a:r>
            <a:r>
              <a:rPr lang="en-US" b="1" dirty="0" smtClean="0">
                <a:solidFill>
                  <a:schemeClr val="bg2"/>
                </a:solidFill>
              </a:rPr>
              <a:t>affine invariant image comparison</a:t>
            </a:r>
            <a:r>
              <a:rPr lang="en-US" dirty="0" smtClean="0">
                <a:solidFill>
                  <a:schemeClr val="tx2"/>
                </a:solidFill>
              </a:rPr>
              <a:t>” [SIAM 09]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M.A. </a:t>
            </a:r>
            <a:r>
              <a:rPr lang="en-US" dirty="0" err="1" smtClean="0">
                <a:solidFill>
                  <a:schemeClr val="tx2"/>
                </a:solidFill>
              </a:rPr>
              <a:t>Fichler</a:t>
            </a:r>
            <a:r>
              <a:rPr lang="en-US" dirty="0" smtClean="0">
                <a:solidFill>
                  <a:schemeClr val="tx2"/>
                </a:solidFill>
              </a:rPr>
              <a:t>, R.C. </a:t>
            </a:r>
            <a:r>
              <a:rPr lang="en-US" dirty="0" err="1" smtClean="0">
                <a:solidFill>
                  <a:schemeClr val="tx2"/>
                </a:solidFill>
              </a:rPr>
              <a:t>Bolles</a:t>
            </a:r>
            <a:r>
              <a:rPr lang="en-US" dirty="0" smtClean="0">
                <a:solidFill>
                  <a:schemeClr val="tx2"/>
                </a:solidFill>
              </a:rPr>
              <a:t>  “</a:t>
            </a:r>
            <a:r>
              <a:rPr lang="en-US" b="1" dirty="0">
                <a:solidFill>
                  <a:schemeClr val="bg2"/>
                </a:solidFill>
              </a:rPr>
              <a:t>Random sample consensus</a:t>
            </a:r>
            <a:r>
              <a:rPr lang="en-US" dirty="0" smtClean="0">
                <a:solidFill>
                  <a:schemeClr val="tx2"/>
                </a:solidFill>
              </a:rPr>
              <a:t>” [Comm. of ACM 81]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366" name="Picture 6" descr="C:\dropbox\symmetry\CVPR_submission\figures\new_figures\IntroFig\catsANDdogs\S_18_T_321\new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76492"/>
            <a:ext cx="631428" cy="63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/>
          <p:nvPr/>
        </p:nvSpPr>
        <p:spPr>
          <a:xfrm>
            <a:off x="5196500" y="2336543"/>
            <a:ext cx="802158" cy="750394"/>
          </a:xfrm>
          <a:custGeom>
            <a:avLst/>
            <a:gdLst>
              <a:gd name="connsiteX0" fmla="*/ 0 w 576064"/>
              <a:gd name="connsiteY0" fmla="*/ 0 h 864096"/>
              <a:gd name="connsiteX1" fmla="*/ 576064 w 576064"/>
              <a:gd name="connsiteY1" fmla="*/ 0 h 864096"/>
              <a:gd name="connsiteX2" fmla="*/ 576064 w 576064"/>
              <a:gd name="connsiteY2" fmla="*/ 864096 h 864096"/>
              <a:gd name="connsiteX3" fmla="*/ 0 w 576064"/>
              <a:gd name="connsiteY3" fmla="*/ 864096 h 864096"/>
              <a:gd name="connsiteX4" fmla="*/ 0 w 576064"/>
              <a:gd name="connsiteY4" fmla="*/ 0 h 864096"/>
              <a:gd name="connsiteX0" fmla="*/ 0 w 590694"/>
              <a:gd name="connsiteY0" fmla="*/ 0 h 944563"/>
              <a:gd name="connsiteX1" fmla="*/ 590694 w 590694"/>
              <a:gd name="connsiteY1" fmla="*/ 80467 h 944563"/>
              <a:gd name="connsiteX2" fmla="*/ 590694 w 590694"/>
              <a:gd name="connsiteY2" fmla="*/ 944563 h 944563"/>
              <a:gd name="connsiteX3" fmla="*/ 14630 w 590694"/>
              <a:gd name="connsiteY3" fmla="*/ 944563 h 944563"/>
              <a:gd name="connsiteX4" fmla="*/ 0 w 590694"/>
              <a:gd name="connsiteY4" fmla="*/ 0 h 944563"/>
              <a:gd name="connsiteX0" fmla="*/ 0 w 612640"/>
              <a:gd name="connsiteY0" fmla="*/ 0 h 944563"/>
              <a:gd name="connsiteX1" fmla="*/ 612640 w 612640"/>
              <a:gd name="connsiteY1" fmla="*/ 175564 h 944563"/>
              <a:gd name="connsiteX2" fmla="*/ 590694 w 612640"/>
              <a:gd name="connsiteY2" fmla="*/ 944563 h 944563"/>
              <a:gd name="connsiteX3" fmla="*/ 14630 w 612640"/>
              <a:gd name="connsiteY3" fmla="*/ 944563 h 944563"/>
              <a:gd name="connsiteX4" fmla="*/ 0 w 612640"/>
              <a:gd name="connsiteY4" fmla="*/ 0 h 944563"/>
              <a:gd name="connsiteX0" fmla="*/ 65837 w 678477"/>
              <a:gd name="connsiteY0" fmla="*/ 0 h 944563"/>
              <a:gd name="connsiteX1" fmla="*/ 678477 w 678477"/>
              <a:gd name="connsiteY1" fmla="*/ 175564 h 944563"/>
              <a:gd name="connsiteX2" fmla="*/ 656531 w 678477"/>
              <a:gd name="connsiteY2" fmla="*/ 944563 h 944563"/>
              <a:gd name="connsiteX3" fmla="*/ 0 w 678477"/>
              <a:gd name="connsiteY3" fmla="*/ 812890 h 944563"/>
              <a:gd name="connsiteX4" fmla="*/ 65837 w 678477"/>
              <a:gd name="connsiteY4" fmla="*/ 0 h 944563"/>
              <a:gd name="connsiteX0" fmla="*/ 65837 w 678477"/>
              <a:gd name="connsiteY0" fmla="*/ 0 h 871411"/>
              <a:gd name="connsiteX1" fmla="*/ 678477 w 678477"/>
              <a:gd name="connsiteY1" fmla="*/ 175564 h 871411"/>
              <a:gd name="connsiteX2" fmla="*/ 583379 w 678477"/>
              <a:gd name="connsiteY2" fmla="*/ 871411 h 871411"/>
              <a:gd name="connsiteX3" fmla="*/ 0 w 678477"/>
              <a:gd name="connsiteY3" fmla="*/ 812890 h 871411"/>
              <a:gd name="connsiteX4" fmla="*/ 65837 w 678477"/>
              <a:gd name="connsiteY4" fmla="*/ 0 h 871411"/>
              <a:gd name="connsiteX0" fmla="*/ 0 w 1051552"/>
              <a:gd name="connsiteY0" fmla="*/ 0 h 732423"/>
              <a:gd name="connsiteX1" fmla="*/ 1051552 w 1051552"/>
              <a:gd name="connsiteY1" fmla="*/ 36576 h 732423"/>
              <a:gd name="connsiteX2" fmla="*/ 956454 w 1051552"/>
              <a:gd name="connsiteY2" fmla="*/ 732423 h 732423"/>
              <a:gd name="connsiteX3" fmla="*/ 373075 w 1051552"/>
              <a:gd name="connsiteY3" fmla="*/ 673902 h 732423"/>
              <a:gd name="connsiteX4" fmla="*/ 0 w 1051552"/>
              <a:gd name="connsiteY4" fmla="*/ 0 h 732423"/>
              <a:gd name="connsiteX0" fmla="*/ 299923 w 1351475"/>
              <a:gd name="connsiteY0" fmla="*/ 0 h 1112814"/>
              <a:gd name="connsiteX1" fmla="*/ 1351475 w 1351475"/>
              <a:gd name="connsiteY1" fmla="*/ 36576 h 1112814"/>
              <a:gd name="connsiteX2" fmla="*/ 1256377 w 1351475"/>
              <a:gd name="connsiteY2" fmla="*/ 732423 h 1112814"/>
              <a:gd name="connsiteX3" fmla="*/ 0 w 1351475"/>
              <a:gd name="connsiteY3" fmla="*/ 1112814 h 1112814"/>
              <a:gd name="connsiteX4" fmla="*/ 299923 w 1351475"/>
              <a:gd name="connsiteY4" fmla="*/ 0 h 1112814"/>
              <a:gd name="connsiteX0" fmla="*/ 299923 w 1453888"/>
              <a:gd name="connsiteY0" fmla="*/ 102413 h 1215227"/>
              <a:gd name="connsiteX1" fmla="*/ 1453888 w 1453888"/>
              <a:gd name="connsiteY1" fmla="*/ 0 h 1215227"/>
              <a:gd name="connsiteX2" fmla="*/ 1256377 w 1453888"/>
              <a:gd name="connsiteY2" fmla="*/ 834836 h 1215227"/>
              <a:gd name="connsiteX3" fmla="*/ 0 w 1453888"/>
              <a:gd name="connsiteY3" fmla="*/ 1215227 h 1215227"/>
              <a:gd name="connsiteX4" fmla="*/ 299923 w 1453888"/>
              <a:gd name="connsiteY4" fmla="*/ 102413 h 1215227"/>
              <a:gd name="connsiteX0" fmla="*/ 299923 w 1453888"/>
              <a:gd name="connsiteY0" fmla="*/ 102413 h 1390791"/>
              <a:gd name="connsiteX1" fmla="*/ 1453888 w 1453888"/>
              <a:gd name="connsiteY1" fmla="*/ 0 h 1390791"/>
              <a:gd name="connsiteX2" fmla="*/ 1285638 w 1453888"/>
              <a:gd name="connsiteY2" fmla="*/ 1390791 h 1390791"/>
              <a:gd name="connsiteX3" fmla="*/ 0 w 1453888"/>
              <a:gd name="connsiteY3" fmla="*/ 1215227 h 1390791"/>
              <a:gd name="connsiteX4" fmla="*/ 299923 w 1453888"/>
              <a:gd name="connsiteY4" fmla="*/ 102413 h 1390791"/>
              <a:gd name="connsiteX0" fmla="*/ 299923 w 1402681"/>
              <a:gd name="connsiteY0" fmla="*/ 65837 h 1354215"/>
              <a:gd name="connsiteX1" fmla="*/ 1402681 w 1402681"/>
              <a:gd name="connsiteY1" fmla="*/ 0 h 1354215"/>
              <a:gd name="connsiteX2" fmla="*/ 1285638 w 1402681"/>
              <a:gd name="connsiteY2" fmla="*/ 1354215 h 1354215"/>
              <a:gd name="connsiteX3" fmla="*/ 0 w 1402681"/>
              <a:gd name="connsiteY3" fmla="*/ 1178651 h 1354215"/>
              <a:gd name="connsiteX4" fmla="*/ 299923 w 1402681"/>
              <a:gd name="connsiteY4" fmla="*/ 65837 h 1354215"/>
              <a:gd name="connsiteX0" fmla="*/ 299923 w 1402681"/>
              <a:gd name="connsiteY0" fmla="*/ 65837 h 1244487"/>
              <a:gd name="connsiteX1" fmla="*/ 1402681 w 1402681"/>
              <a:gd name="connsiteY1" fmla="*/ 0 h 1244487"/>
              <a:gd name="connsiteX2" fmla="*/ 1256377 w 1402681"/>
              <a:gd name="connsiteY2" fmla="*/ 1244487 h 1244487"/>
              <a:gd name="connsiteX3" fmla="*/ 0 w 1402681"/>
              <a:gd name="connsiteY3" fmla="*/ 1178651 h 1244487"/>
              <a:gd name="connsiteX4" fmla="*/ 299923 w 1402681"/>
              <a:gd name="connsiteY4" fmla="*/ 65837 h 1244487"/>
              <a:gd name="connsiteX0" fmla="*/ 263347 w 1366105"/>
              <a:gd name="connsiteY0" fmla="*/ 65837 h 1339585"/>
              <a:gd name="connsiteX1" fmla="*/ 1366105 w 1366105"/>
              <a:gd name="connsiteY1" fmla="*/ 0 h 1339585"/>
              <a:gd name="connsiteX2" fmla="*/ 1219801 w 1366105"/>
              <a:gd name="connsiteY2" fmla="*/ 1244487 h 1339585"/>
              <a:gd name="connsiteX3" fmla="*/ 0 w 1366105"/>
              <a:gd name="connsiteY3" fmla="*/ 1339585 h 1339585"/>
              <a:gd name="connsiteX4" fmla="*/ 263347 w 1366105"/>
              <a:gd name="connsiteY4" fmla="*/ 65837 h 1339585"/>
              <a:gd name="connsiteX0" fmla="*/ 182880 w 1285638"/>
              <a:gd name="connsiteY0" fmla="*/ 65837 h 1303009"/>
              <a:gd name="connsiteX1" fmla="*/ 1285638 w 1285638"/>
              <a:gd name="connsiteY1" fmla="*/ 0 h 1303009"/>
              <a:gd name="connsiteX2" fmla="*/ 1139334 w 1285638"/>
              <a:gd name="connsiteY2" fmla="*/ 1244487 h 1303009"/>
              <a:gd name="connsiteX3" fmla="*/ 0 w 1285638"/>
              <a:gd name="connsiteY3" fmla="*/ 1303009 h 1303009"/>
              <a:gd name="connsiteX4" fmla="*/ 182880 w 1285638"/>
              <a:gd name="connsiteY4" fmla="*/ 65837 h 1303009"/>
              <a:gd name="connsiteX0" fmla="*/ 197511 w 1285638"/>
              <a:gd name="connsiteY0" fmla="*/ 87783 h 1303009"/>
              <a:gd name="connsiteX1" fmla="*/ 1285638 w 1285638"/>
              <a:gd name="connsiteY1" fmla="*/ 0 h 1303009"/>
              <a:gd name="connsiteX2" fmla="*/ 1139334 w 1285638"/>
              <a:gd name="connsiteY2" fmla="*/ 1244487 h 1303009"/>
              <a:gd name="connsiteX3" fmla="*/ 0 w 1285638"/>
              <a:gd name="connsiteY3" fmla="*/ 1303009 h 1303009"/>
              <a:gd name="connsiteX4" fmla="*/ 197511 w 1285638"/>
              <a:gd name="connsiteY4" fmla="*/ 87783 h 1303009"/>
              <a:gd name="connsiteX0" fmla="*/ 153620 w 1241747"/>
              <a:gd name="connsiteY0" fmla="*/ 87783 h 1361530"/>
              <a:gd name="connsiteX1" fmla="*/ 1241747 w 1241747"/>
              <a:gd name="connsiteY1" fmla="*/ 0 h 1361530"/>
              <a:gd name="connsiteX2" fmla="*/ 1095443 w 1241747"/>
              <a:gd name="connsiteY2" fmla="*/ 1244487 h 1361530"/>
              <a:gd name="connsiteX3" fmla="*/ 0 w 1241747"/>
              <a:gd name="connsiteY3" fmla="*/ 1361530 h 1361530"/>
              <a:gd name="connsiteX4" fmla="*/ 153620 w 1241747"/>
              <a:gd name="connsiteY4" fmla="*/ 87783 h 1361530"/>
              <a:gd name="connsiteX0" fmla="*/ 153620 w 1324874"/>
              <a:gd name="connsiteY0" fmla="*/ 153097 h 1426844"/>
              <a:gd name="connsiteX1" fmla="*/ 1324874 w 1324874"/>
              <a:gd name="connsiteY1" fmla="*/ 0 h 1426844"/>
              <a:gd name="connsiteX2" fmla="*/ 1095443 w 1324874"/>
              <a:gd name="connsiteY2" fmla="*/ 1309801 h 1426844"/>
              <a:gd name="connsiteX3" fmla="*/ 0 w 1324874"/>
              <a:gd name="connsiteY3" fmla="*/ 1426844 h 1426844"/>
              <a:gd name="connsiteX4" fmla="*/ 153620 w 1324874"/>
              <a:gd name="connsiteY4" fmla="*/ 153097 h 1426844"/>
              <a:gd name="connsiteX0" fmla="*/ 153620 w 1324874"/>
              <a:gd name="connsiteY0" fmla="*/ 153097 h 1426844"/>
              <a:gd name="connsiteX1" fmla="*/ 1324874 w 1324874"/>
              <a:gd name="connsiteY1" fmla="*/ 0 h 1426844"/>
              <a:gd name="connsiteX2" fmla="*/ 1148882 w 1324874"/>
              <a:gd name="connsiteY2" fmla="*/ 1220736 h 1426844"/>
              <a:gd name="connsiteX3" fmla="*/ 0 w 1324874"/>
              <a:gd name="connsiteY3" fmla="*/ 1426844 h 1426844"/>
              <a:gd name="connsiteX4" fmla="*/ 153620 w 1324874"/>
              <a:gd name="connsiteY4" fmla="*/ 153097 h 1426844"/>
              <a:gd name="connsiteX0" fmla="*/ 153620 w 1324874"/>
              <a:gd name="connsiteY0" fmla="*/ 153097 h 1426844"/>
              <a:gd name="connsiteX1" fmla="*/ 1324874 w 1324874"/>
              <a:gd name="connsiteY1" fmla="*/ 0 h 1426844"/>
              <a:gd name="connsiteX2" fmla="*/ 1178570 w 1324874"/>
              <a:gd name="connsiteY2" fmla="*/ 1250424 h 1426844"/>
              <a:gd name="connsiteX3" fmla="*/ 0 w 1324874"/>
              <a:gd name="connsiteY3" fmla="*/ 1426844 h 1426844"/>
              <a:gd name="connsiteX4" fmla="*/ 153620 w 1324874"/>
              <a:gd name="connsiteY4" fmla="*/ 153097 h 1426844"/>
              <a:gd name="connsiteX0" fmla="*/ 0 w 1488754"/>
              <a:gd name="connsiteY0" fmla="*/ 0 h 2302447"/>
              <a:gd name="connsiteX1" fmla="*/ 1488754 w 1488754"/>
              <a:gd name="connsiteY1" fmla="*/ 875603 h 2302447"/>
              <a:gd name="connsiteX2" fmla="*/ 1342450 w 1488754"/>
              <a:gd name="connsiteY2" fmla="*/ 2126027 h 2302447"/>
              <a:gd name="connsiteX3" fmla="*/ 163880 w 1488754"/>
              <a:gd name="connsiteY3" fmla="*/ 2302447 h 2302447"/>
              <a:gd name="connsiteX4" fmla="*/ 0 w 1488754"/>
              <a:gd name="connsiteY4" fmla="*/ 0 h 2302447"/>
              <a:gd name="connsiteX0" fmla="*/ 0 w 1342450"/>
              <a:gd name="connsiteY0" fmla="*/ 0 h 2302447"/>
              <a:gd name="connsiteX1" fmla="*/ 764854 w 1342450"/>
              <a:gd name="connsiteY1" fmla="*/ 69153 h 2302447"/>
              <a:gd name="connsiteX2" fmla="*/ 1342450 w 1342450"/>
              <a:gd name="connsiteY2" fmla="*/ 2126027 h 2302447"/>
              <a:gd name="connsiteX3" fmla="*/ 163880 w 1342450"/>
              <a:gd name="connsiteY3" fmla="*/ 2302447 h 2302447"/>
              <a:gd name="connsiteX4" fmla="*/ 0 w 1342450"/>
              <a:gd name="connsiteY4" fmla="*/ 0 h 2302447"/>
              <a:gd name="connsiteX0" fmla="*/ 0 w 764854"/>
              <a:gd name="connsiteY0" fmla="*/ 0 h 2302447"/>
              <a:gd name="connsiteX1" fmla="*/ 764854 w 764854"/>
              <a:gd name="connsiteY1" fmla="*/ 69153 h 2302447"/>
              <a:gd name="connsiteX2" fmla="*/ 726500 w 764854"/>
              <a:gd name="connsiteY2" fmla="*/ 741727 h 2302447"/>
              <a:gd name="connsiteX3" fmla="*/ 163880 w 764854"/>
              <a:gd name="connsiteY3" fmla="*/ 2302447 h 2302447"/>
              <a:gd name="connsiteX4" fmla="*/ 0 w 764854"/>
              <a:gd name="connsiteY4" fmla="*/ 0 h 2302447"/>
              <a:gd name="connsiteX0" fmla="*/ 32970 w 797824"/>
              <a:gd name="connsiteY0" fmla="*/ 0 h 741727"/>
              <a:gd name="connsiteX1" fmla="*/ 797824 w 797824"/>
              <a:gd name="connsiteY1" fmla="*/ 69153 h 741727"/>
              <a:gd name="connsiteX2" fmla="*/ 759470 w 797824"/>
              <a:gd name="connsiteY2" fmla="*/ 741727 h 741727"/>
              <a:gd name="connsiteX3" fmla="*/ 0 w 797824"/>
              <a:gd name="connsiteY3" fmla="*/ 676847 h 741727"/>
              <a:gd name="connsiteX4" fmla="*/ 32970 w 797824"/>
              <a:gd name="connsiteY4" fmla="*/ 0 h 741727"/>
              <a:gd name="connsiteX0" fmla="*/ 37304 w 802158"/>
              <a:gd name="connsiteY0" fmla="*/ 0 h 741727"/>
              <a:gd name="connsiteX1" fmla="*/ 802158 w 802158"/>
              <a:gd name="connsiteY1" fmla="*/ 69153 h 741727"/>
              <a:gd name="connsiteX2" fmla="*/ 763804 w 802158"/>
              <a:gd name="connsiteY2" fmla="*/ 741727 h 741727"/>
              <a:gd name="connsiteX3" fmla="*/ 0 w 802158"/>
              <a:gd name="connsiteY3" fmla="*/ 659513 h 741727"/>
              <a:gd name="connsiteX4" fmla="*/ 37304 w 802158"/>
              <a:gd name="connsiteY4" fmla="*/ 0 h 741727"/>
              <a:gd name="connsiteX0" fmla="*/ 37304 w 802158"/>
              <a:gd name="connsiteY0" fmla="*/ 0 h 750394"/>
              <a:gd name="connsiteX1" fmla="*/ 802158 w 802158"/>
              <a:gd name="connsiteY1" fmla="*/ 77820 h 750394"/>
              <a:gd name="connsiteX2" fmla="*/ 763804 w 802158"/>
              <a:gd name="connsiteY2" fmla="*/ 750394 h 750394"/>
              <a:gd name="connsiteX3" fmla="*/ 0 w 802158"/>
              <a:gd name="connsiteY3" fmla="*/ 668180 h 750394"/>
              <a:gd name="connsiteX4" fmla="*/ 37304 w 802158"/>
              <a:gd name="connsiteY4" fmla="*/ 0 h 7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158" h="750394">
                <a:moveTo>
                  <a:pt x="37304" y="0"/>
                </a:moveTo>
                <a:lnTo>
                  <a:pt x="802158" y="77820"/>
                </a:lnTo>
                <a:lnTo>
                  <a:pt x="763804" y="750394"/>
                </a:lnTo>
                <a:lnTo>
                  <a:pt x="0" y="668180"/>
                </a:lnTo>
                <a:lnTo>
                  <a:pt x="37304" y="0"/>
                </a:lnTo>
                <a:close/>
              </a:path>
            </a:pathLst>
          </a:custGeom>
          <a:noFill/>
          <a:ln w="28575">
            <a:solidFill>
              <a:srgbClr val="00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760"/>
            <a:ext cx="7992243" cy="4968875"/>
          </a:xfrm>
        </p:spPr>
        <p:txBody>
          <a:bodyPr/>
          <a:lstStyle/>
          <a:p>
            <a:r>
              <a:rPr lang="en-US" sz="2400" dirty="0" smtClean="0"/>
              <a:t>“</a:t>
            </a:r>
            <a:r>
              <a:rPr lang="en-US" sz="2400" b="1" dirty="0">
                <a:solidFill>
                  <a:schemeClr val="bg2"/>
                </a:solidFill>
              </a:rPr>
              <a:t>Performance Evaluation of Full Search Equivalent Pattern Matching Algorithms</a:t>
            </a:r>
            <a:r>
              <a:rPr lang="en-US" sz="2400" dirty="0" smtClean="0"/>
              <a:t>”</a:t>
            </a:r>
            <a:r>
              <a:rPr lang="en-US" sz="2400" b="1" dirty="0" smtClean="0"/>
              <a:t> [</a:t>
            </a:r>
            <a:r>
              <a:rPr lang="en-US" sz="2400" dirty="0" err="1" smtClean="0"/>
              <a:t>Ouyang</a:t>
            </a:r>
            <a:r>
              <a:rPr lang="en-US" sz="2400" dirty="0"/>
              <a:t>, </a:t>
            </a:r>
            <a:r>
              <a:rPr lang="en-US" sz="2400" dirty="0" err="1"/>
              <a:t>Tombari</a:t>
            </a:r>
            <a:r>
              <a:rPr lang="en-US" sz="2400" dirty="0"/>
              <a:t>, </a:t>
            </a:r>
            <a:r>
              <a:rPr lang="en-US" sz="2400" dirty="0" err="1"/>
              <a:t>Mattoccia</a:t>
            </a:r>
            <a:r>
              <a:rPr lang="en-US" sz="2400" dirty="0"/>
              <a:t>, </a:t>
            </a:r>
            <a:r>
              <a:rPr lang="en-US" sz="2400" dirty="0" smtClean="0"/>
              <a:t>         Di </a:t>
            </a:r>
            <a:r>
              <a:rPr lang="en-US" sz="2400" dirty="0"/>
              <a:t>Stefano, </a:t>
            </a:r>
            <a:r>
              <a:rPr lang="en-US" sz="2400" dirty="0" smtClean="0"/>
              <a:t>Cham, </a:t>
            </a:r>
            <a:r>
              <a:rPr lang="en-US" sz="2400" i="1" dirty="0" smtClean="0"/>
              <a:t>TPAMI 2012</a:t>
            </a:r>
            <a:r>
              <a:rPr lang="en-US" sz="2400" dirty="0" smtClean="0">
                <a:ea typeface="新細明體" charset="-120"/>
              </a:rPr>
              <a:t>]</a:t>
            </a:r>
            <a:endParaRPr lang="en-US" altLang="zh-TW" sz="2400" dirty="0" smtClean="0">
              <a:ea typeface="新細明體" charset="-12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190500"/>
            <a:ext cx="6915150" cy="862013"/>
          </a:xfrm>
        </p:spPr>
        <p:txBody>
          <a:bodyPr/>
          <a:lstStyle/>
          <a:p>
            <a:pPr marL="342900" lvl="0" indent="-342900"/>
            <a:r>
              <a:rPr lang="en-US" sz="3200" dirty="0" smtClean="0"/>
              <a:t>Template Matching - </a:t>
            </a:r>
            <a:r>
              <a:rPr lang="en-US" sz="2600" dirty="0" smtClean="0">
                <a:solidFill>
                  <a:srgbClr val="000000"/>
                </a:solidFill>
                <a:ea typeface="+mn-ea"/>
              </a:rPr>
              <a:t>2D </a:t>
            </a:r>
            <a:r>
              <a:rPr lang="en-US" sz="2600" dirty="0">
                <a:solidFill>
                  <a:srgbClr val="000000"/>
                </a:solidFill>
                <a:ea typeface="+mn-ea"/>
              </a:rPr>
              <a:t>translation (2 </a:t>
            </a:r>
            <a:r>
              <a:rPr lang="en-US" sz="2600" dirty="0" err="1">
                <a:solidFill>
                  <a:srgbClr val="000000"/>
                </a:solidFill>
                <a:ea typeface="+mn-ea"/>
              </a:rPr>
              <a:t>dof</a:t>
            </a:r>
            <a:r>
              <a:rPr lang="en-US" sz="2600" dirty="0" smtClean="0">
                <a:solidFill>
                  <a:srgbClr val="000000"/>
                </a:solidFill>
                <a:ea typeface="+mn-ea"/>
              </a:rPr>
              <a:t>)</a:t>
            </a:r>
            <a:endParaRPr lang="en-US" sz="3200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43" y="2792318"/>
            <a:ext cx="4467026" cy="27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20982"/>
            <a:ext cx="4111482" cy="192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15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5777</TotalTime>
  <Words>1762</Words>
  <Application>Microsoft Office PowerPoint</Application>
  <PresentationFormat>On-screen Show (4:3)</PresentationFormat>
  <Paragraphs>294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Office Theme</vt:lpstr>
      <vt:lpstr>Echo</vt:lpstr>
      <vt:lpstr>משוואה</vt:lpstr>
      <vt:lpstr>Equation</vt:lpstr>
      <vt:lpstr>FAsT-Match: Fast Affine Template Matching</vt:lpstr>
      <vt:lpstr>Generalized Template Matching</vt:lpstr>
      <vt:lpstr>PowerPoint Presentation</vt:lpstr>
      <vt:lpstr>Some results II</vt:lpstr>
      <vt:lpstr>Some results</vt:lpstr>
      <vt:lpstr>Generalized Template Matching</vt:lpstr>
      <vt:lpstr>PowerPoint Presentation</vt:lpstr>
      <vt:lpstr>PowerPoint Presentation</vt:lpstr>
      <vt:lpstr>Template Matching - 2D translation (2 dof)</vt:lpstr>
      <vt:lpstr>Template Matching – more general (3-4 dof)</vt:lpstr>
      <vt:lpstr>Related work</vt:lpstr>
      <vt:lpstr>Related work</vt:lpstr>
      <vt:lpstr>Sublinear Algorithms for Images I</vt:lpstr>
      <vt:lpstr>Sublinear Algorithms for Images II</vt:lpstr>
      <vt:lpstr>Sublinear Algorithms for Images III</vt:lpstr>
      <vt:lpstr>The Main Idea</vt:lpstr>
      <vt:lpstr>Formal Problem Statement</vt:lpstr>
      <vt:lpstr>Image Smoothness</vt:lpstr>
      <vt:lpstr>The Algorithm – take 1</vt:lpstr>
      <vt:lpstr>The Algorithm – take 2</vt:lpstr>
      <vt:lpstr>The Algorithm – take 3</vt:lpstr>
      <vt:lpstr>The net A_δ</vt:lpstr>
      <vt:lpstr>PowerPoint Presentation</vt:lpstr>
      <vt:lpstr>Approximation – Proof Outline</vt:lpstr>
      <vt:lpstr>Approximation – Proof Outline</vt:lpstr>
      <vt:lpstr>Fast-Match:  a Branch-and-Bound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Bad overlap due to ambiguity</vt:lpstr>
      <vt:lpstr>High SAD due to high TV and  ambiguity</vt:lpstr>
      <vt:lpstr>PowerPoint Presentation</vt:lpstr>
      <vt:lpstr>Mikolajczyk– graffiti (viewpoint)</vt:lpstr>
      <vt:lpstr>Mikolajczyk– ‘wall’ (viewpoint)</vt:lpstr>
      <vt:lpstr>Mikolajczyk– ‘trees’ (blur)</vt:lpstr>
      <vt:lpstr>Mikolajczyk – ‘bark’ (zoom+rot)</vt:lpstr>
      <vt:lpstr>Mikolajczyk – ‘UBC’ (JPEG)</vt:lpstr>
      <vt:lpstr>PowerPoint Presentation</vt:lpstr>
      <vt:lpstr>PowerPoint Presentation</vt:lpstr>
      <vt:lpstr>PowerPoint Presentation</vt:lpstr>
      <vt:lpstr>PowerPoint Presentation</vt:lpstr>
      <vt:lpstr>Fast-Match: Summary</vt:lpstr>
      <vt:lpstr>Fast-Match: Summary</vt:lpstr>
      <vt:lpstr>Fast-Match</vt:lpstr>
      <vt:lpstr>Image Smoothness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</dc:creator>
  <cp:lastModifiedBy>Simon</cp:lastModifiedBy>
  <cp:revision>199</cp:revision>
  <dcterms:created xsi:type="dcterms:W3CDTF">2013-05-16T07:20:24Z</dcterms:created>
  <dcterms:modified xsi:type="dcterms:W3CDTF">2013-05-26T06:47:08Z</dcterms:modified>
</cp:coreProperties>
</file>