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942" r:id="rId3"/>
    <p:sldId id="921" r:id="rId4"/>
    <p:sldId id="922" r:id="rId5"/>
    <p:sldId id="923" r:id="rId6"/>
    <p:sldId id="924" r:id="rId7"/>
    <p:sldId id="925" r:id="rId8"/>
    <p:sldId id="926" r:id="rId9"/>
    <p:sldId id="930" r:id="rId10"/>
    <p:sldId id="927" r:id="rId11"/>
    <p:sldId id="928" r:id="rId12"/>
    <p:sldId id="931" r:id="rId13"/>
    <p:sldId id="933" r:id="rId14"/>
    <p:sldId id="934" r:id="rId15"/>
    <p:sldId id="935" r:id="rId16"/>
    <p:sldId id="937" r:id="rId17"/>
    <p:sldId id="938" r:id="rId18"/>
    <p:sldId id="939" r:id="rId19"/>
    <p:sldId id="940" r:id="rId20"/>
    <p:sldId id="94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53"/>
    <p:restoredTop sz="94678"/>
  </p:normalViewPr>
  <p:slideViewPr>
    <p:cSldViewPr snapToGrid="0">
      <p:cViewPr varScale="1">
        <p:scale>
          <a:sx n="62" d="100"/>
          <a:sy n="62" d="100"/>
        </p:scale>
        <p:origin x="48" y="16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565D9-D208-4009-B96E-B20EC1CCB820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81230-48C4-41F0-B29C-37526EBA8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128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81230-48C4-41F0-B29C-37526EBA874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90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AA7B7-C19C-4AEF-B05B-A0294863F01F}" type="slidenum">
              <a:rPr lang="he-IL" altLang="he-IL"/>
              <a:pPr/>
              <a:t>2</a:t>
            </a:fld>
            <a:endParaRPr lang="en-US" altLang="he-IL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altLang="he-IL"/>
              <a:t>This is the original joke. </a:t>
            </a:r>
          </a:p>
          <a:p>
            <a:pPr algn="l" rtl="0"/>
            <a:r>
              <a:rPr lang="en-US" altLang="he-IL"/>
              <a:t>I would say something like: “Any talk on extractors must start with a motivation on how computers get random bits”.</a:t>
            </a:r>
          </a:p>
          <a:p>
            <a:pPr algn="l" rtl="0"/>
            <a:endParaRPr lang="en-US" altLang="he-IL"/>
          </a:p>
          <a:p>
            <a:pPr algn="l" rtl="0"/>
            <a:r>
              <a:rPr lang="en-US" altLang="he-IL"/>
              <a:t>Flash the slide and move on (don’t explain it as it may ruin the joke)…</a:t>
            </a:r>
          </a:p>
        </p:txBody>
      </p:sp>
    </p:spTree>
    <p:extLst>
      <p:ext uri="{BB962C8B-B14F-4D97-AF65-F5344CB8AC3E}">
        <p14:creationId xmlns:p14="http://schemas.microsoft.com/office/powerpoint/2010/main" val="3509705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81230-48C4-41F0-B29C-37526EBA874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891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0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8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9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8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4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8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4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8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84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4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80EBD-2CD5-4377-9BD4-8B5E1680C03B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9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374466" y="170935"/>
            <a:ext cx="10153128" cy="245373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Some New Results on </a:t>
            </a:r>
            <a:br>
              <a:rPr lang="en-US" sz="4800" dirty="0" smtClean="0">
                <a:solidFill>
                  <a:srgbClr val="C00000"/>
                </a:solidFill>
              </a:rPr>
            </a:br>
            <a:r>
              <a:rPr lang="en-US" sz="4800" dirty="0" smtClean="0">
                <a:solidFill>
                  <a:srgbClr val="C00000"/>
                </a:solidFill>
              </a:rPr>
              <a:t> Extractors for </a:t>
            </a:r>
            <a:r>
              <a:rPr lang="en-US" sz="4800" dirty="0" err="1" smtClean="0">
                <a:solidFill>
                  <a:srgbClr val="C00000"/>
                </a:solidFill>
              </a:rPr>
              <a:t>Samplable</a:t>
            </a:r>
            <a:r>
              <a:rPr lang="en-US" sz="4800" dirty="0" smtClean="0">
                <a:solidFill>
                  <a:srgbClr val="C00000"/>
                </a:solidFill>
              </a:rPr>
              <a:t> Distributions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033968" y="2260151"/>
            <a:ext cx="10834123" cy="4507813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In memory of </a:t>
            </a:r>
            <a:r>
              <a:rPr lang="en-US" dirty="0" smtClean="0">
                <a:solidFill>
                  <a:srgbClr val="C00000"/>
                </a:solidFill>
              </a:rPr>
              <a:t>Luca </a:t>
            </a:r>
            <a:r>
              <a:rPr lang="en-US" dirty="0" err="1" smtClean="0">
                <a:solidFill>
                  <a:srgbClr val="C00000"/>
                </a:solidFill>
              </a:rPr>
              <a:t>Trevisan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(1971-2024).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rgbClr val="C00000"/>
                </a:solidFill>
              </a:rPr>
              <a:t>Ronen </a:t>
            </a:r>
            <a:r>
              <a:rPr lang="en-US" dirty="0" err="1" smtClean="0">
                <a:solidFill>
                  <a:srgbClr val="C00000"/>
                </a:solidFill>
              </a:rPr>
              <a:t>Shaltiel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University of </a:t>
            </a:r>
            <a:r>
              <a:rPr lang="en-US" dirty="0" smtClean="0">
                <a:solidFill>
                  <a:schemeClr val="tx1"/>
                </a:solidFill>
              </a:rPr>
              <a:t>Haifa.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Based on: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Multiplicative</a:t>
            </a:r>
            <a:r>
              <a:rPr lang="en-US" dirty="0" smtClean="0">
                <a:solidFill>
                  <a:schemeClr val="tx1"/>
                </a:solidFill>
              </a:rPr>
              <a:t> extractors for </a:t>
            </a:r>
            <a:r>
              <a:rPr lang="en-US" dirty="0" err="1" smtClean="0">
                <a:solidFill>
                  <a:schemeClr val="tx1"/>
                </a:solidFill>
              </a:rPr>
              <a:t>samplable</a:t>
            </a:r>
            <a:r>
              <a:rPr lang="en-US" dirty="0" smtClean="0">
                <a:solidFill>
                  <a:schemeClr val="tx1"/>
                </a:solidFill>
              </a:rPr>
              <a:t> distributions.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Extractors for </a:t>
            </a:r>
            <a:r>
              <a:rPr lang="en-US" dirty="0" err="1" smtClean="0">
                <a:solidFill>
                  <a:schemeClr val="tx1"/>
                </a:solidFill>
              </a:rPr>
              <a:t>samplable</a:t>
            </a:r>
            <a:r>
              <a:rPr lang="en-US" dirty="0" smtClean="0">
                <a:solidFill>
                  <a:schemeClr val="tx1"/>
                </a:solidFill>
              </a:rPr>
              <a:t> distributions </a:t>
            </a:r>
            <a:r>
              <a:rPr lang="en-US" dirty="0" smtClean="0">
                <a:solidFill>
                  <a:srgbClr val="0070C0"/>
                </a:solidFill>
              </a:rPr>
              <a:t>with low min-entropy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Joint work with </a:t>
            </a:r>
            <a:r>
              <a:rPr lang="en-US" dirty="0" smtClean="0">
                <a:solidFill>
                  <a:srgbClr val="C00000"/>
                </a:solidFill>
              </a:rPr>
              <a:t>Marshall Ball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 err="1" smtClean="0">
                <a:solidFill>
                  <a:srgbClr val="C00000"/>
                </a:solidFill>
              </a:rPr>
              <a:t>Jad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Silbak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6" name="Picture 2" descr="Luca Trevisan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006" y="2341117"/>
            <a:ext cx="172584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7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7904"/>
            <a:ext cx="12191999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Multiplicative </a:t>
            </a:r>
            <a:r>
              <a:rPr lang="en-US" sz="3600" dirty="0" smtClean="0"/>
              <a:t>extractor </a:t>
            </a:r>
            <a:r>
              <a:rPr lang="en-US" sz="3600" dirty="0" smtClean="0">
                <a:solidFill>
                  <a:srgbClr val="7030A0"/>
                </a:solidFill>
              </a:rPr>
              <a:t>[S24]</a:t>
            </a:r>
            <a:r>
              <a:rPr lang="en-US" sz="3600" dirty="0" smtClean="0"/>
              <a:t> (high level overview)</a:t>
            </a:r>
            <a:endParaRPr lang="he-IL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73" y="794714"/>
            <a:ext cx="11877625" cy="606328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dirty="0" smtClean="0"/>
              <a:t>Approach of previous work [</a:t>
            </a:r>
            <a:r>
              <a:rPr lang="en-US" sz="3200" dirty="0" smtClean="0">
                <a:solidFill>
                  <a:srgbClr val="7030A0"/>
                </a:solidFill>
              </a:rPr>
              <a:t>TV00</a:t>
            </a:r>
            <a:r>
              <a:rPr lang="en-US" sz="3200" dirty="0" smtClean="0"/>
              <a:t>,</a:t>
            </a:r>
            <a:r>
              <a:rPr lang="en-US" sz="3200" dirty="0" smtClean="0">
                <a:solidFill>
                  <a:srgbClr val="7030A0"/>
                </a:solidFill>
              </a:rPr>
              <a:t>BDGM23</a:t>
            </a:r>
            <a:r>
              <a:rPr lang="en-US" sz="3200" dirty="0" smtClean="0"/>
              <a:t>]:</a:t>
            </a:r>
            <a:endParaRPr lang="en-US" sz="32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991190" y="1807066"/>
            <a:ext cx="9919373" cy="2930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he-IL" dirty="0" smtClean="0"/>
          </a:p>
          <a:p>
            <a:pPr algn="ctr">
              <a:buFont typeface="Wingdings" panose="05000000000000000000" pitchFamily="2" charset="2"/>
              <a:buNone/>
            </a:pPr>
            <a:r>
              <a:rPr lang="en-US" altLang="he-IL" dirty="0" smtClean="0"/>
              <a:t>Hardness Assumption</a:t>
            </a:r>
          </a:p>
          <a:p>
            <a:pPr algn="ctr">
              <a:buFont typeface="Wingdings" panose="05000000000000000000" pitchFamily="2" charset="2"/>
              <a:buNone/>
            </a:pPr>
            <a:endParaRPr lang="en-US" altLang="he-IL" dirty="0" smtClean="0"/>
          </a:p>
          <a:p>
            <a:pPr algn="ctr">
              <a:buFont typeface="Wingdings" panose="05000000000000000000" pitchFamily="2" charset="2"/>
              <a:buNone/>
            </a:pPr>
            <a:endParaRPr lang="en-US" altLang="he-IL" dirty="0" smtClean="0"/>
          </a:p>
          <a:p>
            <a:pPr algn="ctr">
              <a:buFont typeface="Wingdings" panose="05000000000000000000" pitchFamily="2" charset="2"/>
              <a:buNone/>
            </a:pPr>
            <a:r>
              <a:rPr lang="en-US" altLang="he-IL" dirty="0" smtClean="0"/>
              <a:t>Extractor for </a:t>
            </a:r>
            <a:r>
              <a:rPr lang="en-US" altLang="he-IL" dirty="0" err="1" smtClean="0"/>
              <a:t>samplable</a:t>
            </a:r>
            <a:r>
              <a:rPr lang="en-US" altLang="he-IL" dirty="0" smtClean="0"/>
              <a:t> distributions</a:t>
            </a:r>
            <a:endParaRPr lang="en-US" altLang="he-IL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5696573" y="3139742"/>
            <a:ext cx="366712" cy="768350"/>
          </a:xfrm>
          <a:prstGeom prst="downArrow">
            <a:avLst>
              <a:gd name="adj1" fmla="val 50000"/>
              <a:gd name="adj2" fmla="val 523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32537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76599" y="979030"/>
                <a:ext cx="11829751" cy="59531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he-IL" dirty="0" smtClean="0"/>
              </a:p>
              <a:p>
                <a:pPr algn="ctr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he-IL" dirty="0" smtClean="0">
                    <a:solidFill>
                      <a:srgbClr val="0070C0"/>
                    </a:solidFill>
                  </a:rPr>
                  <a:t>Hardness assumption </a:t>
                </a:r>
                <a:r>
                  <a:rPr lang="en-US" altLang="he-IL" dirty="0" smtClean="0"/>
                  <a:t>against </a:t>
                </a:r>
                <a:r>
                  <a:rPr lang="en-US" altLang="he-IL" dirty="0" smtClean="0">
                    <a:solidFill>
                      <a:srgbClr val="0070C0"/>
                    </a:solidFill>
                  </a:rPr>
                  <a:t>nondeterministic circuits</a:t>
                </a:r>
              </a:p>
              <a:p>
                <a:pPr algn="ctr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he-IL" dirty="0" smtClean="0"/>
              </a:p>
              <a:p>
                <a:pPr algn="ctr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he-IL" dirty="0" smtClean="0"/>
              </a:p>
              <a:p>
                <a:pPr algn="ctr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he-IL" dirty="0" smtClean="0"/>
              </a:p>
              <a:p>
                <a:pPr algn="ctr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he-IL" dirty="0" smtClean="0"/>
              </a:p>
              <a:p>
                <a:pPr algn="ctr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he-IL" dirty="0" smtClean="0">
                    <a:solidFill>
                      <a:srgbClr val="0070C0"/>
                    </a:solidFill>
                  </a:rPr>
                  <a:t>Seed-extending pseudorandom generator</a:t>
                </a:r>
                <a:r>
                  <a:rPr lang="en-US" altLang="he-IL" dirty="0" smtClean="0"/>
                  <a:t> for </a:t>
                </a:r>
                <a:r>
                  <a:rPr lang="en-US" altLang="he-IL" dirty="0" smtClean="0">
                    <a:solidFill>
                      <a:srgbClr val="0070C0"/>
                    </a:solidFill>
                  </a:rPr>
                  <a:t>nondeterministic circuits</a:t>
                </a:r>
              </a:p>
              <a:p>
                <a:pPr algn="ctr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r>
                      <a:rPr lang="en-US" altLang="he-I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he-I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he-I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he-IL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he-IL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he-IL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he-IL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altLang="he-I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he-I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he-I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he-IL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he-IL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he-IL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he-IL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altLang="he-I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he-IL" dirty="0" smtClean="0"/>
                  <a:t> </a:t>
                </a:r>
                <a:r>
                  <a:rPr lang="en-US" altLang="he-IL" dirty="0" err="1" smtClean="0"/>
                  <a:t>s.t.</a:t>
                </a:r>
                <a:r>
                  <a:rPr lang="en-US" altLang="he-IL" dirty="0" smtClean="0"/>
                  <a:t> for </a:t>
                </a:r>
                <a14:m>
                  <m:oMath xmlns:m="http://schemas.openxmlformats.org/officeDocument/2006/math">
                    <m:r>
                      <a:rPr lang="en-US" altLang="he-I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altLang="he-I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he-I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he-I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he-I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he-I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he-I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he-IL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altLang="he-IL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he-I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he-IL" dirty="0" smtClean="0"/>
                  <a:t>non-</a:t>
                </a:r>
                <a:r>
                  <a:rPr lang="en-US" altLang="he-IL" dirty="0" err="1" smtClean="0"/>
                  <a:t>det</a:t>
                </a:r>
                <a:r>
                  <a:rPr lang="en-US" altLang="he-IL" dirty="0" smtClean="0"/>
                  <a:t> circuit </a:t>
                </a:r>
                <a14:m>
                  <m:oMath xmlns:m="http://schemas.openxmlformats.org/officeDocument/2006/math">
                    <m:r>
                      <a:rPr lang="en-US" altLang="he-I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he-IL" dirty="0" smtClean="0"/>
                  <a:t>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he-I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he-I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he-I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altLang="he-IL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he-IL" b="0" dirty="0" smtClean="0"/>
              </a:p>
              <a:p>
                <a:pPr algn="ctr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he-IL" sz="1000" dirty="0" smtClean="0"/>
              </a:p>
              <a:p>
                <a:pPr algn="ctr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he-I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he-IL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he-IL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he-IL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altLang="he-IL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he-IL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he-IL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  <m:r>
                                        <a:rPr lang="en-US" altLang="he-IL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he-IL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altLang="he-IL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he-IL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)=</m:t>
                              </m:r>
                              <m:r>
                                <a:rPr lang="en-US" altLang="he-IL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en-US" altLang="he-IL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altLang="he-IL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he-I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altLang="he-I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endChr m:val="]"/>
                          <m:ctrlPr>
                            <a:rPr lang="en-US" altLang="he-I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he-IL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he-IL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he-IL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he-IL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he-IL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he-I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a:rPr lang="en-US" altLang="he-I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he-IL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he-I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altLang="he-IL" dirty="0" smtClean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he-IL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he-I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he-I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he-I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he-I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he-I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he-I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altLang="he-IL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he-IL" dirty="0" smtClean="0"/>
              </a:p>
              <a:p>
                <a:pPr algn="ctr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he-IL" dirty="0" smtClean="0"/>
              </a:p>
              <a:p>
                <a:pPr algn="ctr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he-IL" dirty="0" smtClean="0"/>
              </a:p>
              <a:p>
                <a:pPr algn="ctr">
                  <a:buFont typeface="Wingdings" panose="05000000000000000000" pitchFamily="2" charset="2"/>
                  <a:buNone/>
                </a:pPr>
                <a:r>
                  <a:rPr lang="en-US" altLang="he-IL" dirty="0"/>
                  <a:t>Extractor for </a:t>
                </a:r>
                <a:r>
                  <a:rPr lang="en-US" altLang="he-IL" dirty="0" err="1"/>
                  <a:t>samplable</a:t>
                </a:r>
                <a:r>
                  <a:rPr lang="en-US" altLang="he-IL" dirty="0"/>
                  <a:t> distributions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9" y="979030"/>
                <a:ext cx="11829751" cy="59531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7904"/>
            <a:ext cx="12191999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Multiplicative </a:t>
            </a:r>
            <a:r>
              <a:rPr lang="en-US" sz="3600" dirty="0" smtClean="0"/>
              <a:t>extractor </a:t>
            </a:r>
            <a:r>
              <a:rPr lang="en-US" sz="3600" dirty="0" smtClean="0">
                <a:solidFill>
                  <a:srgbClr val="7030A0"/>
                </a:solidFill>
              </a:rPr>
              <a:t>[S24]</a:t>
            </a:r>
            <a:r>
              <a:rPr lang="en-US" sz="3600" dirty="0" smtClean="0"/>
              <a:t> (high level overview)</a:t>
            </a:r>
            <a:endParaRPr lang="he-IL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6710" y="625540"/>
            <a:ext cx="11877625" cy="61757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dirty="0" smtClean="0">
                <a:solidFill>
                  <a:srgbClr val="00B050"/>
                </a:solidFill>
              </a:rPr>
              <a:t>New approach </a:t>
            </a:r>
            <a:r>
              <a:rPr lang="en-US" sz="3200" dirty="0" smtClean="0">
                <a:solidFill>
                  <a:srgbClr val="7030A0"/>
                </a:solidFill>
              </a:rPr>
              <a:t>[S24]</a:t>
            </a:r>
            <a:r>
              <a:rPr lang="en-US" sz="3200" dirty="0" smtClean="0"/>
              <a:t>:</a:t>
            </a:r>
            <a:endParaRPr lang="en-US" dirty="0" smtClean="0"/>
          </a:p>
          <a:p>
            <a:pPr lvl="1"/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5711097" y="5211880"/>
            <a:ext cx="366712" cy="768350"/>
          </a:xfrm>
          <a:prstGeom prst="downArrow">
            <a:avLst>
              <a:gd name="adj1" fmla="val 50000"/>
              <a:gd name="adj2" fmla="val 523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5" name="TextBox 4"/>
          <p:cNvSpPr txBox="1"/>
          <p:nvPr/>
        </p:nvSpPr>
        <p:spPr>
          <a:xfrm>
            <a:off x="0" y="2987532"/>
            <a:ext cx="44044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Multiplicative </a:t>
            </a:r>
            <a:r>
              <a:rPr lang="en-US" sz="3200" dirty="0" smtClean="0">
                <a:solidFill>
                  <a:srgbClr val="7030A0"/>
                </a:solidFill>
              </a:rPr>
              <a:t>[AIKS16]</a:t>
            </a:r>
            <a:endParaRPr lang="he-IL" sz="32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910" y="5930218"/>
            <a:ext cx="25205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Multiplicative</a:t>
            </a:r>
            <a:endParaRPr lang="he-IL" sz="3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842942" y="4228035"/>
                <a:ext cx="2915547" cy="55226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942" y="4228035"/>
                <a:ext cx="2915547" cy="5522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269794" y="5261391"/>
            <a:ext cx="142186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Very easy.</a:t>
            </a:r>
            <a:endParaRPr lang="he-IL" sz="2000" dirty="0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5716372" y="2173331"/>
            <a:ext cx="366712" cy="768350"/>
          </a:xfrm>
          <a:prstGeom prst="downArrow">
            <a:avLst>
              <a:gd name="adj1" fmla="val 50000"/>
              <a:gd name="adj2" fmla="val 523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14" name="TextBox 13"/>
          <p:cNvSpPr txBox="1"/>
          <p:nvPr/>
        </p:nvSpPr>
        <p:spPr>
          <a:xfrm>
            <a:off x="6269794" y="1919145"/>
            <a:ext cx="574666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Using the same construction as </a:t>
            </a:r>
            <a:r>
              <a:rPr lang="en-US" sz="2000" dirty="0" smtClean="0">
                <a:solidFill>
                  <a:srgbClr val="7030A0"/>
                </a:solidFill>
              </a:rPr>
              <a:t>[TV00]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7030A0"/>
                </a:solidFill>
              </a:rPr>
              <a:t>[BDGM23]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This turns out to be </a:t>
            </a:r>
            <a:r>
              <a:rPr lang="en-US" sz="2000" dirty="0" smtClean="0">
                <a:solidFill>
                  <a:srgbClr val="0070C0"/>
                </a:solidFill>
              </a:rPr>
              <a:t>much easier </a:t>
            </a:r>
            <a:r>
              <a:rPr lang="en-US" sz="2000" dirty="0" smtClean="0"/>
              <a:t>because we only need to </a:t>
            </a:r>
            <a:r>
              <a:rPr lang="en-US" sz="2000" dirty="0" smtClean="0">
                <a:solidFill>
                  <a:srgbClr val="0070C0"/>
                </a:solidFill>
              </a:rPr>
              <a:t>analyze on the uniform distribution</a:t>
            </a:r>
            <a:r>
              <a:rPr lang="en-US" sz="2000" dirty="0" smtClean="0"/>
              <a:t>, rather than on any </a:t>
            </a:r>
            <a:r>
              <a:rPr lang="en-US" sz="2000" dirty="0" err="1" smtClean="0">
                <a:solidFill>
                  <a:srgbClr val="0070C0"/>
                </a:solidFill>
              </a:rPr>
              <a:t>samplable</a:t>
            </a:r>
            <a:r>
              <a:rPr lang="en-US" sz="2000" dirty="0" smtClean="0">
                <a:solidFill>
                  <a:srgbClr val="0070C0"/>
                </a:solidFill>
              </a:rPr>
              <a:t> source with high min-entropy</a:t>
            </a:r>
            <a:r>
              <a:rPr lang="en-US" sz="2000" dirty="0" smtClean="0"/>
              <a:t>. 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5246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10" grpId="0"/>
      <p:bldP spid="8" grpId="0" animBg="1"/>
      <p:bldP spid="12" grpId="0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50900"/>
            <a:ext cx="10972800" cy="1143000"/>
          </a:xfrm>
        </p:spPr>
        <p:txBody>
          <a:bodyPr/>
          <a:lstStyle/>
          <a:p>
            <a:r>
              <a:rPr lang="en-US" dirty="0" smtClean="0"/>
              <a:t>Remainder of talk: High level overview</a:t>
            </a:r>
            <a:endParaRPr lang="he-IL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25" y="971848"/>
            <a:ext cx="11877625" cy="5778434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Multiplicative extractor for </a:t>
            </a:r>
            <a:r>
              <a:rPr lang="en-US" sz="3200" dirty="0" err="1" smtClean="0"/>
              <a:t>samplable</a:t>
            </a:r>
            <a:r>
              <a:rPr lang="en-US" sz="3200" dirty="0" smtClean="0"/>
              <a:t> distributions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0070C0"/>
                </a:solidFill>
              </a:rPr>
              <a:t>Extractor for </a:t>
            </a:r>
            <a:r>
              <a:rPr lang="en-US" sz="3200" dirty="0" err="1" smtClean="0">
                <a:solidFill>
                  <a:srgbClr val="0070C0"/>
                </a:solidFill>
              </a:rPr>
              <a:t>samplable</a:t>
            </a:r>
            <a:r>
              <a:rPr lang="en-US" sz="3200" dirty="0" smtClean="0">
                <a:solidFill>
                  <a:srgbClr val="0070C0"/>
                </a:solidFill>
              </a:rPr>
              <a:t> distributions with low min-entropy.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464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50900"/>
            <a:ext cx="10972800" cy="1143000"/>
          </a:xfrm>
        </p:spPr>
        <p:txBody>
          <a:bodyPr/>
          <a:lstStyle/>
          <a:p>
            <a:r>
              <a:rPr lang="en-US" dirty="0" smtClean="0"/>
              <a:t>Overview of the construction of </a:t>
            </a:r>
            <a:r>
              <a:rPr lang="en-US" dirty="0" smtClean="0">
                <a:solidFill>
                  <a:srgbClr val="7030A0"/>
                </a:solidFill>
              </a:rPr>
              <a:t>[TV00]</a:t>
            </a:r>
            <a:endParaRPr lang="he-IL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77135" y="971848"/>
                <a:ext cx="12284557" cy="5778434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Goal:</a:t>
                </a:r>
                <a:r>
                  <a:rPr lang="en-US" dirty="0" smtClean="0"/>
                  <a:t> Construct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dirty="0" smtClean="0">
                    <a:solidFill>
                      <a:srgbClr val="FF0000"/>
                    </a:solidFill>
                  </a:rPr>
                  <a:t>{0,1} </a:t>
                </a:r>
                <a:r>
                  <a:rPr lang="en-US" b="0" dirty="0" smtClean="0"/>
                  <a:t>assuming hardness assumption.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Ingredients:</a:t>
                </a:r>
              </a:p>
              <a:p>
                <a:pPr lvl="1"/>
                <a:r>
                  <a:rPr lang="en-US" b="0" dirty="0" smtClean="0">
                    <a:solidFill>
                      <a:srgbClr val="0070C0"/>
                    </a:solidFill>
                  </a:rPr>
                  <a:t>Hard on average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dirty="0" smtClean="0"/>
                  <a:t> </a:t>
                </a:r>
                <a:r>
                  <a:rPr lang="en-US" b="0" dirty="0" err="1" smtClean="0"/>
                  <a:t>s.t.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 smtClean="0"/>
                  <a:t>-circuit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 smtClean="0"/>
                  <a:t>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b="0" dirty="0" smtClean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←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</m:func>
                  </m:oMath>
                </a14:m>
                <a:r>
                  <a:rPr lang="en-US" b="0" dirty="0" smtClean="0"/>
                  <a:t>. (Constructed from assumption by </a:t>
                </a:r>
                <a:r>
                  <a:rPr lang="en-US" b="0" dirty="0" smtClean="0">
                    <a:solidFill>
                      <a:srgbClr val="7030A0"/>
                    </a:solidFill>
                  </a:rPr>
                  <a:t>[TV00]</a:t>
                </a:r>
                <a:r>
                  <a:rPr lang="en-US" b="0" dirty="0" smtClean="0"/>
                  <a:t>).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2-source extractor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pPr marL="457200" lvl="1" indent="0">
                  <a:buNone/>
                </a:pPr>
                <a:r>
                  <a:rPr lang="en-US" b="0" dirty="0" smtClean="0">
                    <a:solidFill>
                      <a:srgbClr val="00B050"/>
                    </a:solidFill>
                  </a:rPr>
                  <a:t>Construction:</a:t>
                </a:r>
                <a:r>
                  <a:rPr lang="en-US" b="0" dirty="0" smtClean="0"/>
                  <a:t> 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dirty="0" smtClean="0"/>
                  <a:t>, split it to two halves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0" dirty="0" smtClean="0"/>
                  <a:t>and set: </a:t>
                </a:r>
              </a:p>
              <a:p>
                <a:pPr marL="457200" lvl="1" indent="0">
                  <a:buNone/>
                </a:pPr>
                <a:r>
                  <a:rPr lang="en-US" b="0" dirty="0" smtClean="0"/>
                  <a:t>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77135" y="971848"/>
                <a:ext cx="12284557" cy="5778434"/>
              </a:xfrm>
              <a:blipFill rotWithShape="0">
                <a:blip r:embed="rId2"/>
                <a:stretch>
                  <a:fillRect t="-94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ular Callout 4"/>
              <p:cNvSpPr/>
              <p:nvPr/>
            </p:nvSpPr>
            <p:spPr>
              <a:xfrm>
                <a:off x="128986" y="4665509"/>
                <a:ext cx="11830550" cy="2121401"/>
              </a:xfrm>
              <a:prstGeom prst="wedgeRectCallout">
                <a:avLst>
                  <a:gd name="adj1" fmla="val 823"/>
                  <a:gd name="adj2" fmla="val -6187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r>
                  <a:rPr lang="en-US" sz="2400" dirty="0"/>
                  <a:t>Looks strange,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400" dirty="0"/>
                  <a:t> need </a:t>
                </a:r>
                <a:r>
                  <a:rPr lang="en-US" sz="2400" dirty="0">
                    <a:solidFill>
                      <a:srgbClr val="0070C0"/>
                    </a:solidFill>
                  </a:rPr>
                  <a:t>not </a:t>
                </a:r>
                <a:r>
                  <a:rPr lang="en-US" sz="2400" dirty="0"/>
                  <a:t>be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independent</a:t>
                </a:r>
                <a:r>
                  <a:rPr lang="en-US" sz="2400" dirty="0" smtClean="0"/>
                  <a:t>.</a:t>
                </a:r>
              </a:p>
              <a:p>
                <a:r>
                  <a:rPr lang="en-US" sz="2400" dirty="0" smtClean="0"/>
                  <a:t>In the case of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[TV00]</a:t>
                </a:r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 smtClean="0"/>
                  <a:t> is the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low degree extension </a:t>
                </a:r>
                <a:r>
                  <a:rPr lang="en-US" sz="2400" dirty="0" smtClean="0"/>
                  <a:t>of the function in the hardness assumption,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 smtClean="0"/>
                  <a:t> is the </a:t>
                </a:r>
                <a:r>
                  <a:rPr lang="en-US" sz="2400" dirty="0" err="1" smtClean="0">
                    <a:solidFill>
                      <a:srgbClr val="0070C0"/>
                    </a:solidFill>
                  </a:rPr>
                  <a:t>Hadamard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2-source extractor</a:t>
                </a:r>
                <a:r>
                  <a:rPr lang="en-US" sz="2400" dirty="0" smtClean="0"/>
                  <a:t>. </a:t>
                </a:r>
              </a:p>
              <a:p>
                <a:r>
                  <a:rPr lang="en-US" sz="2400" dirty="0" smtClean="0"/>
                  <a:t>In this terminology, the truth table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</m:oMath>
                </a14:m>
                <a:r>
                  <a:rPr lang="en-US" sz="2400" dirty="0" smtClean="0"/>
                  <a:t> is obtained by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encoding</a:t>
                </a:r>
                <a:r>
                  <a:rPr lang="en-US" sz="2400" dirty="0" smtClean="0"/>
                  <a:t> the truth table of the hard function, using the concatenated code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Reed-Muller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0070C0"/>
                    </a:solidFill>
                  </a:rPr>
                  <a:t>Hadamard</a:t>
                </a:r>
                <a:r>
                  <a:rPr lang="en-US" sz="2400" dirty="0" smtClean="0"/>
                  <a:t>. </a:t>
                </a:r>
              </a:p>
            </p:txBody>
          </p:sp>
        </mc:Choice>
        <mc:Fallback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86" y="4665509"/>
                <a:ext cx="11830550" cy="2121401"/>
              </a:xfrm>
              <a:prstGeom prst="wedgeRectCallout">
                <a:avLst>
                  <a:gd name="adj1" fmla="val 823"/>
                  <a:gd name="adj2" fmla="val -61870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308812" y="4142289"/>
                <a:ext cx="406932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he-IL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812" y="4142289"/>
                <a:ext cx="406932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03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50900"/>
            <a:ext cx="10972800" cy="1143000"/>
          </a:xfrm>
        </p:spPr>
        <p:txBody>
          <a:bodyPr/>
          <a:lstStyle/>
          <a:p>
            <a:r>
              <a:rPr lang="en-US" dirty="0" smtClean="0"/>
              <a:t>Analysis of </a:t>
            </a:r>
            <a:r>
              <a:rPr lang="en-US" dirty="0" smtClean="0">
                <a:solidFill>
                  <a:srgbClr val="7030A0"/>
                </a:solidFill>
              </a:rPr>
              <a:t>[TV00] </a:t>
            </a:r>
            <a:r>
              <a:rPr lang="en-US" dirty="0" smtClean="0"/>
              <a:t>at a high level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77135" y="971848"/>
                <a:ext cx="12284557" cy="5778434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:r>
                  <a:rPr lang="en-US" b="0" dirty="0" smtClean="0">
                    <a:solidFill>
                      <a:srgbClr val="00B050"/>
                    </a:solidFill>
                  </a:rPr>
                  <a:t>Construction:</a:t>
                </a:r>
                <a:r>
                  <a:rPr lang="en-US" b="0" dirty="0" smtClean="0"/>
                  <a:t> 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dirty="0" smtClean="0"/>
                  <a:t>, split it to two halves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0" dirty="0" smtClean="0"/>
                  <a:t>and set: </a:t>
                </a:r>
              </a:p>
              <a:p>
                <a:pPr marL="457200" lvl="1" indent="0">
                  <a:buNone/>
                </a:pPr>
                <a:r>
                  <a:rPr lang="en-US" b="0" dirty="0" smtClean="0"/>
                  <a:t>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b="0" dirty="0" smtClean="0">
                    <a:solidFill>
                      <a:srgbClr val="FF0000"/>
                    </a:solidFill>
                  </a:rPr>
                  <a:t>. </a:t>
                </a:r>
                <a:r>
                  <a:rPr lang="en-US" b="0" dirty="0" smtClean="0"/>
                  <a:t>We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b="0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b="0" dirty="0" smtClean="0"/>
                  <a:t>so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b="0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Proof strategy: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Show that for </a:t>
                </a:r>
                <a:r>
                  <a:rPr lang="en-US" b="0" dirty="0" err="1" smtClean="0">
                    <a:solidFill>
                      <a:schemeClr val="tx1"/>
                    </a:solidFill>
                  </a:rPr>
                  <a:t>samplable</a:t>
                </a:r>
                <a:r>
                  <a:rPr lang="en-US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,                                     </a:t>
                </a:r>
                <a:r>
                  <a:rPr lang="en-US" b="0" dirty="0" smtClean="0">
                    <a:solidFill>
                      <a:srgbClr val="0070C0"/>
                    </a:solidFill>
                  </a:rPr>
                  <a:t>If</a:t>
                </a:r>
                <a:r>
                  <a:rPr lang="en-US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 is </a:t>
                </a:r>
                <a:r>
                  <a:rPr lang="en-US" b="0" dirty="0" smtClean="0">
                    <a:solidFill>
                      <a:srgbClr val="0070C0"/>
                    </a:solidFill>
                  </a:rPr>
                  <a:t>biased</a:t>
                </a:r>
                <a:r>
                  <a:rPr lang="en-US" b="0" dirty="0" smtClean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b="0" dirty="0" smtClean="0">
                    <a:solidFill>
                      <a:srgbClr val="0070C0"/>
                    </a:solidFill>
                  </a:rPr>
                  <a:t>is not hard </a:t>
                </a:r>
                <a:r>
                  <a:rPr lang="en-US" b="0" dirty="0" smtClean="0">
                    <a:solidFill>
                      <a:schemeClr val="tx1"/>
                    </a:solidFill>
                  </a:rPr>
                  <a:t>on average (contradiction).</a:t>
                </a: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Dfn:</a:t>
                </a:r>
                <a:r>
                  <a:rPr lang="en-US" dirty="0"/>
                  <a:t> We say that an input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, is</a:t>
                </a:r>
                <a:r>
                  <a:rPr lang="en-US" dirty="0">
                    <a:solidFill>
                      <a:srgbClr val="0070C0"/>
                    </a:solidFill>
                  </a:rPr>
                  <a:t> useful</a:t>
                </a:r>
                <a:r>
                  <a:rPr lang="en-US" dirty="0"/>
                  <a:t>, if</a:t>
                </a:r>
                <a:r>
                  <a:rPr lang="en-US" dirty="0" smtClean="0"/>
                  <a:t>:</a:t>
                </a:r>
              </a:p>
              <a:p>
                <a:pPr marL="1371600" lvl="2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</a:t>
                </a:r>
                <a:r>
                  <a:rPr lang="en-US" dirty="0">
                    <a:solidFill>
                      <a:srgbClr val="0070C0"/>
                    </a:solidFill>
                  </a:rPr>
                  <a:t>some min-entropy</a:t>
                </a:r>
                <a:r>
                  <a:rPr lang="en-US" dirty="0" smtClean="0"/>
                  <a:t>.</a:t>
                </a:r>
              </a:p>
              <a:p>
                <a:pPr marL="1371600" lvl="2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𝐸𝑥𝑡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biased</a:t>
                </a:r>
                <a:r>
                  <a:rPr lang="en-US" dirty="0" smtClean="0"/>
                  <a:t>.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2-src 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ext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property: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/>
                  <a:t>with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sufficient min-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ent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is biased is small.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Setting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useful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is in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small set</a:t>
                </a:r>
                <a:r>
                  <a:rPr lang="en-US" dirty="0" smtClean="0"/>
                  <a:t>.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rgbClr val="7030A0"/>
                    </a:solidFill>
                  </a:rPr>
                  <a:t>[TV00]:</a:t>
                </a:r>
                <a:r>
                  <a:rPr lang="en-US" dirty="0" smtClean="0"/>
                  <a:t>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 smtClean="0"/>
                  <a:t> can be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computed w/noticeable prob. </a:t>
                </a:r>
                <a:r>
                  <a:rPr lang="en-US" dirty="0" smtClean="0"/>
                  <a:t>on every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useful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Summing up: </a:t>
                </a:r>
                <a:r>
                  <a:rPr lang="en-US" dirty="0" smtClean="0"/>
                  <a:t>We win (get a contradiction)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←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useful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noticeable</a:t>
                </a:r>
                <a:r>
                  <a:rPr lang="en-US" dirty="0" smtClean="0"/>
                  <a:t>.</a:t>
                </a:r>
              </a:p>
              <a:p>
                <a:pPr marL="457200" lvl="1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77135" y="971848"/>
                <a:ext cx="12284557" cy="5778434"/>
              </a:xfrm>
              <a:blipFill rotWithShape="0">
                <a:blip r:embed="rId2"/>
                <a:stretch>
                  <a:fillRect t="-949" r="-74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011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50900"/>
            <a:ext cx="10972800" cy="1143000"/>
          </a:xfrm>
        </p:spPr>
        <p:txBody>
          <a:bodyPr/>
          <a:lstStyle/>
          <a:p>
            <a:r>
              <a:rPr lang="en-US" dirty="0" smtClean="0"/>
              <a:t>Analysis of </a:t>
            </a:r>
            <a:r>
              <a:rPr lang="en-US" dirty="0" smtClean="0">
                <a:solidFill>
                  <a:srgbClr val="7030A0"/>
                </a:solidFill>
              </a:rPr>
              <a:t>[TV00]: </a:t>
            </a:r>
            <a:r>
              <a:rPr lang="en-US" dirty="0" smtClean="0">
                <a:solidFill>
                  <a:srgbClr val="002060"/>
                </a:solidFill>
              </a:rPr>
              <a:t>barrier to low entropy</a:t>
            </a:r>
            <a:endParaRPr lang="he-IL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77135" y="971848"/>
                <a:ext cx="12284557" cy="5778434"/>
              </a:xfrm>
            </p:spPr>
            <p:txBody>
              <a:bodyPr>
                <a:normAutofit fontScale="92500" lnSpcReduction="20000"/>
              </a:bodyPr>
              <a:lstStyle/>
              <a:p>
                <a:pPr marL="457200" lvl="1" indent="0">
                  <a:buNone/>
                </a:pPr>
                <a:r>
                  <a:rPr lang="en-US" b="0" dirty="0" smtClean="0">
                    <a:solidFill>
                      <a:srgbClr val="00B050"/>
                    </a:solidFill>
                  </a:rPr>
                  <a:t>Construction:</a:t>
                </a:r>
                <a:r>
                  <a:rPr lang="en-US" b="0" dirty="0" smtClean="0"/>
                  <a:t> 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dirty="0" smtClean="0"/>
                  <a:t>, split it to two halves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0" dirty="0" smtClean="0"/>
                  <a:t>and set: </a:t>
                </a:r>
              </a:p>
              <a:p>
                <a:pPr marL="457200" lvl="1" indent="0">
                  <a:buNone/>
                </a:pPr>
                <a:r>
                  <a:rPr lang="en-US" b="0" dirty="0" smtClean="0"/>
                  <a:t>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b="0" dirty="0" smtClean="0">
                    <a:solidFill>
                      <a:srgbClr val="FF0000"/>
                    </a:solidFill>
                  </a:rPr>
                  <a:t>. </a:t>
                </a:r>
                <a:r>
                  <a:rPr lang="en-US" b="0" dirty="0" smtClean="0"/>
                  <a:t>We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b="0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b="0" dirty="0" smtClean="0"/>
                  <a:t>so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b="0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pPr marL="457200" lvl="1" indent="0">
                  <a:buNone/>
                </a:pPr>
                <a:r>
                  <a:rPr lang="en-US" dirty="0" err="1" smtClean="0">
                    <a:solidFill>
                      <a:srgbClr val="00B050"/>
                    </a:solidFill>
                  </a:rPr>
                  <a:t>Dfn</a:t>
                </a:r>
                <a:r>
                  <a:rPr lang="en-US" dirty="0">
                    <a:solidFill>
                      <a:srgbClr val="00B050"/>
                    </a:solidFill>
                  </a:rPr>
                  <a:t>:</a:t>
                </a:r>
                <a:r>
                  <a:rPr lang="en-US" dirty="0"/>
                  <a:t> We say that an input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, is</a:t>
                </a:r>
                <a:r>
                  <a:rPr lang="en-US" dirty="0">
                    <a:solidFill>
                      <a:srgbClr val="0070C0"/>
                    </a:solidFill>
                  </a:rPr>
                  <a:t> useful</a:t>
                </a:r>
                <a:r>
                  <a:rPr lang="en-US" dirty="0"/>
                  <a:t>, if</a:t>
                </a:r>
                <a:r>
                  <a:rPr lang="en-US" dirty="0" smtClean="0"/>
                  <a:t>:</a:t>
                </a:r>
              </a:p>
              <a:p>
                <a:pPr marL="1371600" lvl="2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has </a:t>
                </a:r>
                <a:r>
                  <a:rPr lang="en-US" sz="2600" dirty="0">
                    <a:solidFill>
                      <a:srgbClr val="0070C0"/>
                    </a:solidFill>
                  </a:rPr>
                  <a:t>some min-entropy</a:t>
                </a:r>
                <a:r>
                  <a:rPr lang="en-US" sz="2600" dirty="0" smtClean="0"/>
                  <a:t>.</a:t>
                </a:r>
              </a:p>
              <a:p>
                <a:pPr marL="1371600" lvl="2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𝐸𝑥𝑡</m:t>
                        </m:r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sz="2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600" dirty="0" smtClean="0"/>
                  <a:t> is 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biased</a:t>
                </a:r>
                <a:r>
                  <a:rPr lang="en-US" sz="2600" dirty="0" smtClean="0"/>
                  <a:t>.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We’ve seen: </a:t>
                </a:r>
                <a:r>
                  <a:rPr lang="en-US" dirty="0" smtClean="0"/>
                  <a:t>We win (get a contradiction)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←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useful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noticeable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, it could be that all the entropy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, and then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zero min-entropy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is useful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We must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, (this is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barrier</a:t>
                </a:r>
                <a:r>
                  <a:rPr lang="en-US" dirty="0" smtClean="0"/>
                  <a:t> that was mentioned earlier).</a:t>
                </a:r>
              </a:p>
              <a:p>
                <a:pPr lvl="1"/>
                <a:r>
                  <a:rPr lang="en-US" dirty="0" smtClean="0"/>
                  <a:t>Assuming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is sufficiently larger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, an averaging argument shows that: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useful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0070C0"/>
                    </a:solidFill>
                  </a:rPr>
                  <a:t>noticeable</a:t>
                </a:r>
                <a:r>
                  <a:rPr lang="en-US" dirty="0" smtClean="0"/>
                  <a:t>. However,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 is not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[TV00] </a:t>
                </a:r>
                <a:r>
                  <a:rPr lang="en-US" dirty="0" smtClean="0"/>
                  <a:t>need to 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, so that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``similar to’’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77135" y="971848"/>
                <a:ext cx="12284557" cy="5778434"/>
              </a:xfrm>
              <a:blipFill>
                <a:blip r:embed="rId2"/>
                <a:stretch>
                  <a:fillRect t="-2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50900"/>
            <a:ext cx="10972800" cy="1143000"/>
          </a:xfrm>
        </p:spPr>
        <p:txBody>
          <a:bodyPr/>
          <a:lstStyle/>
          <a:p>
            <a:r>
              <a:rPr lang="en-US" dirty="0" smtClean="0"/>
              <a:t>How to avoid the first barrier </a:t>
            </a:r>
            <a:endParaRPr lang="he-IL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77135" y="971847"/>
                <a:ext cx="12284557" cy="6142281"/>
              </a:xfrm>
            </p:spPr>
            <p:txBody>
              <a:bodyPr>
                <a:normAutofit fontScale="92500" lnSpcReduction="20000"/>
              </a:bodyPr>
              <a:lstStyle/>
              <a:p>
                <a:pPr marL="457200" lvl="1" indent="0">
                  <a:buNone/>
                </a:pPr>
                <a:r>
                  <a:rPr lang="en-US" b="0" dirty="0" smtClean="0">
                    <a:solidFill>
                      <a:srgbClr val="00B050"/>
                    </a:solidFill>
                  </a:rPr>
                  <a:t>Construction:</a:t>
                </a:r>
                <a:r>
                  <a:rPr lang="en-US" b="0" dirty="0" smtClean="0"/>
                  <a:t> 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dirty="0" smtClean="0"/>
                  <a:t>, split it to two halves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0" dirty="0" smtClean="0"/>
                  <a:t>and set: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𝐶𝑛𝑑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b="0" dirty="0" smtClean="0">
                    <a:solidFill>
                      <a:srgbClr val="FF0000"/>
                    </a:solidFill>
                  </a:rPr>
                  <a:t>. </a:t>
                </a:r>
                <a:r>
                  <a:rPr lang="en-US" b="0" dirty="0" smtClean="0"/>
                  <a:t>We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𝐶𝑛𝑑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b="0" dirty="0" smtClean="0"/>
                  <a:t>so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b="0" dirty="0" smtClean="0">
                    <a:solidFill>
                      <a:srgbClr val="FF0000"/>
                    </a:solidFill>
                  </a:rPr>
                  <a:t>.</a:t>
                </a:r>
                <a:endParaRPr lang="en-US" dirty="0" smtClean="0">
                  <a:solidFill>
                    <a:srgbClr val="00B05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We’ve seen: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, it could be that all the entropy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        and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zero min-entropy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is useful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pPr lvl="1"/>
                <a:r>
                  <a:rPr lang="en-US" dirty="0" smtClean="0"/>
                  <a:t>We introduce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new object</a:t>
                </a:r>
                <a:r>
                  <a:rPr lang="en-US" dirty="0" smtClean="0"/>
                  <a:t>: “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errorless condenser</a:t>
                </a:r>
                <a:r>
                  <a:rPr lang="en-US" dirty="0" smtClean="0"/>
                  <a:t> for </a:t>
                </a:r>
                <a:r>
                  <a:rPr lang="en-US" dirty="0" err="1" smtClean="0"/>
                  <a:t>samplable</a:t>
                </a:r>
                <a:r>
                  <a:rPr lang="en-US" dirty="0" smtClean="0"/>
                  <a:t> distributions”.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We 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𝐶𝑛𝑑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for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condenser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and say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            </a:t>
                </a:r>
                <a:r>
                  <a:rPr lang="en-US" dirty="0" smtClean="0"/>
                  <a:t>(We give an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explicit conditional construction </a:t>
                </a:r>
                <a:r>
                  <a:rPr lang="en-US" dirty="0" smtClean="0"/>
                  <a:t>of such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𝐶𝑛𝑑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).</a:t>
                </a:r>
              </a:p>
              <a:p>
                <a:pPr lvl="1"/>
                <a:r>
                  <a:rPr lang="en-US" dirty="0" smtClean="0"/>
                  <a:t>Now,  we have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is a (close to) a “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block-wise source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”, meaning that: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even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}).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/>
                  <a:t>Sufficient for the previous argument. We get that: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biased</a:t>
                </a:r>
                <a:r>
                  <a:rPr lang="en-US" dirty="0" smtClean="0"/>
                  <a:t>, then: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𝐶𝑛𝑑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useful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r>
                  <a:rPr lang="en-US" dirty="0"/>
                  <a:t>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noticeable.</a:t>
                </a:r>
                <a:r>
                  <a:rPr lang="en-US" dirty="0" smtClean="0"/>
                  <a:t> </a:t>
                </a:r>
              </a:p>
              <a:p>
                <a:pPr marL="457200" lvl="1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77135" y="971847"/>
                <a:ext cx="12284557" cy="6142281"/>
              </a:xfrm>
              <a:blipFill rotWithShape="0">
                <a:blip r:embed="rId2"/>
                <a:stretch>
                  <a:fillRect t="-198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/>
              <p:nvPr/>
            </p:nvSpPr>
            <p:spPr>
              <a:xfrm>
                <a:off x="238574" y="3115804"/>
                <a:ext cx="11714852" cy="104050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600" dirty="0" smtClean="0">
                    <a:solidFill>
                      <a:srgbClr val="00B050"/>
                    </a:solidFill>
                  </a:rPr>
                  <a:t>Dfn:</a:t>
                </a:r>
                <a:r>
                  <a:rPr lang="en-US" sz="2600" dirty="0" smtClean="0">
                    <a:solidFill>
                      <a:schemeClr val="tx1"/>
                    </a:solidFill>
                  </a:rPr>
                  <a:t> (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errorless condenser</a:t>
                </a:r>
                <a:r>
                  <a:rPr lang="en-US" sz="2600" dirty="0" smtClean="0">
                    <a:solidFill>
                      <a:schemeClr val="tx1"/>
                    </a:solidFill>
                  </a:rPr>
                  <a:t>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𝑛𝑑</m:t>
                    </m:r>
                    <m:r>
                      <a:rPr lang="en-US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26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</a:rPr>
                  <a:t>-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errorless condenser </a:t>
                </a:r>
                <a:r>
                  <a:rPr lang="en-US" sz="26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𝑆𝑎𝑚𝑝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𝑆𝑎𝑚𝑝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>
                    <a:solidFill>
                      <a:schemeClr val="tx1"/>
                    </a:solidFill>
                  </a:rPr>
                  <a:t>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Cnd</m:t>
                        </m:r>
                        <m:d>
                          <m:dPr>
                            <m:ctrlPr>
                              <a:rPr lang="en-US" sz="2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.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74" y="3115804"/>
                <a:ext cx="11714852" cy="1040502"/>
              </a:xfrm>
              <a:prstGeom prst="roundRect">
                <a:avLst/>
              </a:prstGeom>
              <a:blipFill rotWithShape="0">
                <a:blip r:embed="rId3"/>
                <a:stretch>
                  <a:fillRect l="-415" b="-971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238574" y="4472467"/>
                <a:ext cx="11712858" cy="999472"/>
              </a:xfrm>
              <a:prstGeom prst="wedgeRectCallout">
                <a:avLst>
                  <a:gd name="adj1" fmla="val 823"/>
                  <a:gd name="adj2" fmla="val -7528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r>
                  <a:rPr lang="en-US" sz="2400" dirty="0" smtClean="0">
                    <a:solidFill>
                      <a:srgbClr val="00B050"/>
                    </a:solidFill>
                  </a:rPr>
                  <a:t>Comment:</a:t>
                </a:r>
                <a:r>
                  <a:rPr lang="en-US" sz="2400" dirty="0" smtClean="0"/>
                  <a:t> We do not require (and will not achieve)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dirty="0" smtClean="0"/>
                  <a:t> (meaning that the output is more “condensed” than the input). </a:t>
                </a: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74" y="4472467"/>
                <a:ext cx="11712858" cy="999472"/>
              </a:xfrm>
              <a:prstGeom prst="wedgeRectCallout">
                <a:avLst>
                  <a:gd name="adj1" fmla="val 823"/>
                  <a:gd name="adj2" fmla="val -75282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89464" y="1280545"/>
                <a:ext cx="1139411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464" y="1280545"/>
                <a:ext cx="1139411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81385" y="1282842"/>
                <a:ext cx="1139411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385" y="1282842"/>
                <a:ext cx="1139411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60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50900"/>
            <a:ext cx="10972800" cy="1143000"/>
          </a:xfrm>
        </p:spPr>
        <p:txBody>
          <a:bodyPr/>
          <a:lstStyle/>
          <a:p>
            <a:r>
              <a:rPr lang="en-US" dirty="0" smtClean="0"/>
              <a:t>How to avoid the second barrier </a:t>
            </a:r>
            <a:endParaRPr lang="he-IL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77135" y="971847"/>
                <a:ext cx="12284557" cy="6142281"/>
              </a:xfrm>
            </p:spPr>
            <p:txBody>
              <a:bodyPr>
                <a:normAutofit fontScale="92500" lnSpcReduction="20000"/>
              </a:bodyPr>
              <a:lstStyle/>
              <a:p>
                <a:pPr marL="457200" lvl="1" indent="0">
                  <a:buNone/>
                </a:pPr>
                <a:r>
                  <a:rPr lang="en-US" b="0" dirty="0" smtClean="0">
                    <a:solidFill>
                      <a:srgbClr val="00B050"/>
                    </a:solidFill>
                  </a:rPr>
                  <a:t>Construction:</a:t>
                </a:r>
                <a:r>
                  <a:rPr lang="en-US" b="0" dirty="0" smtClean="0"/>
                  <a:t> 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dirty="0" smtClean="0"/>
                  <a:t>, split it to two halves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0" dirty="0" smtClean="0"/>
                  <a:t>and set: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𝐶𝑛𝑑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b="0" dirty="0" smtClean="0">
                    <a:solidFill>
                      <a:srgbClr val="FF0000"/>
                    </a:solidFill>
                  </a:rPr>
                  <a:t>. </a:t>
                </a:r>
                <a:r>
                  <a:rPr lang="en-US" b="0" dirty="0" smtClean="0"/>
                  <a:t>We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𝐶𝑛𝑑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b="0" dirty="0" smtClean="0"/>
                  <a:t>so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b="0" dirty="0" smtClean="0">
                    <a:solidFill>
                      <a:srgbClr val="FF0000"/>
                    </a:solidFill>
                  </a:rPr>
                  <a:t>.</a:t>
                </a:r>
                <a:endParaRPr lang="en-US" dirty="0" smtClean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rgbClr val="00B050"/>
                    </a:solidFill>
                  </a:rPr>
                  <a:t>We’ve seen: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is </a:t>
                </a:r>
                <a:r>
                  <a:rPr lang="en-US" dirty="0">
                    <a:solidFill>
                      <a:srgbClr val="0070C0"/>
                    </a:solidFill>
                  </a:rPr>
                  <a:t>biased</a:t>
                </a:r>
                <a:r>
                  <a:rPr lang="en-US" dirty="0"/>
                  <a:t>, then: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𝐶𝑛𝑑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useful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0070C0"/>
                    </a:solidFill>
                  </a:rPr>
                  <a:t>noticeable.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r>
                  <a:rPr lang="en-US" dirty="0"/>
                  <a:t>We win (get a contradiction)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←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useful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r>
                  <a:rPr lang="en-US" dirty="0"/>
                  <a:t>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noticeable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pPr lvl="1"/>
                <a:r>
                  <a:rPr lang="en-US" dirty="0" smtClean="0"/>
                  <a:t>We needed to get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 smtClean="0"/>
                  <a:t>,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 smtClean="0"/>
                  <a:t> is hard on average on the distribution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We would win if we had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hard on average on the distribution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𝐶𝑛𝑑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lvl="1"/>
                <a:r>
                  <a:rPr lang="en-US" dirty="0" smtClean="0"/>
                  <a:t>We will replace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 smtClean="0"/>
                  <a:t> with an explicit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lang="en-US" dirty="0"/>
                  <a:t>-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HoS</a:t>
                </a:r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𝐶𝑛𝑑</m:t>
                    </m:r>
                  </m:oMath>
                </a14:m>
                <a:r>
                  <a:rPr lang="en-US" dirty="0" smtClean="0"/>
                  <a:t>.       (We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give</a:t>
                </a:r>
                <a:r>
                  <a:rPr lang="en-US" dirty="0" smtClean="0"/>
                  <a:t> an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explicit conditional construction </a:t>
                </a:r>
                <a:r>
                  <a:rPr lang="en-US" dirty="0" smtClean="0"/>
                  <a:t>of a suitable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HoS</a:t>
                </a:r>
                <a:r>
                  <a:rPr lang="en-US" dirty="0" smtClean="0"/>
                  <a:t>).</a:t>
                </a:r>
              </a:p>
              <a:p>
                <a:pPr lvl="1"/>
                <a:r>
                  <a:rPr lang="en-US" dirty="0" smtClean="0"/>
                  <a:t>The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𝐶𝑛𝑑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,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, and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efficiently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samplable</a:t>
                </a:r>
                <a:r>
                  <a:rPr lang="en-US" dirty="0" smtClean="0"/>
                  <a:t>,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efficiently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samplable</a:t>
                </a:r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𝐶𝑛𝑑</m:t>
                    </m:r>
                  </m:oMath>
                </a14:m>
                <a:r>
                  <a:rPr lang="en-US" dirty="0" smtClean="0"/>
                  <a:t> 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explicit</a:t>
                </a:r>
                <a:r>
                  <a:rPr lang="en-US" dirty="0" smtClean="0"/>
                  <a:t>. 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Complexity leveraging </a:t>
                </a:r>
                <a:r>
                  <a:rPr lang="en-US" dirty="0" smtClean="0"/>
                  <a:t>against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𝐶𝑛𝑑</m:t>
                    </m:r>
                  </m:oMath>
                </a14:m>
                <a:r>
                  <a:rPr lang="en-US" dirty="0" smtClean="0"/>
                  <a:t>: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 smtClean="0"/>
                  <a:t> should be hard for circuits that can run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𝐶𝑛𝑑</m:t>
                    </m:r>
                  </m:oMath>
                </a14:m>
                <a:r>
                  <a:rPr lang="en-US" dirty="0" smtClean="0"/>
                  <a:t>).</a:t>
                </a:r>
                <a:endParaRPr lang="en-US" dirty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77135" y="971847"/>
                <a:ext cx="12284557" cy="6142281"/>
              </a:xfrm>
              <a:blipFill rotWithShape="0">
                <a:blip r:embed="rId2"/>
                <a:stretch>
                  <a:fillRect t="-1984" r="-11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/>
              <p:nvPr/>
            </p:nvSpPr>
            <p:spPr>
              <a:xfrm>
                <a:off x="238574" y="3664780"/>
                <a:ext cx="11714852" cy="104050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600" dirty="0" smtClean="0">
                    <a:solidFill>
                      <a:srgbClr val="00B050"/>
                    </a:solidFill>
                  </a:rPr>
                  <a:t>Dfn:</a:t>
                </a:r>
                <a:r>
                  <a:rPr lang="en-US" sz="2600" dirty="0" smtClean="0">
                    <a:solidFill>
                      <a:schemeClr val="tx1"/>
                    </a:solidFill>
                  </a:rPr>
                  <a:t> (</a:t>
                </a:r>
                <a:r>
                  <a:rPr lang="en-US" sz="2600" dirty="0" err="1" smtClean="0">
                    <a:solidFill>
                      <a:srgbClr val="0070C0"/>
                    </a:solidFill>
                  </a:rPr>
                  <a:t>HoS</a:t>
                </a:r>
                <a:r>
                  <a:rPr lang="en-US" sz="2600" dirty="0" smtClean="0">
                    <a:solidFill>
                      <a:schemeClr val="tx1"/>
                    </a:solidFill>
                  </a:rPr>
                  <a:t>):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26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</a:rPr>
                  <a:t>-</a:t>
                </a:r>
                <a:r>
                  <a:rPr lang="en-US" sz="2600" dirty="0" err="1" smtClean="0">
                    <a:solidFill>
                      <a:srgbClr val="0070C0"/>
                    </a:solidFill>
                  </a:rPr>
                  <a:t>HoS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6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</a:rPr>
                  <a:t>-size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6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𝑆𝑎𝑚𝑝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>
                    <a:solidFill>
                      <a:schemeClr val="tx1"/>
                    </a:solidFill>
                  </a:rPr>
                  <a:t>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  <m:r>
                      <a:rPr lang="en-US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-circuit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</m:e>
                        </m:d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func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74" y="3664780"/>
                <a:ext cx="11714852" cy="1040502"/>
              </a:xfrm>
              <a:prstGeom prst="roundRect">
                <a:avLst/>
              </a:prstGeom>
              <a:blipFill rotWithShape="0">
                <a:blip r:embed="rId3"/>
                <a:stretch>
                  <a:fillRect l="-415" r="-156" b="-12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7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50900"/>
            <a:ext cx="10972800" cy="1143000"/>
          </a:xfrm>
        </p:spPr>
        <p:txBody>
          <a:bodyPr/>
          <a:lstStyle/>
          <a:p>
            <a:r>
              <a:rPr lang="en-US" dirty="0" smtClean="0"/>
              <a:t>Summing up</a:t>
            </a:r>
            <a:endParaRPr lang="he-IL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77135" y="971847"/>
                <a:ext cx="12284557" cy="6142281"/>
              </a:xfrm>
            </p:spPr>
            <p:txBody>
              <a:bodyPr>
                <a:normAutofit fontScale="92500" lnSpcReduction="20000"/>
              </a:bodyPr>
              <a:lstStyle/>
              <a:p>
                <a:pPr marL="457200" lvl="1" indent="0">
                  <a:buNone/>
                </a:pPr>
                <a:r>
                  <a:rPr lang="en-US" b="0" dirty="0" smtClean="0">
                    <a:solidFill>
                      <a:srgbClr val="00B050"/>
                    </a:solidFill>
                  </a:rPr>
                  <a:t>Construction:</a:t>
                </a:r>
                <a:r>
                  <a:rPr lang="en-US" b="0" dirty="0" smtClean="0"/>
                  <a:t> 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dirty="0" smtClean="0"/>
                  <a:t>, split it to two halves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0" dirty="0" smtClean="0"/>
                  <a:t>and set: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𝐶𝑛𝑑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b="0" dirty="0" smtClean="0">
                    <a:solidFill>
                      <a:srgbClr val="FF0000"/>
                    </a:solidFill>
                  </a:rPr>
                  <a:t>. </a:t>
                </a:r>
                <a:r>
                  <a:rPr lang="en-US" b="0" dirty="0" smtClean="0"/>
                  <a:t>We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𝐶𝑛𝑑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b="0" dirty="0" smtClean="0"/>
                  <a:t>so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b="0" dirty="0" smtClean="0">
                    <a:solidFill>
                      <a:srgbClr val="FF0000"/>
                    </a:solidFill>
                  </a:rPr>
                  <a:t>.</a:t>
                </a:r>
                <a:endParaRPr lang="en-US" dirty="0" smtClean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dirty="0" smtClean="0"/>
                  <a:t>We’ve introduced two new objects:</a:t>
                </a:r>
              </a:p>
              <a:p>
                <a:pPr lvl="2"/>
                <a:r>
                  <a:rPr lang="en-US" sz="2800" dirty="0" smtClean="0"/>
                  <a:t>An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errorless condenser</a:t>
                </a:r>
                <a:r>
                  <a:rPr lang="en-US" sz="2800" dirty="0" smtClean="0"/>
                  <a:t> for </a:t>
                </a:r>
                <a:r>
                  <a:rPr lang="en-US" sz="2800" dirty="0" err="1" smtClean="0"/>
                  <a:t>samplable</a:t>
                </a:r>
                <a:r>
                  <a:rPr lang="en-US" sz="2800" dirty="0" smtClean="0"/>
                  <a:t> distributions.</a:t>
                </a:r>
              </a:p>
              <a:p>
                <a:pPr lvl="2"/>
                <a:r>
                  <a:rPr lang="en-US" sz="2800" dirty="0" smtClean="0"/>
                  <a:t>An </a:t>
                </a:r>
                <a:r>
                  <a:rPr lang="en-US" sz="2800" dirty="0" err="1" smtClean="0">
                    <a:solidFill>
                      <a:srgbClr val="0070C0"/>
                    </a:solidFill>
                  </a:rPr>
                  <a:t>HoS</a:t>
                </a:r>
                <a:r>
                  <a:rPr lang="en-US" sz="2800" dirty="0" smtClean="0"/>
                  <a:t>: a function that is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H</a:t>
                </a:r>
                <a:r>
                  <a:rPr lang="en-US" sz="2800" dirty="0" smtClean="0"/>
                  <a:t>ard on average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o</a:t>
                </a:r>
                <a:r>
                  <a:rPr lang="en-US" sz="2800" dirty="0" smtClean="0"/>
                  <a:t>n any </a:t>
                </a:r>
                <a:r>
                  <a:rPr lang="en-US" sz="2800" dirty="0" err="1" smtClean="0">
                    <a:solidFill>
                      <a:srgbClr val="0070C0"/>
                    </a:solidFill>
                  </a:rPr>
                  <a:t>S</a:t>
                </a:r>
                <a:r>
                  <a:rPr lang="en-US" sz="2800" dirty="0" err="1" smtClean="0"/>
                  <a:t>amplable</a:t>
                </a:r>
                <a:r>
                  <a:rPr lang="en-US" sz="2800" dirty="0" smtClean="0"/>
                  <a:t> distribution with sufficient min-entropy. </a:t>
                </a:r>
              </a:p>
              <a:p>
                <a:pPr lvl="1"/>
                <a:r>
                  <a:rPr lang="en-US" dirty="0" smtClean="0"/>
                  <a:t>We can construct extractors for </a:t>
                </a:r>
                <a:r>
                  <a:rPr lang="en-US" dirty="0" err="1" smtClean="0"/>
                  <a:t>samplable</a:t>
                </a:r>
                <a:r>
                  <a:rPr lang="en-US" dirty="0" smtClean="0"/>
                  <a:t> distributions with low min-entropy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if we have these components. </a:t>
                </a:r>
              </a:p>
              <a:p>
                <a:pPr lvl="1"/>
                <a:r>
                  <a:rPr lang="en-US" dirty="0" smtClean="0">
                    <a:solidFill>
                      <a:srgbClr val="00B050"/>
                    </a:solidFill>
                  </a:rPr>
                  <a:t>In the paper: </a:t>
                </a:r>
                <a:r>
                  <a:rPr lang="en-US" dirty="0" smtClean="0"/>
                  <a:t>We give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explicit constructions</a:t>
                </a:r>
                <a:r>
                  <a:rPr lang="en-US" dirty="0" smtClean="0"/>
                  <a:t> of these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components</a:t>
                </a:r>
                <a:r>
                  <a:rPr lang="en-US" dirty="0" smtClean="0"/>
                  <a:t> under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hardness assumption </a:t>
                </a:r>
                <a:r>
                  <a:rPr lang="en-US" dirty="0" smtClean="0"/>
                  <a:t>(against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 smtClean="0"/>
                  <a:t>-circuits). </a:t>
                </a:r>
              </a:p>
              <a:p>
                <a:pPr lvl="1"/>
                <a:r>
                  <a:rPr lang="en-US" dirty="0" smtClean="0"/>
                  <a:t>Builds 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techniques </a:t>
                </a:r>
                <a:r>
                  <a:rPr lang="en-US" dirty="0" smtClean="0"/>
                  <a:t>from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[SS24]</a:t>
                </a:r>
                <a:r>
                  <a:rPr lang="en-US" dirty="0"/>
                  <a:t> </a:t>
                </a:r>
                <a:r>
                  <a:rPr lang="en-US" dirty="0" smtClean="0"/>
                  <a:t>that construct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HTS</a:t>
                </a:r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H</a:t>
                </a:r>
                <a:r>
                  <a:rPr lang="en-US" dirty="0" smtClean="0"/>
                  <a:t>ard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</a:t>
                </a:r>
                <a:r>
                  <a:rPr lang="en-US" dirty="0" smtClean="0"/>
                  <a:t>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</a:t>
                </a:r>
                <a:r>
                  <a:rPr lang="en-US" dirty="0" smtClean="0"/>
                  <a:t>ample functions.    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Uses </a:t>
                </a:r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multiplicative extractor </a:t>
                </a:r>
                <a:r>
                  <a:rPr lang="en-US" dirty="0" smtClean="0"/>
                  <a:t>of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other paper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Our techniques give an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errorless condenser </a:t>
                </a: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dirty="0" smtClean="0"/>
                  <a:t> for some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This is why the final extractors we construct achieve this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The approach we currently use for errorless condensers fails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&lt;√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77135" y="971847"/>
                <a:ext cx="12284557" cy="6142281"/>
              </a:xfrm>
              <a:blipFill rotWithShape="0">
                <a:blip r:embed="rId2"/>
                <a:stretch>
                  <a:fillRect t="-198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55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50900"/>
            <a:ext cx="10972800" cy="1143000"/>
          </a:xfrm>
        </p:spPr>
        <p:txBody>
          <a:bodyPr/>
          <a:lstStyle/>
          <a:p>
            <a:r>
              <a:rPr lang="en-US" dirty="0" smtClean="0"/>
              <a:t>Conclusion and Open Problems</a:t>
            </a:r>
            <a:endParaRPr lang="he-IL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77135" y="971847"/>
                <a:ext cx="12284557" cy="6142281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Results:</a:t>
                </a:r>
              </a:p>
              <a:p>
                <a:pPr lvl="1"/>
                <a:r>
                  <a:rPr lang="en-US" sz="2400" dirty="0" smtClean="0">
                    <a:solidFill>
                      <a:srgbClr val="0070C0"/>
                    </a:solidFill>
                  </a:rPr>
                  <a:t>Multiplicative</a:t>
                </a:r>
                <a:r>
                  <a:rPr lang="en-US" sz="2400" dirty="0" smtClean="0"/>
                  <a:t> extractors for </a:t>
                </a:r>
                <a:r>
                  <a:rPr lang="en-US" sz="2400" dirty="0" err="1" smtClean="0"/>
                  <a:t>samplable</a:t>
                </a:r>
                <a:r>
                  <a:rPr lang="en-US" sz="2400" dirty="0" smtClean="0"/>
                  <a:t> distributions.</a:t>
                </a:r>
              </a:p>
              <a:p>
                <a:pPr lvl="2"/>
                <a:r>
                  <a:rPr lang="en-US" dirty="0" smtClean="0"/>
                  <a:t>Weak hardness assumption (against nondeterministic circuits).</a:t>
                </a:r>
              </a:p>
              <a:p>
                <a:pPr lvl="2"/>
                <a:r>
                  <a:rPr lang="en-US" dirty="0" smtClean="0">
                    <a:solidFill>
                      <a:srgbClr val="0070C0"/>
                    </a:solidFill>
                  </a:rPr>
                  <a:t>Multiplicative</a:t>
                </a:r>
                <a:r>
                  <a:rPr lang="en-US" dirty="0" smtClean="0"/>
                  <a:t> extractor: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func>
                      <m:func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𝐸𝑥𝑡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)=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func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Large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, for some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sz="2400" dirty="0" smtClean="0"/>
                  <a:t>Extractors for </a:t>
                </a:r>
                <a:r>
                  <a:rPr lang="en-US" sz="2400" dirty="0" err="1" smtClean="0"/>
                  <a:t>samplable</a:t>
                </a:r>
                <a:r>
                  <a:rPr lang="en-US" sz="2400" dirty="0" smtClean="0"/>
                  <a:t> distributions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with low min-entropy</a:t>
                </a:r>
                <a:r>
                  <a:rPr lang="en-US" sz="2400" dirty="0" smtClean="0"/>
                  <a:t>.</a:t>
                </a:r>
              </a:p>
              <a:p>
                <a:pPr lvl="2"/>
                <a:r>
                  <a:rPr lang="en-US" dirty="0" smtClean="0"/>
                  <a:t>Stronger hardness assumption </a:t>
                </a:r>
                <a:r>
                  <a:rPr lang="en-US" dirty="0"/>
                  <a:t>(against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 smtClean="0"/>
                  <a:t>-circuits).</a:t>
                </a:r>
              </a:p>
              <a:p>
                <a:pPr lvl="2"/>
                <a:r>
                  <a:rPr lang="en-US" dirty="0" smtClean="0"/>
                  <a:t>Currently, only additive error (missing component: 2-source extractors w/low error).</a:t>
                </a:r>
              </a:p>
              <a:p>
                <a:pPr lvl="2"/>
                <a:r>
                  <a:rPr lang="en-US" dirty="0" smtClean="0">
                    <a:solidFill>
                      <a:srgbClr val="0070C0"/>
                    </a:solidFill>
                  </a:rPr>
                  <a:t>Small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for some constant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514350" lvl="1" indent="0">
                  <a:buNone/>
                </a:pPr>
                <a:endParaRPr lang="en-US" sz="800" dirty="0" smtClean="0"/>
              </a:p>
              <a:p>
                <a:pPr marL="514350" lvl="1" indent="0">
                  <a:buNone/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Open Problems:</a:t>
                </a:r>
              </a:p>
              <a:p>
                <a:pPr marL="971550" lvl="1" indent="-457200"/>
                <a:r>
                  <a:rPr lang="en-US" sz="2400" dirty="0" smtClean="0"/>
                  <a:t>Further reduce min-entropy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. (missing component: better errorless condensers).</a:t>
                </a:r>
              </a:p>
              <a:p>
                <a:pPr marL="971550" lvl="1" indent="-457200"/>
                <a:r>
                  <a:rPr lang="en-US" sz="2400" dirty="0" smtClean="0"/>
                  <a:t>Weaken hardness assumption in low entropy result.</a:t>
                </a:r>
              </a:p>
              <a:p>
                <a:pPr marL="971550" lvl="1" indent="-457200"/>
                <a:r>
                  <a:rPr lang="en-US" sz="2400" dirty="0" smtClean="0"/>
                  <a:t>Better understanding of “hard functions”.</a:t>
                </a:r>
              </a:p>
              <a:p>
                <a:pPr marL="971550" lvl="1" indent="-457200"/>
                <a:endParaRPr lang="en-US" sz="2400" dirty="0" smtClean="0"/>
              </a:p>
              <a:p>
                <a:pPr marL="514350" lvl="1" indent="0">
                  <a:buNone/>
                </a:pPr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pPr lvl="2"/>
                <a:endParaRPr lang="en-US" dirty="0" smtClean="0"/>
              </a:p>
              <a:p>
                <a:pPr lvl="1"/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77135" y="971847"/>
                <a:ext cx="12284557" cy="6142281"/>
              </a:xfrm>
              <a:blipFill rotWithShape="0">
                <a:blip r:embed="rId2"/>
                <a:stretch>
                  <a:fillRect t="-79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16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/>
              <a:t>Randomness extractors (motivation)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 altLang="he-IL"/>
          </a:p>
        </p:txBody>
      </p:sp>
      <p:pic>
        <p:nvPicPr>
          <p:cNvPr id="52228" name="Picture 4" descr="MCj012838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2433638"/>
            <a:ext cx="3135313" cy="358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2133600" y="3276600"/>
            <a:ext cx="2057400" cy="1219200"/>
          </a:xfrm>
          <a:prstGeom prst="wedgeRoundRectCallout">
            <a:avLst>
              <a:gd name="adj1" fmla="val 151005"/>
              <a:gd name="adj2" fmla="val 61199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he-IL" sz="2000"/>
              <a:t>Daddy, how do computers get random bits?</a:t>
            </a:r>
          </a:p>
        </p:txBody>
      </p:sp>
      <p:sp>
        <p:nvSpPr>
          <p:cNvPr id="52231" name="AutoShape 7"/>
          <p:cNvSpPr>
            <a:spLocks noChangeArrowheads="1"/>
          </p:cNvSpPr>
          <p:nvPr/>
        </p:nvSpPr>
        <p:spPr bwMode="auto">
          <a:xfrm>
            <a:off x="8153400" y="3200400"/>
            <a:ext cx="2133600" cy="1219200"/>
          </a:xfrm>
          <a:prstGeom prst="wedgeRoundRectCallout">
            <a:avLst>
              <a:gd name="adj1" fmla="val -151190"/>
              <a:gd name="adj2" fmla="val -38153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he-IL" sz="2000"/>
              <a:t>Do we have to tell that same old story again.</a:t>
            </a:r>
          </a:p>
        </p:txBody>
      </p:sp>
    </p:spTree>
    <p:extLst>
      <p:ext uri="{BB962C8B-B14F-4D97-AF65-F5344CB8AC3E}">
        <p14:creationId xmlns:p14="http://schemas.microsoft.com/office/powerpoint/2010/main" val="38209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That’s it… </a:t>
            </a:r>
            <a:endParaRPr lang="he-IL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Thank You…</a:t>
            </a:r>
            <a:endParaRPr lang="he-IL" b="1" dirty="0"/>
          </a:p>
        </p:txBody>
      </p:sp>
      <p:pic>
        <p:nvPicPr>
          <p:cNvPr id="2050" name="Picture 2" descr="https://blog.simons.berkeley.edu/wp-content/uploads/2024/07/luca-trevisan-2-1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340" y="528059"/>
            <a:ext cx="4428000" cy="263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4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85" y="-200802"/>
            <a:ext cx="10972800" cy="1143000"/>
          </a:xfrm>
        </p:spPr>
        <p:txBody>
          <a:bodyPr/>
          <a:lstStyle/>
          <a:p>
            <a:r>
              <a:rPr lang="en-US" dirty="0" smtClean="0"/>
              <a:t>Seedless (Deterministic) Extractors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111" y="5146626"/>
                <a:ext cx="11834538" cy="1713876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Seeded extractors </a:t>
                </a:r>
                <a:r>
                  <a:rPr lang="en-US" dirty="0" smtClean="0"/>
                  <a:t>need to receive an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additional seed </a:t>
                </a:r>
                <a:r>
                  <a:rPr lang="en-US" dirty="0" smtClean="0"/>
                  <a:t>of few truly random bits, but have the advantage that they work for the class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distributions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.</a:t>
                </a:r>
                <a:endParaRPr lang="en-US" dirty="0" smtClean="0"/>
              </a:p>
              <a:p>
                <a:r>
                  <a:rPr lang="en-US" dirty="0" smtClean="0"/>
                  <a:t>Historically, seedless extractors were considered first, but were mostly abandoned in the 90’s, because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classes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that were considered,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required independence </a:t>
                </a:r>
                <a:r>
                  <a:rPr lang="en-US" dirty="0" smtClean="0"/>
                  <a:t>between different parts of the source (and this was deemed unrealistic).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111" y="5146626"/>
                <a:ext cx="11834538" cy="1713876"/>
              </a:xfrm>
              <a:blipFill rotWithShape="0">
                <a:blip r:embed="rId3"/>
                <a:stretch>
                  <a:fillRect l="-721" t="-6406" r="-1185" b="-78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/>
              <p:nvPr/>
            </p:nvSpPr>
            <p:spPr>
              <a:xfrm>
                <a:off x="110110" y="778723"/>
                <a:ext cx="11982949" cy="21800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Dfn: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(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seedless extractor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):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</a:t>
                </a:r>
                <a:r>
                  <a:rPr lang="en-US" sz="2800" dirty="0">
                    <a:solidFill>
                      <a:srgbClr val="0070C0"/>
                    </a:solidFill>
                  </a:rPr>
                  <a:t>extractor</a:t>
                </a:r>
                <a:r>
                  <a:rPr lang="en-US" sz="2800" dirty="0">
                    <a:solidFill>
                      <a:schemeClr val="tx1"/>
                    </a:solidFill>
                  </a:rPr>
                  <a:t> for a class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of distributions, if for every distribution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in the class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lim>
                    </m:limLow>
                    <m:r>
                      <m:rPr>
                        <m:sty m:val="p"/>
                      </m:rP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- </a:t>
                </a:r>
                <a:r>
                  <a:rPr lang="en-US" sz="2000" dirty="0">
                    <a:solidFill>
                      <a:srgbClr val="0070C0"/>
                    </a:solidFill>
                  </a:rPr>
                  <a:t>min-entropy</a:t>
                </a:r>
                <a:r>
                  <a:rPr lang="en-US" sz="2000" dirty="0">
                    <a:solidFill>
                      <a:schemeClr val="tx1"/>
                    </a:solidFill>
                  </a:rPr>
                  <a:t> of </a:t>
                </a:r>
                <a:r>
                  <a:rPr lang="en-US" sz="2000" dirty="0">
                    <a:solidFill>
                      <a:srgbClr val="FF0000"/>
                    </a:solidFill>
                  </a:rPr>
                  <a:t>X</a:t>
                </a:r>
                <a:r>
                  <a:rPr lang="en-US" sz="2000" dirty="0">
                    <a:solidFill>
                      <a:schemeClr val="tx1"/>
                    </a:solidFill>
                  </a:rPr>
                  <a:t> (measure of # random bits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).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Two distributions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are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-close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if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|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|≤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10" y="778723"/>
                <a:ext cx="11982949" cy="2180000"/>
              </a:xfrm>
              <a:prstGeom prst="roundRect">
                <a:avLst/>
              </a:prstGeom>
              <a:blipFill rotWithShape="0">
                <a:blip r:embed="rId4"/>
                <a:stretch>
                  <a:fillRect l="-51" t="-1939" b="-44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5351131" y="2989112"/>
            <a:ext cx="4041751" cy="1721569"/>
            <a:chOff x="78324" y="2548004"/>
            <a:chExt cx="4644308" cy="2625871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502188" y="3364768"/>
              <a:ext cx="3048000" cy="1209675"/>
              <a:chOff x="3168" y="1542"/>
              <a:chExt cx="1920" cy="762"/>
            </a:xfrm>
          </p:grpSpPr>
          <p:sp>
            <p:nvSpPr>
              <p:cNvPr id="6" name="AutoShape 6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1920" cy="576"/>
              </a:xfrm>
              <a:custGeom>
                <a:avLst/>
                <a:gdLst>
                  <a:gd name="G0" fmla="+- 4253 0 0"/>
                  <a:gd name="G1" fmla="+- 21600 0 4253"/>
                  <a:gd name="G2" fmla="*/ 4253 1 2"/>
                  <a:gd name="G3" fmla="+- 21600 0 G2"/>
                  <a:gd name="G4" fmla="+/ 4253 21600 2"/>
                  <a:gd name="G5" fmla="+/ G1 0 2"/>
                  <a:gd name="G6" fmla="*/ 21600 21600 4253"/>
                  <a:gd name="G7" fmla="*/ G6 1 2"/>
                  <a:gd name="G8" fmla="+- 21600 0 G7"/>
                  <a:gd name="G9" fmla="*/ 21600 1 2"/>
                  <a:gd name="G10" fmla="+- 4253 0 G9"/>
                  <a:gd name="G11" fmla="?: G10 G8 0"/>
                  <a:gd name="G12" fmla="?: G10 G7 21600"/>
                  <a:gd name="T0" fmla="*/ 19473 w 21600"/>
                  <a:gd name="T1" fmla="*/ 10800 h 21600"/>
                  <a:gd name="T2" fmla="*/ 10800 w 21600"/>
                  <a:gd name="T3" fmla="*/ 21600 h 21600"/>
                  <a:gd name="T4" fmla="*/ 2127 w 21600"/>
                  <a:gd name="T5" fmla="*/ 10800 h 21600"/>
                  <a:gd name="T6" fmla="*/ 10800 w 21600"/>
                  <a:gd name="T7" fmla="*/ 0 h 21600"/>
                  <a:gd name="T8" fmla="*/ 3927 w 21600"/>
                  <a:gd name="T9" fmla="*/ 3927 h 21600"/>
                  <a:gd name="T10" fmla="*/ 17673 w 21600"/>
                  <a:gd name="T11" fmla="*/ 176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4253" y="21600"/>
                    </a:lnTo>
                    <a:lnTo>
                      <a:pt x="1734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solidFill>
                      <a:schemeClr val="folHlink"/>
                    </a:solidFill>
                    <a:cs typeface="Arial" pitchFamily="34" charset="0"/>
                  </a:rPr>
                  <a:t>seeded</a:t>
                </a:r>
                <a:endParaRPr lang="en-US" sz="1800" dirty="0">
                  <a:solidFill>
                    <a:schemeClr val="folHlink"/>
                  </a:solidFill>
                  <a:cs typeface="Arial" pitchFamily="34" charset="0"/>
                </a:endParaRPr>
              </a:p>
              <a:p>
                <a:pPr algn="ctr"/>
                <a:r>
                  <a:rPr lang="en-US" sz="1800" dirty="0" smtClean="0">
                    <a:cs typeface="Arial" pitchFamily="34" charset="0"/>
                  </a:rPr>
                  <a:t>extractor</a:t>
                </a:r>
                <a:endParaRPr lang="en-US" sz="1800" dirty="0">
                  <a:cs typeface="Arial" pitchFamily="34" charset="0"/>
                </a:endParaRPr>
              </a:p>
            </p:txBody>
          </p:sp>
          <p:cxnSp>
            <p:nvCxnSpPr>
              <p:cNvPr id="7" name="AutoShape 7"/>
              <p:cNvCxnSpPr>
                <a:cxnSpLocks noChangeShapeType="1"/>
                <a:endCxn id="6" idx="3"/>
              </p:cNvCxnSpPr>
              <p:nvPr/>
            </p:nvCxnSpPr>
            <p:spPr bwMode="auto">
              <a:xfrm>
                <a:off x="4128" y="1542"/>
                <a:ext cx="0" cy="18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</p:grpSp>
        <p:cxnSp>
          <p:nvCxnSpPr>
            <p:cNvPr id="8" name="AutoShape 13"/>
            <p:cNvCxnSpPr>
              <a:cxnSpLocks noChangeShapeType="1"/>
              <a:stCxn id="6" idx="1"/>
            </p:cNvCxnSpPr>
            <p:nvPr/>
          </p:nvCxnSpPr>
          <p:spPr bwMode="auto">
            <a:xfrm>
              <a:off x="2026188" y="4574443"/>
              <a:ext cx="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9" name="Group 74"/>
            <p:cNvGrpSpPr>
              <a:grpSpLocks/>
            </p:cNvGrpSpPr>
            <p:nvPr/>
          </p:nvGrpSpPr>
          <p:grpSpPr bwMode="auto">
            <a:xfrm>
              <a:off x="464088" y="2945668"/>
              <a:ext cx="3133725" cy="419100"/>
              <a:chOff x="5591176" y="3867150"/>
              <a:chExt cx="3133724" cy="419100"/>
            </a:xfrm>
          </p:grpSpPr>
          <p:grpSp>
            <p:nvGrpSpPr>
              <p:cNvPr id="10" name="Group 62"/>
              <p:cNvGrpSpPr>
                <a:grpSpLocks/>
              </p:cNvGrpSpPr>
              <p:nvPr/>
            </p:nvGrpSpPr>
            <p:grpSpPr bwMode="auto">
              <a:xfrm>
                <a:off x="5610225" y="3889375"/>
                <a:ext cx="3067050" cy="377825"/>
                <a:chOff x="5610225" y="3889375"/>
                <a:chExt cx="3067050" cy="377825"/>
              </a:xfrm>
            </p:grpSpPr>
            <p:pic>
              <p:nvPicPr>
                <p:cNvPr id="12" name="Picture 11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286500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" name="Picture 23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953125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" name="Picture 23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610225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" name="Picture 23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296150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" name="Picture 23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962775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" name="Picture 23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619875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23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315325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" name="Picture 23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981950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" name="Picture 23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639050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1" name="Rectangle 73"/>
              <p:cNvSpPr>
                <a:spLocks noChangeArrowheads="1"/>
              </p:cNvSpPr>
              <p:nvPr/>
            </p:nvSpPr>
            <p:spPr bwMode="auto">
              <a:xfrm>
                <a:off x="5591176" y="3867150"/>
                <a:ext cx="3133724" cy="41910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" name="Rectangle 75"/>
            <p:cNvSpPr>
              <a:spLocks noChangeArrowheads="1"/>
            </p:cNvSpPr>
            <p:nvPr/>
          </p:nvSpPr>
          <p:spPr bwMode="auto">
            <a:xfrm>
              <a:off x="78324" y="2548004"/>
              <a:ext cx="3895727" cy="333388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 i="1" dirty="0">
                  <a:solidFill>
                    <a:srgbClr val="000000"/>
                  </a:solidFill>
                  <a:cs typeface="+mn-cs"/>
                </a:rPr>
                <a:t>“weak source of randomness”</a:t>
              </a:r>
              <a:endParaRPr lang="he-IL" sz="1600" i="1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202276" y="4811911"/>
              <a:ext cx="1671637" cy="361964"/>
              <a:chOff x="6272213" y="4310993"/>
              <a:chExt cx="1671637" cy="361964"/>
            </a:xfrm>
          </p:grpSpPr>
          <p:pic>
            <p:nvPicPr>
              <p:cNvPr id="23" name="Picture 12" descr="goodcoi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272213" y="4310993"/>
                <a:ext cx="338137" cy="3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12" descr="goodcoi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605588" y="4310993"/>
                <a:ext cx="338137" cy="3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12" descr="goodcoi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938963" y="4310993"/>
                <a:ext cx="338137" cy="3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12" descr="goodcoi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72338" y="4310993"/>
                <a:ext cx="338137" cy="3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12" descr="goodcoi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605713" y="4310993"/>
                <a:ext cx="338137" cy="3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3200078" y="3935611"/>
              <a:ext cx="1522554" cy="668439"/>
              <a:chOff x="7727090" y="2596493"/>
              <a:chExt cx="1522554" cy="668439"/>
            </a:xfrm>
          </p:grpSpPr>
          <p:cxnSp>
            <p:nvCxnSpPr>
              <p:cNvPr id="29" name="AutoShape 10"/>
              <p:cNvCxnSpPr>
                <a:cxnSpLocks noChangeShapeType="1"/>
                <a:stCxn id="32" idx="1"/>
                <a:endCxn id="6" idx="0"/>
              </p:cNvCxnSpPr>
              <p:nvPr/>
            </p:nvCxnSpPr>
            <p:spPr bwMode="auto">
              <a:xfrm flipH="1">
                <a:off x="7727090" y="2777475"/>
                <a:ext cx="373923" cy="6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grpSp>
            <p:nvGrpSpPr>
              <p:cNvPr id="30" name="Group 29"/>
              <p:cNvGrpSpPr/>
              <p:nvPr/>
            </p:nvGrpSpPr>
            <p:grpSpPr>
              <a:xfrm>
                <a:off x="8101013" y="2596493"/>
                <a:ext cx="671512" cy="361964"/>
                <a:chOff x="6881813" y="3625193"/>
                <a:chExt cx="671512" cy="361964"/>
              </a:xfrm>
            </p:grpSpPr>
            <p:pic>
              <p:nvPicPr>
                <p:cNvPr id="32" name="Picture 12" descr="goodcoin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881813" y="3625193"/>
                  <a:ext cx="338137" cy="3619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12" descr="goodcoin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7215188" y="3625193"/>
                  <a:ext cx="338137" cy="3619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1" name="TextBox 30"/>
              <p:cNvSpPr txBox="1"/>
              <p:nvPr/>
            </p:nvSpPr>
            <p:spPr>
              <a:xfrm>
                <a:off x="8049494" y="2895600"/>
                <a:ext cx="120015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800" dirty="0" smtClean="0"/>
                  <a:t>seed </a:t>
                </a:r>
                <a:endParaRPr lang="he-IL" sz="1800" dirty="0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1027528" y="2989112"/>
            <a:ext cx="3499691" cy="1721569"/>
            <a:chOff x="78324" y="2548004"/>
            <a:chExt cx="3895727" cy="2625871"/>
          </a:xfrm>
        </p:grpSpPr>
        <p:grpSp>
          <p:nvGrpSpPr>
            <p:cNvPr id="36" name="Group 5"/>
            <p:cNvGrpSpPr>
              <a:grpSpLocks/>
            </p:cNvGrpSpPr>
            <p:nvPr/>
          </p:nvGrpSpPr>
          <p:grpSpPr bwMode="auto">
            <a:xfrm>
              <a:off x="502188" y="3364768"/>
              <a:ext cx="3048000" cy="1209675"/>
              <a:chOff x="3168" y="1542"/>
              <a:chExt cx="1920" cy="762"/>
            </a:xfrm>
          </p:grpSpPr>
          <p:sp>
            <p:nvSpPr>
              <p:cNvPr id="63" name="AutoShape 6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1920" cy="576"/>
              </a:xfrm>
              <a:custGeom>
                <a:avLst/>
                <a:gdLst>
                  <a:gd name="G0" fmla="+- 4253 0 0"/>
                  <a:gd name="G1" fmla="+- 21600 0 4253"/>
                  <a:gd name="G2" fmla="*/ 4253 1 2"/>
                  <a:gd name="G3" fmla="+- 21600 0 G2"/>
                  <a:gd name="G4" fmla="+/ 4253 21600 2"/>
                  <a:gd name="G5" fmla="+/ G1 0 2"/>
                  <a:gd name="G6" fmla="*/ 21600 21600 4253"/>
                  <a:gd name="G7" fmla="*/ G6 1 2"/>
                  <a:gd name="G8" fmla="+- 21600 0 G7"/>
                  <a:gd name="G9" fmla="*/ 21600 1 2"/>
                  <a:gd name="G10" fmla="+- 4253 0 G9"/>
                  <a:gd name="G11" fmla="?: G10 G8 0"/>
                  <a:gd name="G12" fmla="?: G10 G7 21600"/>
                  <a:gd name="T0" fmla="*/ 19473 w 21600"/>
                  <a:gd name="T1" fmla="*/ 10800 h 21600"/>
                  <a:gd name="T2" fmla="*/ 10800 w 21600"/>
                  <a:gd name="T3" fmla="*/ 21600 h 21600"/>
                  <a:gd name="T4" fmla="*/ 2127 w 21600"/>
                  <a:gd name="T5" fmla="*/ 10800 h 21600"/>
                  <a:gd name="T6" fmla="*/ 10800 w 21600"/>
                  <a:gd name="T7" fmla="*/ 0 h 21600"/>
                  <a:gd name="T8" fmla="*/ 3927 w 21600"/>
                  <a:gd name="T9" fmla="*/ 3927 h 21600"/>
                  <a:gd name="T10" fmla="*/ 17673 w 21600"/>
                  <a:gd name="T11" fmla="*/ 176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4253" y="21600"/>
                    </a:lnTo>
                    <a:lnTo>
                      <a:pt x="1734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solidFill>
                      <a:schemeClr val="folHlink"/>
                    </a:solidFill>
                    <a:cs typeface="Arial" pitchFamily="34" charset="0"/>
                  </a:rPr>
                  <a:t>seedless</a:t>
                </a:r>
                <a:endParaRPr lang="en-US" sz="1800" dirty="0">
                  <a:solidFill>
                    <a:schemeClr val="folHlink"/>
                  </a:solidFill>
                  <a:cs typeface="Arial" pitchFamily="34" charset="0"/>
                </a:endParaRPr>
              </a:p>
              <a:p>
                <a:pPr algn="ctr"/>
                <a:r>
                  <a:rPr lang="en-US" sz="1800" dirty="0" smtClean="0">
                    <a:cs typeface="Arial" pitchFamily="34" charset="0"/>
                  </a:rPr>
                  <a:t>extractor</a:t>
                </a:r>
                <a:endParaRPr lang="en-US" sz="1800" dirty="0">
                  <a:cs typeface="Arial" pitchFamily="34" charset="0"/>
                </a:endParaRPr>
              </a:p>
            </p:txBody>
          </p:sp>
          <p:cxnSp>
            <p:nvCxnSpPr>
              <p:cNvPr id="64" name="AutoShape 7"/>
              <p:cNvCxnSpPr>
                <a:cxnSpLocks noChangeShapeType="1"/>
                <a:endCxn id="63" idx="3"/>
              </p:cNvCxnSpPr>
              <p:nvPr/>
            </p:nvCxnSpPr>
            <p:spPr bwMode="auto">
              <a:xfrm>
                <a:off x="4128" y="1542"/>
                <a:ext cx="0" cy="18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</p:grpSp>
        <p:cxnSp>
          <p:nvCxnSpPr>
            <p:cNvPr id="37" name="AutoShape 13"/>
            <p:cNvCxnSpPr>
              <a:cxnSpLocks noChangeShapeType="1"/>
              <a:stCxn id="63" idx="1"/>
            </p:cNvCxnSpPr>
            <p:nvPr/>
          </p:nvCxnSpPr>
          <p:spPr bwMode="auto">
            <a:xfrm>
              <a:off x="2026188" y="4574443"/>
              <a:ext cx="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38" name="Group 74"/>
            <p:cNvGrpSpPr>
              <a:grpSpLocks/>
            </p:cNvGrpSpPr>
            <p:nvPr/>
          </p:nvGrpSpPr>
          <p:grpSpPr bwMode="auto">
            <a:xfrm>
              <a:off x="464088" y="2945668"/>
              <a:ext cx="3133725" cy="419100"/>
              <a:chOff x="5591176" y="3867150"/>
              <a:chExt cx="3133724" cy="419100"/>
            </a:xfrm>
          </p:grpSpPr>
          <p:grpSp>
            <p:nvGrpSpPr>
              <p:cNvPr id="52" name="Group 62"/>
              <p:cNvGrpSpPr>
                <a:grpSpLocks/>
              </p:cNvGrpSpPr>
              <p:nvPr/>
            </p:nvGrpSpPr>
            <p:grpSpPr bwMode="auto">
              <a:xfrm>
                <a:off x="5610225" y="3889375"/>
                <a:ext cx="3067050" cy="377825"/>
                <a:chOff x="5610225" y="3889375"/>
                <a:chExt cx="3067050" cy="377825"/>
              </a:xfrm>
            </p:grpSpPr>
            <p:pic>
              <p:nvPicPr>
                <p:cNvPr id="54" name="Picture 53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286500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5" name="Picture 23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953125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6" name="Picture 23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610225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7" name="Picture 23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296150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8" name="Picture 23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962775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9" name="Picture 23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619875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" name="Picture 23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315325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" name="Picture 23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981950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2" name="Picture 23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639050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53" name="Rectangle 73"/>
              <p:cNvSpPr>
                <a:spLocks noChangeArrowheads="1"/>
              </p:cNvSpPr>
              <p:nvPr/>
            </p:nvSpPr>
            <p:spPr bwMode="auto">
              <a:xfrm>
                <a:off x="5591176" y="3867150"/>
                <a:ext cx="3133724" cy="41910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39" name="Rectangle 75"/>
            <p:cNvSpPr>
              <a:spLocks noChangeArrowheads="1"/>
            </p:cNvSpPr>
            <p:nvPr/>
          </p:nvSpPr>
          <p:spPr bwMode="auto">
            <a:xfrm>
              <a:off x="78324" y="2548004"/>
              <a:ext cx="3895727" cy="333388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 i="1" dirty="0">
                  <a:solidFill>
                    <a:srgbClr val="000000"/>
                  </a:solidFill>
                  <a:cs typeface="+mn-cs"/>
                </a:rPr>
                <a:t>“weak source of randomness”</a:t>
              </a:r>
              <a:endParaRPr lang="he-IL" sz="1600" i="1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202276" y="4811911"/>
              <a:ext cx="1671637" cy="361964"/>
              <a:chOff x="6272213" y="4310993"/>
              <a:chExt cx="1671637" cy="361964"/>
            </a:xfrm>
          </p:grpSpPr>
          <p:pic>
            <p:nvPicPr>
              <p:cNvPr id="47" name="Picture 12" descr="goodcoi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272213" y="4310993"/>
                <a:ext cx="338137" cy="3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" name="Picture 12" descr="goodcoi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605588" y="4310993"/>
                <a:ext cx="338137" cy="3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" name="Picture 12" descr="goodcoi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938963" y="4310993"/>
                <a:ext cx="338137" cy="3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" name="Picture 12" descr="goodcoi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72338" y="4310993"/>
                <a:ext cx="338137" cy="3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12" descr="goodcoi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605713" y="4310993"/>
                <a:ext cx="338137" cy="3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5" name="Rectangle 75"/>
          <p:cNvSpPr>
            <a:spLocks noChangeArrowheads="1"/>
          </p:cNvSpPr>
          <p:nvPr/>
        </p:nvSpPr>
        <p:spPr bwMode="auto">
          <a:xfrm>
            <a:off x="1081796" y="4656355"/>
            <a:ext cx="3499691" cy="2185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rtl="0"/>
            <a:r>
              <a:rPr lang="en-US" sz="1600" i="1" dirty="0" smtClean="0">
                <a:solidFill>
                  <a:srgbClr val="000000"/>
                </a:solidFill>
                <a:cs typeface="+mn-cs"/>
              </a:rPr>
              <a:t>“close to uniform output”</a:t>
            </a:r>
            <a:endParaRPr lang="he-IL" sz="1600" i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6" name="Rectangle 75"/>
          <p:cNvSpPr>
            <a:spLocks noChangeArrowheads="1"/>
          </p:cNvSpPr>
          <p:nvPr/>
        </p:nvSpPr>
        <p:spPr bwMode="auto">
          <a:xfrm>
            <a:off x="5317843" y="4635839"/>
            <a:ext cx="3499691" cy="2185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rtl="0"/>
            <a:r>
              <a:rPr lang="en-US" sz="1600" i="1" dirty="0" smtClean="0">
                <a:solidFill>
                  <a:srgbClr val="000000"/>
                </a:solidFill>
                <a:cs typeface="+mn-cs"/>
              </a:rPr>
              <a:t>“close to uniform output”</a:t>
            </a:r>
            <a:endParaRPr lang="he-IL" sz="1600" i="1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40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50900"/>
            <a:ext cx="10972800" cy="1143000"/>
          </a:xfrm>
        </p:spPr>
        <p:txBody>
          <a:bodyPr/>
          <a:lstStyle/>
          <a:p>
            <a:r>
              <a:rPr lang="en-US" dirty="0" smtClean="0"/>
              <a:t>Extractors for </a:t>
            </a:r>
            <a:r>
              <a:rPr lang="en-US" dirty="0" err="1" smtClean="0"/>
              <a:t>Samplable</a:t>
            </a:r>
            <a:r>
              <a:rPr lang="en-US" dirty="0" smtClean="0"/>
              <a:t> Distributions </a:t>
            </a:r>
            <a:r>
              <a:rPr lang="en-US" dirty="0" smtClean="0">
                <a:solidFill>
                  <a:srgbClr val="7030A0"/>
                </a:solidFill>
              </a:rPr>
              <a:t>[TV00]</a:t>
            </a:r>
            <a:endParaRPr lang="he-IL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525" y="971848"/>
                <a:ext cx="11877625" cy="577843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Trevisan and </a:t>
                </a:r>
                <a:r>
                  <a:rPr lang="en-US" dirty="0" err="1" smtClean="0"/>
                  <a:t>Vadhan</a:t>
                </a:r>
                <a:r>
                  <a:rPr lang="en-US" dirty="0" smtClean="0"/>
                  <a:t> wanted to define a class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dirty="0" smtClean="0"/>
                  <a:t> of distributions </a:t>
                </a:r>
                <a:r>
                  <a:rPr lang="en-US" dirty="0" err="1" smtClean="0"/>
                  <a:t>s.t.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Capture all distributions in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nature</a:t>
                </a:r>
                <a:r>
                  <a:rPr lang="en-US" dirty="0" smtClean="0"/>
                  <a:t> that are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available to computers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Avoid structure </a:t>
                </a:r>
                <a:r>
                  <a:rPr lang="en-US" dirty="0" smtClean="0"/>
                  <a:t>(and in particular independence).</a:t>
                </a:r>
              </a:p>
              <a:p>
                <a:pPr lvl="1"/>
                <a:r>
                  <a:rPr lang="en-US" dirty="0" smtClean="0"/>
                  <a:t>The class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allows seedless extractors </a:t>
                </a:r>
                <a:r>
                  <a:rPr lang="en-US" dirty="0" smtClean="0"/>
                  <a:t>(intended application: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selecting keys for crypto</a:t>
                </a:r>
                <a:r>
                  <a:rPr lang="en-US" dirty="0" smtClean="0"/>
                  <a:t>).</a:t>
                </a:r>
              </a:p>
              <a:p>
                <a:pPr lvl="1"/>
                <a:endParaRPr lang="en-US" sz="1000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“Philosophical claim”: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[TV00]</a:t>
                </a:r>
                <a:r>
                  <a:rPr lang="en-US" dirty="0" smtClean="0"/>
                  <a:t>: “Sources in nature must be efficiently </a:t>
                </a:r>
                <a:r>
                  <a:rPr lang="en-US" dirty="0" err="1" smtClean="0"/>
                  <a:t>samplable</a:t>
                </a:r>
                <a:r>
                  <a:rPr lang="en-US" dirty="0" smtClean="0"/>
                  <a:t>”.</a:t>
                </a:r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Proposition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[TV00]</a:t>
                </a:r>
                <a:r>
                  <a:rPr lang="en-US" dirty="0" smtClean="0"/>
                  <a:t>: Any extractor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𝑆𝑎𝑚𝑝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 does not have a circuit of size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If we want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explicit</a:t>
                </a:r>
                <a:r>
                  <a:rPr lang="en-US" dirty="0" smtClean="0"/>
                  <a:t> extractors (that run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we can at best hope for results of the form: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constan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explicit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extractor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𝑆𝑎𝑚𝑝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Even such results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imply circuit lower bounds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/>
                  <a:t>T</a:t>
                </a:r>
                <a:r>
                  <a:rPr lang="en-US" dirty="0" smtClean="0"/>
                  <a:t>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best we can hope for </a:t>
                </a:r>
                <a:r>
                  <a:rPr lang="en-US" dirty="0" smtClean="0"/>
                  <a:t>are conditional results: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circuit lower bounds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extractors</a:t>
                </a:r>
                <a:r>
                  <a:rPr lang="en-US" dirty="0" smtClean="0"/>
                  <a:t>.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525" y="971848"/>
                <a:ext cx="11877625" cy="5778434"/>
              </a:xfrm>
              <a:blipFill>
                <a:blip r:embed="rId2"/>
                <a:stretch>
                  <a:fillRect l="-872" t="-2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/>
              <p:nvPr/>
            </p:nvSpPr>
            <p:spPr>
              <a:xfrm>
                <a:off x="104525" y="2555902"/>
                <a:ext cx="11982949" cy="152320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Dfn: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(</a:t>
                </a:r>
                <a:r>
                  <a:rPr lang="en-US" sz="2800" dirty="0" err="1" smtClean="0">
                    <a:solidFill>
                      <a:srgbClr val="0070C0"/>
                    </a:solidFill>
                  </a:rPr>
                  <a:t>samplable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 distributions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(by circuits)):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A circuit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samples a the distribution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𝑆𝑎𝑚𝑝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𝑖𝑠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𝑠𝑎𝑚𝑝𝑙𝑒𝑑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𝑏𝑦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𝑐𝑖𝑟𝑐𝑢𝑖𝑡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𝑠𝑖𝑧𝑒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0" dirty="0" smtClean="0">
                  <a:solidFill>
                    <a:prstClr val="black"/>
                  </a:solidFill>
                </a:endParaRPr>
              </a:p>
              <a:p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13">
                <a:extLst>
                  <a:ext uri="{FF2B5EF4-FFF2-40B4-BE49-F238E27FC236}">
                    <a16:creationId xmlns:a16="http://schemas.microsoft.com/office/drawing/2014/main" id="{BAA4950F-8DAC-58E5-DA64-163C3F894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25" y="2555902"/>
                <a:ext cx="11982949" cy="1523203"/>
              </a:xfrm>
              <a:prstGeom prst="roundRect">
                <a:avLst/>
              </a:prstGeom>
              <a:blipFill>
                <a:blip r:embed="rId3"/>
                <a:stretch>
                  <a:fillRect l="-305" t="-78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92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885" y="-114866"/>
            <a:ext cx="10972800" cy="1143000"/>
          </a:xfrm>
        </p:spPr>
        <p:txBody>
          <a:bodyPr/>
          <a:lstStyle/>
          <a:p>
            <a:r>
              <a:rPr lang="en-US" dirty="0" smtClean="0"/>
              <a:t>Extractors for </a:t>
            </a:r>
            <a:r>
              <a:rPr lang="en-US" dirty="0" err="1" smtClean="0"/>
              <a:t>Samplable</a:t>
            </a:r>
            <a:r>
              <a:rPr lang="en-US" dirty="0" smtClean="0"/>
              <a:t> Distributions </a:t>
            </a:r>
            <a:r>
              <a:rPr lang="en-US" dirty="0" smtClean="0">
                <a:solidFill>
                  <a:srgbClr val="7030A0"/>
                </a:solidFill>
              </a:rPr>
              <a:t>[TV00]</a:t>
            </a:r>
            <a:endParaRPr lang="he-IL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73" y="1335694"/>
            <a:ext cx="11877625" cy="5522306"/>
          </a:xfrm>
        </p:spPr>
        <p:txBody>
          <a:bodyPr>
            <a:normAutofit/>
          </a:bodyPr>
          <a:lstStyle/>
          <a:p>
            <a:pPr lvl="1"/>
            <a:endParaRPr lang="en-US" sz="1000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/>
              <p:nvPr/>
            </p:nvSpPr>
            <p:spPr>
              <a:xfrm>
                <a:off x="124472" y="918591"/>
                <a:ext cx="11982949" cy="202089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Thm 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[TV00]: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Under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a suitable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hardness assumption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(certain circuit lower bound)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constan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explicit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extract</m:t>
                    </m:r>
                    <m:r>
                      <m:rPr>
                        <m:sty m:val="p"/>
                      </m:rP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p>
                    </m:sSup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for</m:t>
                    </m:r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𝑆𝑎𝑚𝑝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b="0" dirty="0" smtClean="0">
                    <a:solidFill>
                      <a:schemeClr val="tx1"/>
                    </a:solidFill>
                  </a:rPr>
                  <a:t> s.t.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 for some small constant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(Possible to push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closer to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but not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72" y="918591"/>
                <a:ext cx="11982949" cy="2020898"/>
              </a:xfrm>
              <a:prstGeom prst="roundRect">
                <a:avLst/>
              </a:prstGeom>
              <a:blipFill rotWithShape="0">
                <a:blip r:embed="rId2"/>
                <a:stretch>
                  <a:fillRect l="-102" t="-3881" r="-508" b="-68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/>
              <p:nvPr/>
            </p:nvSpPr>
            <p:spPr>
              <a:xfrm>
                <a:off x="124473" y="3092729"/>
                <a:ext cx="11982949" cy="167557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2700" dirty="0" smtClean="0">
                    <a:solidFill>
                      <a:srgbClr val="00B050"/>
                    </a:solidFill>
                  </a:rPr>
                  <a:t>Hardness </a:t>
                </a:r>
                <a:r>
                  <a:rPr lang="en-US" sz="2700" dirty="0">
                    <a:solidFill>
                      <a:srgbClr val="00B050"/>
                    </a:solidFill>
                  </a:rPr>
                  <a:t>assumption: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700" dirty="0">
                    <a:solidFill>
                      <a:prstClr val="black"/>
                    </a:solidFill>
                  </a:rPr>
                  <a:t> is hard for exponential size circuits of </a:t>
                </a:r>
                <a:r>
                  <a:rPr lang="en-US" sz="2700" dirty="0">
                    <a:solidFill>
                      <a:srgbClr val="0070C0"/>
                    </a:solidFill>
                  </a:rPr>
                  <a:t>Type X</a:t>
                </a:r>
                <a:r>
                  <a:rPr lang="en-US" sz="2700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r>
                  <a:rPr lang="en-US" sz="2700" dirty="0">
                    <a:solidFill>
                      <a:schemeClr val="tx1"/>
                    </a:solidFill>
                  </a:rPr>
                  <a:t>There exist a problem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𝐷𝑇𝐼𝑀𝐸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7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700" dirty="0">
                    <a:solidFill>
                      <a:schemeClr val="tx1"/>
                    </a:solidFill>
                  </a:rPr>
                  <a:t> and a constant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sz="2700" dirty="0">
                    <a:solidFill>
                      <a:schemeClr val="tx1"/>
                    </a:solidFill>
                  </a:rPr>
                  <a:t>, </a:t>
                </a:r>
                <a:r>
                  <a:rPr lang="en-US" sz="2700" dirty="0">
                    <a:solidFill>
                      <a:schemeClr val="tx1"/>
                    </a:solidFill>
                  </a:rPr>
                  <a:t>such that for every sufficiently large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700" dirty="0">
                    <a:solidFill>
                      <a:schemeClr val="tx1"/>
                    </a:solidFill>
                  </a:rPr>
                  <a:t>, circuits of </a:t>
                </a:r>
                <a:r>
                  <a:rPr lang="en-US" sz="2700" dirty="0">
                    <a:solidFill>
                      <a:srgbClr val="0070C0"/>
                    </a:solidFill>
                  </a:rPr>
                  <a:t>Type X</a:t>
                </a:r>
                <a:r>
                  <a:rPr lang="en-US" sz="2700" dirty="0">
                    <a:solidFill>
                      <a:schemeClr val="tx1"/>
                    </a:solidFill>
                  </a:rPr>
                  <a:t> with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700" dirty="0">
                    <a:solidFill>
                      <a:schemeClr val="tx1"/>
                    </a:solidFill>
                  </a:rPr>
                  <a:t> fail to compute the characteristic function of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700" dirty="0">
                    <a:solidFill>
                      <a:schemeClr val="tx1"/>
                    </a:solidFill>
                  </a:rPr>
                  <a:t> on inputs of length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700" dirty="0">
                    <a:solidFill>
                      <a:schemeClr val="tx1"/>
                    </a:solidFill>
                  </a:rPr>
                  <a:t>. </a:t>
                </a:r>
                <a:endParaRPr lang="en-US" sz="27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73" y="3092729"/>
                <a:ext cx="11982949" cy="1675579"/>
              </a:xfrm>
              <a:prstGeom prst="roundRect">
                <a:avLst/>
              </a:prstGeom>
              <a:blipFill rotWithShape="0">
                <a:blip r:embed="rId3"/>
                <a:stretch>
                  <a:fillRect l="-152" t="-5376" b="-1218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023" y="4768308"/>
                <a:ext cx="11877626" cy="202132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7030A0"/>
                    </a:solidFill>
                  </a:rPr>
                  <a:t>[IW97]: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BPP=P</a:t>
                </a:r>
                <a:r>
                  <a:rPr lang="en-US" sz="2400" dirty="0" smtClean="0"/>
                  <a:t> under the hardness assumption for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deterministic circuits</a:t>
                </a:r>
                <a:r>
                  <a:rPr lang="en-US" sz="2400" dirty="0" smtClean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7030A0"/>
                    </a:solidFill>
                  </a:rPr>
                  <a:t>[TV00]: </a:t>
                </a:r>
                <a:r>
                  <a:rPr lang="en-US" sz="2400" dirty="0" smtClean="0"/>
                  <a:t>Use hardness assumption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-circuits</a:t>
                </a:r>
                <a:r>
                  <a:rPr lang="en-US" sz="2400" dirty="0" smtClean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-</a:t>
                </a:r>
                <a:r>
                  <a:rPr lang="en-US" sz="2400" dirty="0" smtClean="0"/>
                  <a:t>circuit is allowed to use gates that compute a complete language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bSup>
                  </m:oMath>
                </a14:m>
                <a:r>
                  <a:rPr lang="en-US" sz="2400" dirty="0" smtClean="0"/>
                  <a:t> (The </a:t>
                </a:r>
                <a:r>
                  <a:rPr lang="en-US" sz="2400" dirty="0" err="1" smtClean="0"/>
                  <a:t>i’th</a:t>
                </a:r>
                <a:r>
                  <a:rPr lang="en-US" sz="2400" dirty="0" smtClean="0"/>
                  <a:t> level of the polynomial hierarchy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𝑁𝑃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dirty="0" smtClean="0"/>
                  <a:t>). (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Very strong, and yet plausible assumption</a:t>
                </a:r>
                <a:r>
                  <a:rPr lang="en-US" sz="2400" dirty="0" smtClean="0"/>
                  <a:t>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Can be viewed as a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scaled </a:t>
                </a:r>
                <a:r>
                  <a:rPr lang="en-US" sz="2400" dirty="0" err="1" smtClean="0">
                    <a:solidFill>
                      <a:srgbClr val="0070C0"/>
                    </a:solidFill>
                  </a:rPr>
                  <a:t>nonuniform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version </a:t>
                </a:r>
                <a:r>
                  <a:rPr lang="en-US" sz="2400" dirty="0" smtClean="0"/>
                  <a:t>of the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widely believed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𝐸𝑋𝑃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3" y="4768308"/>
                <a:ext cx="11877626" cy="2021323"/>
              </a:xfrm>
              <a:prstGeom prst="rect">
                <a:avLst/>
              </a:prstGeom>
              <a:blipFill rotWithShape="0">
                <a:blip r:embed="rId4"/>
                <a:stretch>
                  <a:fillRect l="-719" t="-2410" b="-632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52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885" y="-267904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Multiplicative </a:t>
            </a:r>
            <a:r>
              <a:rPr lang="en-US" dirty="0" smtClean="0"/>
              <a:t>extractors for </a:t>
            </a:r>
            <a:r>
              <a:rPr lang="en-US" dirty="0" err="1" smtClean="0"/>
              <a:t>samplable</a:t>
            </a:r>
            <a:r>
              <a:rPr lang="en-US" dirty="0" smtClean="0"/>
              <a:t> distributions</a:t>
            </a:r>
            <a:endParaRPr lang="he-IL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73" y="1335694"/>
            <a:ext cx="11877625" cy="5522306"/>
          </a:xfrm>
        </p:spPr>
        <p:txBody>
          <a:bodyPr>
            <a:normAutofit/>
          </a:bodyPr>
          <a:lstStyle/>
          <a:p>
            <a:pPr lvl="1"/>
            <a:endParaRPr lang="en-US" sz="1000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/>
              <p:nvPr/>
            </p:nvSpPr>
            <p:spPr>
              <a:xfrm>
                <a:off x="124471" y="659514"/>
                <a:ext cx="11982949" cy="202089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Thm 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[TV00]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: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is hard for exponential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-</a:t>
                </a:r>
                <a:r>
                  <a:rPr lang="en-US" sz="2800" dirty="0">
                    <a:solidFill>
                      <a:prstClr val="black"/>
                    </a:solidFill>
                  </a:rPr>
                  <a:t>circuits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constan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explicit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extract</m:t>
                    </m:r>
                    <m:r>
                      <m:rPr>
                        <m:sty m:val="p"/>
                      </m:rP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p>
                    </m:sSup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for</m:t>
                    </m:r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𝑆𝑎𝑚𝑝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b="0" dirty="0" smtClean="0">
                    <a:solidFill>
                      <a:schemeClr val="tx1"/>
                    </a:solidFill>
                  </a:rPr>
                  <a:t> s.t.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 for some small constant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(Possible to push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closer to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but not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71" y="659514"/>
                <a:ext cx="11982949" cy="2020898"/>
              </a:xfrm>
              <a:prstGeom prst="roundRect">
                <a:avLst/>
              </a:prstGeom>
              <a:blipFill rotWithShape="0">
                <a:blip r:embed="rId2"/>
                <a:stretch>
                  <a:fillRect l="-102" t="-3869" b="-68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4471" y="2728289"/>
                <a:ext cx="12255835" cy="457997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7030A0"/>
                    </a:solidFill>
                  </a:rPr>
                  <a:t>[BGDM23]: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Same result</a:t>
                </a:r>
                <a:r>
                  <a:rPr lang="en-US" sz="2400" dirty="0" smtClean="0"/>
                  <a:t>, with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assumption</a:t>
                </a:r>
                <a:r>
                  <a:rPr lang="en-US" sz="2400" dirty="0" smtClean="0"/>
                  <a:t> against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nondeterministic circuits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-circuits</a:t>
                </a:r>
                <a:r>
                  <a:rPr lang="en-US" sz="2400" dirty="0" smtClean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Same construction as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[TV00]</a:t>
                </a:r>
                <a:r>
                  <a:rPr lang="en-US" sz="2400" dirty="0" smtClean="0"/>
                  <a:t>, significantly more complicated proof.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Our Results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[S24]</a:t>
                </a:r>
                <a:r>
                  <a:rPr lang="en-US" sz="2400" dirty="0" smtClean="0"/>
                  <a:t>: Same as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[BGDM23]</a:t>
                </a:r>
                <a:r>
                  <a:rPr lang="en-US" sz="2400" dirty="0" smtClean="0"/>
                  <a:t>, much simpler proof (arguably simpler than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[TV00]</a:t>
                </a:r>
                <a:r>
                  <a:rPr lang="en-US" sz="2400" dirty="0" smtClean="0"/>
                  <a:t>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50"/>
                    </a:solidFill>
                  </a:rPr>
                  <a:t>Our Results </a:t>
                </a:r>
                <a:r>
                  <a:rPr lang="en-US" sz="2400" dirty="0">
                    <a:solidFill>
                      <a:srgbClr val="7030A0"/>
                    </a:solidFill>
                  </a:rPr>
                  <a:t>[S24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]</a:t>
                </a:r>
                <a:r>
                  <a:rPr lang="en-US" sz="2400" dirty="0" smtClean="0"/>
                  <a:t>: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Partial justification </a:t>
                </a:r>
                <a:r>
                  <a:rPr lang="en-US" sz="2400" dirty="0" smtClean="0"/>
                  <a:t>for necessity of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hardness assumption</a:t>
                </a:r>
                <a:r>
                  <a:rPr lang="en-US" sz="2400" dirty="0" smtClean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7030A0"/>
                    </a:solidFill>
                  </a:rPr>
                  <a:t>[TV00] </a:t>
                </a:r>
                <a:r>
                  <a:rPr lang="en-US" sz="2400" dirty="0" smtClean="0"/>
                  <a:t>motivation is “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selecting keys for cryptographic protocols</a:t>
                </a:r>
                <a:r>
                  <a:rPr lang="en-US" sz="2400" dirty="0" smtClean="0"/>
                  <a:t>”. This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requires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7030A0"/>
                    </a:solidFill>
                  </a:rPr>
                  <a:t>[AASY15]</a:t>
                </a:r>
                <a:r>
                  <a:rPr lang="en-US" sz="2400" dirty="0" smtClean="0"/>
                  <a:t>: “Black-box proofs”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cannot achieve </a:t>
                </a:r>
                <a:r>
                  <a:rPr lang="en-US" sz="2400" dirty="0" smtClean="0"/>
                  <a:t>explicit extractors with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7030A0"/>
                    </a:solidFill>
                  </a:rPr>
                  <a:t>[AASY15]</a:t>
                </a:r>
                <a:r>
                  <a:rPr lang="en-US" sz="2400" dirty="0" smtClean="0"/>
                  <a:t>: Introduced “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multiplicative extractors</a:t>
                </a:r>
                <a:r>
                  <a:rPr lang="en-US" sz="2400" dirty="0" smtClean="0"/>
                  <a:t>” to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bypass</a:t>
                </a:r>
                <a:r>
                  <a:rPr lang="en-US" sz="2400" dirty="0" smtClean="0"/>
                  <a:t> this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problem</a:t>
                </a:r>
                <a:r>
                  <a:rPr lang="en-US" sz="2400" dirty="0" smtClean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err="1" smtClean="0">
                    <a:solidFill>
                      <a:srgbClr val="00B050"/>
                    </a:solidFill>
                  </a:rPr>
                  <a:t>Dfn</a:t>
                </a:r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[AASY15]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</m:oMath>
                </a14:m>
                <a:r>
                  <a:rPr lang="en-US" sz="2400" dirty="0" smtClean="0"/>
                  <a:t> is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multiplicative</a:t>
                </a:r>
                <a:r>
                  <a:rPr lang="en-US" sz="2400" dirty="0" smtClean="0"/>
                  <a:t> if output distribution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400" dirty="0" smtClean="0"/>
                  <a:t> satisfies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Sufficient for app: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where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{</a:t>
                </a:r>
                <a:r>
                  <a:rPr lang="en-US" sz="2400" dirty="0" smtClean="0"/>
                  <a:t>Adversary wins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}</a:t>
                </a:r>
                <a:r>
                  <a:rPr lang="en-US" sz="2400" dirty="0" smtClean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Our results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[S24]</a:t>
                </a:r>
                <a:r>
                  <a:rPr lang="en-US" sz="2400" dirty="0" smtClean="0"/>
                  <a:t>: The simpler proof in fact gives a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multiplicative extractor</a:t>
                </a:r>
                <a:r>
                  <a:rPr lang="en-US" sz="2400" dirty="0" smtClean="0"/>
                  <a:t>.</a:t>
                </a:r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	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71" y="2728289"/>
                <a:ext cx="12255835" cy="4579972"/>
              </a:xfrm>
              <a:prstGeom prst="rect">
                <a:avLst/>
              </a:prstGeom>
              <a:blipFill rotWithShape="0">
                <a:blip r:embed="rId3"/>
                <a:stretch>
                  <a:fillRect l="-646" t="-106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ular Callout 5"/>
          <p:cNvSpPr/>
          <p:nvPr/>
        </p:nvSpPr>
        <p:spPr>
          <a:xfrm>
            <a:off x="234582" y="4096847"/>
            <a:ext cx="11386914" cy="1375191"/>
          </a:xfrm>
          <a:prstGeom prst="wedgeRectCallout">
            <a:avLst>
              <a:gd name="adj1" fmla="val 12256"/>
              <a:gd name="adj2" fmla="val -119513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sz="2400" dirty="0" smtClean="0"/>
              <a:t>This hardness assumption was introduced in the framework of </a:t>
            </a:r>
            <a:r>
              <a:rPr lang="en-US" sz="2400" dirty="0" err="1" smtClean="0"/>
              <a:t>derandomizing</a:t>
            </a:r>
            <a:r>
              <a:rPr lang="en-US" sz="2400" dirty="0" smtClean="0"/>
              <a:t> AM,           and is by </a:t>
            </a:r>
            <a:r>
              <a:rPr lang="en-US" sz="2400" dirty="0"/>
              <a:t>now </a:t>
            </a:r>
            <a:r>
              <a:rPr lang="en-US" sz="2400" dirty="0">
                <a:solidFill>
                  <a:srgbClr val="0070C0"/>
                </a:solidFill>
              </a:rPr>
              <a:t>standard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[AK02, KvM02, MV05, SU05, BOV07, GW02, GST03, SU06, SU09, Dru13</a:t>
            </a:r>
            <a:r>
              <a:rPr lang="en-US" sz="2400" dirty="0" smtClean="0">
                <a:solidFill>
                  <a:srgbClr val="7030A0"/>
                </a:solidFill>
              </a:rPr>
              <a:t>, AASY15</a:t>
            </a:r>
            <a:r>
              <a:rPr lang="en-US" sz="2400" dirty="0">
                <a:solidFill>
                  <a:srgbClr val="7030A0"/>
                </a:solidFill>
              </a:rPr>
              <a:t>, BV17, AIKS16, HNY17, DMOZ22, BDL22, CT22, BGDM23, BSS24, </a:t>
            </a:r>
            <a:r>
              <a:rPr lang="en-US" sz="2400" dirty="0" smtClean="0">
                <a:solidFill>
                  <a:srgbClr val="7030A0"/>
                </a:solidFill>
              </a:rPr>
              <a:t>SS24]</a:t>
            </a:r>
            <a:r>
              <a:rPr lang="en-US" sz="2400" dirty="0" smtClean="0"/>
              <a:t>.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275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7904"/>
            <a:ext cx="12191999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Extractors for </a:t>
            </a:r>
            <a:r>
              <a:rPr lang="en-US" sz="3600" dirty="0" err="1" smtClean="0"/>
              <a:t>samplable</a:t>
            </a:r>
            <a:r>
              <a:rPr lang="en-US" sz="3600" dirty="0" smtClean="0"/>
              <a:t> distributions </a:t>
            </a:r>
            <a:r>
              <a:rPr lang="en-US" sz="3600" dirty="0" smtClean="0">
                <a:solidFill>
                  <a:srgbClr val="0070C0"/>
                </a:solidFill>
              </a:rPr>
              <a:t>with low min-entropy</a:t>
            </a:r>
            <a:endParaRPr lang="he-IL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73" y="1335694"/>
            <a:ext cx="11877625" cy="5522306"/>
          </a:xfrm>
        </p:spPr>
        <p:txBody>
          <a:bodyPr>
            <a:normAutofit/>
          </a:bodyPr>
          <a:lstStyle/>
          <a:p>
            <a:pPr lvl="1"/>
            <a:endParaRPr lang="en-US" sz="1000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/>
              <p:nvPr/>
            </p:nvSpPr>
            <p:spPr>
              <a:xfrm>
                <a:off x="124471" y="659514"/>
                <a:ext cx="11982949" cy="202089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Thm 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[TV00]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: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is hard for exponential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-</a:t>
                </a:r>
                <a:r>
                  <a:rPr lang="en-US" sz="2800" dirty="0">
                    <a:solidFill>
                      <a:prstClr val="black"/>
                    </a:solidFill>
                  </a:rPr>
                  <a:t>circuits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constan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explicit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extract</m:t>
                    </m:r>
                    <m:r>
                      <m:rPr>
                        <m:sty m:val="p"/>
                      </m:rP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p>
                    </m:sSup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for</m:t>
                    </m:r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𝑆𝑎𝑚𝑝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b="0" dirty="0" smtClean="0">
                    <a:solidFill>
                      <a:schemeClr val="tx1"/>
                    </a:solidFill>
                  </a:rPr>
                  <a:t> s.t.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 for some small constant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(Possible to push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closer to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but not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71" y="659514"/>
                <a:ext cx="11982949" cy="2020898"/>
              </a:xfrm>
              <a:prstGeom prst="roundRect">
                <a:avLst/>
              </a:prstGeom>
              <a:blipFill rotWithShape="0">
                <a:blip r:embed="rId2"/>
                <a:stretch>
                  <a:fillRect l="-102" t="-3869" b="-68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4471" y="2728289"/>
                <a:ext cx="12255835" cy="395608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All aforementioned work use the same construction, and only achieve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	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As we’ll see later, the approach of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[TV00] </a:t>
                </a:r>
                <a:r>
                  <a:rPr lang="en-US" sz="2400" dirty="0" smtClean="0"/>
                  <a:t>cannot handle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50"/>
                    </a:solidFill>
                  </a:rPr>
                  <a:t>Our Results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[BSS24]</a:t>
                </a:r>
                <a:r>
                  <a:rPr lang="en-US" sz="2400" dirty="0" smtClean="0"/>
                  <a:t>: Same as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[TV00] </a:t>
                </a:r>
                <a:r>
                  <a:rPr lang="en-US" sz="2400" dirty="0" smtClean="0"/>
                  <a:t>but for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i="1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New construction!</a:t>
                </a:r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Beat barrier! </a:t>
                </a:r>
                <a:r>
                  <a:rPr lang="en-US" sz="2400" dirty="0" smtClean="0"/>
                  <a:t>(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Relies</a:t>
                </a:r>
                <a:r>
                  <a:rPr lang="en-US" sz="2400" dirty="0" smtClean="0"/>
                  <a:t> on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multiplicative extractor </a:t>
                </a:r>
                <a:r>
                  <a:rPr lang="en-US" sz="2400" dirty="0" smtClean="0"/>
                  <a:t>from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[S24]</a:t>
                </a:r>
                <a:r>
                  <a:rPr lang="en-US" sz="2400" dirty="0" smtClean="0"/>
                  <a:t>).</a:t>
                </a:r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Hardness assumption is for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-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circuits. (5 can be pushed to 4 with more work).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Recent aforementioned work, gives hope to push assumption to be weaker.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Our extractors can be made multiplicative (assuming error in 2-source extractors is improved).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Our extractors can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</a:t>
                </a:r>
                <a:r>
                  <a:rPr lang="en-US" sz="2400" dirty="0"/>
                  <a:t>.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smtClean="0"/>
                  <a:t>(Currently for larger error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/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But can achieve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(assuming </a:t>
                </a:r>
                <a:r>
                  <a:rPr lang="en-US" sz="2400" dirty="0">
                    <a:solidFill>
                      <a:prstClr val="black"/>
                    </a:solidFill>
                  </a:rPr>
                  <a:t>error in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seeded </a:t>
                </a:r>
                <a:r>
                  <a:rPr lang="en-US" sz="2400" dirty="0">
                    <a:solidFill>
                      <a:prstClr val="black"/>
                    </a:solidFill>
                  </a:rPr>
                  <a:t>extractors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is </a:t>
                </a:r>
                <a:r>
                  <a:rPr lang="en-US" sz="2400" dirty="0">
                    <a:solidFill>
                      <a:prstClr val="black"/>
                    </a:solidFill>
                  </a:rPr>
                  <a:t>improved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Summary: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first extractor for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samplable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distributions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with low min-entropy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.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71" y="2728289"/>
                <a:ext cx="12255835" cy="3956083"/>
              </a:xfrm>
              <a:prstGeom prst="rect">
                <a:avLst/>
              </a:prstGeom>
              <a:blipFill rotWithShape="0">
                <a:blip r:embed="rId3"/>
                <a:stretch>
                  <a:fillRect l="-646" t="-1233" r="-50" b="-246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68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7904"/>
            <a:ext cx="12191999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Formal statements of new theorems</a:t>
            </a:r>
            <a:endParaRPr lang="he-IL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73" y="1335694"/>
            <a:ext cx="11877625" cy="5522306"/>
          </a:xfrm>
        </p:spPr>
        <p:txBody>
          <a:bodyPr>
            <a:normAutofit/>
          </a:bodyPr>
          <a:lstStyle/>
          <a:p>
            <a:pPr lvl="1"/>
            <a:endParaRPr lang="en-US" sz="1000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/>
              <p:nvPr/>
            </p:nvSpPr>
            <p:spPr>
              <a:xfrm>
                <a:off x="124472" y="1573847"/>
                <a:ext cx="11982949" cy="249904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Thm 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[S24]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: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is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hard </a:t>
                </a:r>
                <a:r>
                  <a:rPr lang="en-US" sz="2800" dirty="0">
                    <a:solidFill>
                      <a:prstClr val="black"/>
                    </a:solidFill>
                  </a:rPr>
                  <a:t>for exponential size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nondeterministic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circuits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constan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explicit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rgbClr val="0070C0"/>
                        </a:solidFill>
                      </a:rPr>
                      <m:t>multiplicative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tx1"/>
                        </a:solidFill>
                      </a:rPr>
                      <m:t>extractor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             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p>
                    </m:sSup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for</m:t>
                    </m:r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𝑆𝑎𝑚𝑝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b="0" dirty="0" smtClean="0">
                    <a:solidFill>
                      <a:schemeClr val="tx1"/>
                    </a:solidFill>
                  </a:rPr>
                  <a:t> s.t.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 for some small constant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(Possible to push to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closer to </a:t>
                </a:r>
                <a:r>
                  <a:rPr lang="en-US" sz="2400" dirty="0">
                    <a:solidFill>
                      <a:srgbClr val="FF0000"/>
                    </a:solidFill>
                  </a:rPr>
                  <a:t>k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for a weaker notion of multiplicative).</a:t>
                </a:r>
                <a:endParaRPr lang="en-US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72" y="1573847"/>
                <a:ext cx="11982949" cy="2499041"/>
              </a:xfrm>
              <a:prstGeom prst="roundRect">
                <a:avLst/>
              </a:prstGeom>
              <a:blipFill rotWithShape="0">
                <a:blip r:embed="rId2"/>
                <a:stretch>
                  <a:fillRect t="-966" b="-314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/>
              <p:nvPr/>
            </p:nvSpPr>
            <p:spPr>
              <a:xfrm>
                <a:off x="124472" y="569835"/>
                <a:ext cx="11982949" cy="88100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2400" dirty="0">
                    <a:solidFill>
                      <a:srgbClr val="00B050"/>
                    </a:solidFill>
                  </a:rPr>
                  <a:t>Dfn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[AASY15]</a:t>
                </a:r>
                <a:r>
                  <a:rPr lang="en-US" sz="2400" dirty="0">
                    <a:solidFill>
                      <a:prstClr val="black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is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multiplicative</a:t>
                </a:r>
                <a:r>
                  <a:rPr lang="en-US" sz="2400" dirty="0">
                    <a:solidFill>
                      <a:prstClr val="black"/>
                    </a:solidFill>
                  </a:rPr>
                  <a:t> if output distribution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satisfies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func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⇒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72" y="569835"/>
                <a:ext cx="11982949" cy="881001"/>
              </a:xfrm>
              <a:prstGeom prst="roundRect">
                <a:avLst/>
              </a:prstGeom>
              <a:blipFill rotWithShape="0">
                <a:blip r:embed="rId3"/>
                <a:stretch>
                  <a:fillRect l="-305" t="-671" b="-1073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/>
              <p:nvPr/>
            </p:nvSpPr>
            <p:spPr>
              <a:xfrm>
                <a:off x="124472" y="4167965"/>
                <a:ext cx="11982949" cy="202089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err="1" smtClean="0">
                    <a:solidFill>
                      <a:srgbClr val="00B050"/>
                    </a:solidFill>
                  </a:rPr>
                  <a:t>Thm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[BSS24]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: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is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hard </a:t>
                </a:r>
                <a:r>
                  <a:rPr lang="en-US" sz="2800" dirty="0">
                    <a:solidFill>
                      <a:prstClr val="black"/>
                    </a:solidFill>
                  </a:rPr>
                  <a:t>for exponential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-</a:t>
                </a:r>
                <a:r>
                  <a:rPr lang="en-US" sz="2800" dirty="0">
                    <a:solidFill>
                      <a:prstClr val="black"/>
                    </a:solidFill>
                  </a:rPr>
                  <a:t>circuits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constan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explicit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extract</m:t>
                    </m:r>
                    <m:r>
                      <m:rPr>
                        <m:sty m:val="p"/>
                      </m:rP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p>
                    </m:sSup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for</m:t>
                    </m:r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𝑆𝑎𝑚𝑝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b="0" dirty="0" smtClean="0">
                    <a:solidFill>
                      <a:schemeClr val="tx1"/>
                    </a:solidFill>
                  </a:rPr>
                  <a:t> s.t.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For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every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 for some small constant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(Possible to push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closer to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).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72" y="4167965"/>
                <a:ext cx="11982949" cy="2020898"/>
              </a:xfrm>
              <a:prstGeom prst="roundRect">
                <a:avLst/>
              </a:prstGeom>
              <a:blipFill rotWithShape="0">
                <a:blip r:embed="rId4"/>
                <a:stretch>
                  <a:fillRect l="-102" t="-2985" b="-567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/>
              <p:nvPr/>
            </p:nvSpPr>
            <p:spPr>
              <a:xfrm>
                <a:off x="124472" y="6283940"/>
                <a:ext cx="11982949" cy="53563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2400" dirty="0" smtClean="0">
                    <a:solidFill>
                      <a:srgbClr val="00B050"/>
                    </a:solidFill>
                  </a:rPr>
                  <a:t>Open problem: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combine benefits of both theorems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72" y="6283940"/>
                <a:ext cx="11982949" cy="535638"/>
              </a:xfrm>
              <a:prstGeom prst="roundRect">
                <a:avLst/>
              </a:prstGeom>
              <a:blipFill rotWithShape="0">
                <a:blip r:embed="rId5"/>
                <a:stretch>
                  <a:fillRect l="-457" b="-152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227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50900"/>
            <a:ext cx="10972800" cy="1143000"/>
          </a:xfrm>
        </p:spPr>
        <p:txBody>
          <a:bodyPr/>
          <a:lstStyle/>
          <a:p>
            <a:r>
              <a:rPr lang="en-US" dirty="0" smtClean="0"/>
              <a:t>Remainder of talk: High level overview</a:t>
            </a:r>
            <a:endParaRPr lang="he-IL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25" y="971848"/>
            <a:ext cx="11877625" cy="5778434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Multiplicative extractor for </a:t>
            </a:r>
            <a:r>
              <a:rPr lang="en-US" sz="3200" dirty="0" err="1" smtClean="0"/>
              <a:t>samplable</a:t>
            </a:r>
            <a:r>
              <a:rPr lang="en-US" sz="3200" dirty="0" smtClean="0"/>
              <a:t> distributions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Extractor for </a:t>
            </a:r>
            <a:r>
              <a:rPr lang="en-US" sz="3200" dirty="0" err="1" smtClean="0"/>
              <a:t>samplable</a:t>
            </a:r>
            <a:r>
              <a:rPr lang="en-US" sz="3200" dirty="0" smtClean="0"/>
              <a:t> distributions with low min-entropy.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188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a8eec281-aaa3-4dae-ac9b-9a398b9215e7}" enabled="0" method="" siteId="{a8eec281-aaa3-4dae-ac9b-9a398b9215e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16311</TotalTime>
  <Words>852</Words>
  <Application>Microsoft Office PowerPoint</Application>
  <PresentationFormat>Widescreen</PresentationFormat>
  <Paragraphs>263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Times New Roman</vt:lpstr>
      <vt:lpstr>Wingdings</vt:lpstr>
      <vt:lpstr>ערכת נושא Office</vt:lpstr>
      <vt:lpstr>Some New Results on   Extractors for Samplable Distributions</vt:lpstr>
      <vt:lpstr>Randomness extractors (motivation)</vt:lpstr>
      <vt:lpstr>Seedless (Deterministic) Extractors</vt:lpstr>
      <vt:lpstr>Extractors for Samplable Distributions [TV00]</vt:lpstr>
      <vt:lpstr>Extractors for Samplable Distributions [TV00]</vt:lpstr>
      <vt:lpstr>Multiplicative extractors for samplable distributions</vt:lpstr>
      <vt:lpstr>Extractors for samplable distributions with low min-entropy</vt:lpstr>
      <vt:lpstr>Formal statements of new theorems</vt:lpstr>
      <vt:lpstr>Remainder of talk: High level overview</vt:lpstr>
      <vt:lpstr>Multiplicative extractor [S24] (high level overview)</vt:lpstr>
      <vt:lpstr>Multiplicative extractor [S24] (high level overview)</vt:lpstr>
      <vt:lpstr>Remainder of talk: High level overview</vt:lpstr>
      <vt:lpstr>Overview of the construction of [TV00]</vt:lpstr>
      <vt:lpstr>Analysis of [TV00] at a high level</vt:lpstr>
      <vt:lpstr>Analysis of [TV00]: barrier to low entropy</vt:lpstr>
      <vt:lpstr>How to avoid the first barrier </vt:lpstr>
      <vt:lpstr>How to avoid the second barrier </vt:lpstr>
      <vt:lpstr>Summing up</vt:lpstr>
      <vt:lpstr>Conclusion and Open Problems</vt:lpstr>
      <vt:lpstr>That’s it…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win8</dc:creator>
  <cp:lastModifiedBy>ronen</cp:lastModifiedBy>
  <cp:revision>95</cp:revision>
  <dcterms:created xsi:type="dcterms:W3CDTF">2016-08-17T15:03:50Z</dcterms:created>
  <dcterms:modified xsi:type="dcterms:W3CDTF">2024-12-23T11:39:10Z</dcterms:modified>
</cp:coreProperties>
</file>