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362" r:id="rId2"/>
    <p:sldId id="528" r:id="rId3"/>
    <p:sldId id="530" r:id="rId4"/>
    <p:sldId id="533" r:id="rId5"/>
    <p:sldId id="534" r:id="rId6"/>
    <p:sldId id="532" r:id="rId7"/>
    <p:sldId id="558" r:id="rId8"/>
    <p:sldId id="538" r:id="rId9"/>
    <p:sldId id="539" r:id="rId10"/>
    <p:sldId id="556" r:id="rId11"/>
    <p:sldId id="559" r:id="rId12"/>
    <p:sldId id="571" r:id="rId13"/>
    <p:sldId id="570" r:id="rId14"/>
    <p:sldId id="569" r:id="rId15"/>
    <p:sldId id="564" r:id="rId16"/>
    <p:sldId id="565" r:id="rId17"/>
    <p:sldId id="572" r:id="rId18"/>
    <p:sldId id="566" r:id="rId19"/>
    <p:sldId id="575" r:id="rId20"/>
    <p:sldId id="567" r:id="rId21"/>
    <p:sldId id="568" r:id="rId22"/>
    <p:sldId id="573" r:id="rId23"/>
    <p:sldId id="574" r:id="rId24"/>
    <p:sldId id="547" r:id="rId25"/>
    <p:sldId id="549" r:id="rId26"/>
    <p:sldId id="550" r:id="rId27"/>
    <p:sldId id="552" r:id="rId28"/>
    <p:sldId id="554" r:id="rId29"/>
    <p:sldId id="555" r:id="rId30"/>
    <p:sldId id="527" r:id="rId31"/>
    <p:sldId id="560" r:id="rId32"/>
    <p:sldId id="561" r:id="rId3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6"/>
      <p:bold r:id="rId37"/>
    </p:embeddedFont>
    <p:embeddedFont>
      <p:font typeface="Cambria Math" panose="02040503050406030204" pitchFamily="18" charset="0"/>
      <p:regular r:id="rId38"/>
    </p:embeddedFont>
    <p:embeddedFont>
      <p:font typeface="Wingdings 2" panose="05020102010507070707" pitchFamily="18" charset="2"/>
      <p:regular r:id="rId39"/>
    </p:embeddedFont>
  </p:embeddedFontLst>
  <p:custDataLst>
    <p:tags r:id="rId40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87668"/>
    <a:srgbClr val="FFFF00"/>
    <a:srgbClr val="66FF33"/>
    <a:srgbClr val="008000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486" autoAdjust="0"/>
  </p:normalViewPr>
  <p:slideViewPr>
    <p:cSldViewPr snapToGrid="0">
      <p:cViewPr varScale="1">
        <p:scale>
          <a:sx n="112" d="100"/>
          <a:sy n="112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E543BED8-D946-4F0F-91D0-AB98ABB2F6F0}" type="datetimeFigureOut">
              <a:rPr lang="he-IL"/>
              <a:pPr>
                <a:defRPr/>
              </a:pPr>
              <a:t>ח'/סיון/תשע"ח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2A60F114-A623-4EC9-960F-2C4C4EA0517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44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6FFDDE8-20F2-4586-BA5C-55B98FDF0AE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8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3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6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DDE8-20F2-4586-BA5C-55B98FDF0AE3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he-IL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e-IL">
                <a:cs typeface="+mn-cs"/>
              </a:endParaRPr>
            </a:p>
          </p:txBody>
        </p:sp>
      </p:grpSp>
      <p:sp>
        <p:nvSpPr>
          <p:cNvPr id="1177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2EC6C3-618F-41AD-A742-F5D2F99C31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E845-4C4C-4F20-82FA-065C725DBF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5" y="188913"/>
            <a:ext cx="21637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88913"/>
            <a:ext cx="6340475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E637D-7DD0-48E3-9A04-503CD62496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756E-3505-43B9-816F-CD12698C8D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D8C1-9C5D-46C4-ACB8-F13C94E170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619250"/>
            <a:ext cx="4251325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619250"/>
            <a:ext cx="4252913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8769-D133-42F2-B032-B1A68BE12B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505E-09FA-4996-B440-7BB10C5BCEF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46E-8E3E-4AE7-9338-C90A43E255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AFB5-709A-4A62-8B67-52B7CDD98A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1115-D8EE-4354-AC60-66449A6626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EA5F-105B-430E-A254-8F23F64BA8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ltGray">
          <a:xfrm>
            <a:off x="146050" y="6842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ltGray">
          <a:xfrm>
            <a:off x="528638" y="684213"/>
            <a:ext cx="328612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ltGray">
          <a:xfrm>
            <a:off x="269875" y="11064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ltGray">
          <a:xfrm>
            <a:off x="639763" y="11064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ltGray">
          <a:xfrm>
            <a:off x="-144463" y="10334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490538" y="5762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gray">
          <a:xfrm>
            <a:off x="214313" y="13668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88913"/>
            <a:ext cx="798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619250"/>
            <a:ext cx="865663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1D9DAE20-FC87-4B40-8944-95BC5C5426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21.png"/><Relationship Id="rId5" Type="http://schemas.openxmlformats.org/officeDocument/2006/relationships/image" Target="../media/image100.png"/><Relationship Id="rId10" Type="http://schemas.openxmlformats.org/officeDocument/2006/relationships/image" Target="../media/image33.png"/><Relationship Id="rId4" Type="http://schemas.openxmlformats.org/officeDocument/2006/relationships/image" Target="../media/image90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110.png"/><Relationship Id="rId10" Type="http://schemas.openxmlformats.org/officeDocument/2006/relationships/image" Target="../media/image21.png"/><Relationship Id="rId4" Type="http://schemas.openxmlformats.org/officeDocument/2006/relationships/image" Target="../media/image100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0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6" Type="http://schemas.openxmlformats.org/officeDocument/2006/relationships/image" Target="../media/image3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0.png"/><Relationship Id="rId12" Type="http://schemas.openxmlformats.org/officeDocument/2006/relationships/image" Target="../media/image49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6" Type="http://schemas.openxmlformats.org/officeDocument/2006/relationships/image" Target="../media/image30.png"/><Relationship Id="rId15" Type="http://schemas.openxmlformats.org/officeDocument/2006/relationships/image" Target="../media/image52.png"/><Relationship Id="rId5" Type="http://schemas.openxmlformats.org/officeDocument/2006/relationships/image" Target="../media/image110.png"/><Relationship Id="rId10" Type="http://schemas.openxmlformats.org/officeDocument/2006/relationships/image" Target="../media/image34.png"/><Relationship Id="rId14" Type="http://schemas.openxmlformats.org/officeDocument/2006/relationships/image" Target="../media/image51.png"/><Relationship Id="rId4" Type="http://schemas.openxmlformats.org/officeDocument/2006/relationships/image" Target="../media/image100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5807" y="1861900"/>
            <a:ext cx="801116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Computational Two Party Correlation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10987" y="3410372"/>
            <a:ext cx="6400800" cy="1752600"/>
          </a:xfrm>
        </p:spPr>
        <p:txBody>
          <a:bodyPr/>
          <a:lstStyle/>
          <a:p>
            <a:r>
              <a:rPr lang="en-US" dirty="0" err="1" smtClean="0"/>
              <a:t>Iftach</a:t>
            </a:r>
            <a:r>
              <a:rPr lang="en-US" dirty="0" smtClean="0"/>
              <a:t> </a:t>
            </a:r>
            <a:r>
              <a:rPr lang="en-US" dirty="0" err="1" smtClean="0"/>
              <a:t>Haitner</a:t>
            </a:r>
            <a:r>
              <a:rPr lang="en-US" dirty="0" smtClean="0"/>
              <a:t>, TAU</a:t>
            </a:r>
          </a:p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Omri</a:t>
            </a:r>
            <a:r>
              <a:rPr lang="en-US" dirty="0" smtClean="0"/>
              <a:t>, Ariel</a:t>
            </a:r>
          </a:p>
          <a:p>
            <a:r>
              <a:rPr lang="en-US" dirty="0" err="1" smtClean="0"/>
              <a:t>Kobbi</a:t>
            </a:r>
            <a:r>
              <a:rPr lang="en-US" dirty="0" smtClean="0"/>
              <a:t> </a:t>
            </a:r>
            <a:r>
              <a:rPr lang="en-US" dirty="0" err="1" smtClean="0"/>
              <a:t>Nissim</a:t>
            </a:r>
            <a:r>
              <a:rPr lang="en-US" dirty="0" smtClean="0"/>
              <a:t>, Georgetown</a:t>
            </a:r>
          </a:p>
          <a:p>
            <a:r>
              <a:rPr lang="en-US" dirty="0" smtClean="0"/>
              <a:t>Ronen </a:t>
            </a:r>
            <a:r>
              <a:rPr lang="en-US" dirty="0" err="1" smtClean="0"/>
              <a:t>Shaltiel</a:t>
            </a:r>
            <a:r>
              <a:rPr lang="en-US" dirty="0" smtClean="0"/>
              <a:t>, U. Haifa</a:t>
            </a:r>
          </a:p>
          <a:p>
            <a:r>
              <a:rPr lang="en-US" dirty="0" err="1" smtClean="0"/>
              <a:t>Jad</a:t>
            </a:r>
            <a:r>
              <a:rPr lang="en-US" dirty="0" smtClean="0"/>
              <a:t> </a:t>
            </a:r>
            <a:r>
              <a:rPr lang="en-US" dirty="0" err="1" smtClean="0"/>
              <a:t>Silbak</a:t>
            </a:r>
            <a:r>
              <a:rPr lang="en-US" dirty="0" smtClean="0"/>
              <a:t>, U. Haifa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26" y="274638"/>
            <a:ext cx="7648273" cy="1143000"/>
          </a:xfrm>
        </p:spPr>
        <p:txBody>
          <a:bodyPr/>
          <a:lstStyle/>
          <a:p>
            <a:r>
              <a:rPr lang="en-US" sz="3200" dirty="0" smtClean="0"/>
              <a:t>Main theorem: with caveats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1714" y="1763529"/>
                <a:ext cx="6382861" cy="48855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every polynomial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2-party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Either,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can be transformed into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key-agreement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*</a:t>
                </a:r>
                <a:r>
                  <a:rPr lang="en-US" dirty="0" err="1" smtClean="0"/>
                  <a:t>Decr</a:t>
                </a:r>
                <a:r>
                  <a:rPr lang="en-US" dirty="0" smtClean="0"/>
                  <a:t> is allowed to be randomized.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1714" y="1763529"/>
                <a:ext cx="6382861" cy="4885523"/>
              </a:xfrm>
              <a:blipFill>
                <a:blip r:embed="rId3"/>
                <a:stretch>
                  <a:fillRect l="-1433" t="-1122" r="-382" b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4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5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6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7394520" y="3410159"/>
            <a:ext cx="895127" cy="5660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Decr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Arrow Connector 23"/>
          <p:cNvCxnSpPr>
            <a:stCxn id="22" idx="2"/>
            <a:endCxn id="23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b="0" baseline="-250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8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blipFill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32" idx="2"/>
            <a:endCxn id="28" idx="0"/>
          </p:cNvCxnSpPr>
          <p:nvPr/>
        </p:nvCxnSpPr>
        <p:spPr bwMode="auto">
          <a:xfrm>
            <a:off x="7842083" y="5207407"/>
            <a:ext cx="731924" cy="314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32" idx="2"/>
            <a:endCxn id="31" idx="0"/>
          </p:cNvCxnSpPr>
          <p:nvPr/>
        </p:nvCxnSpPr>
        <p:spPr bwMode="auto">
          <a:xfrm flipH="1">
            <a:off x="7145980" y="5207407"/>
            <a:ext cx="696103" cy="303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 bwMode="auto">
          <a:xfrm>
            <a:off x="7026341" y="4589178"/>
            <a:ext cx="1631483" cy="6182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independently: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5924981" y="6020145"/>
                <a:ext cx="3225402" cy="802370"/>
              </a:xfrm>
              <a:prstGeom prst="roundRect">
                <a:avLst/>
              </a:prstGeom>
              <a:solidFill>
                <a:schemeClr val="l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</a:rPr>
                  <a:t> real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4981" y="6020145"/>
                <a:ext cx="3225402" cy="802370"/>
              </a:xfrm>
              <a:prstGeom prst="roundRect">
                <a:avLst/>
              </a:prstGeom>
              <a:blipFill>
                <a:blip r:embed="rId10"/>
                <a:stretch>
                  <a:fillRect b="-6107"/>
                </a:stretch>
              </a:blipFill>
              <a:ln>
                <a:noFil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4039" y="2395462"/>
                <a:ext cx="4352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l">
                  <a:buNone/>
                </a:pPr>
                <a:r>
                  <a:rPr lang="en-US" dirty="0"/>
                  <a:t>for every constant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39" y="2395462"/>
                <a:ext cx="4352983" cy="461665"/>
              </a:xfrm>
              <a:prstGeom prst="rect">
                <a:avLst/>
              </a:prstGeom>
              <a:blipFill>
                <a:blip r:embed="rId11"/>
                <a:stretch>
                  <a:fillRect l="-2101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942914" y="2822955"/>
            <a:ext cx="435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dirty="0"/>
              <a:t>(on infinitely many k’s).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80188" y="3883521"/>
            <a:ext cx="435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dirty="0"/>
              <a:t>(on infinitely many k’s).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5238" y="2822955"/>
                <a:ext cx="673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38" y="2822955"/>
                <a:ext cx="673454" cy="461665"/>
              </a:xfrm>
              <a:prstGeom prst="rect">
                <a:avLst/>
              </a:prstGeom>
              <a:blipFill>
                <a:blip r:embed="rId12"/>
                <a:stretch>
                  <a:fillRect l="-90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60466" y="6009268"/>
                <a:ext cx="570983" cy="490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66" y="6009268"/>
                <a:ext cx="570983" cy="4903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5179337" y="6072423"/>
                <a:ext cx="4162257" cy="802370"/>
              </a:xfrm>
              <a:prstGeom prst="roundRect">
                <a:avLst/>
              </a:prstGeom>
              <a:solidFill>
                <a:schemeClr val="lt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bSup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</a:rPr>
                  <a:t> real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9337" y="6072423"/>
                <a:ext cx="4162257" cy="802370"/>
              </a:xfrm>
              <a:prstGeom prst="roundRect">
                <a:avLst/>
              </a:prstGeom>
              <a:blipFill>
                <a:blip r:embed="rId14"/>
                <a:stretch>
                  <a:fillRect b="-9091"/>
                </a:stretch>
              </a:blipFill>
              <a:ln>
                <a:noFil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 bwMode="auto">
              <a:xfrm>
                <a:off x="150947" y="4589178"/>
                <a:ext cx="5225717" cy="1283648"/>
              </a:xfrm>
              <a:prstGeom prst="wedgeRoundRectCallout">
                <a:avLst>
                  <a:gd name="adj1" fmla="val 89259"/>
                  <a:gd name="adj2" fmla="val 71042"/>
                  <a:gd name="adj3" fmla="val 16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Computational Indistinguishability</a:t>
                </a:r>
              </a:p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by PPTMs, </a:t>
                </a:r>
              </a:p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with distinguishing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47" y="4589178"/>
                <a:ext cx="5225717" cy="1283648"/>
              </a:xfrm>
              <a:prstGeom prst="wedgeRoundRectCallout">
                <a:avLst>
                  <a:gd name="adj1" fmla="val 89259"/>
                  <a:gd name="adj2" fmla="val 71042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59033" y="3458570"/>
                <a:ext cx="466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33" y="3458570"/>
                <a:ext cx="466234" cy="461665"/>
              </a:xfrm>
              <a:prstGeom prst="rect">
                <a:avLst/>
              </a:prstGeom>
              <a:blipFill>
                <a:blip r:embed="rId16"/>
                <a:stretch>
                  <a:fillRect l="-2597" r="-519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40" idx="3"/>
            <a:endCxn id="23" idx="1"/>
          </p:cNvCxnSpPr>
          <p:nvPr/>
        </p:nvCxnSpPr>
        <p:spPr bwMode="auto">
          <a:xfrm>
            <a:off x="7125267" y="3689403"/>
            <a:ext cx="269253" cy="37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397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8" grpId="0" animBg="1"/>
      <p:bldP spid="39" grpId="0" animBg="1"/>
      <p:bldP spid="38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7E4F-7B9E-3F4F-897C-D19213E0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773"/>
            <a:ext cx="7772400" cy="1143000"/>
          </a:xfrm>
        </p:spPr>
        <p:txBody>
          <a:bodyPr/>
          <a:lstStyle/>
          <a:p>
            <a:r>
              <a:rPr lang="en-US" dirty="0" smtClean="0"/>
              <a:t>Applications: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4EB2B-54CE-4943-A4EF-D8BE80973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397" y="1640456"/>
            <a:ext cx="8312150" cy="4762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Goal: Show that a primitive implies key-agreement.</a:t>
            </a:r>
          </a:p>
          <a:p>
            <a:pPr marL="0" indent="0">
              <a:buNone/>
            </a:pPr>
            <a:r>
              <a:rPr lang="en-US" dirty="0" smtClean="0"/>
              <a:t>Method: Show that primitive yields a correlated protocol.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work: </a:t>
            </a:r>
          </a:p>
          <a:p>
            <a:pPr marL="0" indent="0">
              <a:buNone/>
            </a:pPr>
            <a:r>
              <a:rPr lang="en-US" kern="0" dirty="0"/>
              <a:t>Nontrivial </a:t>
            </a:r>
            <a:r>
              <a:rPr lang="en-US" kern="0" dirty="0" smtClean="0">
                <a:solidFill>
                  <a:srgbClr val="0070C0"/>
                </a:solidFill>
              </a:rPr>
              <a:t>differentially </a:t>
            </a:r>
            <a:r>
              <a:rPr lang="en-US" kern="0" dirty="0">
                <a:solidFill>
                  <a:srgbClr val="0070C0"/>
                </a:solidFill>
              </a:rPr>
              <a:t>private </a:t>
            </a:r>
            <a:r>
              <a:rPr lang="en-US" kern="0" dirty="0"/>
              <a:t>protocol</a:t>
            </a:r>
            <a:r>
              <a:rPr lang="en-US" b="1" kern="0" dirty="0"/>
              <a:t> </a:t>
            </a:r>
            <a:r>
              <a:rPr lang="en-US" kern="0" dirty="0"/>
              <a:t>for XOR, implies (</a:t>
            </a:r>
            <a:r>
              <a:rPr lang="en-US" kern="0" dirty="0" err="1"/>
              <a:t>io</a:t>
            </a:r>
            <a:r>
              <a:rPr lang="en-US" kern="0" dirty="0"/>
              <a:t>)  key agreement. 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 smtClean="0">
                <a:solidFill>
                  <a:srgbClr val="000099"/>
                </a:solidFill>
              </a:rPr>
              <a:t>[</a:t>
            </a:r>
            <a:r>
              <a:rPr lang="en-US" kern="0" dirty="0" err="1" smtClean="0">
                <a:solidFill>
                  <a:srgbClr val="000099"/>
                </a:solidFill>
              </a:rPr>
              <a:t>Haitner,Makriyannis,Omri</a:t>
            </a:r>
            <a:r>
              <a:rPr lang="en-US" kern="0" dirty="0" smtClean="0">
                <a:solidFill>
                  <a:srgbClr val="000099"/>
                </a:solidFill>
              </a:rPr>
              <a:t> </a:t>
            </a:r>
            <a:r>
              <a:rPr lang="en-US" kern="0" dirty="0">
                <a:solidFill>
                  <a:srgbClr val="000099"/>
                </a:solidFill>
              </a:rPr>
              <a:t>‘18]:</a:t>
            </a:r>
          </a:p>
          <a:p>
            <a:pPr marL="0" indent="0">
              <a:buNone/>
            </a:pPr>
            <a:r>
              <a:rPr lang="en-US" kern="0" dirty="0"/>
              <a:t>Nontrivial </a:t>
            </a:r>
            <a:r>
              <a:rPr lang="en-US" dirty="0">
                <a:solidFill>
                  <a:srgbClr val="0070C0"/>
                </a:solidFill>
              </a:rPr>
              <a:t>coin-flipping</a:t>
            </a:r>
            <a:r>
              <a:rPr lang="en-US" b="1" dirty="0"/>
              <a:t> </a:t>
            </a:r>
            <a:r>
              <a:rPr lang="en-US" dirty="0"/>
              <a:t>protocol</a:t>
            </a:r>
            <a:r>
              <a:rPr lang="en-US" kern="0" dirty="0"/>
              <a:t>, implies </a:t>
            </a:r>
            <a:r>
              <a:rPr lang="en-US" kern="0" dirty="0" smtClean="0"/>
              <a:t>(</a:t>
            </a:r>
            <a:r>
              <a:rPr lang="en-US" kern="0" dirty="0" err="1"/>
              <a:t>io</a:t>
            </a:r>
            <a:r>
              <a:rPr lang="en-US" kern="0" dirty="0"/>
              <a:t>) </a:t>
            </a:r>
            <a:r>
              <a:rPr lang="en-US" kern="0" dirty="0" smtClean="0"/>
              <a:t>key agreement</a:t>
            </a:r>
            <a:r>
              <a:rPr lang="en-US" kern="0" dirty="0"/>
              <a:t>.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C0FF8-4D23-AA43-9735-F6F16918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F4525-C0F4-451A-9E70-2CB5A2CB00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7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Proof of main theorem: Rigorous treatment of computational correlation.</a:t>
            </a:r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153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Forecasters: rigorous treatment of computational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583303"/>
                <a:ext cx="6300953" cy="51740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Forecasters: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/>
                  <a:t> is a PPT that </a:t>
                </a:r>
                <a:r>
                  <a:rPr lang="en-GB" sz="2400" dirty="0"/>
                  <a:t>on input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</a:t>
                </a:r>
                <a:r>
                  <a:rPr lang="en-GB" sz="2400" dirty="0"/>
                  <a:t>, </a:t>
                </a:r>
                <a:r>
                  <a:rPr lang="en-GB" sz="2400" dirty="0" smtClean="0"/>
                  <a:t>generates “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forecast</a:t>
                </a:r>
                <a:r>
                  <a:rPr lang="en-GB" sz="2400" dirty="0" smtClean="0"/>
                  <a:t>” </a:t>
                </a:r>
                <a:r>
                  <a:rPr lang="en-GB" sz="2400" dirty="0"/>
                  <a:t>of the probability space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9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FF0000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sz="2400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err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sz="2400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 err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 err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unc>
                      <m:func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</m:e>
                    </m:func>
                    <m:sSub>
                      <m:sSubPr>
                        <m:ctrlPr>
                          <a:rPr lang="en-US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</m:e>
                    </m:func>
                    <m:sSub>
                      <m:sSubPr>
                        <m:ctrlPr>
                          <a:rPr lang="en-US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sz="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00B050"/>
                    </a:solidFill>
                  </a:rPr>
                  <a:t>Dfn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and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poly-time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</m:oMath>
                </a14:m>
                <a:r>
                  <a:rPr lang="en-US" sz="24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-forecaster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, if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24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583303"/>
                <a:ext cx="6300953" cy="5174030"/>
              </a:xfrm>
              <a:blipFill rotWithShape="0">
                <a:blip r:embed="rId3"/>
                <a:stretch>
                  <a:fillRect l="-1547" t="-1651" r="-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4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5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6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cxnSp>
        <p:nvCxnSpPr>
          <p:cNvPr id="19" name="Straight Arrow Connector 18"/>
          <p:cNvCxnSpPr>
            <a:stCxn id="17" idx="2"/>
            <a:endCxn id="28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7394520" y="3410159"/>
                <a:ext cx="895127" cy="566018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/>
                        </a:rPr>
                        <m:t>F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4520" y="3410159"/>
                <a:ext cx="895127" cy="566018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32715" y="4041888"/>
                <a:ext cx="241874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n-US" sz="1800" dirty="0" err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800" dirty="0" err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15" y="4041888"/>
                <a:ext cx="2418740" cy="394210"/>
              </a:xfrm>
              <a:prstGeom prst="rect">
                <a:avLst/>
              </a:prstGeom>
              <a:blipFill rotWithShape="1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32" name="Straight Arrow Connector 31"/>
          <p:cNvCxnSpPr>
            <a:stCxn id="28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386651" y="4589178"/>
            <a:ext cx="2891874" cy="1206768"/>
            <a:chOff x="6386651" y="4589178"/>
            <a:chExt cx="2891874" cy="1206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678" y="5261889"/>
                  <a:ext cx="1463847" cy="534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  <m: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678" y="5261889"/>
                  <a:ext cx="1463847" cy="53405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37" idx="2"/>
              <a:endCxn id="33" idx="0"/>
            </p:cNvCxnSpPr>
            <p:nvPr/>
          </p:nvCxnSpPr>
          <p:spPr bwMode="auto">
            <a:xfrm>
              <a:off x="7842083" y="4993781"/>
              <a:ext cx="704519" cy="2681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37" idx="2"/>
              <a:endCxn id="36" idx="0"/>
            </p:cNvCxnSpPr>
            <p:nvPr/>
          </p:nvCxnSpPr>
          <p:spPr bwMode="auto">
            <a:xfrm flipH="1">
              <a:off x="7118575" y="4993781"/>
              <a:ext cx="723508" cy="2572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86651" y="5251012"/>
                  <a:ext cx="1463847" cy="426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i="1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651" y="5251012"/>
                  <a:ext cx="1463847" cy="42652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/>
            <p:cNvSpPr/>
            <p:nvPr/>
          </p:nvSpPr>
          <p:spPr bwMode="auto">
            <a:xfrm>
              <a:off x="7026341" y="4589178"/>
              <a:ext cx="1631483" cy="40460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Sample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6275966" y="5795860"/>
                <a:ext cx="2907151" cy="63797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bSup>
                      <m:sSub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tx1"/>
                    </a:solidFill>
                  </a:rPr>
                  <a:t> real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     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5966" y="5795860"/>
                <a:ext cx="2907151" cy="637974"/>
              </a:xfrm>
              <a:prstGeom prst="roundRect">
                <a:avLst/>
              </a:prstGeom>
              <a:blipFill rotWithShape="0">
                <a:blip r:embed="rId11"/>
                <a:stretch>
                  <a:fillRect b="-2222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88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Forecasters: rigorous treatment of computational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583303"/>
                <a:ext cx="6300953" cy="2936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and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poly-time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</m:oMath>
                </a14:m>
                <a:r>
                  <a:rPr lang="en-US" sz="24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-forecaster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, if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24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583303"/>
                <a:ext cx="6300953" cy="2936964"/>
              </a:xfrm>
              <a:blipFill rotWithShape="0">
                <a:blip r:embed="rId2"/>
                <a:stretch>
                  <a:fillRect l="-1547" t="-18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3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4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5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cxnSp>
        <p:nvCxnSpPr>
          <p:cNvPr id="19" name="Straight Arrow Connector 18"/>
          <p:cNvCxnSpPr>
            <a:stCxn id="17" idx="2"/>
            <a:endCxn id="28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7394520" y="3410159"/>
                <a:ext cx="895127" cy="566018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/>
                        </a:rPr>
                        <m:t>F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4520" y="3410159"/>
                <a:ext cx="895127" cy="56601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32715" y="4041888"/>
                <a:ext cx="241874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n-US" sz="1800" dirty="0" err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800" dirty="0" err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800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15" y="4041888"/>
                <a:ext cx="2418740" cy="394210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32" name="Straight Arrow Connector 31"/>
          <p:cNvCxnSpPr>
            <a:stCxn id="28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386651" y="4589178"/>
            <a:ext cx="2891874" cy="1206768"/>
            <a:chOff x="6386651" y="4589178"/>
            <a:chExt cx="2891874" cy="1206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678" y="5261889"/>
                  <a:ext cx="1463847" cy="534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  <m: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678" y="5261889"/>
                  <a:ext cx="1463847" cy="53405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37" idx="2"/>
              <a:endCxn id="33" idx="0"/>
            </p:cNvCxnSpPr>
            <p:nvPr/>
          </p:nvCxnSpPr>
          <p:spPr bwMode="auto">
            <a:xfrm>
              <a:off x="7842083" y="4993781"/>
              <a:ext cx="704519" cy="2681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37" idx="2"/>
              <a:endCxn id="36" idx="0"/>
            </p:cNvCxnSpPr>
            <p:nvPr/>
          </p:nvCxnSpPr>
          <p:spPr bwMode="auto">
            <a:xfrm flipH="1">
              <a:off x="7118575" y="4993781"/>
              <a:ext cx="723508" cy="2572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86651" y="5251012"/>
                  <a:ext cx="1463847" cy="426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i="1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651" y="5251012"/>
                  <a:ext cx="1463847" cy="42652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/>
            <p:cNvSpPr/>
            <p:nvPr/>
          </p:nvSpPr>
          <p:spPr bwMode="auto">
            <a:xfrm>
              <a:off x="7026341" y="4589178"/>
              <a:ext cx="1631483" cy="40460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Sample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6275966" y="5795860"/>
                <a:ext cx="2907151" cy="63797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bSup>
                      <m:sSub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tx1"/>
                    </a:solidFill>
                  </a:rPr>
                  <a:t> real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     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5966" y="5795860"/>
                <a:ext cx="2907151" cy="637974"/>
              </a:xfrm>
              <a:prstGeom prst="roundRect">
                <a:avLst/>
              </a:prstGeom>
              <a:blipFill rotWithShape="0">
                <a:blip r:embed="rId10"/>
                <a:stretch>
                  <a:fillRect b="-2222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298450" y="4048332"/>
                <a:ext cx="6499556" cy="945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Informal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, and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i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there exists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-forecaster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. 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endParaRPr lang="en-US" sz="240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50" y="4048332"/>
                <a:ext cx="6499556" cy="945449"/>
              </a:xfrm>
              <a:prstGeom prst="rect">
                <a:avLst/>
              </a:prstGeom>
              <a:blipFill rotWithShape="0">
                <a:blip r:embed="rId11"/>
                <a:stretch>
                  <a:fillRect l="-1501" t="-5806" r="-188" b="-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16685" y="4751851"/>
                <a:ext cx="6124848" cy="233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Two caveats:</a:t>
                </a:r>
                <a:endParaRPr lang="en-US" dirty="0"/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computational </a:t>
                </a:r>
                <a:r>
                  <a:rPr lang="en-US" dirty="0" err="1">
                    <a:solidFill>
                      <a:srgbClr val="0070C0"/>
                    </a:solidFill>
                  </a:rPr>
                  <a:t>indistinguish</a:t>
                </a:r>
                <a:r>
                  <a:rPr lang="en-US" dirty="0"/>
                  <a:t> 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not negligible.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bSup>
                    <m: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only holds for an infinite </a:t>
                </a:r>
                <a:r>
                  <a:rPr lang="en-US" dirty="0" smtClean="0"/>
                  <a:t>subset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’s.   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algn="l" rtl="0"/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85" y="4751851"/>
                <a:ext cx="6124848" cy="2337050"/>
              </a:xfrm>
              <a:prstGeom prst="rect">
                <a:avLst/>
              </a:prstGeom>
              <a:blipFill rotWithShape="1">
                <a:blip r:embed="rId12"/>
                <a:stretch>
                  <a:fillRect l="-1394" t="-2089" r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836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Forecasters give dichotomy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7152" y="1615904"/>
                <a:ext cx="6157433" cy="126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Uncorrelated protocol: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If except for very few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</a:t>
                </a:r>
                <a:r>
                  <a:rPr lang="en-US" dirty="0" err="1">
                    <a:solidFill>
                      <a:srgbClr val="0070C0"/>
                    </a:solidFill>
                  </a:rPr>
                  <a:t>Decr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Decr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" y="1615904"/>
                <a:ext cx="6157433" cy="1266629"/>
              </a:xfrm>
              <a:prstGeom prst="rect">
                <a:avLst/>
              </a:prstGeom>
              <a:blipFill rotWithShape="1">
                <a:blip r:embed="rId2"/>
                <a:stretch>
                  <a:fillRect l="-1287" t="-384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4365162" y="3926691"/>
                <a:ext cx="2139351" cy="1263031"/>
              </a:xfrm>
              <a:prstGeom prst="wedgeRoundRectCallout">
                <a:avLst>
                  <a:gd name="adj1" fmla="val 68280"/>
                  <a:gd name="adj2" fmla="val 33814"/>
                  <a:gd name="adj3" fmla="val 16667"/>
                </a:avLst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ctr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independent 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5162" y="3926691"/>
                <a:ext cx="2139351" cy="1263031"/>
              </a:xfrm>
              <a:prstGeom prst="wedgeRoundRectCallout">
                <a:avLst>
                  <a:gd name="adj1" fmla="val 68280"/>
                  <a:gd name="adj2" fmla="val 33814"/>
                  <a:gd name="adj3" fmla="val 16667"/>
                </a:avLst>
              </a:prstGeom>
              <a:blipFill rotWithShape="1">
                <a:blip r:embed="rId11"/>
                <a:stretch>
                  <a:fillRect b="-11374"/>
                </a:stretch>
              </a:blipFill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275966" y="1367859"/>
            <a:ext cx="3002559" cy="5065975"/>
            <a:chOff x="6275966" y="1367859"/>
            <a:chExt cx="3002559" cy="5065975"/>
          </a:xfrm>
        </p:grpSpPr>
        <p:sp>
          <p:nvSpPr>
            <p:cNvPr id="33" name="TextBox 32"/>
            <p:cNvSpPr txBox="1"/>
            <p:nvPr/>
          </p:nvSpPr>
          <p:spPr>
            <a:xfrm>
              <a:off x="6599403" y="1619250"/>
              <a:ext cx="397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57882" y="1619250"/>
              <a:ext cx="397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78642" y="149857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k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94512" y="1367859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800" dirty="0" smtClean="0"/>
                <a:t>security parameter</a:t>
              </a:r>
              <a:endParaRPr lang="en-US" sz="800" dirty="0"/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7193848" y="2086983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 flipH="1">
              <a:off x="7193847" y="2248470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7193847" y="2395462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 flipH="1">
              <a:off x="7193846" y="2542454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599403" y="2629619"/>
                  <a:ext cx="47581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03" y="2629619"/>
                  <a:ext cx="475812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3846" r="-256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557881" y="2629618"/>
                  <a:ext cx="466129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81" y="2629618"/>
                  <a:ext cx="466129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3947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6275966" y="3031331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smtClean="0"/>
                <a:t>output</a:t>
              </a:r>
              <a:endParaRPr 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34446" y="3031330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smtClean="0"/>
                <a:t>output</a:t>
              </a:r>
              <a:endParaRPr lang="en-US" sz="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631729" y="2631860"/>
                  <a:ext cx="47581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1729" y="2631860"/>
                  <a:ext cx="47581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3846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7320045" y="3031330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err="1" smtClean="0"/>
                <a:t>transript</a:t>
              </a:r>
              <a:endParaRPr lang="en-US" sz="800" dirty="0"/>
            </a:p>
          </p:txBody>
        </p:sp>
        <p:cxnSp>
          <p:nvCxnSpPr>
            <p:cNvPr id="48" name="Straight Arrow Connector 47"/>
            <p:cNvCxnSpPr>
              <a:stCxn id="47" idx="2"/>
              <a:endCxn id="49" idx="0"/>
            </p:cNvCxnSpPr>
            <p:nvPr/>
          </p:nvCxnSpPr>
          <p:spPr bwMode="auto">
            <a:xfrm flipH="1">
              <a:off x="7842084" y="3246774"/>
              <a:ext cx="1" cy="1633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7394520" y="3410159"/>
                  <a:ext cx="895127" cy="566018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8" name="Rounded 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94520" y="3410159"/>
                  <a:ext cx="895127" cy="566018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632715" y="4041888"/>
                  <a:ext cx="2418740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18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715" y="4041888"/>
                  <a:ext cx="2418740" cy="3942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7303493" y="4342763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smtClean="0"/>
                <a:t>numbers</a:t>
              </a:r>
              <a:endParaRPr lang="en-US" sz="800" dirty="0"/>
            </a:p>
          </p:txBody>
        </p:sp>
        <p:cxnSp>
          <p:nvCxnSpPr>
            <p:cNvPr id="52" name="Straight Arrow Connector 51"/>
            <p:cNvCxnSpPr>
              <a:stCxn id="49" idx="2"/>
            </p:cNvCxnSpPr>
            <p:nvPr/>
          </p:nvCxnSpPr>
          <p:spPr bwMode="auto">
            <a:xfrm flipH="1">
              <a:off x="7842083" y="3976177"/>
              <a:ext cx="1" cy="205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3" name="Group 52"/>
            <p:cNvGrpSpPr/>
            <p:nvPr/>
          </p:nvGrpSpPr>
          <p:grpSpPr>
            <a:xfrm>
              <a:off x="6386651" y="4589178"/>
              <a:ext cx="2891874" cy="1206768"/>
              <a:chOff x="6386651" y="4589178"/>
              <a:chExt cx="2891874" cy="12067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7814678" y="5261889"/>
                    <a:ext cx="1463847" cy="5340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  <m: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k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000" baseline="-25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678" y="5261889"/>
                    <a:ext cx="1463847" cy="53405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stCxn id="59" idx="2"/>
                <a:endCxn id="55" idx="0"/>
              </p:cNvCxnSpPr>
              <p:nvPr/>
            </p:nvCxnSpPr>
            <p:spPr bwMode="auto">
              <a:xfrm>
                <a:off x="7842083" y="4993781"/>
                <a:ext cx="704519" cy="26810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>
                <a:stCxn id="59" idx="2"/>
                <a:endCxn id="58" idx="0"/>
              </p:cNvCxnSpPr>
              <p:nvPr/>
            </p:nvCxnSpPr>
            <p:spPr bwMode="auto">
              <a:xfrm flipH="1">
                <a:off x="7118575" y="4993781"/>
                <a:ext cx="723508" cy="2572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86651" y="5251012"/>
                    <a:ext cx="1463847" cy="4265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000" i="1" baseline="-25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6651" y="5251012"/>
                    <a:ext cx="1463847" cy="42652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Rounded Rectangle 58"/>
              <p:cNvSpPr/>
              <p:nvPr/>
            </p:nvSpPr>
            <p:spPr bwMode="auto">
              <a:xfrm>
                <a:off x="7026341" y="4589178"/>
                <a:ext cx="1631483" cy="404603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Sample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/>
                <p:cNvSpPr/>
                <p:nvPr/>
              </p:nvSpPr>
              <p:spPr bwMode="auto">
                <a:xfrm>
                  <a:off x="6275966" y="5795860"/>
                  <a:ext cx="2907151" cy="63797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𝜌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1800" i="1" dirty="0">
                      <a:solidFill>
                        <a:schemeClr val="tx1"/>
                      </a:solidFill>
                    </a:rPr>
                    <a:t> real</a:t>
                  </a:r>
                  <a:r>
                    <a:rPr lang="en-US" sz="1800" dirty="0" smtClean="0">
                      <a:solidFill>
                        <a:schemeClr val="tx1"/>
                      </a:solidFill>
                    </a:rPr>
                    <a:t>            </a:t>
                  </a:r>
                  <a:r>
                    <a:rPr lang="en-US" sz="1800" i="1" dirty="0" smtClean="0">
                      <a:solidFill>
                        <a:schemeClr val="tx1"/>
                      </a:solidFill>
                    </a:rPr>
                    <a:t>simulated</a:t>
                  </a:r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75966" y="5795860"/>
                  <a:ext cx="2907151" cy="637974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 b="-22222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219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Forecasters give dichotomy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7152" y="1615904"/>
                <a:ext cx="6157433" cy="126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Uncorrelated protocol: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If except for very few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</a:t>
                </a:r>
                <a:r>
                  <a:rPr lang="en-US" dirty="0" err="1">
                    <a:solidFill>
                      <a:srgbClr val="0070C0"/>
                    </a:solidFill>
                  </a:rPr>
                  <a:t>Decr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Decr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" y="1615904"/>
                <a:ext cx="6157433" cy="1266629"/>
              </a:xfrm>
              <a:prstGeom prst="rect">
                <a:avLst/>
              </a:prstGeom>
              <a:blipFill rotWithShape="1">
                <a:blip r:embed="rId2"/>
                <a:stretch>
                  <a:fillRect l="-1287" t="-384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7152" y="2810476"/>
                <a:ext cx="63163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US" u="sng" dirty="0" smtClean="0">
                    <a:solidFill>
                      <a:srgbClr val="0070C0"/>
                    </a:solidFill>
                  </a:rPr>
                  <a:t>Correlated protocol: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For </a:t>
                </a:r>
                <a:r>
                  <a:rPr lang="en-US" dirty="0" err="1"/>
                  <a:t>notcbl</a:t>
                </a:r>
                <a:r>
                  <a:rPr lang="en-US" dirty="0"/>
                  <a:t>. </a:t>
                </a:r>
                <a:r>
                  <a:rPr lang="en-US" dirty="0" smtClean="0"/>
                  <a:t>set of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’s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19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9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900" i="0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19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9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kern="0" dirty="0" smtClean="0"/>
                  <a:t> protocol that uses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" y="2810476"/>
                <a:ext cx="6316374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255" t="-6618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7152" y="3622616"/>
                <a:ext cx="64002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kern="0" dirty="0"/>
                  <a:t> has </a:t>
                </a:r>
                <a:r>
                  <a:rPr lang="en-GB" dirty="0" err="1">
                    <a:solidFill>
                      <a:srgbClr val="0070C0"/>
                    </a:solidFill>
                  </a:rPr>
                  <a:t>infor</a:t>
                </a:r>
                <a:r>
                  <a:rPr lang="en-GB" dirty="0">
                    <a:solidFill>
                      <a:srgbClr val="0070C0"/>
                    </a:solidFill>
                  </a:rPr>
                  <a:t>. theoretic uncertainty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!</a:t>
                </a:r>
              </a:p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00B050"/>
                    </a:solidFill>
                  </a:rPr>
                  <a:t>Show: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KA </a:t>
                </a:r>
                <a:r>
                  <a:rPr lang="en-GB" dirty="0" smtClean="0"/>
                  <a:t>protocol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 smtClean="0"/>
                  <a:t>that has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information theoretic security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.</a:t>
                </a:r>
                <a:r>
                  <a:rPr lang="en-US" kern="0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" y="3622616"/>
                <a:ext cx="6400240" cy="1200329"/>
              </a:xfrm>
              <a:prstGeom prst="rect">
                <a:avLst/>
              </a:prstGeom>
              <a:blipFill rotWithShape="1">
                <a:blip r:embed="rId12"/>
                <a:stretch>
                  <a:fillRect l="-1238" t="-507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7152" y="5425077"/>
                <a:ext cx="600827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buFont typeface="Arial" pitchFamily="34" charset="0"/>
                  <a:buChar char="•"/>
                </a:pPr>
                <a:r>
                  <a:rPr lang="en-GB" dirty="0"/>
                  <a:t>Applying the same </a:t>
                </a:r>
                <a:r>
                  <a:rPr lang="en-GB" dirty="0">
                    <a:solidFill>
                      <a:srgbClr val="0070C0"/>
                    </a:solidFill>
                  </a:rPr>
                  <a:t>KA </a:t>
                </a:r>
                <a:r>
                  <a:rPr lang="en-GB" dirty="0"/>
                  <a:t>this time on (real)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>
                    <a:solidFill>
                      <a:srgbClr val="7030A0"/>
                    </a:solidFill>
                  </a:rPr>
                  <a:t>comput. secure </a:t>
                </a:r>
                <a:r>
                  <a:rPr lang="en-GB" dirty="0">
                    <a:solidFill>
                      <a:srgbClr val="0070C0"/>
                    </a:solidFill>
                  </a:rPr>
                  <a:t>KA </a:t>
                </a:r>
                <a:r>
                  <a:rPr lang="en-GB" dirty="0"/>
                  <a:t>with a loss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amplify </a:t>
                </a:r>
                <a:r>
                  <a:rPr lang="en-US" dirty="0"/>
                  <a:t>to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get standard</a:t>
                </a:r>
                <a:r>
                  <a:rPr lang="en-US" dirty="0">
                    <a:solidFill>
                      <a:srgbClr val="0070C0"/>
                    </a:solidFill>
                  </a:rPr>
                  <a:t> KA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" y="5425077"/>
                <a:ext cx="6008278" cy="1200329"/>
              </a:xfrm>
              <a:prstGeom prst="rect">
                <a:avLst/>
              </a:prstGeom>
              <a:blipFill rotWithShape="1">
                <a:blip r:embed="rId14"/>
                <a:stretch>
                  <a:fillRect l="-1318" t="-4061" r="-294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68767" y="4783455"/>
            <a:ext cx="4167374" cy="728526"/>
            <a:chOff x="368767" y="4783455"/>
            <a:chExt cx="4167374" cy="728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68767" y="4907842"/>
                  <a:ext cx="4167374" cy="390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≈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𝜌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67" y="4907842"/>
                  <a:ext cx="4167374" cy="39087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Down Arrow 12"/>
            <p:cNvSpPr/>
            <p:nvPr/>
          </p:nvSpPr>
          <p:spPr bwMode="auto">
            <a:xfrm>
              <a:off x="844452" y="4783455"/>
              <a:ext cx="311488" cy="728526"/>
            </a:xfrm>
            <a:prstGeom prst="downArrow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75966" y="1367859"/>
            <a:ext cx="3002559" cy="5065975"/>
            <a:chOff x="6275966" y="1367859"/>
            <a:chExt cx="3002559" cy="5065975"/>
          </a:xfrm>
        </p:grpSpPr>
        <p:sp>
          <p:nvSpPr>
            <p:cNvPr id="39" name="TextBox 38"/>
            <p:cNvSpPr txBox="1"/>
            <p:nvPr/>
          </p:nvSpPr>
          <p:spPr>
            <a:xfrm>
              <a:off x="6599403" y="1619250"/>
              <a:ext cx="397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57882" y="1619250"/>
              <a:ext cx="397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78642" y="149857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k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94512" y="1367859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800" dirty="0" smtClean="0"/>
                <a:t>security parameter</a:t>
              </a:r>
              <a:endParaRPr lang="en-US" sz="800" dirty="0"/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7193848" y="2086983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 flipH="1">
              <a:off x="7193847" y="2248470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7193847" y="2395462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Right Arrow 45"/>
            <p:cNvSpPr/>
            <p:nvPr/>
          </p:nvSpPr>
          <p:spPr bwMode="auto">
            <a:xfrm flipH="1">
              <a:off x="7193846" y="2542454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599403" y="2629619"/>
                  <a:ext cx="47581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403" y="2629619"/>
                  <a:ext cx="475812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3846" r="-256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557881" y="2629618"/>
                  <a:ext cx="466129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81" y="2629618"/>
                  <a:ext cx="466129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3947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6275966" y="3031331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smtClean="0"/>
                <a:t>output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34446" y="3031330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smtClean="0"/>
                <a:t>output</a:t>
              </a:r>
              <a:endParaRPr lang="en-US" sz="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631729" y="2631860"/>
                  <a:ext cx="47581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1729" y="2631860"/>
                  <a:ext cx="47581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3846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7320045" y="3031330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err="1" smtClean="0"/>
                <a:t>transript</a:t>
              </a:r>
              <a:endParaRPr lang="en-US" sz="800" dirty="0"/>
            </a:p>
          </p:txBody>
        </p:sp>
        <p:cxnSp>
          <p:nvCxnSpPr>
            <p:cNvPr id="53" name="Straight Arrow Connector 52"/>
            <p:cNvCxnSpPr>
              <a:stCxn id="52" idx="2"/>
              <a:endCxn id="54" idx="0"/>
            </p:cNvCxnSpPr>
            <p:nvPr/>
          </p:nvCxnSpPr>
          <p:spPr bwMode="auto">
            <a:xfrm flipH="1">
              <a:off x="7842084" y="3246774"/>
              <a:ext cx="1" cy="1633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/>
                <p:cNvSpPr/>
                <p:nvPr/>
              </p:nvSpPr>
              <p:spPr bwMode="auto">
                <a:xfrm>
                  <a:off x="7394520" y="3410159"/>
                  <a:ext cx="895127" cy="566018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oMath>
                    </m:oMathPara>
                  </a14:m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8" name="Rounded 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94520" y="3410159"/>
                  <a:ext cx="895127" cy="566018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632715" y="4041888"/>
                  <a:ext cx="2418740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18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B</m:t>
                            </m:r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715" y="4041888"/>
                  <a:ext cx="2418740" cy="3942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7303493" y="4342763"/>
              <a:ext cx="10440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800" dirty="0" smtClean="0"/>
                <a:t>numbers</a:t>
              </a:r>
              <a:endParaRPr lang="en-US" sz="800" dirty="0"/>
            </a:p>
          </p:txBody>
        </p:sp>
        <p:cxnSp>
          <p:nvCxnSpPr>
            <p:cNvPr id="57" name="Straight Arrow Connector 56"/>
            <p:cNvCxnSpPr>
              <a:stCxn id="54" idx="2"/>
            </p:cNvCxnSpPr>
            <p:nvPr/>
          </p:nvCxnSpPr>
          <p:spPr bwMode="auto">
            <a:xfrm flipH="1">
              <a:off x="7842083" y="3976177"/>
              <a:ext cx="1" cy="205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8" name="Group 57"/>
            <p:cNvGrpSpPr/>
            <p:nvPr/>
          </p:nvGrpSpPr>
          <p:grpSpPr>
            <a:xfrm>
              <a:off x="6386651" y="4589178"/>
              <a:ext cx="2891874" cy="1206768"/>
              <a:chOff x="6386651" y="4589178"/>
              <a:chExt cx="2891874" cy="12067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814678" y="5261889"/>
                    <a:ext cx="1463847" cy="5340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  <m: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k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000" baseline="-25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678" y="5261889"/>
                    <a:ext cx="1463847" cy="53405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Arrow Connector 60"/>
              <p:cNvCxnSpPr>
                <a:stCxn id="64" idx="2"/>
                <a:endCxn id="60" idx="0"/>
              </p:cNvCxnSpPr>
              <p:nvPr/>
            </p:nvCxnSpPr>
            <p:spPr bwMode="auto">
              <a:xfrm>
                <a:off x="7842083" y="4993781"/>
                <a:ext cx="704519" cy="26810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>
                <a:stCxn id="64" idx="2"/>
                <a:endCxn id="63" idx="0"/>
              </p:cNvCxnSpPr>
              <p:nvPr/>
            </p:nvCxnSpPr>
            <p:spPr bwMode="auto">
              <a:xfrm flipH="1">
                <a:off x="7118575" y="4993781"/>
                <a:ext cx="723508" cy="2572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386651" y="5251012"/>
                    <a:ext cx="1463847" cy="4265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000" i="1" baseline="-25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6651" y="5251012"/>
                    <a:ext cx="1463847" cy="42652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Rounded Rectangle 63"/>
              <p:cNvSpPr/>
              <p:nvPr/>
            </p:nvSpPr>
            <p:spPr bwMode="auto">
              <a:xfrm>
                <a:off x="7026341" y="4589178"/>
                <a:ext cx="1631483" cy="404603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Sample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/>
                <p:cNvSpPr/>
                <p:nvPr/>
              </p:nvSpPr>
              <p:spPr bwMode="auto">
                <a:xfrm>
                  <a:off x="6275966" y="5795860"/>
                  <a:ext cx="2907151" cy="63797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/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𝜌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1800" i="1" dirty="0">
                      <a:solidFill>
                        <a:schemeClr val="tx1"/>
                      </a:solidFill>
                    </a:rPr>
                    <a:t> real</a:t>
                  </a:r>
                  <a:r>
                    <a:rPr lang="en-US" sz="1800" dirty="0" smtClean="0">
                      <a:solidFill>
                        <a:schemeClr val="tx1"/>
                      </a:solidFill>
                    </a:rPr>
                    <a:t>            </a:t>
                  </a:r>
                  <a:r>
                    <a:rPr lang="en-US" sz="1800" i="1" dirty="0" smtClean="0">
                      <a:solidFill>
                        <a:schemeClr val="tx1"/>
                      </a:solidFill>
                    </a:rPr>
                    <a:t>simulated</a:t>
                  </a:r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75966" y="5795860"/>
                  <a:ext cx="2907151" cy="637974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 b="-22222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 bwMode="auto">
              <a:xfrm>
                <a:off x="6266333" y="1405767"/>
                <a:ext cx="2918764" cy="1919496"/>
              </a:xfrm>
              <a:prstGeom prst="wedgeRoundRectCallout">
                <a:avLst>
                  <a:gd name="adj1" fmla="val -53761"/>
                  <a:gd name="adj2" fmla="val 123021"/>
                  <a:gd name="adj3" fmla="val 16667"/>
                </a:avLst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800" dirty="0" smtClean="0"/>
                  <a:t>We can use </a:t>
                </a:r>
                <a:r>
                  <a:rPr lang="en-GB" sz="1800" dirty="0" err="1">
                    <a:solidFill>
                      <a:srgbClr val="0070C0"/>
                    </a:solidFill>
                  </a:rPr>
                  <a:t>infor</a:t>
                </a:r>
                <a:r>
                  <a:rPr lang="en-GB" sz="1800" dirty="0">
                    <a:solidFill>
                      <a:srgbClr val="0070C0"/>
                    </a:solidFill>
                  </a:rPr>
                  <a:t>. theory</a:t>
                </a:r>
                <a:r>
                  <a:rPr lang="en-GB" sz="1800" dirty="0"/>
                  <a:t> techniques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he-IL" sz="1800" dirty="0" smtClean="0">
                  <a:solidFill>
                    <a:srgbClr val="FF0000"/>
                  </a:solidFill>
                </a:endParaRPr>
              </a:p>
              <a:p>
                <a:pPr algn="ctr"/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algn="l" rtl="0"/>
                <a:r>
                  <a:rPr lang="en-US" sz="1800" dirty="0" smtClean="0">
                    <a:solidFill>
                      <a:schemeClr val="tx1"/>
                    </a:solidFill>
                  </a:rPr>
                  <a:t>In this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infor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heor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setup the protocol can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use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the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forecaster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!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6333" y="1405767"/>
                <a:ext cx="2918764" cy="1919496"/>
              </a:xfrm>
              <a:prstGeom prst="wedgeRoundRectCallout">
                <a:avLst>
                  <a:gd name="adj1" fmla="val -53761"/>
                  <a:gd name="adj2" fmla="val 123021"/>
                  <a:gd name="adj3" fmla="val 16667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360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correlated protocol to KA </a:t>
            </a:r>
            <a:r>
              <a:rPr lang="en-US" sz="3600" dirty="0" smtClean="0"/>
              <a:t>(in the simulated </a:t>
            </a:r>
            <a:r>
              <a:rPr lang="en-US" sz="3600" dirty="0" err="1" smtClean="0"/>
              <a:t>infor</a:t>
            </a:r>
            <a:r>
              <a:rPr lang="en-US" sz="3600" dirty="0" smtClean="0"/>
              <a:t>. </a:t>
            </a:r>
            <a:r>
              <a:rPr lang="en-US" sz="3600" dirty="0" err="1" smtClean="0"/>
              <a:t>theor</a:t>
            </a:r>
            <a:r>
              <a:rPr lang="en-US" sz="3600" dirty="0" smtClean="0"/>
              <a:t>. world)</a:t>
            </a:r>
            <a:endParaRPr lang="en-US" sz="36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0" y="1820297"/>
            <a:ext cx="484750" cy="534963"/>
          </a:xfrm>
        </p:spPr>
      </p:pic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 rotWithShape="0">
                <a:blip r:embed="rId3"/>
                <a:stretch>
                  <a:fillRect l="-2564" r="-25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1316" r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“transcript”</a:t>
            </a:r>
            <a:endParaRPr lang="en-US" sz="800" dirty="0"/>
          </a:p>
        </p:txBody>
      </p:sp>
      <p:cxnSp>
        <p:nvCxnSpPr>
          <p:cNvPr id="16" name="Straight Arrow Connector 15"/>
          <p:cNvCxnSpPr>
            <a:stCxn id="14" idx="2"/>
            <a:endCxn id="8" idx="0"/>
          </p:cNvCxnSpPr>
          <p:nvPr/>
        </p:nvCxnSpPr>
        <p:spPr bwMode="auto">
          <a:xfrm flipH="1">
            <a:off x="6837309" y="2355260"/>
            <a:ext cx="1032326" cy="274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4" idx="2"/>
            <a:endCxn id="9" idx="0"/>
          </p:cNvCxnSpPr>
          <p:nvPr/>
        </p:nvCxnSpPr>
        <p:spPr bwMode="auto">
          <a:xfrm>
            <a:off x="7869635" y="2355260"/>
            <a:ext cx="921311" cy="274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14" idx="2"/>
            <a:endCxn id="12" idx="0"/>
          </p:cNvCxnSpPr>
          <p:nvPr/>
        </p:nvCxnSpPr>
        <p:spPr bwMode="auto">
          <a:xfrm>
            <a:off x="7869635" y="2355260"/>
            <a:ext cx="0" cy="276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215040" y="1619249"/>
                <a:ext cx="8918334" cy="507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sz="2400" kern="0" dirty="0" smtClean="0"/>
                  <a:t> (and </a:t>
                </a:r>
                <a:r>
                  <a:rPr lang="en-US" sz="2400" kern="0" dirty="0" smtClean="0">
                    <a:solidFill>
                      <a:srgbClr val="0070C0"/>
                    </a:solidFill>
                  </a:rPr>
                  <a:t>unbounded eavesdrop</a:t>
                </a:r>
                <a:r>
                  <a:rPr lang="en-US" sz="2400" kern="0" dirty="0" smtClean="0"/>
                  <a:t>.)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400" kern="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400" kern="0" dirty="0" smtClean="0"/>
                  <a:t>receive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kern="0" dirty="0" smtClean="0"/>
                  <a:t>from </a:t>
                </a:r>
                <a:r>
                  <a:rPr lang="en-US" sz="2400" kern="0" dirty="0" smtClean="0">
                    <a:solidFill>
                      <a:srgbClr val="0070C0"/>
                    </a:solidFill>
                  </a:rPr>
                  <a:t>some dist</a:t>
                </a:r>
                <a:r>
                  <a:rPr lang="en-US" sz="2400" kern="0" dirty="0" smtClean="0"/>
                  <a:t>.                                      where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kern="0" dirty="0" smtClean="0"/>
                  <a:t> is correlated.</a:t>
                </a:r>
              </a:p>
              <a:p>
                <a:pPr marL="0" indent="0">
                  <a:buNone/>
                </a:pPr>
                <a:endParaRPr lang="en-US" sz="800" kern="0" dirty="0" smtClean="0"/>
              </a:p>
              <a:p>
                <a:pPr marL="0" indent="0">
                  <a:buNone/>
                </a:pPr>
                <a:r>
                  <a:rPr lang="en-US" sz="2400" kern="0" dirty="0" smtClean="0">
                    <a:solidFill>
                      <a:srgbClr val="00B050"/>
                    </a:solidFill>
                  </a:rPr>
                  <a:t>The one-sided </a:t>
                </a:r>
                <a:r>
                  <a:rPr lang="en-US" sz="2400" kern="0" dirty="0" err="1" smtClean="0">
                    <a:solidFill>
                      <a:srgbClr val="00B050"/>
                    </a:solidFill>
                  </a:rPr>
                  <a:t>vN</a:t>
                </a:r>
                <a:r>
                  <a:rPr lang="en-US" sz="2400" kern="0" dirty="0" smtClean="0">
                    <a:solidFill>
                      <a:srgbClr val="00B050"/>
                    </a:solidFill>
                  </a:rPr>
                  <a:t> Protocol</a:t>
                </a:r>
                <a:r>
                  <a:rPr lang="en-US" sz="2400" kern="0" dirty="0" smtClean="0"/>
                  <a:t>:</a:t>
                </a:r>
              </a:p>
              <a:p>
                <a:r>
                  <a:rPr lang="en-US" sz="2400" kern="0" dirty="0" smtClean="0"/>
                  <a:t>A runs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kern="0" dirty="0" smtClean="0"/>
                  <a:t>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 smtClean="0"/>
              </a:p>
              <a:p>
                <a:r>
                  <a:rPr lang="en-US" sz="2400" kern="0" dirty="0" smtClean="0"/>
                  <a:t>A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sub>
                    </m:sSub>
                  </m:oMath>
                </a14:m>
                <a:endParaRPr lang="en-US" sz="2400" kern="0" dirty="0" smtClean="0"/>
              </a:p>
              <a:p>
                <a:r>
                  <a:rPr lang="en-US" sz="2400" kern="0" dirty="0" smtClean="0"/>
                  <a:t>A informs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400" kern="0" dirty="0" smtClean="0"/>
                  <a:t>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 smtClean="0"/>
              </a:p>
              <a:p>
                <a:r>
                  <a:rPr lang="en-US" sz="2400" kern="0" dirty="0" smtClean="0"/>
                  <a:t>If equal: abort. </a:t>
                </a:r>
                <a:endParaRPr lang="en-US" sz="2400" kern="0" dirty="0"/>
              </a:p>
              <a:p>
                <a:r>
                  <a:rPr lang="en-US" sz="2400" kern="0" dirty="0" smtClean="0"/>
                  <a:t>If different: parties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kern="0" dirty="0" smtClean="0"/>
              </a:p>
              <a:p>
                <a:pPr marL="0" indent="0">
                  <a:buNone/>
                </a:pPr>
                <a:endParaRPr lang="en-US" sz="800" kern="0" dirty="0" smtClean="0"/>
              </a:p>
              <a:p>
                <a:pPr marL="0" indent="0">
                  <a:buNone/>
                </a:pPr>
                <a:r>
                  <a:rPr lang="en-US" sz="2400" kern="0" dirty="0" err="1" smtClean="0">
                    <a:solidFill>
                      <a:srgbClr val="00B050"/>
                    </a:solidFill>
                  </a:rPr>
                  <a:t>vN</a:t>
                </a:r>
                <a:r>
                  <a:rPr lang="en-US" sz="2400" kern="0" dirty="0" smtClean="0">
                    <a:solidFill>
                      <a:srgbClr val="00B050"/>
                    </a:solidFill>
                  </a:rPr>
                  <a:t> extractor: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X’</a:t>
                </a:r>
                <a:r>
                  <a:rPr lang="en-US" sz="2400" kern="0" dirty="0" smtClean="0"/>
                  <a:t> is </a:t>
                </a:r>
                <a:r>
                  <a:rPr lang="en-US" sz="2400" kern="0" dirty="0" smtClean="0">
                    <a:solidFill>
                      <a:srgbClr val="0070C0"/>
                    </a:solidFill>
                  </a:rPr>
                  <a:t>fair coin</a:t>
                </a:r>
                <a:r>
                  <a:rPr lang="en-US" sz="2400" kern="0" dirty="0" smtClean="0"/>
                  <a:t>, </a:t>
                </a:r>
                <a:r>
                  <a:rPr lang="en-US" sz="2400" kern="0" dirty="0" smtClean="0">
                    <a:solidFill>
                      <a:srgbClr val="0070C0"/>
                    </a:solidFill>
                  </a:rPr>
                  <a:t>conditioned</a:t>
                </a:r>
                <a:r>
                  <a:rPr lang="en-US" sz="2400" kern="0" dirty="0" smtClean="0"/>
                  <a:t> on </a:t>
                </a:r>
                <a:r>
                  <a:rPr lang="en-US" sz="2400" kern="0" dirty="0" smtClean="0">
                    <a:solidFill>
                      <a:srgbClr val="FF0000"/>
                    </a:solidFill>
                  </a:rPr>
                  <a:t>{T=t}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kern="0" dirty="0" smtClean="0">
                    <a:solidFill>
                      <a:srgbClr val="0070C0"/>
                    </a:solidFill>
                  </a:rPr>
                  <a:t>secrecy</a:t>
                </a:r>
                <a:r>
                  <a:rPr lang="en-US" sz="2400" kern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kern="0" dirty="0" smtClean="0"/>
                  <a:t>Initial correlation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kern="0" dirty="0" smtClean="0"/>
                  <a:t> outputs are correlated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kern="0" dirty="0" smtClean="0">
                    <a:solidFill>
                      <a:srgbClr val="0070C0"/>
                    </a:solidFill>
                  </a:rPr>
                  <a:t>agreement</a:t>
                </a:r>
                <a:r>
                  <a:rPr lang="en-US" sz="2400" kern="0" dirty="0" smtClean="0"/>
                  <a:t>.</a:t>
                </a: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/>
              </a:p>
              <a:p>
                <a:pPr marL="0" indent="0">
                  <a:buNone/>
                </a:pPr>
                <a:endParaRPr lang="en-US" sz="2400" kern="0" dirty="0" smtClean="0"/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040" y="1619249"/>
                <a:ext cx="8918334" cy="5071179"/>
              </a:xfrm>
              <a:prstGeom prst="rect">
                <a:avLst/>
              </a:prstGeom>
              <a:blipFill rotWithShape="0">
                <a:blip r:embed="rId6"/>
                <a:stretch>
                  <a:fillRect l="-1025" t="-962" b="-32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64437" y="3254973"/>
                <a:ext cx="22425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algn="l" rtl="0"/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7" y="3254973"/>
                <a:ext cx="2242552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2717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 bwMode="auto">
          <a:xfrm>
            <a:off x="7193848" y="396959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9014" y="3557460"/>
            <a:ext cx="114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abort</a:t>
            </a:r>
            <a:endParaRPr lang="en-US" i="1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7186993" y="5181948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60168" y="5174361"/>
                <a:ext cx="88129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68" y="5174361"/>
                <a:ext cx="881293" cy="453137"/>
              </a:xfrm>
              <a:prstGeom prst="rect">
                <a:avLst/>
              </a:prstGeom>
              <a:blipFill rotWithShape="0"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41920" y="5161648"/>
                <a:ext cx="59145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920" y="5161648"/>
                <a:ext cx="591454" cy="453137"/>
              </a:xfrm>
              <a:prstGeom prst="rect">
                <a:avLst/>
              </a:prstGeom>
              <a:blipFill rotWithShape="0"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378774" y="5588883"/>
            <a:ext cx="10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final</a:t>
            </a:r>
          </a:p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8319802" y="5588883"/>
            <a:ext cx="10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final</a:t>
            </a:r>
          </a:p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7095389" y="4769868"/>
            <a:ext cx="1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continue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29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8" grpId="0" animBg="1"/>
      <p:bldP spid="20" grpId="0"/>
      <p:bldP spid="22" grpId="0" animBg="1"/>
      <p:bldP spid="23" grpId="0"/>
      <p:bldP spid="24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</a:t>
            </a:r>
            <a:r>
              <a:rPr lang="en-US" dirty="0" smtClean="0"/>
              <a:t>forecasters:         </a:t>
            </a:r>
            <a:r>
              <a:rPr lang="en-US" dirty="0"/>
              <a:t>A</a:t>
            </a:r>
            <a:r>
              <a:rPr lang="en-US" dirty="0" smtClean="0"/>
              <a:t> competition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58260"/>
                <a:ext cx="87630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price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of forecaster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400" dirty="0"/>
                  <a:t> wrt.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, measures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distance</a:t>
                </a:r>
                <a:r>
                  <a:rPr lang="en-US" sz="2400" dirty="0"/>
                  <a:t> between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simulated</a:t>
                </a:r>
                <a:r>
                  <a:rPr lang="en-US" sz="2400" dirty="0"/>
                  <a:t> output distribution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real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one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2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a:rPr 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2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a:rPr 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e>
                            </m:eqAr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00B050"/>
                    </a:solidFill>
                  </a:rPr>
                  <a:t>Dfn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optimal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sz="2400" b="0" i="0" dirty="0" smtClean="0"/>
                      <m:t>inf</m:t>
                    </m:r>
                    <m:r>
                      <m:rPr>
                        <m:nor/>
                      </m:rPr>
                      <a:rPr lang="en-US" sz="2400" b="0" i="0" dirty="0" smtClean="0"/>
                      <m:t>.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 smtClean="0"/>
                  <a:t>PPT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F’</a:t>
                </a:r>
                <a:r>
                  <a:rPr lang="en-US" sz="2400" dirty="0" smtClean="0"/>
                  <a:t>, suf.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400" b="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:∃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optimal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forecaster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B050"/>
                    </a:solidFill>
                  </a:rPr>
                  <a:t>Thm: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-Distinguisher for forecaster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</a:t>
                </a:r>
                <a:r>
                  <a:rPr lang="en-US" sz="2400" dirty="0">
                    <a:solidFill>
                      <a:srgbClr val="0000FF"/>
                    </a:solidFill>
                  </a:rPr>
                  <a:t> 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forecaster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F’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Hence,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-optimal </a:t>
                </a:r>
                <a:r>
                  <a:rPr lang="en-US" sz="2400" dirty="0"/>
                  <a:t>forecaster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is a also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forecaster.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58260"/>
                <a:ext cx="8763000" cy="5105400"/>
              </a:xfrm>
              <a:blipFill rotWithShape="0">
                <a:blip r:embed="rId2"/>
                <a:stretch>
                  <a:fillRect l="-1113" t="-1075" b="-1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82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Distinguishing to price improvement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619250"/>
                <a:ext cx="8656638" cy="5238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Thm: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/>
                  <a:t>-Distinguisher for forecaster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</a:t>
                </a:r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  <a:r>
                  <a:rPr lang="en-US" sz="2800" dirty="0"/>
                  <a:t>(</a:t>
                </a:r>
                <a:r>
                  <a:rPr lang="en-US" sz="2800" dirty="0" err="1"/>
                  <a:t>wrt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forecaster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F’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price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For simplicity</a:t>
                </a:r>
                <a:r>
                  <a:rPr lang="en-US" sz="2800" dirty="0" smtClean="0"/>
                  <a:t>, we will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ignore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28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Assume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GB" sz="2800" dirty="0" smtClean="0"/>
                  <a:t> distinguishes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from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2800" dirty="0" smtClean="0"/>
                  <a:t> and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more likely to answer one </a:t>
                </a:r>
                <a:r>
                  <a:rPr lang="en-US" sz="2800" dirty="0" smtClean="0"/>
                  <a:t>on the former.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Use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GB" sz="2800" dirty="0" smtClean="0"/>
                  <a:t> and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GB" sz="2800" dirty="0" smtClean="0"/>
                  <a:t> to construct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F’(t) </a:t>
                </a:r>
                <a:r>
                  <a:rPr lang="en-GB" sz="2800" dirty="0" smtClean="0"/>
                  <a:t>as follows:</a:t>
                </a:r>
              </a:p>
              <a:p>
                <a:r>
                  <a:rPr lang="en-GB" sz="2800" dirty="0" smtClean="0"/>
                  <a:t>If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. </a:t>
                </a:r>
              </a:p>
              <a:p>
                <a:r>
                  <a:rPr lang="en-GB" sz="2800" dirty="0" smtClean="0"/>
                  <a:t>If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800" dirty="0" smtClean="0"/>
                  <a:t>, set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en-GB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800" dirty="0" smtClean="0"/>
                  <a:t> </a:t>
                </a:r>
              </a:p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800" dirty="0"/>
                  <a:t>, set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2800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Using choice of price function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800" dirty="0" smtClean="0"/>
                  <a:t> Price improvement.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 </a:t>
                </a:r>
                <a:endParaRPr lang="en-GB" sz="2800" dirty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619250"/>
                <a:ext cx="8656638" cy="5238750"/>
              </a:xfrm>
              <a:blipFill>
                <a:blip r:embed="rId2"/>
                <a:stretch>
                  <a:fillRect l="-1479" t="-1397" b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06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Poly-time 2-party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403" y="2629619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7881" y="2629618"/>
            <a:ext cx="4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729" y="2631860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81209" y="1619250"/>
            <a:ext cx="6354741" cy="19597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Two rand. poly-time parties: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/>
              <a:t>,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Common input: security parameter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Parties interact.</a:t>
            </a:r>
          </a:p>
          <a:p>
            <a:r>
              <a:rPr lang="en-US" dirty="0" smtClean="0"/>
              <a:t>Each party outputs one bit.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181209" y="3639647"/>
                <a:ext cx="8917278" cy="31666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00B050"/>
                    </a:solidFill>
                  </a:rPr>
                  <a:t>Example: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Key Agreement </a:t>
                </a:r>
                <a:r>
                  <a:rPr lang="en-US" kern="0" dirty="0" smtClean="0"/>
                  <a:t>Protocols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(A,B) </a:t>
                </a:r>
                <a:r>
                  <a:rPr lang="en-US" kern="0" dirty="0" smtClean="0"/>
                  <a:t>satisfy: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Agreement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kern="0" dirty="0" smtClean="0"/>
                  <a:t>. 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Secrecy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𝑃𝑃𝑇𝑀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kern="0" dirty="0" smtClean="0"/>
              </a:p>
              <a:p>
                <a:r>
                  <a:rPr lang="en-US" kern="0" dirty="0" smtClean="0"/>
                  <a:t>Default values: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 smtClean="0"/>
                  <a:t>,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 smtClean="0"/>
                  <a:t>.</a:t>
                </a:r>
              </a:p>
              <a:p>
                <a:r>
                  <a:rPr lang="en-US" kern="0" dirty="0" smtClean="0"/>
                  <a:t>Interesting whenever: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kern="0" dirty="0"/>
              </a:p>
              <a:p>
                <a:r>
                  <a:rPr lang="en-US" kern="0" dirty="0" smtClean="0"/>
                  <a:t>[</a:t>
                </a:r>
                <a:r>
                  <a:rPr lang="en-US" kern="0" dirty="0" err="1" smtClean="0"/>
                  <a:t>Hol</a:t>
                </a:r>
                <a:r>
                  <a:rPr lang="en-US" kern="0" dirty="0" smtClean="0"/>
                  <a:t>]: Protocol w/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kern="0" dirty="0" smtClean="0"/>
                  <a:t>Default values.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 smtClean="0"/>
              </a:p>
            </p:txBody>
          </p:sp>
        </mc:Choice>
        <mc:Fallback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09" y="3639647"/>
                <a:ext cx="8917278" cy="3166633"/>
              </a:xfrm>
              <a:prstGeom prst="rect">
                <a:avLst/>
              </a:prstGeom>
              <a:blipFill>
                <a:blip r:embed="rId3"/>
                <a:stretch>
                  <a:fillRect l="-1159" t="-40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35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37" grpId="0" uiExpand="1" build="p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3399"/>
                </a:solidFill>
              </a:rPr>
              <a:t>Application: Nontrivial Differential Privacy for XOR implies Key-Agreement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0802" y="193809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6152" y="1938090"/>
            <a:ext cx="2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y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403" y="2629619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7881" y="2629618"/>
            <a:ext cx="4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729" y="2631860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209" y="1619250"/>
                <a:ext cx="6354741" cy="1959737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Two rand. poly-time parties: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.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Each party has an input (1 bit)</a:t>
                </a:r>
              </a:p>
              <a:p>
                <a:r>
                  <a:rPr lang="en-US" dirty="0" smtClean="0"/>
                  <a:t>Goal compute function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parties interact.</a:t>
                </a:r>
              </a:p>
              <a:p>
                <a:r>
                  <a:rPr lang="en-US" dirty="0" smtClean="0"/>
                  <a:t>Transcript contains an output bit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209" y="1619250"/>
                <a:ext cx="6354741" cy="1959737"/>
              </a:xfrm>
              <a:blipFill>
                <a:blip r:embed="rId3"/>
                <a:stretch>
                  <a:fillRect l="-96" t="-5846" b="-4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181209" y="3639647"/>
                <a:ext cx="8917278" cy="321835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kern="0" dirty="0" smtClean="0"/>
                  <a:t> an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kern="0" dirty="0" smtClean="0"/>
                  <a:t>-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correct</a:t>
                </a:r>
                <a:r>
                  <a:rPr lang="en-US" kern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/>
                  <a:t>-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differentially private </a:t>
                </a:r>
                <a:r>
                  <a:rPr lang="en-US" kern="0" dirty="0" smtClean="0"/>
                  <a:t>protocol: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Correctness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kern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kern="0" dirty="0" smtClean="0"/>
                  <a:t>. 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Privacy of A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𝑃𝑃𝑇𝑀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kern="0" dirty="0" smtClean="0"/>
              </a:p>
              <a:p>
                <a:r>
                  <a:rPr lang="en-US" kern="0" dirty="0" smtClean="0"/>
                  <a:t>Do such protocols imply KA? For what parameters?</a:t>
                </a:r>
              </a:p>
              <a:p>
                <a:r>
                  <a:rPr lang="en-US" kern="0" dirty="0"/>
                  <a:t>F</a:t>
                </a:r>
                <a:r>
                  <a:rPr lang="en-US" kern="0" dirty="0" smtClean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kern="0" dirty="0" smtClean="0"/>
                  <a:t> follows info-theoretically.</a:t>
                </a:r>
              </a:p>
              <a:p>
                <a:r>
                  <a:rPr lang="en-US" kern="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kern="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kern="0" dirty="0" smtClean="0"/>
                  <a:t> </a:t>
                </a:r>
                <a:r>
                  <a:rPr lang="en-US" kern="0" dirty="0"/>
                  <a:t>F</a:t>
                </a:r>
                <a:r>
                  <a:rPr lang="en-US" kern="0" dirty="0" smtClean="0"/>
                  <a:t>or f, constant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kern="0" dirty="0" smtClean="0"/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kern="0" dirty="0" smtClean="0"/>
                      <m:t> 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kern="0" dirty="0" smtClean="0"/>
                  <a:t>,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DP</a:t>
                </a:r>
                <a:r>
                  <a:rPr lang="en-US" kern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kern="0" dirty="0" smtClean="0"/>
                  <a:t>. </a:t>
                </a: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 smtClean="0"/>
              </a:p>
            </p:txBody>
          </p:sp>
        </mc:Choice>
        <mc:Fallback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09" y="3639647"/>
                <a:ext cx="8917278" cy="3218353"/>
              </a:xfrm>
              <a:prstGeom prst="rect">
                <a:avLst/>
              </a:prstGeom>
              <a:blipFill>
                <a:blip r:embed="rId4"/>
                <a:stretch>
                  <a:fillRect l="-1022" t="-338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 bwMode="auto">
          <a:xfrm>
            <a:off x="414401" y="1693659"/>
            <a:ext cx="4278261" cy="2278017"/>
          </a:xfrm>
          <a:prstGeom prst="cloudCallout">
            <a:avLst>
              <a:gd name="adj1" fmla="val -21026"/>
              <a:gd name="adj2" fmla="val 8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Actually, this is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weaker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notion of DP against an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external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 observer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sp>
        <p:nvSpPr>
          <p:cNvPr id="22" name="Cloud Callout 21"/>
          <p:cNvSpPr/>
          <p:nvPr/>
        </p:nvSpPr>
        <p:spPr bwMode="auto">
          <a:xfrm>
            <a:off x="1315717" y="2675728"/>
            <a:ext cx="7708293" cy="2304619"/>
          </a:xfrm>
          <a:prstGeom prst="cloudCallout">
            <a:avLst>
              <a:gd name="adj1" fmla="val -22033"/>
              <a:gd name="adj2" fmla="val 722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Studied in: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[McGregor,Mironov,Pitassi,Reingold,Talwar,Vadhan10]</a:t>
            </a:r>
          </a:p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Goyal,Mironov</a:t>
            </a:r>
            <a:r>
              <a:rPr lang="en-US" sz="1600" dirty="0" smtClean="0">
                <a:solidFill>
                  <a:srgbClr val="000000"/>
                </a:solidFill>
              </a:rPr>
              <a:t>, Pandey,Sahai13]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[Khurana,Maji,Sahai14]</a:t>
            </a:r>
          </a:p>
          <a:p>
            <a:pPr algn="ctr" rtl="0"/>
            <a:r>
              <a:rPr lang="en-US" sz="1600" dirty="0" smtClean="0">
                <a:solidFill>
                  <a:srgbClr val="000000"/>
                </a:solidFill>
              </a:rPr>
              <a:t>[Goyal,Khurana,Mironov,Pandey,Sahai16].</a:t>
            </a:r>
          </a:p>
          <a:p>
            <a:pPr algn="ctr" rtl="0"/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0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37" grpId="0" build="p" animBg="1"/>
      <p:bldP spid="39" grpId="0" animBg="1"/>
      <p:bldP spid="3" grpId="0" animBg="1"/>
      <p:bldP spid="3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Proof: DP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 smtClean="0"/>
                  <a:t> not uncorrelated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 smtClean="0"/>
                  <a:t>KA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66" b="-19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619250"/>
                <a:ext cx="8845550" cy="507945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Convert DP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DKA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is correlated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dirty="0" smtClean="0"/>
                  <a:t> choose inputs at random.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outputs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every PPTM,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: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b="0" dirty="0" smtClean="0"/>
                  <a:t> (for small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0" dirty="0" smtClean="0"/>
                  <a:t>).</a:t>
                </a:r>
                <a:endParaRPr lang="en-US" dirty="0" smtClean="0"/>
              </a:p>
              <a:p>
                <a:r>
                  <a:rPr lang="en-US" dirty="0" smtClean="0"/>
                  <a:t>If protocol is uncorrelated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cannot be large, contradiction.</a:t>
                </a:r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619250"/>
                <a:ext cx="8845550" cy="5079454"/>
              </a:xfrm>
              <a:blipFill>
                <a:blip r:embed="rId3"/>
                <a:stretch>
                  <a:fillRect l="-1172" t="-25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3538" y="1933797"/>
                <a:ext cx="397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538" y="1933797"/>
                <a:ext cx="397206" cy="461665"/>
              </a:xfrm>
              <a:prstGeom prst="rect">
                <a:avLst/>
              </a:prstGeom>
              <a:blipFill>
                <a:blip r:embed="rId4"/>
                <a:stretch>
                  <a:fillRect l="-1538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26152" y="1938090"/>
                <a:ext cx="260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152" y="1938090"/>
                <a:ext cx="260666" cy="461665"/>
              </a:xfrm>
              <a:prstGeom prst="rect">
                <a:avLst/>
              </a:prstGeom>
              <a:blipFill>
                <a:blip r:embed="rId5"/>
                <a:stretch>
                  <a:fillRect l="-4651" r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9403" y="2629619"/>
                <a:ext cx="475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98956" y="2633882"/>
                <a:ext cx="103438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56" y="2633882"/>
                <a:ext cx="1034389" cy="453137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14503" y="2631860"/>
                <a:ext cx="759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503" y="2631860"/>
                <a:ext cx="75924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0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568135"/>
                <a:ext cx="8656638" cy="5403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(Informal):</a:t>
                </a:r>
                <a:r>
                  <a:rPr lang="en-US" sz="2800" dirty="0" smtClean="0"/>
                  <a:t> For </a:t>
                </a:r>
                <a:r>
                  <a:rPr lang="en-US" sz="2800" dirty="0"/>
                  <a:t>every polynomial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2-party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1050" dirty="0"/>
                  <a:t> </a:t>
                </a:r>
                <a:r>
                  <a:rPr lang="en-US" sz="2800" dirty="0" smtClean="0"/>
                  <a:t>either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sz="2800" dirty="0" smtClean="0"/>
                  <a:t>, or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can be transformed into a </a:t>
                </a:r>
                <a:r>
                  <a:rPr lang="en-US" sz="2800" dirty="0">
                    <a:solidFill>
                      <a:srgbClr val="0070C0"/>
                    </a:solidFill>
                  </a:rPr>
                  <a:t>key-agreement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Open problems:</a:t>
                </a:r>
              </a:p>
              <a:p>
                <a:r>
                  <a:rPr lang="en-US" sz="2800" dirty="0" smtClean="0"/>
                  <a:t>Remove caveats. </a:t>
                </a:r>
              </a:p>
              <a:p>
                <a:pPr lvl="1"/>
                <a:r>
                  <a:rPr lang="en-US" sz="2400" dirty="0" smtClean="0"/>
                  <a:t>Get forecasters with regards to distinguishers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negligible distinguishing prob</a:t>
                </a:r>
                <a:r>
                  <a:rPr lang="en-US" sz="2400" dirty="0" smtClean="0"/>
                  <a:t>.</a:t>
                </a:r>
              </a:p>
              <a:p>
                <a:pPr lvl="1"/>
                <a:r>
                  <a:rPr lang="en-US" sz="2400" dirty="0" smtClean="0"/>
                  <a:t>Have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only one </a:t>
                </a:r>
                <a:r>
                  <a:rPr lang="en-US" sz="2400" dirty="0" smtClean="0"/>
                  <a:t>“infinitely often”.</a:t>
                </a:r>
              </a:p>
              <a:p>
                <a:r>
                  <a:rPr lang="en-US" sz="2800" dirty="0" smtClean="0"/>
                  <a:t>Proof technique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“non-black box”</a:t>
                </a:r>
                <a:r>
                  <a:rPr lang="en-US" sz="2800" dirty="0" smtClean="0"/>
                  <a:t>.</a:t>
                </a:r>
              </a:p>
              <a:p>
                <a:pPr lvl="1"/>
                <a:r>
                  <a:rPr lang="en-US" sz="2400" dirty="0" smtClean="0"/>
                  <a:t>Is it necessary?</a:t>
                </a:r>
              </a:p>
              <a:p>
                <a:pPr lvl="1"/>
                <a:r>
                  <a:rPr lang="en-US" sz="2400" dirty="0" smtClean="0"/>
                  <a:t>Maybe useful in other settings?</a:t>
                </a:r>
              </a:p>
              <a:p>
                <a:r>
                  <a:rPr lang="en-US" sz="2800" dirty="0" smtClean="0"/>
                  <a:t>Minimal assumptions for DP?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568135"/>
                <a:ext cx="8656638" cy="5403648"/>
              </a:xfrm>
              <a:blipFill rotWithShape="0">
                <a:blip r:embed="rId2"/>
                <a:stretch>
                  <a:fillRect l="-1479" t="-19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20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45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DKA to KA: Practice in info-theoretic </a:t>
            </a:r>
            <a:r>
              <a:rPr lang="en-US" dirty="0" err="1" smtClean="0"/>
              <a:t>setu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0" y="1820297"/>
            <a:ext cx="484750" cy="534963"/>
          </a:xfrm>
        </p:spPr>
      </p:pic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“transcript”</a:t>
            </a:r>
            <a:endParaRPr lang="en-US" sz="800" dirty="0"/>
          </a:p>
        </p:txBody>
      </p:sp>
      <p:cxnSp>
        <p:nvCxnSpPr>
          <p:cNvPr id="16" name="Straight Arrow Connector 15"/>
          <p:cNvCxnSpPr>
            <a:stCxn id="14" idx="2"/>
            <a:endCxn id="8" idx="0"/>
          </p:cNvCxnSpPr>
          <p:nvPr/>
        </p:nvCxnSpPr>
        <p:spPr bwMode="auto">
          <a:xfrm flipH="1">
            <a:off x="6837309" y="2355260"/>
            <a:ext cx="1032326" cy="274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4" idx="2"/>
            <a:endCxn id="9" idx="0"/>
          </p:cNvCxnSpPr>
          <p:nvPr/>
        </p:nvCxnSpPr>
        <p:spPr bwMode="auto">
          <a:xfrm>
            <a:off x="7869635" y="2355260"/>
            <a:ext cx="921311" cy="274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14" idx="2"/>
            <a:endCxn id="12" idx="0"/>
          </p:cNvCxnSpPr>
          <p:nvPr/>
        </p:nvCxnSpPr>
        <p:spPr bwMode="auto">
          <a:xfrm>
            <a:off x="7869635" y="2355260"/>
            <a:ext cx="0" cy="276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223428" y="1619249"/>
                <a:ext cx="6141009" cy="507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sz="2800" kern="0" dirty="0" smtClean="0"/>
                  <a:t> (and </a:t>
                </a:r>
                <a:r>
                  <a:rPr lang="en-US" sz="2800" kern="0" dirty="0" smtClean="0">
                    <a:solidFill>
                      <a:srgbClr val="0070C0"/>
                    </a:solidFill>
                  </a:rPr>
                  <a:t>unbounded eavesdrop</a:t>
                </a:r>
                <a:r>
                  <a:rPr lang="en-US" sz="2800" kern="0" dirty="0" smtClean="0"/>
                  <a:t>.) 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kern="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800" kern="0" dirty="0" smtClean="0"/>
                  <a:t> receive 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(X,Y,T) </a:t>
                </a:r>
                <a:r>
                  <a:rPr lang="en-US" sz="2800" kern="0" dirty="0" smtClean="0"/>
                  <a:t>from </a:t>
                </a:r>
                <a:r>
                  <a:rPr lang="en-US" sz="2800" kern="0" dirty="0" smtClean="0">
                    <a:solidFill>
                      <a:srgbClr val="0070C0"/>
                    </a:solidFill>
                  </a:rPr>
                  <a:t>some dist</a:t>
                </a:r>
                <a:r>
                  <a:rPr lang="en-US" sz="2800" kern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kern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he-IL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he-IL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kern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kern="0" dirty="0" smtClean="0">
                    <a:solidFill>
                      <a:srgbClr val="0070C0"/>
                    </a:solidFill>
                  </a:rPr>
                  <a:t>Defective</a:t>
                </a:r>
                <a:r>
                  <a:rPr lang="en-US" sz="2800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kern="0" dirty="0" smtClean="0"/>
                  <a:t>, but </a:t>
                </a:r>
                <a:r>
                  <a:rPr lang="en-US" sz="2800" kern="0" dirty="0" smtClean="0">
                    <a:solidFill>
                      <a:srgbClr val="0070C0"/>
                    </a:solidFill>
                  </a:rPr>
                  <a:t>not </a:t>
                </a:r>
                <a:r>
                  <a:rPr lang="en-US" sz="2800" kern="0" dirty="0" err="1" smtClean="0">
                    <a:solidFill>
                      <a:srgbClr val="0070C0"/>
                    </a:solidFill>
                  </a:rPr>
                  <a:t>r.r</a:t>
                </a:r>
                <a:r>
                  <a:rPr lang="en-US" sz="2800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0" dirty="0" smtClean="0"/>
                  <a:t>.</a:t>
                </a:r>
                <a:endParaRPr lang="en-US" sz="2800" kern="0" dirty="0"/>
              </a:p>
              <a:p>
                <a:pPr marL="0" indent="0">
                  <a:buNone/>
                </a:pPr>
                <a:r>
                  <a:rPr lang="en-US" sz="2800" kern="0" dirty="0" smtClean="0">
                    <a:solidFill>
                      <a:srgbClr val="00B050"/>
                    </a:solidFill>
                  </a:rPr>
                  <a:t>Goal:</a:t>
                </a:r>
                <a:r>
                  <a:rPr lang="en-US" sz="2800" kern="0" dirty="0" smtClean="0"/>
                  <a:t> Design a </a:t>
                </a:r>
                <a:r>
                  <a:rPr lang="en-US" sz="2800" kern="0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sz="2800" kern="0" dirty="0" smtClean="0"/>
                  <a:t> protocol for 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sz="2800" kern="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800" kern="0" dirty="0" smtClean="0"/>
                  <a:t>In the end: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𝑎𝑔𝑟𝑒𝑒𝑚𝑒𝑛𝑡</m:t>
                    </m:r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𝑠𝑒𝑐𝑢𝑟𝑖𝑡𝑦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kern="0" dirty="0" smtClean="0"/>
              </a:p>
              <a:p>
                <a:pPr marL="0" indent="0">
                  <a:buNone/>
                </a:pPr>
                <a:endParaRPr lang="en-US" sz="2800" kern="0" dirty="0" smtClean="0"/>
              </a:p>
              <a:p>
                <a:pPr marL="0" indent="0">
                  <a:buNone/>
                </a:pPr>
                <a:endParaRPr lang="en-US" sz="2800" kern="0" dirty="0" smtClean="0"/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28" y="1619249"/>
                <a:ext cx="6141009" cy="5071179"/>
              </a:xfrm>
              <a:prstGeom prst="rect">
                <a:avLst/>
              </a:prstGeom>
              <a:blipFill>
                <a:blip r:embed="rId6"/>
                <a:stretch>
                  <a:fillRect l="-2085" t="-1322" r="-14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947158" y="-156433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15202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223428" y="1619249"/>
                <a:ext cx="8655460" cy="507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sz="2800" kern="0" dirty="0"/>
                  <a:t> (and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unbounded eavesdrop</a:t>
                </a:r>
                <a:r>
                  <a:rPr lang="en-US" sz="2800" kern="0" dirty="0"/>
                  <a:t>.) </a:t>
                </a:r>
                <a:r>
                  <a:rPr lang="en-US" sz="2800" kern="0" dirty="0">
                    <a:solidFill>
                      <a:srgbClr val="FF0000"/>
                    </a:solidFill>
                  </a:rPr>
                  <a:t>E</a:t>
                </a:r>
                <a:r>
                  <a:rPr lang="en-US" sz="2800" kern="0" dirty="0"/>
                  <a:t>,</a:t>
                </a:r>
              </a:p>
              <a:p>
                <a:pPr marL="0" indent="0">
                  <a:buNone/>
                </a:pPr>
                <a:r>
                  <a:rPr lang="en-US" sz="2800" kern="0" dirty="0"/>
                  <a:t> receive </a:t>
                </a:r>
                <a:r>
                  <a:rPr lang="en-US" sz="2800" kern="0" dirty="0">
                    <a:solidFill>
                      <a:srgbClr val="FF0000"/>
                    </a:solidFill>
                  </a:rPr>
                  <a:t>(X,Y,T) </a:t>
                </a:r>
                <a:r>
                  <a:rPr lang="en-US" sz="2800" kern="0" dirty="0"/>
                  <a:t>from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some dist</a:t>
                </a:r>
                <a:r>
                  <a:rPr lang="en-US" sz="2800" kern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kern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he-IL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he-IL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kern="0" dirty="0"/>
                  <a:t>.</a:t>
                </a:r>
              </a:p>
              <a:p>
                <a:pPr marL="0" indent="0">
                  <a:buNone/>
                </a:pPr>
                <a:r>
                  <a:rPr lang="en-US" sz="2800" kern="0" dirty="0">
                    <a:solidFill>
                      <a:srgbClr val="0070C0"/>
                    </a:solidFill>
                  </a:rPr>
                  <a:t>Defective</a:t>
                </a:r>
                <a:r>
                  <a:rPr lang="en-US" sz="2800" kern="0" dirty="0"/>
                  <a:t>: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kern="0" dirty="0"/>
                  <a:t>, but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not </a:t>
                </a:r>
                <a:r>
                  <a:rPr lang="en-US" sz="2800" kern="0" dirty="0" err="1">
                    <a:solidFill>
                      <a:srgbClr val="0070C0"/>
                    </a:solidFill>
                  </a:rPr>
                  <a:t>r.r</a:t>
                </a:r>
                <a:r>
                  <a:rPr lang="en-US" sz="2800" kern="0" dirty="0"/>
                  <a:t>: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kern="0" dirty="0"/>
                  <a:t>.</a:t>
                </a:r>
              </a:p>
              <a:p>
                <a:pPr marL="0" indent="0">
                  <a:buNone/>
                </a:pPr>
                <a:r>
                  <a:rPr lang="en-US" sz="2800" kern="0" dirty="0">
                    <a:solidFill>
                      <a:srgbClr val="00B050"/>
                    </a:solidFill>
                  </a:rPr>
                  <a:t>Goal:</a:t>
                </a:r>
                <a:r>
                  <a:rPr lang="en-US" sz="2800" kern="0" dirty="0"/>
                  <a:t> Design a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KA</a:t>
                </a:r>
                <a:r>
                  <a:rPr lang="en-US" sz="2800" kern="0" dirty="0"/>
                  <a:t> protocol for </a:t>
                </a:r>
                <a:r>
                  <a:rPr lang="en-US" sz="2800" kern="0" dirty="0">
                    <a:solidFill>
                      <a:srgbClr val="FF0000"/>
                    </a:solidFill>
                  </a:rPr>
                  <a:t>A,B</a:t>
                </a:r>
                <a:r>
                  <a:rPr lang="en-US" sz="2800" kern="0" dirty="0"/>
                  <a:t>:</a:t>
                </a:r>
              </a:p>
              <a:p>
                <a:pPr marL="0" indent="0">
                  <a:buNone/>
                </a:pPr>
                <a:r>
                  <a:rPr lang="en-US" sz="2800" kern="0" dirty="0"/>
                  <a:t>In the end: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𝑎𝑔𝑟𝑒𝑒𝑚𝑒𝑛𝑡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𝑠𝑒𝑐𝑢𝑟𝑖𝑡𝑦</m:t>
                    </m:r>
                    <m:r>
                      <a:rPr lang="en-US" sz="2800" i="1" ker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kern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kern="0" dirty="0" smtClean="0"/>
                  <a:t>. </a:t>
                </a:r>
                <a:endParaRPr lang="en-US" sz="1600" kern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|"/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ker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 smtClean="0"/>
                  <a:t>.</a:t>
                </a:r>
                <a:endParaRPr lang="en-US" sz="2400" kern="0" dirty="0"/>
              </a:p>
              <a:p>
                <a:pPr marL="0" indent="0">
                  <a:buNone/>
                </a:pPr>
                <a:endParaRPr lang="en-US" sz="2800" kern="0" dirty="0" smtClean="0"/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28" y="1619249"/>
                <a:ext cx="8655460" cy="5071179"/>
              </a:xfrm>
              <a:prstGeom prst="rect">
                <a:avLst/>
              </a:prstGeom>
              <a:blipFill>
                <a:blip r:embed="rId2"/>
                <a:stretch>
                  <a:fillRect l="-1479" t="-1322" b="-4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one-sided </a:t>
            </a:r>
            <a:r>
              <a:rPr lang="en-US" dirty="0" err="1" smtClean="0"/>
              <a:t>vN</a:t>
            </a:r>
            <a:r>
              <a:rPr lang="en-US" dirty="0" smtClean="0"/>
              <a:t>-Protocol: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0" y="1820297"/>
            <a:ext cx="484750" cy="534963"/>
          </a:xfrm>
        </p:spPr>
      </p:pic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4263" y="2611187"/>
                <a:ext cx="88129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263" y="2611187"/>
                <a:ext cx="881293" cy="453137"/>
              </a:xfrm>
              <a:prstGeom prst="rect">
                <a:avLst/>
              </a:prstGeom>
              <a:blipFill>
                <a:blip r:embed="rId4"/>
                <a:stretch>
                  <a:fillRect l="-2083" r="-347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9453" y="2629618"/>
                <a:ext cx="59145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453" y="2629618"/>
                <a:ext cx="591454" cy="453137"/>
              </a:xfrm>
              <a:prstGeom prst="rect">
                <a:avLst/>
              </a:prstGeom>
              <a:blipFill>
                <a:blip r:embed="rId5"/>
                <a:stretch>
                  <a:fillRect l="-3093" r="-3711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432869" y="302570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3988" y="2615572"/>
                <a:ext cx="81515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88" y="2615572"/>
                <a:ext cx="815152" cy="453137"/>
              </a:xfrm>
              <a:prstGeom prst="rect">
                <a:avLst/>
              </a:prstGeom>
              <a:blipFill>
                <a:blip r:embed="rId6"/>
                <a:stretch>
                  <a:fillRect l="-1493" r="-298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“transcript”</a:t>
            </a:r>
            <a:endParaRPr lang="en-US" sz="800" dirty="0"/>
          </a:p>
        </p:txBody>
      </p:sp>
      <p:cxnSp>
        <p:nvCxnSpPr>
          <p:cNvPr id="16" name="Straight Arrow Connector 15"/>
          <p:cNvCxnSpPr>
            <a:stCxn id="14" idx="2"/>
            <a:endCxn id="8" idx="0"/>
          </p:cNvCxnSpPr>
          <p:nvPr/>
        </p:nvCxnSpPr>
        <p:spPr bwMode="auto">
          <a:xfrm flipH="1">
            <a:off x="6954910" y="2355260"/>
            <a:ext cx="914725" cy="255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4" idx="2"/>
            <a:endCxn id="9" idx="0"/>
          </p:cNvCxnSpPr>
          <p:nvPr/>
        </p:nvCxnSpPr>
        <p:spPr bwMode="auto">
          <a:xfrm>
            <a:off x="7869635" y="2355260"/>
            <a:ext cx="921311" cy="274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869637" y="2362283"/>
            <a:ext cx="1929" cy="260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48359" y="1366437"/>
            <a:ext cx="224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“Pull lever twice”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64437" y="3254973"/>
                <a:ext cx="224255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7" y="3254973"/>
                <a:ext cx="2242552" cy="1631216"/>
              </a:xfrm>
              <a:prstGeom prst="rect">
                <a:avLst/>
              </a:prstGeom>
              <a:blipFill>
                <a:blip r:embed="rId7"/>
                <a:stretch>
                  <a:fillRect l="-2717" t="-223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 bwMode="auto">
          <a:xfrm>
            <a:off x="7193848" y="396959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9014" y="3557460"/>
            <a:ext cx="114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abort</a:t>
            </a:r>
            <a:endParaRPr lang="en-US" i="1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7186993" y="5181948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389" y="4769868"/>
            <a:ext cx="1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continue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60168" y="5279219"/>
                <a:ext cx="88129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68" y="5279219"/>
                <a:ext cx="881293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46114" y="5266506"/>
                <a:ext cx="59145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14" y="5266506"/>
                <a:ext cx="591454" cy="453137"/>
              </a:xfrm>
              <a:prstGeom prst="rect">
                <a:avLst/>
              </a:prstGeom>
              <a:blipFill>
                <a:blip r:embed="rId9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378774" y="5693741"/>
            <a:ext cx="10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final</a:t>
            </a:r>
          </a:p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19802" y="5693741"/>
            <a:ext cx="10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final</a:t>
            </a:r>
          </a:p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00346" y="3366276"/>
                <a:ext cx="482724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46" y="3366276"/>
                <a:ext cx="482724" cy="453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619856" y="2563415"/>
            <a:ext cx="2659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unjustified simplifying assumption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3941708" y="3271301"/>
            <a:ext cx="150335" cy="233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8117" y="16751"/>
                <a:ext cx="7374736" cy="199316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Follows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as in </a:t>
                </a:r>
                <a:r>
                  <a:rPr kumimoji="0" lang="en-US" sz="2400" b="0" i="0" u="none" strike="noStrike" cap="none" normalizeH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itchFamily="34" charset="0"/>
                  </a:rPr>
                  <a:t>vN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itchFamily="34" charset="0"/>
                  </a:rPr>
                  <a:t>-extractor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:</a:t>
                </a:r>
              </a:p>
              <a:p>
                <a:pPr marL="0" marR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aseline="0" dirty="0" smtClean="0"/>
                  <a:t>If</a:t>
                </a:r>
                <a:r>
                  <a:rPr lang="en-US" dirty="0" smtClean="0"/>
                  <a:t> we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toss </a:t>
                </a:r>
                <a:r>
                  <a:rPr lang="en-US" dirty="0" smtClean="0"/>
                  <a:t>a bit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unknown bias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, two times: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17" y="16751"/>
                <a:ext cx="7374736" cy="19931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 bwMode="auto">
          <a:xfrm>
            <a:off x="537882" y="2009916"/>
            <a:ext cx="310318" cy="4212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Freeform 43"/>
          <p:cNvSpPr/>
          <p:nvPr/>
        </p:nvSpPr>
        <p:spPr bwMode="auto">
          <a:xfrm>
            <a:off x="2159707" y="4923692"/>
            <a:ext cx="3856300" cy="566846"/>
          </a:xfrm>
          <a:custGeom>
            <a:avLst/>
            <a:gdLst>
              <a:gd name="connsiteX0" fmla="*/ 41473 w 3856300"/>
              <a:gd name="connsiteY0" fmla="*/ 78614 h 566846"/>
              <a:gd name="connsiteX1" fmla="*/ 33198 w 3856300"/>
              <a:gd name="connsiteY1" fmla="*/ 128265 h 566846"/>
              <a:gd name="connsiteX2" fmla="*/ 24923 w 3856300"/>
              <a:gd name="connsiteY2" fmla="*/ 161365 h 566846"/>
              <a:gd name="connsiteX3" fmla="*/ 4235 w 3856300"/>
              <a:gd name="connsiteY3" fmla="*/ 297904 h 566846"/>
              <a:gd name="connsiteX4" fmla="*/ 16648 w 3856300"/>
              <a:gd name="connsiteY4" fmla="*/ 496507 h 566846"/>
              <a:gd name="connsiteX5" fmla="*/ 33198 w 3856300"/>
              <a:gd name="connsiteY5" fmla="*/ 504782 h 566846"/>
              <a:gd name="connsiteX6" fmla="*/ 223526 w 3856300"/>
              <a:gd name="connsiteY6" fmla="*/ 542020 h 566846"/>
              <a:gd name="connsiteX7" fmla="*/ 583493 w 3856300"/>
              <a:gd name="connsiteY7" fmla="*/ 566846 h 566846"/>
              <a:gd name="connsiteX8" fmla="*/ 1166888 w 3856300"/>
              <a:gd name="connsiteY8" fmla="*/ 558570 h 566846"/>
              <a:gd name="connsiteX9" fmla="*/ 1746146 w 3856300"/>
              <a:gd name="connsiteY9" fmla="*/ 537883 h 566846"/>
              <a:gd name="connsiteX10" fmla="*/ 2143352 w 3856300"/>
              <a:gd name="connsiteY10" fmla="*/ 533745 h 566846"/>
              <a:gd name="connsiteX11" fmla="*/ 2250928 w 3856300"/>
              <a:gd name="connsiteY11" fmla="*/ 521332 h 566846"/>
              <a:gd name="connsiteX12" fmla="*/ 2544695 w 3856300"/>
              <a:gd name="connsiteY12" fmla="*/ 513057 h 566846"/>
              <a:gd name="connsiteX13" fmla="*/ 3769412 w 3856300"/>
              <a:gd name="connsiteY13" fmla="*/ 504782 h 566846"/>
              <a:gd name="connsiteX14" fmla="*/ 3843888 w 3856300"/>
              <a:gd name="connsiteY14" fmla="*/ 405481 h 566846"/>
              <a:gd name="connsiteX15" fmla="*/ 3848025 w 3856300"/>
              <a:gd name="connsiteY15" fmla="*/ 388931 h 566846"/>
              <a:gd name="connsiteX16" fmla="*/ 3856300 w 3856300"/>
              <a:gd name="connsiteY16" fmla="*/ 318592 h 566846"/>
              <a:gd name="connsiteX17" fmla="*/ 3827337 w 3856300"/>
              <a:gd name="connsiteY17" fmla="*/ 244116 h 566846"/>
              <a:gd name="connsiteX18" fmla="*/ 3810787 w 3856300"/>
              <a:gd name="connsiteY18" fmla="*/ 202741 h 566846"/>
              <a:gd name="connsiteX19" fmla="*/ 3781824 w 3856300"/>
              <a:gd name="connsiteY19" fmla="*/ 161365 h 566846"/>
              <a:gd name="connsiteX20" fmla="*/ 3773549 w 3856300"/>
              <a:gd name="connsiteY20" fmla="*/ 148952 h 566846"/>
              <a:gd name="connsiteX21" fmla="*/ 3690798 w 3856300"/>
              <a:gd name="connsiteY21" fmla="*/ 111714 h 566846"/>
              <a:gd name="connsiteX22" fmla="*/ 3541846 w 3856300"/>
              <a:gd name="connsiteY22" fmla="*/ 37238 h 566846"/>
              <a:gd name="connsiteX23" fmla="*/ 3454957 w 3856300"/>
              <a:gd name="connsiteY23" fmla="*/ 0 h 566846"/>
              <a:gd name="connsiteX24" fmla="*/ 3173603 w 3856300"/>
              <a:gd name="connsiteY24" fmla="*/ 4138 h 566846"/>
              <a:gd name="connsiteX25" fmla="*/ 2735022 w 3856300"/>
              <a:gd name="connsiteY25" fmla="*/ 8275 h 566846"/>
              <a:gd name="connsiteX26" fmla="*/ 2482631 w 3856300"/>
              <a:gd name="connsiteY26" fmla="*/ 16551 h 566846"/>
              <a:gd name="connsiteX27" fmla="*/ 1928199 w 3856300"/>
              <a:gd name="connsiteY27" fmla="*/ 20688 h 566846"/>
              <a:gd name="connsiteX28" fmla="*/ 351790 w 3856300"/>
              <a:gd name="connsiteY28" fmla="*/ 41376 h 566846"/>
              <a:gd name="connsiteX29" fmla="*/ 293864 w 3856300"/>
              <a:gd name="connsiteY29" fmla="*/ 45513 h 566846"/>
              <a:gd name="connsiteX30" fmla="*/ 120087 w 3856300"/>
              <a:gd name="connsiteY30" fmla="*/ 49651 h 566846"/>
              <a:gd name="connsiteX31" fmla="*/ 70436 w 3856300"/>
              <a:gd name="connsiteY31" fmla="*/ 62064 h 566846"/>
              <a:gd name="connsiteX32" fmla="*/ 41473 w 3856300"/>
              <a:gd name="connsiteY32" fmla="*/ 78614 h 56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6300" h="566846">
                <a:moveTo>
                  <a:pt x="41473" y="78614"/>
                </a:moveTo>
                <a:cubicBezTo>
                  <a:pt x="35267" y="89647"/>
                  <a:pt x="37267" y="111987"/>
                  <a:pt x="33198" y="128265"/>
                </a:cubicBezTo>
                <a:cubicBezTo>
                  <a:pt x="30440" y="139298"/>
                  <a:pt x="27153" y="150213"/>
                  <a:pt x="24923" y="161365"/>
                </a:cubicBezTo>
                <a:cubicBezTo>
                  <a:pt x="12262" y="224670"/>
                  <a:pt x="12085" y="235104"/>
                  <a:pt x="4235" y="297904"/>
                </a:cubicBezTo>
                <a:cubicBezTo>
                  <a:pt x="1058" y="377341"/>
                  <a:pt x="-7911" y="419760"/>
                  <a:pt x="16648" y="496507"/>
                </a:cubicBezTo>
                <a:cubicBezTo>
                  <a:pt x="18528" y="502381"/>
                  <a:pt x="27174" y="503457"/>
                  <a:pt x="33198" y="504782"/>
                </a:cubicBezTo>
                <a:cubicBezTo>
                  <a:pt x="96334" y="518672"/>
                  <a:pt x="159288" y="534775"/>
                  <a:pt x="223526" y="542020"/>
                </a:cubicBezTo>
                <a:cubicBezTo>
                  <a:pt x="343042" y="555499"/>
                  <a:pt x="463504" y="558571"/>
                  <a:pt x="583493" y="566846"/>
                </a:cubicBezTo>
                <a:lnTo>
                  <a:pt x="1166888" y="558570"/>
                </a:lnTo>
                <a:cubicBezTo>
                  <a:pt x="1653030" y="547471"/>
                  <a:pt x="1320094" y="545973"/>
                  <a:pt x="1746146" y="537883"/>
                </a:cubicBezTo>
                <a:lnTo>
                  <a:pt x="2143352" y="533745"/>
                </a:lnTo>
                <a:cubicBezTo>
                  <a:pt x="2179211" y="529607"/>
                  <a:pt x="2214917" y="523815"/>
                  <a:pt x="2250928" y="521332"/>
                </a:cubicBezTo>
                <a:cubicBezTo>
                  <a:pt x="2273185" y="519797"/>
                  <a:pt x="2538941" y="513109"/>
                  <a:pt x="2544695" y="513057"/>
                </a:cubicBezTo>
                <a:lnTo>
                  <a:pt x="3769412" y="504782"/>
                </a:lnTo>
                <a:cubicBezTo>
                  <a:pt x="3793819" y="474274"/>
                  <a:pt x="3823840" y="438286"/>
                  <a:pt x="3843888" y="405481"/>
                </a:cubicBezTo>
                <a:cubicBezTo>
                  <a:pt x="3846853" y="400629"/>
                  <a:pt x="3847008" y="394526"/>
                  <a:pt x="3848025" y="388931"/>
                </a:cubicBezTo>
                <a:cubicBezTo>
                  <a:pt x="3852092" y="366561"/>
                  <a:pt x="3854080" y="340800"/>
                  <a:pt x="3856300" y="318592"/>
                </a:cubicBezTo>
                <a:cubicBezTo>
                  <a:pt x="3841736" y="267618"/>
                  <a:pt x="3855019" y="308707"/>
                  <a:pt x="3827337" y="244116"/>
                </a:cubicBezTo>
                <a:cubicBezTo>
                  <a:pt x="3821486" y="230463"/>
                  <a:pt x="3817069" y="216201"/>
                  <a:pt x="3810787" y="202741"/>
                </a:cubicBezTo>
                <a:cubicBezTo>
                  <a:pt x="3801783" y="183447"/>
                  <a:pt x="3794665" y="178487"/>
                  <a:pt x="3781824" y="161365"/>
                </a:cubicBezTo>
                <a:cubicBezTo>
                  <a:pt x="3778840" y="157387"/>
                  <a:pt x="3777065" y="152468"/>
                  <a:pt x="3773549" y="148952"/>
                </a:cubicBezTo>
                <a:cubicBezTo>
                  <a:pt x="3751168" y="126571"/>
                  <a:pt x="3718945" y="124705"/>
                  <a:pt x="3690798" y="111714"/>
                </a:cubicBezTo>
                <a:cubicBezTo>
                  <a:pt x="3640396" y="88451"/>
                  <a:pt x="3592014" y="61002"/>
                  <a:pt x="3541846" y="37238"/>
                </a:cubicBezTo>
                <a:cubicBezTo>
                  <a:pt x="3513369" y="23749"/>
                  <a:pt x="3483920" y="12413"/>
                  <a:pt x="3454957" y="0"/>
                </a:cubicBezTo>
                <a:lnTo>
                  <a:pt x="3173603" y="4138"/>
                </a:lnTo>
                <a:lnTo>
                  <a:pt x="2735022" y="8275"/>
                </a:lnTo>
                <a:cubicBezTo>
                  <a:pt x="2650860" y="9787"/>
                  <a:pt x="2566797" y="15256"/>
                  <a:pt x="2482631" y="16551"/>
                </a:cubicBezTo>
                <a:lnTo>
                  <a:pt x="1928199" y="20688"/>
                </a:lnTo>
                <a:cubicBezTo>
                  <a:pt x="1351048" y="81440"/>
                  <a:pt x="1913797" y="24759"/>
                  <a:pt x="351790" y="41376"/>
                </a:cubicBezTo>
                <a:cubicBezTo>
                  <a:pt x="332433" y="41582"/>
                  <a:pt x="313210" y="44822"/>
                  <a:pt x="293864" y="45513"/>
                </a:cubicBezTo>
                <a:cubicBezTo>
                  <a:pt x="235959" y="47581"/>
                  <a:pt x="178013" y="48272"/>
                  <a:pt x="120087" y="49651"/>
                </a:cubicBezTo>
                <a:lnTo>
                  <a:pt x="70436" y="62064"/>
                </a:lnTo>
                <a:cubicBezTo>
                  <a:pt x="41549" y="69666"/>
                  <a:pt x="47679" y="67581"/>
                  <a:pt x="41473" y="78614"/>
                </a:cubicBezTo>
                <a:close/>
              </a:path>
            </a:pathLst>
          </a:cu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3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23" grpId="0" animBg="1"/>
      <p:bldP spid="18" grpId="0"/>
      <p:bldP spid="26" grpId="0" animBg="1"/>
      <p:bldP spid="28" grpId="0"/>
      <p:bldP spid="29" grpId="0"/>
      <p:bldP spid="30" grpId="0"/>
      <p:bldP spid="31" grpId="0"/>
      <p:bldP spid="33" grpId="0" animBg="1"/>
      <p:bldP spid="34" grpId="0" animBg="1"/>
      <p:bldP spid="38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223428" y="1619249"/>
                <a:ext cx="8655460" cy="507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sz="2800" kern="0" dirty="0"/>
                  <a:t> (and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unbounded eavesdrop</a:t>
                </a:r>
                <a:r>
                  <a:rPr lang="en-US" sz="2800" kern="0" dirty="0"/>
                  <a:t>.) </a:t>
                </a:r>
                <a:r>
                  <a:rPr lang="en-US" sz="2800" kern="0" dirty="0">
                    <a:solidFill>
                      <a:srgbClr val="FF0000"/>
                    </a:solidFill>
                  </a:rPr>
                  <a:t>E</a:t>
                </a:r>
                <a:r>
                  <a:rPr lang="en-US" sz="2800" kern="0" dirty="0"/>
                  <a:t>,</a:t>
                </a:r>
              </a:p>
              <a:p>
                <a:pPr marL="0" indent="0">
                  <a:buNone/>
                </a:pPr>
                <a:r>
                  <a:rPr lang="en-US" sz="2800" kern="0" dirty="0"/>
                  <a:t> receive </a:t>
                </a:r>
                <a:r>
                  <a:rPr lang="en-US" sz="2800" kern="0" dirty="0">
                    <a:solidFill>
                      <a:srgbClr val="FF0000"/>
                    </a:solidFill>
                  </a:rPr>
                  <a:t>(X,Y,T) </a:t>
                </a:r>
                <a:r>
                  <a:rPr lang="en-US" sz="2800" kern="0" dirty="0"/>
                  <a:t>from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some dist</a:t>
                </a:r>
                <a:r>
                  <a:rPr lang="en-US" sz="2800" kern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kern="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unc>
                      <m:func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he-IL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he-IL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kern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kern="0" dirty="0" smtClean="0"/>
                  <a:t>Given 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800" kern="0" dirty="0" smtClean="0"/>
                  <a:t>, parties can </a:t>
                </a:r>
                <a:r>
                  <a:rPr lang="en-US" sz="2800" kern="0" dirty="0" smtClean="0">
                    <a:solidFill>
                      <a:srgbClr val="0070C0"/>
                    </a:solidFill>
                  </a:rPr>
                  <a:t>approximate</a:t>
                </a:r>
                <a:r>
                  <a:rPr lang="en-US" sz="2800" kern="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0" kern="0" dirty="0" smtClean="0">
                    <a:solidFill>
                      <a:schemeClr val="tx1"/>
                    </a:solidFill>
                  </a:rPr>
                  <a:t> (within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b="0" kern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kern="0" dirty="0" smtClean="0">
                    <a:solidFill>
                      <a:srgbClr val="00B050"/>
                    </a:solidFill>
                  </a:rPr>
                  <a:t>Prot. </a:t>
                </a:r>
                <a:r>
                  <a:rPr lang="en-US" sz="2800" kern="0" dirty="0" err="1" smtClean="0">
                    <a:solidFill>
                      <a:srgbClr val="00B050"/>
                    </a:solidFill>
                  </a:rPr>
                  <a:t>vN</a:t>
                </a:r>
                <a:r>
                  <a:rPr lang="en-US" sz="2800" kern="0" baseline="30000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kern="0" dirty="0" smtClean="0"/>
                  <a:t> Pull lever until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 smtClean="0"/>
                  <a:t> </a:t>
                </a:r>
                <a:r>
                  <a:rPr lang="en-US" sz="2800" kern="0" dirty="0"/>
                  <a:t>                   </a:t>
                </a:r>
                <a:r>
                  <a:rPr lang="en-US" sz="2800" kern="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kern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b="0" kern="0" dirty="0" smtClean="0">
                    <a:solidFill>
                      <a:srgbClr val="00B050"/>
                    </a:solidFill>
                  </a:rPr>
                  <a:t>Cost:</a:t>
                </a:r>
                <a:r>
                  <a:rPr lang="en-US" sz="28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kern="0" dirty="0" smtClean="0"/>
                  <a:t> invocations (affordable).</a:t>
                </a:r>
                <a:endParaRPr lang="en-US" sz="2800" kern="0" dirty="0"/>
              </a:p>
              <a:p>
                <a:pPr marL="0" indent="0">
                  <a:buNone/>
                </a:pPr>
                <a:endParaRPr lang="en-US" sz="2800" kern="0" dirty="0" smtClean="0"/>
              </a:p>
              <a:p>
                <a:pPr marL="0" indent="0">
                  <a:buNone/>
                </a:pPr>
                <a:endParaRPr lang="en-US" sz="2800" kern="0" dirty="0" smtClean="0"/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28" y="1619249"/>
                <a:ext cx="8655460" cy="5071179"/>
              </a:xfrm>
              <a:prstGeom prst="rect">
                <a:avLst/>
              </a:prstGeom>
              <a:blipFill>
                <a:blip r:embed="rId2"/>
                <a:stretch>
                  <a:fillRect l="-1479" t="-1322" b="-33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one-sided </a:t>
            </a:r>
            <a:r>
              <a:rPr lang="en-US" dirty="0" err="1" smtClean="0"/>
              <a:t>vN</a:t>
            </a:r>
            <a:r>
              <a:rPr lang="en-US" dirty="0" smtClean="0"/>
              <a:t>-Protocol: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0" y="1820297"/>
            <a:ext cx="484750" cy="534963"/>
          </a:xfrm>
        </p:spPr>
      </p:pic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4263" y="2611187"/>
                <a:ext cx="88129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263" y="2611187"/>
                <a:ext cx="881293" cy="453137"/>
              </a:xfrm>
              <a:prstGeom prst="rect">
                <a:avLst/>
              </a:prstGeom>
              <a:blipFill>
                <a:blip r:embed="rId4"/>
                <a:stretch>
                  <a:fillRect l="-2083" r="-347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9453" y="2629618"/>
                <a:ext cx="59145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453" y="2629618"/>
                <a:ext cx="591454" cy="453137"/>
              </a:xfrm>
              <a:prstGeom prst="rect">
                <a:avLst/>
              </a:prstGeom>
              <a:blipFill>
                <a:blip r:embed="rId5"/>
                <a:stretch>
                  <a:fillRect l="-3093" r="-3711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432869" y="302570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3988" y="2615572"/>
                <a:ext cx="81515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88" y="2615572"/>
                <a:ext cx="815152" cy="453137"/>
              </a:xfrm>
              <a:prstGeom prst="rect">
                <a:avLst/>
              </a:prstGeom>
              <a:blipFill>
                <a:blip r:embed="rId6"/>
                <a:stretch>
                  <a:fillRect l="-1493" r="-298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“transcript”</a:t>
            </a:r>
            <a:endParaRPr lang="en-US" sz="800" dirty="0"/>
          </a:p>
        </p:txBody>
      </p:sp>
      <p:cxnSp>
        <p:nvCxnSpPr>
          <p:cNvPr id="16" name="Straight Arrow Connector 15"/>
          <p:cNvCxnSpPr>
            <a:stCxn id="14" idx="2"/>
            <a:endCxn id="8" idx="0"/>
          </p:cNvCxnSpPr>
          <p:nvPr/>
        </p:nvCxnSpPr>
        <p:spPr bwMode="auto">
          <a:xfrm flipH="1">
            <a:off x="6954910" y="2355260"/>
            <a:ext cx="914725" cy="255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4" idx="2"/>
            <a:endCxn id="9" idx="0"/>
          </p:cNvCxnSpPr>
          <p:nvPr/>
        </p:nvCxnSpPr>
        <p:spPr bwMode="auto">
          <a:xfrm>
            <a:off x="7869635" y="2355260"/>
            <a:ext cx="921311" cy="274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869637" y="2362283"/>
            <a:ext cx="1929" cy="260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48359" y="1366437"/>
            <a:ext cx="224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“Pull lever twice”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64437" y="3254973"/>
                <a:ext cx="224255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7" y="3254973"/>
                <a:ext cx="2242552" cy="1631216"/>
              </a:xfrm>
              <a:prstGeom prst="rect">
                <a:avLst/>
              </a:prstGeom>
              <a:blipFill>
                <a:blip r:embed="rId7"/>
                <a:stretch>
                  <a:fillRect l="-2717" t="-223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 bwMode="auto">
          <a:xfrm>
            <a:off x="7193848" y="396959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9014" y="3557460"/>
            <a:ext cx="114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abort</a:t>
            </a:r>
            <a:endParaRPr lang="en-US" i="1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7186993" y="5181948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389" y="4769868"/>
            <a:ext cx="1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continue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60168" y="5279219"/>
                <a:ext cx="88129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68" y="5279219"/>
                <a:ext cx="881293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46114" y="5266506"/>
                <a:ext cx="591454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14" y="5266506"/>
                <a:ext cx="591454" cy="453137"/>
              </a:xfrm>
              <a:prstGeom prst="rect">
                <a:avLst/>
              </a:prstGeom>
              <a:blipFill>
                <a:blip r:embed="rId9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378774" y="5693741"/>
            <a:ext cx="10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final</a:t>
            </a:r>
          </a:p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8319802" y="5693741"/>
            <a:ext cx="10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final</a:t>
            </a:r>
          </a:p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00346" y="3366276"/>
                <a:ext cx="482724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46" y="3366276"/>
                <a:ext cx="482724" cy="453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619856" y="2563415"/>
            <a:ext cx="2659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unjustified simplifying assumption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2052228" y="3271301"/>
            <a:ext cx="2039816" cy="747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17769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26" y="274638"/>
            <a:ext cx="7648273" cy="1143000"/>
          </a:xfrm>
        </p:spPr>
        <p:txBody>
          <a:bodyPr/>
          <a:lstStyle/>
          <a:p>
            <a:r>
              <a:rPr lang="en-US" sz="3200" dirty="0" smtClean="0"/>
              <a:t>Roadmap of proof for computational case: A competition of forecasters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75" y="1583303"/>
                <a:ext cx="8957811" cy="51981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Players: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poly-time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Set: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𝑃𝑟𝑖𝑐𝑒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800" dirty="0" smtClean="0"/>
                  <a:t> to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incentivize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to output: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Show: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winner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If except for very few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 smtClean="0"/>
                  <a:t> as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Decr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𝐷𝑒𝑐𝑟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err="1" smtClean="0"/>
                  <a:t>O.w</a:t>
                </a:r>
                <a:r>
                  <a:rPr lang="en-US" sz="2800" dirty="0" smtClean="0"/>
                  <a:t>. for </a:t>
                </a:r>
                <a:r>
                  <a:rPr lang="en-US" sz="2800" dirty="0" err="1" smtClean="0"/>
                  <a:t>notcbl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’s: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 Run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vN</a:t>
                </a:r>
                <a:r>
                  <a:rPr lang="en-US" sz="2800" baseline="30000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.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. Get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75" y="1583303"/>
                <a:ext cx="8957811" cy="5198152"/>
              </a:xfrm>
              <a:blipFill>
                <a:blip r:embed="rId3"/>
                <a:stretch>
                  <a:fillRect l="-1430" t="-1291" r="-1770" b="-25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4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5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6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7394520" y="3410159"/>
            <a:ext cx="895127" cy="5660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Decr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Arrow Connector 23"/>
          <p:cNvCxnSpPr>
            <a:stCxn id="22" idx="2"/>
            <a:endCxn id="23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b="0" baseline="-250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8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46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/>
      <p:bldP spid="25" grpId="1"/>
      <p:bldP spid="26" grpId="0"/>
      <p:bldP spid="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26" y="274638"/>
            <a:ext cx="7648273" cy="1143000"/>
          </a:xfrm>
        </p:spPr>
        <p:txBody>
          <a:bodyPr/>
          <a:lstStyle/>
          <a:p>
            <a:r>
              <a:rPr lang="en-US" sz="3200" dirty="0"/>
              <a:t>Roadmap of proof for computational case: A competition of forecasters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75" y="1583303"/>
                <a:ext cx="8957811" cy="51981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Players: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poly-time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Set: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𝑃𝑟𝑖𝑐𝑒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800" dirty="0" smtClean="0"/>
                  <a:t> to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incentivize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to output: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Show: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winner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If except for very few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 smtClean="0"/>
                  <a:t> as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Decr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𝐷𝑒𝑐𝑟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err="1" smtClean="0"/>
                  <a:t>O.w</a:t>
                </a:r>
                <a:r>
                  <a:rPr lang="en-US" sz="2800" dirty="0" smtClean="0"/>
                  <a:t>. for </a:t>
                </a:r>
                <a:r>
                  <a:rPr lang="en-US" sz="2800" dirty="0" err="1" smtClean="0"/>
                  <a:t>notcbl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’s: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 Run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vN</a:t>
                </a:r>
                <a:r>
                  <a:rPr lang="en-US" sz="2800" baseline="30000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.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. Get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75" y="1583303"/>
                <a:ext cx="8957811" cy="5198152"/>
              </a:xfrm>
              <a:blipFill>
                <a:blip r:embed="rId3"/>
                <a:stretch>
                  <a:fillRect l="-1430" t="-1291" r="-1770" b="-25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4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5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6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159533" y="2567360"/>
            <a:ext cx="3864477" cy="1290917"/>
          </a:xfrm>
          <a:prstGeom prst="wedgeRoundRectCallout">
            <a:avLst>
              <a:gd name="adj1" fmla="val -65587"/>
              <a:gd name="adj2" fmla="val -1891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can be the case that no poly-time machine can compute these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quantitites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 bwMode="auto">
              <a:xfrm>
                <a:off x="5031267" y="2689446"/>
                <a:ext cx="4034119" cy="1396378"/>
              </a:xfrm>
              <a:prstGeom prst="wedgeRoundRectCallout">
                <a:avLst>
                  <a:gd name="adj1" fmla="val -124349"/>
                  <a:gd name="adj2" fmla="val 52724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Different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/>
                  <a:t>’s may focus on different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’s. Maybe</a:t>
                </a:r>
              </a:p>
              <a:p>
                <a:pPr algn="l" rtl="0"/>
                <a:r>
                  <a:rPr lang="en-US" dirty="0" smtClean="0"/>
                  <a:t>larger poly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better answer</a:t>
                </a: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1267" y="2689446"/>
                <a:ext cx="4034119" cy="1396378"/>
              </a:xfrm>
              <a:prstGeom prst="wedgeRoundRectCallout">
                <a:avLst>
                  <a:gd name="adj1" fmla="val -124349"/>
                  <a:gd name="adj2" fmla="val 52724"/>
                  <a:gd name="adj3" fmla="val 16667"/>
                </a:avLst>
              </a:prstGeom>
              <a:blipFill>
                <a:blip r:embed="rId7"/>
                <a:stretch>
                  <a:fillRect r="-8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/>
              <p:cNvSpPr/>
              <p:nvPr/>
            </p:nvSpPr>
            <p:spPr bwMode="auto">
              <a:xfrm>
                <a:off x="5109881" y="2378243"/>
                <a:ext cx="4034119" cy="1674948"/>
              </a:xfrm>
              <a:prstGeom prst="wedgeRoundRectCallout">
                <a:avLst>
                  <a:gd name="adj1" fmla="val 3651"/>
                  <a:gd name="adj2" fmla="val 86930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B050"/>
                    </a:solidFill>
                  </a:rPr>
                  <a:t>Show: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distinguisher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that breaks the simulation, </a:t>
                </a:r>
              </a:p>
              <a:p>
                <a:pPr algn="l" rtl="0"/>
                <a:r>
                  <a:rPr lang="en-US" dirty="0" smtClean="0"/>
                  <a:t>then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can be significantly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improved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29" name="Rounded 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9881" y="2378243"/>
                <a:ext cx="4034119" cy="1674948"/>
              </a:xfrm>
              <a:prstGeom prst="wedgeRoundRectCallout">
                <a:avLst>
                  <a:gd name="adj1" fmla="val 3651"/>
                  <a:gd name="adj2" fmla="val 86930"/>
                  <a:gd name="adj3" fmla="val 16667"/>
                </a:avLst>
              </a:prstGeom>
              <a:blipFill>
                <a:blip r:embed="rId8"/>
                <a:stretch>
                  <a:fillRect l="-151" r="-30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ular Callout 30"/>
              <p:cNvSpPr/>
              <p:nvPr/>
            </p:nvSpPr>
            <p:spPr bwMode="auto">
              <a:xfrm>
                <a:off x="5098529" y="2394560"/>
                <a:ext cx="4034119" cy="1674948"/>
              </a:xfrm>
              <a:prstGeom prst="wedgeRoundRectCallout">
                <a:avLst>
                  <a:gd name="adj1" fmla="val 17805"/>
                  <a:gd name="adj2" fmla="val 153133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r>
                  <a:rPr lang="en-US" dirty="0" smtClean="0">
                    <a:solidFill>
                      <a:srgbClr val="00B050"/>
                    </a:solidFill>
                  </a:rPr>
                  <a:t>Show: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, that breaks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vN</a:t>
                </a:r>
                <a:r>
                  <a:rPr lang="en-US" baseline="30000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 using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/>
                  <a:t> can be significantly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improved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1" name="Rounded 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8529" y="2394560"/>
                <a:ext cx="4034119" cy="1674948"/>
              </a:xfrm>
              <a:prstGeom prst="wedgeRoundRectCallout">
                <a:avLst>
                  <a:gd name="adj1" fmla="val 17805"/>
                  <a:gd name="adj2" fmla="val 153133"/>
                  <a:gd name="adj3" fmla="val 16667"/>
                </a:avLst>
              </a:prstGeom>
              <a:blipFill>
                <a:blip r:embed="rId9"/>
                <a:stretch>
                  <a:fillRect l="-151" r="-120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99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568135"/>
                <a:ext cx="8656638" cy="5403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(Informal):</a:t>
                </a:r>
                <a:r>
                  <a:rPr lang="en-US" sz="2800" dirty="0" smtClean="0"/>
                  <a:t> For </a:t>
                </a:r>
                <a:r>
                  <a:rPr lang="en-US" sz="2800" dirty="0"/>
                  <a:t>every polynomial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2-party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1050" dirty="0"/>
                  <a:t> </a:t>
                </a:r>
                <a:r>
                  <a:rPr lang="en-US" sz="2800" dirty="0" smtClean="0"/>
                  <a:t>either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sz="2800" dirty="0" smtClean="0"/>
                  <a:t>, or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/>
                  <a:t> can be transformed into a </a:t>
                </a:r>
                <a:r>
                  <a:rPr lang="en-US" sz="2800" dirty="0">
                    <a:solidFill>
                      <a:srgbClr val="0070C0"/>
                    </a:solidFill>
                  </a:rPr>
                  <a:t>key-agreement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Open problems:</a:t>
                </a:r>
              </a:p>
              <a:p>
                <a:r>
                  <a:rPr lang="en-US" sz="2800" dirty="0" smtClean="0"/>
                  <a:t>Remove caveats. </a:t>
                </a:r>
              </a:p>
              <a:p>
                <a:pPr lvl="1"/>
                <a:r>
                  <a:rPr lang="en-US" sz="2400" dirty="0" smtClean="0"/>
                  <a:t>Get uncorrelated with </a:t>
                </a:r>
                <a:r>
                  <a:rPr lang="en-US" sz="2400" dirty="0" err="1" smtClean="0"/>
                  <a:t>reagrds</a:t>
                </a:r>
                <a:r>
                  <a:rPr lang="en-US" sz="2400" dirty="0" smtClean="0"/>
                  <a:t> to distinguishers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negligible distinguishing prob</a:t>
                </a:r>
                <a:r>
                  <a:rPr lang="en-US" sz="2400" dirty="0" smtClean="0"/>
                  <a:t>.</a:t>
                </a:r>
              </a:p>
              <a:p>
                <a:pPr lvl="1"/>
                <a:r>
                  <a:rPr lang="en-US" sz="2400" dirty="0" smtClean="0"/>
                  <a:t>Have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only one </a:t>
                </a:r>
                <a:r>
                  <a:rPr lang="en-US" sz="2400" dirty="0" smtClean="0"/>
                  <a:t>“infinitely often”.</a:t>
                </a:r>
              </a:p>
              <a:p>
                <a:r>
                  <a:rPr lang="en-US" sz="2800" dirty="0" smtClean="0"/>
                  <a:t>Proof technique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“non-black box”</a:t>
                </a:r>
                <a:r>
                  <a:rPr lang="en-US" sz="2800" dirty="0" smtClean="0"/>
                  <a:t>.</a:t>
                </a:r>
              </a:p>
              <a:p>
                <a:pPr lvl="1"/>
                <a:r>
                  <a:rPr lang="en-US" sz="2400" dirty="0" smtClean="0"/>
                  <a:t>Is it necessary?</a:t>
                </a:r>
              </a:p>
              <a:p>
                <a:pPr lvl="1"/>
                <a:r>
                  <a:rPr lang="en-US" sz="2400" dirty="0" smtClean="0"/>
                  <a:t>Maybe useful in other settings?</a:t>
                </a:r>
              </a:p>
              <a:p>
                <a:r>
                  <a:rPr lang="en-US" sz="2800" dirty="0" smtClean="0"/>
                  <a:t>Minimal assumptions for DP?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568135"/>
                <a:ext cx="8656638" cy="5403648"/>
              </a:xfrm>
              <a:blipFill rotWithShape="0">
                <a:blip r:embed="rId2"/>
                <a:stretch>
                  <a:fillRect l="-1479" t="-19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01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Agreement protocols and “Computational Correlation”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403" y="2629619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7881" y="2629618"/>
            <a:ext cx="4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729" y="2631860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933" y="1619250"/>
                <a:ext cx="6354741" cy="1959737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Consider PPTM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4000" dirty="0" smtClean="0"/>
                  <a:t>, that sees only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4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4000" b="0" dirty="0" smtClean="0"/>
                  <a:t>”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smtClean="0">
                    <a:solidFill>
                      <a:srgbClr val="0070C0"/>
                    </a:solidFill>
                  </a:rPr>
                  <a:t>looks like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4000" dirty="0" smtClean="0"/>
                  <a:t>”.</a:t>
                </a:r>
              </a:p>
              <a:p>
                <a:pPr marL="0" indent="0">
                  <a:buNone/>
                </a:pPr>
                <a:endParaRPr lang="en-US" sz="1300" dirty="0" smtClean="0"/>
              </a:p>
              <a:p>
                <a:r>
                  <a:rPr lang="en-US" sz="4000" dirty="0" smtClean="0"/>
                  <a:t>Call this “</a:t>
                </a:r>
                <a:r>
                  <a:rPr lang="en-US" sz="4000" dirty="0" smtClean="0">
                    <a:solidFill>
                      <a:srgbClr val="0070C0"/>
                    </a:solidFill>
                  </a:rPr>
                  <a:t>computational correlation</a:t>
                </a:r>
                <a:r>
                  <a:rPr lang="en-US" sz="4000" dirty="0" smtClean="0"/>
                  <a:t>”.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dirty="0" smtClean="0"/>
                      <m:t>Note</m:t>
                    </m:r>
                    <m:r>
                      <m:rPr>
                        <m:nor/>
                      </m:rPr>
                      <a:rPr lang="en-US" sz="4000" b="0" i="0" dirty="0" smtClean="0"/>
                      <m:t>: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sz="40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933" y="1619250"/>
                <a:ext cx="6354741" cy="1959737"/>
              </a:xfrm>
              <a:blipFill>
                <a:blip r:embed="rId2"/>
                <a:stretch>
                  <a:fillRect l="-1719" t="-7077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181209" y="3639648"/>
                <a:ext cx="8845550" cy="31252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00B050"/>
                    </a:solidFill>
                  </a:rPr>
                  <a:t>Example: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Key Agreement </a:t>
                </a:r>
                <a:r>
                  <a:rPr lang="en-US" kern="0" dirty="0" smtClean="0"/>
                  <a:t>Protocols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(A,B) </a:t>
                </a:r>
                <a:r>
                  <a:rPr lang="en-US" kern="0" dirty="0" smtClean="0"/>
                  <a:t>satisfy: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Agreement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kern="0" dirty="0" smtClean="0"/>
                  <a:t>. 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Secrecy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𝑃𝑃𝑇𝑀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kern="0" dirty="0" smtClean="0"/>
              </a:p>
              <a:p>
                <a:r>
                  <a:rPr lang="en-US" kern="0" dirty="0" smtClean="0"/>
                  <a:t>Default values: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 smtClean="0"/>
                  <a:t>,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 smtClean="0"/>
                  <a:t>.</a:t>
                </a:r>
              </a:p>
              <a:p>
                <a:r>
                  <a:rPr lang="en-US" kern="0" dirty="0" smtClean="0"/>
                  <a:t>Interesting whenever: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kern="0" dirty="0"/>
              </a:p>
              <a:p>
                <a:r>
                  <a:rPr lang="en-US" kern="0" dirty="0" smtClean="0"/>
                  <a:t>[</a:t>
                </a:r>
                <a:r>
                  <a:rPr lang="en-US" kern="0" dirty="0" err="1" smtClean="0"/>
                  <a:t>Hol</a:t>
                </a:r>
                <a:r>
                  <a:rPr lang="en-US" kern="0" dirty="0" smtClean="0"/>
                  <a:t>]: Protocol w/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kern="0" dirty="0" smtClean="0"/>
                  <a:t>Default values.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 smtClean="0"/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09" y="3639648"/>
                <a:ext cx="8845550" cy="3125250"/>
              </a:xfrm>
              <a:prstGeom prst="rect">
                <a:avLst/>
              </a:prstGeom>
              <a:blipFill rotWithShape="0">
                <a:blip r:embed="rId3"/>
                <a:stretch>
                  <a:fillRect l="-1168" t="-4062" b="-387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36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48" y="-205001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333399"/>
                </a:solidFill>
              </a:rPr>
              <a:t>Application: Nontrivial DP for XOR implies KA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963" y="937999"/>
                <a:ext cx="8776637" cy="3253001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PPT protocol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dirty="0"/>
                  <a:t>, each party has single bit input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Goal: compute function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f(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x,y</a:t>
                </a:r>
                <a:r>
                  <a:rPr lang="en-US" sz="2400" dirty="0">
                    <a:solidFill>
                      <a:srgbClr val="0000FF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/>
                  <a:t>Transcript contains an output bit </a:t>
                </a:r>
                <a:r>
                  <a:rPr lang="en-US" sz="2400" dirty="0">
                    <a:solidFill>
                      <a:srgbClr val="0000FF"/>
                    </a:solidFill>
                  </a:rPr>
                  <a:t>Z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2400" b="1" kern="0" dirty="0" err="1"/>
                  <a:t>Dfn</a:t>
                </a:r>
                <a:r>
                  <a:rPr lang="en-US" sz="2400" b="1" kern="0" dirty="0"/>
                  <a:t>:</a:t>
                </a:r>
                <a:r>
                  <a:rPr lang="en-US" sz="2400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is</a:t>
                </a:r>
                <a:r>
                  <a:rPr lang="en-US" sz="20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kern="0" dirty="0"/>
                  <a:t>-</a:t>
                </a:r>
                <a:r>
                  <a:rPr lang="en-US" sz="2400" kern="0" dirty="0">
                    <a:solidFill>
                      <a:srgbClr val="00B050"/>
                    </a:solidFill>
                  </a:rPr>
                  <a:t>correct</a:t>
                </a:r>
                <a:r>
                  <a:rPr lang="en-US" sz="2400" kern="0" dirty="0"/>
                  <a:t>,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-</a:t>
                </a:r>
                <a:r>
                  <a:rPr lang="en-US" sz="2400" kern="0" dirty="0">
                    <a:solidFill>
                      <a:srgbClr val="00B050"/>
                    </a:solidFill>
                  </a:rPr>
                  <a:t>differentially private </a:t>
                </a:r>
                <a:r>
                  <a:rPr lang="en-US" sz="2400" kern="0" dirty="0">
                    <a:solidFill>
                      <a:schemeClr val="tx1"/>
                    </a:solidFill>
                  </a:rPr>
                  <a:t>for</a:t>
                </a:r>
                <a:r>
                  <a:rPr lang="en-US" sz="2400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f</a:t>
                </a:r>
                <a:r>
                  <a:rPr lang="en-US" sz="2400" kern="0" dirty="0"/>
                  <a:t>:</a:t>
                </a:r>
              </a:p>
              <a:p>
                <a:r>
                  <a:rPr lang="en-US" sz="2400" kern="0" dirty="0">
                    <a:solidFill>
                      <a:srgbClr val="00B050"/>
                    </a:solidFill>
                  </a:rPr>
                  <a:t>Correctness</a:t>
                </a:r>
                <a:r>
                  <a:rPr lang="en-US" sz="2400" kern="0" dirty="0"/>
                  <a:t>.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i="1" kern="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</a:t>
                </a:r>
              </a:p>
              <a:p>
                <a:r>
                  <a:rPr lang="en-US" sz="2400" kern="0" dirty="0">
                    <a:solidFill>
                      <a:srgbClr val="00B050"/>
                    </a:solidFill>
                  </a:rPr>
                  <a:t>Privacy of 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A</a:t>
                </a:r>
                <a:r>
                  <a:rPr lang="en-US" sz="2400" kern="0" dirty="0"/>
                  <a:t>.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kern="0">
                        <a:latin typeface="Cambria Math" panose="02040503050406030204" pitchFamily="18" charset="0"/>
                      </a:rPr>
                      <m:t>PPT</m:t>
                    </m:r>
                    <m:r>
                      <a:rPr lang="en-US" sz="2000" i="0" ker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d>
                                  <m:dPr>
                                    <m:ctrlPr>
                                      <a:rPr lang="en-US" sz="2000" i="1" kern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kern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kern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vie</m:t>
                                        </m:r>
                                        <m:r>
                                          <a:rPr lang="en-US" sz="2000" b="0" i="1" kern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000" b="0" i="1" kern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d>
                                  <m:dPr>
                                    <m:ctrlPr>
                                      <a:rPr lang="en-US" sz="20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 ker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vie</m:t>
                                        </m:r>
                                        <m:r>
                                          <a:rPr lang="en-US" sz="2000" i="1" ker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000" i="1" ker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kern="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963" y="937999"/>
                <a:ext cx="8776637" cy="3253001"/>
              </a:xfrm>
              <a:blipFill rotWithShape="0">
                <a:blip r:embed="rId3"/>
                <a:stretch>
                  <a:fillRect l="-900" t="-24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AED8FAC-E15B-4641-A42E-714863D763B3}"/>
              </a:ext>
            </a:extLst>
          </p:cNvPr>
          <p:cNvGrpSpPr/>
          <p:nvPr/>
        </p:nvGrpSpPr>
        <p:grpSpPr>
          <a:xfrm>
            <a:off x="6400800" y="1062782"/>
            <a:ext cx="2463208" cy="1379701"/>
            <a:chOff x="6560802" y="1619250"/>
            <a:chExt cx="2463208" cy="1379701"/>
          </a:xfrm>
        </p:grpSpPr>
        <p:sp>
          <p:nvSpPr>
            <p:cNvPr id="4" name="TextBox 3"/>
            <p:cNvSpPr txBox="1"/>
            <p:nvPr/>
          </p:nvSpPr>
          <p:spPr>
            <a:xfrm>
              <a:off x="6599403" y="161925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57882" y="161925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60802" y="193809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6152" y="1938090"/>
              <a:ext cx="260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7193848" y="2086983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flipH="1">
              <a:off x="7193847" y="2248470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7193847" y="2395462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flipH="1">
              <a:off x="7193846" y="2542454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9403" y="2629619"/>
              <a:ext cx="475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00FF"/>
                  </a:solidFill>
                </a:rPr>
                <a:t>Z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7881" y="2629618"/>
              <a:ext cx="46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00FF"/>
                  </a:solidFill>
                </a:rPr>
                <a:t>Z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31729" y="2631860"/>
              <a:ext cx="475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9600D3F-A3CE-C74D-8CFB-61FEE31D85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4963" y="4290766"/>
                <a:ext cx="8182916" cy="2262434"/>
              </a:xfrm>
              <a:prstGeom prst="rect">
                <a:avLst/>
              </a:prstGeom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kern="0" dirty="0"/>
                  <a:t>Do such protocols imply KA?  For what parameters?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kern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600" b="0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6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kern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600" b="0" i="1" kern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kern="0" dirty="0"/>
                  <a:t> follows </a:t>
                </a:r>
                <a:r>
                  <a:rPr lang="en-US" sz="2600" b="1" kern="0" dirty="0"/>
                  <a:t>information theoretically</a:t>
                </a:r>
                <a:endParaRPr lang="en-US" sz="2600" kern="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6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r>
                  <a:rPr lang="en-US" sz="2600" kern="0" dirty="0"/>
                  <a:t>,  using </a:t>
                </a:r>
                <a:r>
                  <a:rPr lang="en-US" sz="2600" b="1" kern="0" dirty="0"/>
                  <a:t>oblivious transfer </a:t>
                </a:r>
              </a:p>
              <a:p>
                <a:pPr>
                  <a:lnSpc>
                    <a:spcPct val="120000"/>
                  </a:lnSpc>
                </a:pPr>
                <a:endParaRPr lang="en-US" sz="100" b="1" kern="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kern="0" dirty="0" err="1"/>
                  <a:t>Thm</a:t>
                </a:r>
                <a:r>
                  <a:rPr lang="en-US" sz="2600" kern="0" dirty="0">
                    <a:solidFill>
                      <a:srgbClr val="00B050"/>
                    </a:solidFill>
                  </a:rPr>
                  <a:t>:</a:t>
                </a:r>
                <a:r>
                  <a:rPr lang="en-US" sz="2600" kern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kern="0" dirty="0"/>
                  <a:t> (and </a:t>
                </a:r>
                <a14:m>
                  <m:oMath xmlns:m="http://schemas.openxmlformats.org/officeDocument/2006/math">
                    <m:r>
                      <a:rPr lang="en-US" sz="26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6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600" kern="0" dirty="0"/>
                  <a:t>) implies  </a:t>
                </a:r>
                <a:r>
                  <a:rPr lang="en-US" sz="2600" b="1" kern="0" dirty="0"/>
                  <a:t>key agreement </a:t>
                </a:r>
              </a:p>
              <a:p>
                <a:pPr marL="0" indent="0">
                  <a:buNone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9600D3F-A3CE-C74D-8CFB-61FEE31D8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63" y="4290766"/>
                <a:ext cx="8182916" cy="2262434"/>
              </a:xfrm>
              <a:prstGeom prst="rect">
                <a:avLst/>
              </a:prstGeom>
              <a:blipFill rotWithShape="0">
                <a:blip r:embed="rId4"/>
                <a:stretch>
                  <a:fillRect l="-817" t="-1067"/>
                </a:stretch>
              </a:blipFill>
              <a:ln>
                <a:solidFill>
                  <a:schemeClr val="bg1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2FDFD9C2-94A6-E249-8BD4-D41CE07C8AE3}"/>
                  </a:ext>
                </a:extLst>
              </p:cNvPr>
              <p:cNvSpPr/>
              <p:nvPr/>
            </p:nvSpPr>
            <p:spPr bwMode="auto">
              <a:xfrm>
                <a:off x="228600" y="4648200"/>
                <a:ext cx="6477000" cy="1371600"/>
              </a:xfrm>
              <a:prstGeom prst="wedgeRoundRectCallout">
                <a:avLst>
                  <a:gd name="adj1" fmla="val -22097"/>
                  <a:gd name="adj2" fmla="val 47636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/>
                  <a:t>Holds for privacy against </a:t>
                </a:r>
                <a:r>
                  <a:rPr lang="en-US" sz="2400" b="1" dirty="0"/>
                  <a:t>external observer </a:t>
                </a:r>
                <a:r>
                  <a:rPr lang="en-US" sz="2400" dirty="0"/>
                  <a:t>(for which key agreement is a sufficient condition)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Only for </a:t>
                </a:r>
                <a:r>
                  <a:rPr lang="en-US" sz="2400" b="1" dirty="0"/>
                  <a:t>constant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/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2FDFD9C2-94A6-E249-8BD4-D41CE07C8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648200"/>
                <a:ext cx="6477000" cy="1371600"/>
              </a:xfrm>
              <a:prstGeom prst="wedgeRoundRectCallout">
                <a:avLst>
                  <a:gd name="adj1" fmla="val -22097"/>
                  <a:gd name="adj2" fmla="val 4763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1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nimBg="1"/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7E4F-7B9E-3F4F-897C-D19213E0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1000"/>
            <a:ext cx="8686800" cy="1344828"/>
          </a:xfrm>
        </p:spPr>
        <p:txBody>
          <a:bodyPr/>
          <a:lstStyle/>
          <a:p>
            <a:r>
              <a:rPr lang="en-US" sz="3600" dirty="0">
                <a:solidFill>
                  <a:srgbClr val="333399"/>
                </a:solidFill>
              </a:rPr>
              <a:t>Application: Nontrivial Fair Coin Flip implies KA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DC4EB2B-54CE-4943-A4EF-D8BE809731D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81000" y="3563547"/>
                <a:ext cx="8649036" cy="30156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kern="0" dirty="0"/>
                  <a:t>Do such protocols imply KA?  For what parameters?</a:t>
                </a:r>
              </a:p>
              <a:p>
                <a:pPr marL="0" indent="0">
                  <a:buNone/>
                </a:pPr>
                <a:r>
                  <a:rPr lang="en-US" sz="2800" kern="0" dirty="0"/>
                  <a:t>For </a:t>
                </a:r>
                <a:r>
                  <a:rPr lang="en-US" sz="2800" kern="0" dirty="0">
                    <a:solidFill>
                      <a:srgbClr val="0000FF"/>
                    </a:solidFill>
                  </a:rPr>
                  <a:t>r</a:t>
                </a:r>
                <a:r>
                  <a:rPr lang="en-US" sz="2800" kern="0" dirty="0"/>
                  <a:t>-round protocols </a:t>
                </a:r>
              </a:p>
              <a:p>
                <a:r>
                  <a:rPr lang="en-US" sz="2800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-fair using </a:t>
                </a:r>
                <a:r>
                  <a:rPr lang="en-US" sz="2400" b="1" dirty="0"/>
                  <a:t>one-way functions </a:t>
                </a:r>
                <a:r>
                  <a:rPr lang="en-US" sz="2400" dirty="0">
                    <a:solidFill>
                      <a:srgbClr val="000099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0099"/>
                    </a:solidFill>
                  </a:rPr>
                  <a:t>Awerbuch</a:t>
                </a:r>
                <a:r>
                  <a:rPr lang="en-US" sz="2400" dirty="0">
                    <a:solidFill>
                      <a:srgbClr val="000099"/>
                    </a:solidFill>
                  </a:rPr>
                  <a:t> et al ‘86]</a:t>
                </a:r>
              </a:p>
              <a:p>
                <a:r>
                  <a:rPr lang="en-US" sz="2400" kern="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</a:t>
                </a:r>
                <a:r>
                  <a:rPr lang="en-US" sz="2400" dirty="0"/>
                  <a:t>fair using </a:t>
                </a:r>
                <a:r>
                  <a:rPr lang="en-US" sz="2400" b="1" dirty="0"/>
                  <a:t>oblivious transfer  </a:t>
                </a:r>
                <a:r>
                  <a:rPr lang="en-US" sz="2400" dirty="0">
                    <a:solidFill>
                      <a:srgbClr val="000099"/>
                    </a:solidFill>
                  </a:rPr>
                  <a:t>[Moran-</a:t>
                </a:r>
                <a:r>
                  <a:rPr lang="en-US" sz="2400" dirty="0" err="1">
                    <a:solidFill>
                      <a:srgbClr val="000099"/>
                    </a:solidFill>
                  </a:rPr>
                  <a:t>Naor</a:t>
                </a:r>
                <a:r>
                  <a:rPr lang="en-US" sz="2400" dirty="0">
                    <a:solidFill>
                      <a:srgbClr val="000099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000099"/>
                    </a:solidFill>
                  </a:rPr>
                  <a:t>Segev</a:t>
                </a:r>
                <a:r>
                  <a:rPr lang="en-US" sz="2400" dirty="0">
                    <a:solidFill>
                      <a:srgbClr val="000099"/>
                    </a:solidFill>
                  </a:rPr>
                  <a:t> ‘09]</a:t>
                </a:r>
              </a:p>
              <a:p>
                <a:pPr marL="0" indent="0">
                  <a:buNone/>
                </a:pPr>
                <a:r>
                  <a:rPr lang="en-US" sz="2400" b="1" kern="0" dirty="0" err="1"/>
                  <a:t>Thm</a:t>
                </a:r>
                <a:r>
                  <a:rPr lang="en-US" sz="2400" b="1" kern="0" dirty="0"/>
                  <a:t> </a:t>
                </a:r>
                <a:r>
                  <a:rPr lang="en-US" sz="2400" dirty="0">
                    <a:solidFill>
                      <a:srgbClr val="000099"/>
                    </a:solidFill>
                  </a:rPr>
                  <a:t>[</a:t>
                </a:r>
                <a:r>
                  <a:rPr lang="en-US" sz="2400" kern="0" dirty="0">
                    <a:solidFill>
                      <a:srgbClr val="66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sz="2400" kern="0" dirty="0">
                    <a:solidFill>
                      <a:srgbClr val="000099"/>
                    </a:solidFill>
                  </a:rPr>
                  <a:t>-</a:t>
                </a:r>
                <a:r>
                  <a:rPr lang="en-US" sz="2400" kern="0" dirty="0" err="1">
                    <a:solidFill>
                      <a:srgbClr val="000099"/>
                    </a:solidFill>
                  </a:rPr>
                  <a:t>Makriyannis,Omri</a:t>
                </a:r>
                <a:r>
                  <a:rPr lang="en-US" sz="2400" kern="0" dirty="0">
                    <a:solidFill>
                      <a:srgbClr val="000099"/>
                    </a:solidFill>
                  </a:rPr>
                  <a:t> ‘18</a:t>
                </a:r>
                <a:r>
                  <a:rPr lang="en-US" sz="2400" dirty="0">
                    <a:solidFill>
                      <a:srgbClr val="000099"/>
                    </a:solidFill>
                  </a:rPr>
                  <a:t>] </a:t>
                </a:r>
                <a:r>
                  <a:rPr lang="en-US" sz="2400" kern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/>
                      <m:t>fair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</a:rPr>
                  <a:t> </a:t>
                </a:r>
                <a:r>
                  <a:rPr lang="en-US" sz="2400" dirty="0"/>
                  <a:t>implies</a:t>
                </a:r>
                <a:r>
                  <a:rPr lang="en-US" sz="2400" dirty="0">
                    <a:solidFill>
                      <a:srgbClr val="000099"/>
                    </a:solidFill>
                  </a:rPr>
                  <a:t> </a:t>
                </a:r>
                <a:r>
                  <a:rPr lang="en-US" sz="2400" b="1" dirty="0"/>
                  <a:t>key agreement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2400" dirty="0"/>
                  <a:t>Holds for </a:t>
                </a:r>
                <a:r>
                  <a:rPr lang="en-US" sz="2400" b="1" dirty="0"/>
                  <a:t>constant</a:t>
                </a:r>
                <a:r>
                  <a:rPr lang="en-US" sz="2400" dirty="0"/>
                  <a:t> </a:t>
                </a:r>
                <a:r>
                  <a:rPr lang="en-US" sz="2400" kern="0" dirty="0">
                    <a:solidFill>
                      <a:srgbClr val="0000FF"/>
                    </a:solidFill>
                  </a:rPr>
                  <a:t>r</a:t>
                </a:r>
                <a:r>
                  <a:rPr lang="en-US" sz="2400" b="1" dirty="0"/>
                  <a:t/>
                </a:r>
                <a:br>
                  <a:rPr lang="en-US" sz="2400" b="1" dirty="0"/>
                </a:br>
                <a:r>
                  <a:rPr lang="en-US" sz="2400" b="1" dirty="0"/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en-US" sz="24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DC4EB2B-54CE-4943-A4EF-D8BE80973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1000" y="3563547"/>
                <a:ext cx="8649036" cy="3015602"/>
              </a:xfrm>
              <a:blipFill>
                <a:blip r:embed="rId2"/>
                <a:stretch>
                  <a:fillRect l="-1320" t="-2101" b="-1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9F39453C-7D1B-CE42-8BA0-62DF24B79F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998709"/>
                <a:ext cx="8512343" cy="23540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fontAlgn="base">
                  <a:spcBef>
                    <a:spcPts val="575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28600" algn="l" rtl="0" fontAlgn="base">
                  <a:spcBef>
                    <a:spcPts val="375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fontAlgn="base">
                  <a:spcBef>
                    <a:spcPts val="375"/>
                  </a:spcBef>
                  <a:spcAft>
                    <a:spcPct val="0"/>
                  </a:spcAft>
                  <a:buClr>
                    <a:srgbClr val="E6B1AB"/>
                  </a:buClr>
                  <a:buSzPct val="8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fontAlgn="base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SzPct val="80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fontAlgn="base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/>
              </a:p>
              <a:p>
                <a:r>
                  <a:rPr lang="en-US" sz="2400" dirty="0"/>
                  <a:t>PPT protocol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Goal</a:t>
                </a:r>
                <a:r>
                  <a:rPr lang="en-US" sz="2400" dirty="0"/>
                  <a:t>: output a common </a:t>
                </a:r>
                <a:r>
                  <a:rPr lang="en-US" sz="2400" b="1" dirty="0"/>
                  <a:t>uniform</a:t>
                </a:r>
                <a:r>
                  <a:rPr lang="en-US" sz="2400" dirty="0"/>
                  <a:t> bit</a:t>
                </a:r>
              </a:p>
              <a:p>
                <a:pPr marL="0" indent="0">
                  <a:buNone/>
                </a:pPr>
                <a:r>
                  <a:rPr lang="en-US" sz="2400" b="1" kern="0" dirty="0"/>
                  <a:t>Dfn:</a:t>
                </a:r>
                <a:r>
                  <a:rPr lang="en-US" sz="2400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is</a:t>
                </a:r>
                <a14:m>
                  <m:oMath xmlns:m="http://schemas.openxmlformats.org/officeDocument/2006/math">
                    <m:r>
                      <a:rPr lang="en-US" sz="24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kern="0" dirty="0"/>
                  <a:t>-</a:t>
                </a:r>
                <a:r>
                  <a:rPr lang="en-US" sz="2800" kern="0" dirty="0">
                    <a:solidFill>
                      <a:srgbClr val="00B050"/>
                    </a:solidFill>
                  </a:rPr>
                  <a:t>fair </a:t>
                </a:r>
                <a:r>
                  <a:rPr lang="en-US" sz="2800" kern="0" dirty="0"/>
                  <a:t>coin flip, </a:t>
                </a:r>
                <a:r>
                  <a:rPr lang="en-US" sz="2400" kern="0" dirty="0"/>
                  <a:t>if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sz="2400" kern="0" dirty="0"/>
                  <a:t>PPT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400" i="1" ker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⋅,</m:t>
                            </m:r>
                            <m:r>
                              <a:rPr lang="en-US" sz="24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4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9F39453C-7D1B-CE42-8BA0-62DF24B7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98709"/>
                <a:ext cx="8512343" cy="2354091"/>
              </a:xfrm>
              <a:prstGeom prst="rect">
                <a:avLst/>
              </a:prstGeom>
              <a:blipFill>
                <a:blip r:embed="rId3"/>
                <a:stretch>
                  <a:fillRect l="-104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E433538-A11D-374E-AF30-CFA203862251}"/>
              </a:ext>
            </a:extLst>
          </p:cNvPr>
          <p:cNvGrpSpPr/>
          <p:nvPr/>
        </p:nvGrpSpPr>
        <p:grpSpPr>
          <a:xfrm>
            <a:off x="6313467" y="1066800"/>
            <a:ext cx="2463208" cy="1379701"/>
            <a:chOff x="6560802" y="1619250"/>
            <a:chExt cx="2463208" cy="13797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D67D49-6687-6747-9937-80C8CD2D92C6}"/>
                </a:ext>
              </a:extLst>
            </p:cNvPr>
            <p:cNvSpPr txBox="1"/>
            <p:nvPr/>
          </p:nvSpPr>
          <p:spPr>
            <a:xfrm>
              <a:off x="6599403" y="161925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0298E4-DA1A-8242-9C55-A9A04B2D31BD}"/>
                </a:ext>
              </a:extLst>
            </p:cNvPr>
            <p:cNvSpPr txBox="1"/>
            <p:nvPr/>
          </p:nvSpPr>
          <p:spPr>
            <a:xfrm>
              <a:off x="8557882" y="161925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E5B9AE-78CD-1A46-B136-D6CC2BC7A6D2}"/>
                </a:ext>
              </a:extLst>
            </p:cNvPr>
            <p:cNvSpPr txBox="1"/>
            <p:nvPr/>
          </p:nvSpPr>
          <p:spPr>
            <a:xfrm>
              <a:off x="6560802" y="1938090"/>
              <a:ext cx="39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E2E01364-6825-4A46-9797-D8428114BF81}"/>
                </a:ext>
              </a:extLst>
            </p:cNvPr>
            <p:cNvSpPr/>
            <p:nvPr/>
          </p:nvSpPr>
          <p:spPr bwMode="auto">
            <a:xfrm>
              <a:off x="7193848" y="2086983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F3FE9155-2804-6E49-A0C4-3655E870F870}"/>
                </a:ext>
              </a:extLst>
            </p:cNvPr>
            <p:cNvSpPr/>
            <p:nvPr/>
          </p:nvSpPr>
          <p:spPr bwMode="auto">
            <a:xfrm flipH="1">
              <a:off x="7193847" y="2248470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BBB1E764-01F5-594B-9D94-822C6694F94D}"/>
                </a:ext>
              </a:extLst>
            </p:cNvPr>
            <p:cNvSpPr/>
            <p:nvPr/>
          </p:nvSpPr>
          <p:spPr bwMode="auto">
            <a:xfrm>
              <a:off x="7193847" y="2395462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A947F2B3-7A3C-344E-BE2E-0325A7635AF4}"/>
                </a:ext>
              </a:extLst>
            </p:cNvPr>
            <p:cNvSpPr/>
            <p:nvPr/>
          </p:nvSpPr>
          <p:spPr bwMode="auto">
            <a:xfrm flipH="1">
              <a:off x="7193846" y="2542454"/>
              <a:ext cx="1245405" cy="871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014030-5CE8-6F40-A098-D36111B712FD}"/>
                </a:ext>
              </a:extLst>
            </p:cNvPr>
            <p:cNvSpPr txBox="1"/>
            <p:nvPr/>
          </p:nvSpPr>
          <p:spPr>
            <a:xfrm>
              <a:off x="6599403" y="2629619"/>
              <a:ext cx="475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00FF"/>
                  </a:solidFill>
                </a:rPr>
                <a:t>c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705DCB-707B-7244-B49C-7B172947DCEF}"/>
                </a:ext>
              </a:extLst>
            </p:cNvPr>
            <p:cNvSpPr txBox="1"/>
            <p:nvPr/>
          </p:nvSpPr>
          <p:spPr>
            <a:xfrm>
              <a:off x="8557881" y="2629618"/>
              <a:ext cx="46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00FF"/>
                  </a:solidFill>
                </a:rPr>
                <a:t>c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FB272C-E83B-9648-86D3-D90AB40F5EBF}"/>
                </a:ext>
              </a:extLst>
            </p:cNvPr>
            <p:cNvSpPr txBox="1"/>
            <p:nvPr/>
          </p:nvSpPr>
          <p:spPr>
            <a:xfrm>
              <a:off x="7631729" y="2631860"/>
              <a:ext cx="475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99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Uninteresting protocol: </a:t>
            </a:r>
            <a:br>
              <a:rPr lang="en-US" sz="3600" dirty="0" smtClean="0"/>
            </a:br>
            <a:r>
              <a:rPr lang="en-US" sz="3600" dirty="0" smtClean="0"/>
              <a:t>Non-interactive randomized response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403" y="2629619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7881" y="2629618"/>
            <a:ext cx="4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729" y="2631860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933" y="1619250"/>
                <a:ext cx="6354741" cy="1959737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No interaction.</a:t>
                </a:r>
              </a:p>
              <a:p>
                <a:r>
                  <a:rPr lang="en-US" dirty="0" smtClean="0"/>
                  <a:t>Parties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dirty="0" smtClean="0"/>
                  <a:t> have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samples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samples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933" y="1619250"/>
                <a:ext cx="6354741" cy="1959737"/>
              </a:xfrm>
              <a:blipFill>
                <a:blip r:embed="rId3"/>
                <a:stretch>
                  <a:fillRect l="-96" t="-584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181209" y="3639648"/>
                <a:ext cx="8845550" cy="31252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B050"/>
                    </a:solidFill>
                  </a:rPr>
                  <a:t>Example: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Defective key-agreement </a:t>
                </a:r>
                <a:r>
                  <a:rPr lang="en-US" kern="0" dirty="0" smtClean="0"/>
                  <a:t>by rand-response.</a:t>
                </a:r>
              </a:p>
              <a:p>
                <a:pPr marL="0" indent="0">
                  <a:buNone/>
                </a:pPr>
                <a:r>
                  <a:rPr lang="en-US" kern="0" dirty="0" smtClean="0"/>
                  <a:t>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kern="0" dirty="0" smtClean="0"/>
                  <a:t>for parameter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s=s(k)&gt;0</a:t>
                </a:r>
                <a:r>
                  <a:rPr lang="en-US" kern="0" dirty="0" smtClean="0"/>
                  <a:t>. We have: </a:t>
                </a:r>
                <a:endParaRPr lang="en-US" kern="0" dirty="0" smtClean="0">
                  <a:solidFill>
                    <a:srgbClr val="00B050"/>
                  </a:solidFill>
                </a:endParaRP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Agreement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kern="0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kern="0" dirty="0" smtClean="0"/>
                  <a:t> </a:t>
                </a:r>
              </a:p>
              <a:p>
                <a:r>
                  <a:rPr lang="en-US" kern="0" dirty="0" smtClean="0">
                    <a:solidFill>
                      <a:srgbClr val="00B050"/>
                    </a:solidFill>
                  </a:rPr>
                  <a:t>Secrecy</a:t>
                </a:r>
                <a:r>
                  <a:rPr lang="en-US" kern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𝑃𝑃𝑇𝑀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kern="0" dirty="0" smtClean="0"/>
              </a:p>
              <a:p>
                <a:endParaRPr lang="en-US" sz="900" b="0" kern="0" dirty="0" smtClean="0"/>
              </a:p>
              <a:p>
                <a:r>
                  <a:rPr lang="en-US" kern="0" dirty="0" smtClean="0">
                    <a:solidFill>
                      <a:srgbClr val="0070C0"/>
                    </a:solidFill>
                  </a:rPr>
                  <a:t>Defective key-agreement </a:t>
                </a:r>
                <a:r>
                  <a:rPr lang="en-US" kern="0" dirty="0" smtClean="0"/>
                  <a:t>because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kern="0" dirty="0" smtClean="0"/>
              </a:p>
              <a:p>
                <a:endParaRPr lang="en-US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 smtClean="0"/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09" y="3639648"/>
                <a:ext cx="8845550" cy="3125250"/>
              </a:xfrm>
              <a:prstGeom prst="rect">
                <a:avLst/>
              </a:prstGeom>
              <a:blipFill rotWithShape="0">
                <a:blip r:embed="rId4"/>
                <a:stretch>
                  <a:fillRect l="-1168" t="-270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37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37" grpId="0" uiExpand="1" build="p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Slightly more interesting protocol: </a:t>
            </a:r>
            <a:br>
              <a:rPr lang="en-US" sz="3600" dirty="0" smtClean="0"/>
            </a:br>
            <a:r>
              <a:rPr lang="en-US" sz="3600" dirty="0" smtClean="0"/>
              <a:t>Interactive randomized response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403" y="2629619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7881" y="2629618"/>
            <a:ext cx="4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729" y="2631860"/>
            <a:ext cx="4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933" y="1619250"/>
                <a:ext cx="6354741" cy="1959737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dirty="0" smtClean="0"/>
                  <a:t> interact (let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 be the transcript)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A,B</a:t>
                </a:r>
                <a:r>
                  <a:rPr lang="en-US" dirty="0" smtClean="0"/>
                  <a:t>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poly-time computable </a:t>
                </a: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samples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samples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933" y="1619250"/>
                <a:ext cx="6354741" cy="1959737"/>
              </a:xfrm>
              <a:blipFill>
                <a:blip r:embed="rId2"/>
                <a:stretch>
                  <a:fillRect l="-96" t="-5846" r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181209" y="3639647"/>
                <a:ext cx="8845550" cy="317904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B050"/>
                    </a:solidFill>
                  </a:rPr>
                  <a:t>Intuition:</a:t>
                </a:r>
                <a:r>
                  <a:rPr lang="en-US" kern="0" dirty="0" smtClean="0"/>
                  <a:t> such protocols have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no “computational correlation”</a:t>
                </a:r>
                <a:r>
                  <a:rPr lang="en-US" kern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kern="0" dirty="0" smtClean="0"/>
                  <a:t>A PPTM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kern="0" dirty="0" smtClean="0"/>
                  <a:t> that sees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kern="0" dirty="0" smtClean="0"/>
                  <a:t>:</a:t>
                </a:r>
              </a:p>
              <a:p>
                <a:r>
                  <a:rPr lang="en-US" kern="0" dirty="0" smtClean="0"/>
                  <a:t>Can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compute</a:t>
                </a:r>
                <a:r>
                  <a:rPr lang="en-US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/>
                  <a:t>i</a:t>
                </a:r>
                <a:r>
                  <a:rPr lang="en-US" kern="0" dirty="0" smtClean="0"/>
                  <a:t>n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poly-time</a:t>
                </a:r>
                <a:r>
                  <a:rPr lang="en-US" kern="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“completely understands”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(X,Y)|T=t</a:t>
                </a:r>
                <a:r>
                  <a:rPr lang="en-US" kern="0" dirty="0" smtClean="0"/>
                  <a:t>.</a:t>
                </a:r>
              </a:p>
              <a:p>
                <a:r>
                  <a:rPr lang="en-US" kern="0" dirty="0" smtClean="0"/>
                  <a:t>No hidden computational correlation. </a:t>
                </a:r>
              </a:p>
              <a:p>
                <a:pPr marL="0" indent="0">
                  <a:buNone/>
                </a:pPr>
                <a:r>
                  <a:rPr lang="en-US" kern="0" dirty="0" smtClean="0"/>
                  <a:t>For example: such protocols are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not key-agreement</a:t>
                </a:r>
                <a:r>
                  <a:rPr lang="en-US" kern="0" dirty="0" smtClean="0"/>
                  <a:t>.</a:t>
                </a:r>
              </a:p>
              <a:p>
                <a:r>
                  <a:rPr lang="en-US" kern="0" dirty="0" smtClean="0"/>
                  <a:t>Given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kern="0" dirty="0" smtClean="0"/>
                  <a:t>,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kern="0" dirty="0" smtClean="0"/>
                  <a:t> can </a:t>
                </a:r>
                <a:r>
                  <a:rPr lang="en-US" kern="0" dirty="0"/>
                  <a:t>predict </a:t>
                </a:r>
                <a:r>
                  <a:rPr lang="en-US" kern="0" dirty="0">
                    <a:solidFill>
                      <a:srgbClr val="FF0000"/>
                    </a:solidFill>
                  </a:rPr>
                  <a:t>X</a:t>
                </a:r>
                <a:r>
                  <a:rPr lang="en-US" kern="0" dirty="0"/>
                  <a:t>, just as well as </a:t>
                </a:r>
                <a:r>
                  <a:rPr lang="en-US" kern="0" dirty="0">
                    <a:solidFill>
                      <a:srgbClr val="FF0000"/>
                    </a:solidFill>
                  </a:rPr>
                  <a:t>B</a:t>
                </a:r>
                <a:r>
                  <a:rPr lang="en-US" kern="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kern="0" dirty="0" smtClean="0"/>
                  <a:t> Not a key-agreement.</a:t>
                </a: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09" y="3639647"/>
                <a:ext cx="8845550" cy="3179046"/>
              </a:xfrm>
              <a:prstGeom prst="rect">
                <a:avLst/>
              </a:prstGeom>
              <a:blipFill>
                <a:blip r:embed="rId3"/>
                <a:stretch>
                  <a:fillRect l="-1031" t="-3422" r="-825" b="-38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22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Uncorrelated protocols (informal)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450" y="1619251"/>
                <a:ext cx="6090642" cy="507531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dirty="0" smtClean="0"/>
                  <a:t> A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deterministic poly-time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𝐷𝑒𝑐𝑟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𝐷𝑒𝑐𝑟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If we sample independently: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 protocol </a:t>
                </a:r>
                <a:r>
                  <a:rPr lang="en-US" dirty="0" smtClean="0"/>
                  <a:t>is essentially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interactive rand. res. protocol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Informal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: </a:t>
                </a:r>
                <a:r>
                  <a:rPr lang="en-US" dirty="0" smtClean="0"/>
                  <a:t>“such protocols cannot be transformed into key-agreement”.</a:t>
                </a:r>
              </a:p>
              <a:p>
                <a:r>
                  <a:rPr lang="en-US" dirty="0"/>
                  <a:t>R</a:t>
                </a:r>
                <a:r>
                  <a:rPr lang="en-US" dirty="0" smtClean="0"/>
                  <a:t>eal </a:t>
                </a:r>
                <a:r>
                  <a:rPr lang="en-US" dirty="0" err="1" smtClean="0"/>
                  <a:t>dfn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computational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indistinguish</a:t>
                </a:r>
                <a:r>
                  <a:rPr lang="en-US" dirty="0" smtClean="0"/>
                  <a:t>. rather than equality.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450" y="1619251"/>
                <a:ext cx="6090642" cy="5075316"/>
              </a:xfrm>
              <a:blipFill>
                <a:blip r:embed="rId2"/>
                <a:stretch>
                  <a:fillRect l="-1702" t="-2524" r="-300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3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4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5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7394520" y="3410159"/>
            <a:ext cx="895127" cy="5660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Decr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b="0" baseline="-250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8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22" name="Straight Arrow Connector 21"/>
          <p:cNvCxnSpPr>
            <a:stCxn id="18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blipFill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7" idx="2"/>
            <a:endCxn id="23" idx="0"/>
          </p:cNvCxnSpPr>
          <p:nvPr/>
        </p:nvCxnSpPr>
        <p:spPr bwMode="auto">
          <a:xfrm>
            <a:off x="7842083" y="5207407"/>
            <a:ext cx="731924" cy="314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 bwMode="auto">
          <a:xfrm flipH="1">
            <a:off x="7145980" y="5207407"/>
            <a:ext cx="696103" cy="303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 bwMode="auto">
          <a:xfrm>
            <a:off x="7026341" y="4589178"/>
            <a:ext cx="1631483" cy="6182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independently: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171337" y="6048575"/>
                <a:ext cx="2979046" cy="77394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</a:rPr>
                  <a:t> real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1337" y="6048575"/>
                <a:ext cx="2979046" cy="773940"/>
              </a:xfrm>
              <a:prstGeom prst="roundRect">
                <a:avLst/>
              </a:prstGeom>
              <a:blipFill>
                <a:blip r:embed="rId9"/>
                <a:stretch>
                  <a:fillRect b="-763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1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3" grpId="0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26" y="274638"/>
            <a:ext cx="7648273" cy="1143000"/>
          </a:xfrm>
        </p:spPr>
        <p:txBody>
          <a:bodyPr/>
          <a:lstStyle/>
          <a:p>
            <a:r>
              <a:rPr lang="en-US" sz="3200" dirty="0" smtClean="0"/>
              <a:t>Main theorem (informal): A dichotomy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1" dirty="0" err="1" smtClean="0"/>
              <a:t>Modulu</a:t>
            </a:r>
            <a:r>
              <a:rPr lang="en-US" b="0" i="1" dirty="0" smtClean="0"/>
              <a:t> some caveats and technicalities (explained soon)</a:t>
            </a:r>
            <a:endParaRPr lang="en-US" b="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every polynomial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2-party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Either,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eaning that given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, in poly-time we can      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can be transformed 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key-agreement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No intermediate concept.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262" t="-1235" b="-13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3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4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5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7394520" y="3410159"/>
            <a:ext cx="895127" cy="5660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Decr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Arrow Connector 23"/>
          <p:cNvCxnSpPr>
            <a:stCxn id="22" idx="2"/>
            <a:endCxn id="23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b="0" baseline="-250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8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blipFill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32" idx="2"/>
            <a:endCxn id="28" idx="0"/>
          </p:cNvCxnSpPr>
          <p:nvPr/>
        </p:nvCxnSpPr>
        <p:spPr bwMode="auto">
          <a:xfrm>
            <a:off x="7842083" y="5207407"/>
            <a:ext cx="731924" cy="314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32" idx="2"/>
            <a:endCxn id="31" idx="0"/>
          </p:cNvCxnSpPr>
          <p:nvPr/>
        </p:nvCxnSpPr>
        <p:spPr bwMode="auto">
          <a:xfrm flipH="1">
            <a:off x="7145980" y="5207407"/>
            <a:ext cx="696103" cy="303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 bwMode="auto">
          <a:xfrm>
            <a:off x="7026341" y="4589178"/>
            <a:ext cx="1631483" cy="6182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independently: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6171337" y="6048575"/>
                <a:ext cx="2979046" cy="77394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</a:rPr>
                  <a:t> real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1337" y="6048575"/>
                <a:ext cx="2979046" cy="773940"/>
              </a:xfrm>
              <a:prstGeom prst="roundRect">
                <a:avLst/>
              </a:prstGeom>
              <a:blipFill>
                <a:blip r:embed="rId9"/>
                <a:stretch>
                  <a:fillRect b="-763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3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526" y="274638"/>
            <a:ext cx="7648273" cy="1143000"/>
          </a:xfrm>
        </p:spPr>
        <p:txBody>
          <a:bodyPr/>
          <a:lstStyle/>
          <a:p>
            <a:r>
              <a:rPr lang="en-US" sz="3200" dirty="0" smtClean="0"/>
              <a:t>Main theorem (informal): A dichotomy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1" dirty="0" err="1" smtClean="0"/>
              <a:t>Modulu</a:t>
            </a:r>
            <a:r>
              <a:rPr lang="en-US" b="0" i="1" dirty="0" smtClean="0"/>
              <a:t> some caveats and technicalities (explained soon)</a:t>
            </a:r>
            <a:endParaRPr lang="en-US" b="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every polynomial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2-party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Either,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eaning that given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, in poly-time we can      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can be transformed 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key-agreement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No intermediate concept.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62" t="-1235" b="-13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99403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2" y="1619250"/>
            <a:ext cx="39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8642" y="1498570"/>
            <a:ext cx="3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4512" y="1367859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dirty="0" smtClean="0"/>
              <a:t>security parameter</a:t>
            </a:r>
            <a:endParaRPr lang="en-US" sz="80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7193848" y="2086983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7193847" y="2248470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193847" y="2395462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7193846" y="2542454"/>
            <a:ext cx="1245405" cy="87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03" y="2629619"/>
                <a:ext cx="475812" cy="453137"/>
              </a:xfrm>
              <a:prstGeom prst="rect">
                <a:avLst/>
              </a:prstGeom>
              <a:blipFill>
                <a:blip r:embed="rId4"/>
                <a:stretch>
                  <a:fillRect l="-3846" r="-256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81" y="2629618"/>
                <a:ext cx="466129" cy="453137"/>
              </a:xfrm>
              <a:prstGeom prst="rect">
                <a:avLst/>
              </a:prstGeom>
              <a:blipFill>
                <a:blip r:embed="rId5"/>
                <a:stretch>
                  <a:fillRect l="-394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75966" y="3031331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34446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output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29" y="2631860"/>
                <a:ext cx="475812" cy="453137"/>
              </a:xfrm>
              <a:prstGeom prst="rect">
                <a:avLst/>
              </a:prstGeom>
              <a:blipFill>
                <a:blip r:embed="rId6"/>
                <a:stretch>
                  <a:fillRect l="-384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20045" y="3031330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err="1" smtClean="0"/>
              <a:t>transript</a:t>
            </a:r>
            <a:endParaRPr lang="en-US" sz="8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7394520" y="3410159"/>
            <a:ext cx="895127" cy="5660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Decr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Arrow Connector 23"/>
          <p:cNvCxnSpPr>
            <a:stCxn id="22" idx="2"/>
            <a:endCxn id="23" idx="0"/>
          </p:cNvCxnSpPr>
          <p:nvPr/>
        </p:nvCxnSpPr>
        <p:spPr bwMode="auto">
          <a:xfrm flipH="1">
            <a:off x="7842084" y="3246774"/>
            <a:ext cx="1" cy="163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b="0" baseline="-25000" dirty="0" smtClean="0">
                  <a:solidFill>
                    <a:srgbClr val="FF0000"/>
                  </a:solidFill>
                </a:endParaRPr>
              </a:p>
              <a:p>
                <a:pPr algn="l" rtl="0"/>
                <a:endParaRPr lang="en-US" sz="28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48" y="3759201"/>
                <a:ext cx="685470" cy="800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03493" y="4342763"/>
            <a:ext cx="104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" dirty="0" smtClean="0"/>
              <a:t>numbers</a:t>
            </a:r>
            <a:endParaRPr lang="en-US" sz="800" dirty="0"/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 bwMode="auto">
          <a:xfrm flipH="1">
            <a:off x="7842083" y="3976177"/>
            <a:ext cx="1" cy="205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83" y="5521960"/>
                <a:ext cx="1463847" cy="426527"/>
              </a:xfrm>
              <a:prstGeom prst="rect">
                <a:avLst/>
              </a:prstGeom>
              <a:blipFill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32" idx="2"/>
            <a:endCxn id="28" idx="0"/>
          </p:cNvCxnSpPr>
          <p:nvPr/>
        </p:nvCxnSpPr>
        <p:spPr bwMode="auto">
          <a:xfrm>
            <a:off x="7842083" y="5207407"/>
            <a:ext cx="731924" cy="314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32" idx="2"/>
            <a:endCxn id="31" idx="0"/>
          </p:cNvCxnSpPr>
          <p:nvPr/>
        </p:nvCxnSpPr>
        <p:spPr bwMode="auto">
          <a:xfrm flipH="1">
            <a:off x="7145980" y="5207407"/>
            <a:ext cx="696103" cy="303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056" y="5511083"/>
                <a:ext cx="1463847" cy="42652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 bwMode="auto">
          <a:xfrm>
            <a:off x="7026341" y="4589178"/>
            <a:ext cx="1631483" cy="6182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independently: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6171337" y="6048575"/>
                <a:ext cx="2979046" cy="77394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</a:rPr>
                  <a:t> real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simulated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1337" y="6048575"/>
                <a:ext cx="2979046" cy="773940"/>
              </a:xfrm>
              <a:prstGeom prst="roundRect">
                <a:avLst/>
              </a:prstGeom>
              <a:blipFill>
                <a:blip r:embed="rId10"/>
                <a:stretch>
                  <a:fillRect b="-763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4349692" y="1417639"/>
                <a:ext cx="4760752" cy="540487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B050"/>
                    </a:solidFill>
                  </a:rPr>
                  <a:t>Candidae intermediate concept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Defective key agreement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a&lt;s</a:t>
                </a:r>
                <a:r>
                  <a:rPr lang="en-US" dirty="0" smtClean="0"/>
                  <a:t>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In general,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DKA</a:t>
                </a:r>
                <a:r>
                  <a:rPr lang="en-US" dirty="0" smtClean="0"/>
                  <a:t> doesn’t imply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dirty="0" smtClean="0"/>
                  <a:t>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70C0"/>
                    </a:solidFill>
                  </a:rPr>
                  <a:t>DKA</a:t>
                </a:r>
                <a:r>
                  <a:rPr lang="en-US" dirty="0" smtClean="0"/>
                  <a:t> can be “interesting”.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dirty="0" smtClean="0"/>
                  <a:t>Examples: </a:t>
                </a:r>
              </a:p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andomized response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KA</a:t>
                </a:r>
                <a:r>
                  <a:rPr lang="en-US" dirty="0" smtClean="0"/>
                  <a:t> with small prob.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Stronger form of secrecy: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ppt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E</a:t>
                </a:r>
                <a:r>
                  <a:rPr lang="en-US" dirty="0" smtClean="0"/>
                  <a:t>, which answers one with noticeable probability.</a:t>
                </a:r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r>
                  <a:rPr lang="en-US" dirty="0"/>
                  <a:t>Agreement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342900" indent="-342900" algn="l" rtl="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dirty="0" smtClean="0"/>
                  <a:t> 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9692" y="1417639"/>
                <a:ext cx="4760752" cy="5404876"/>
              </a:xfrm>
              <a:prstGeom prst="rect">
                <a:avLst/>
              </a:prstGeom>
              <a:blipFill rotWithShape="0">
                <a:blip r:embed="rId11"/>
                <a:stretch>
                  <a:fillRect l="-1786" t="-674" r="-1276" b="-1573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23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38526" y="274638"/>
                <a:ext cx="7648273" cy="1143000"/>
              </a:xfrm>
            </p:spPr>
            <p:txBody>
              <a:bodyPr/>
              <a:lstStyle/>
              <a:p>
                <a:r>
                  <a:rPr lang="en-US" sz="3200" dirty="0" smtClean="0"/>
                  <a:t>An analogy to the </a:t>
                </a:r>
                <a:r>
                  <a:rPr lang="en-US" sz="3200" dirty="0" err="1" smtClean="0"/>
                  <a:t>Impagliazzo-Luby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Thm</a:t>
                </a:r>
                <a:r>
                  <a:rPr lang="en-US" sz="3200" dirty="0" smtClean="0"/>
                  <a:t>: Distributional OWF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/>
                  <a:t> OWF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38526" y="274638"/>
                <a:ext cx="7648273" cy="1143000"/>
              </a:xfrm>
              <a:blipFill>
                <a:blip r:embed="rId2"/>
                <a:stretch>
                  <a:fillRect l="-199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B050"/>
                </a:solidFill>
              </a:rPr>
              <a:t>Our Theorem (Informal)</a:t>
            </a:r>
            <a:endParaRPr lang="en-US" b="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every polynomial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2-party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Either,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uncorrelated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eaning that given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, in poly-time we can      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can be transformed 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key-agreement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62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00B050"/>
                </a:solidFill>
              </a:rPr>
              <a:t>Impagliazzo-Luby</a:t>
            </a:r>
            <a:r>
              <a:rPr lang="en-US" b="0" dirty="0" smtClean="0">
                <a:solidFill>
                  <a:srgbClr val="00B050"/>
                </a:solidFill>
              </a:rPr>
              <a:t> (informal)</a:t>
            </a:r>
            <a:endParaRPr lang="en-US" b="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every polynomial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procedure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P(X)=T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Either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can be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reversed</a:t>
                </a:r>
                <a:r>
                  <a:rPr lang="en-US" dirty="0" smtClean="0"/>
                  <a:t>”,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meaning that given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/>
                  <a:t>, in poly-time we can      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or,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can be transformed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one-way function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241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289629" y="5846367"/>
            <a:ext cx="8639218" cy="9102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To show that a primitive implies </a:t>
            </a:r>
            <a:r>
              <a:rPr lang="en-US" dirty="0" smtClean="0">
                <a:solidFill>
                  <a:srgbClr val="0070C0"/>
                </a:solidFill>
              </a:rPr>
              <a:t>OWF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KA</a:t>
            </a:r>
            <a:r>
              <a:rPr lang="en-US" dirty="0" smtClean="0"/>
              <a:t>, sufficient to show that it </a:t>
            </a:r>
            <a:r>
              <a:rPr lang="en-US" dirty="0" smtClean="0">
                <a:solidFill>
                  <a:srgbClr val="0070C0"/>
                </a:solidFill>
              </a:rPr>
              <a:t>cannot be reversed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not uncorrelated</a:t>
            </a:r>
            <a:r>
              <a:rPr lang="en-US" dirty="0" smtClean="0"/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21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ONEN@PSWCKKSSRIWZY553" val="4167"/>
</p:tagLst>
</file>

<file path=ppt/theme/theme1.xml><?xml version="1.0" encoding="utf-8"?>
<a:theme xmlns:a="http://schemas.openxmlformats.org/drawingml/2006/main" name="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99F2F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AF7FD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F2F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F7FD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C1F7FD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DDFAFE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99F2F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AF7FD"/>
        </a:accent5>
        <a:accent6>
          <a:srgbClr val="E7BB01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75413</TotalTime>
  <Words>1604</Words>
  <Application>Microsoft Office PowerPoint</Application>
  <PresentationFormat>On-screen Show (4:3)</PresentationFormat>
  <Paragraphs>697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Tahoma</vt:lpstr>
      <vt:lpstr>Cambria Math</vt:lpstr>
      <vt:lpstr>Arial</vt:lpstr>
      <vt:lpstr>Times New Roman</vt:lpstr>
      <vt:lpstr>Wingdings 2</vt:lpstr>
      <vt:lpstr>Wingdings</vt:lpstr>
      <vt:lpstr>Blends</vt:lpstr>
      <vt:lpstr>Computational Two Party Correlation</vt:lpstr>
      <vt:lpstr>Poly-time 2-party protocols</vt:lpstr>
      <vt:lpstr>Key Agreement protocols and “Computational Correlation”</vt:lpstr>
      <vt:lpstr>Uninteresting protocol:  Non-interactive randomized response</vt:lpstr>
      <vt:lpstr>Slightly more interesting protocol:  Interactive randomized response</vt:lpstr>
      <vt:lpstr>Uncorrelated protocols (informal)</vt:lpstr>
      <vt:lpstr>Main theorem (informal): A dichotomy</vt:lpstr>
      <vt:lpstr>Main theorem (informal): A dichotomy</vt:lpstr>
      <vt:lpstr>An analogy to the Impagliazzo-Luby Thm: Distributional OWF ⇒ OWF</vt:lpstr>
      <vt:lpstr>Main theorem: with caveats</vt:lpstr>
      <vt:lpstr>Applications: </vt:lpstr>
      <vt:lpstr>Proof of main theorem: Rigorous treatment of computational correlation.</vt:lpstr>
      <vt:lpstr>Forecasters: rigorous treatment of computational correlation</vt:lpstr>
      <vt:lpstr>Forecasters: rigorous treatment of computational correlation</vt:lpstr>
      <vt:lpstr>Forecasters give dichotomy </vt:lpstr>
      <vt:lpstr>Forecasters give dichotomy </vt:lpstr>
      <vt:lpstr>From correlated protocol to KA (in the simulated infor. theor. world)</vt:lpstr>
      <vt:lpstr>Existence of forecasters:         A competition </vt:lpstr>
      <vt:lpstr>Distinguishing to price improvement</vt:lpstr>
      <vt:lpstr>Application: Nontrivial Differential Privacy for XOR implies Key-Agreement </vt:lpstr>
      <vt:lpstr>Proof: DP ⇒ not uncorrelated ⇒ KA</vt:lpstr>
      <vt:lpstr>Conclusion and open problems</vt:lpstr>
      <vt:lpstr>That’s it…</vt:lpstr>
      <vt:lpstr>Transforming DKA to KA: Practice in info-theoretic setu</vt:lpstr>
      <vt:lpstr>The one-sided vN-Protocol:</vt:lpstr>
      <vt:lpstr>The one-sided vN-Protocol:</vt:lpstr>
      <vt:lpstr>Roadmap of proof for computational case: A competition of forecasters</vt:lpstr>
      <vt:lpstr>Roadmap of proof for computational case: A competition of forecasters</vt:lpstr>
      <vt:lpstr>Conclusion and open problems</vt:lpstr>
      <vt:lpstr>That’s it…</vt:lpstr>
      <vt:lpstr>Application: Nontrivial DP for XOR implies KA</vt:lpstr>
      <vt:lpstr>Application: Nontrivial Fair Coin Flip implies KA</vt:lpstr>
    </vt:vector>
  </TitlesOfParts>
  <Company>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for technical talk</dc:title>
  <dc:creator>computer &amp; math Faculty</dc:creator>
  <cp:lastModifiedBy>Windows User</cp:lastModifiedBy>
  <cp:revision>1637</cp:revision>
  <cp:lastPrinted>1601-01-01T00:00:00Z</cp:lastPrinted>
  <dcterms:created xsi:type="dcterms:W3CDTF">2002-11-07T10:59:15Z</dcterms:created>
  <dcterms:modified xsi:type="dcterms:W3CDTF">2018-05-22T18:33:13Z</dcterms:modified>
</cp:coreProperties>
</file>