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362" r:id="rId2"/>
    <p:sldId id="575" r:id="rId3"/>
    <p:sldId id="586" r:id="rId4"/>
    <p:sldId id="585" r:id="rId5"/>
    <p:sldId id="587" r:id="rId6"/>
    <p:sldId id="588" r:id="rId7"/>
    <p:sldId id="589" r:id="rId8"/>
    <p:sldId id="590" r:id="rId9"/>
    <p:sldId id="591" r:id="rId10"/>
    <p:sldId id="584" r:id="rId11"/>
    <p:sldId id="559" r:id="rId12"/>
    <p:sldId id="560" r:id="rId13"/>
    <p:sldId id="561" r:id="rId14"/>
    <p:sldId id="578" r:id="rId15"/>
    <p:sldId id="580" r:id="rId16"/>
    <p:sldId id="568" r:id="rId17"/>
    <p:sldId id="570" r:id="rId18"/>
    <p:sldId id="573" r:id="rId19"/>
    <p:sldId id="574" r:id="rId20"/>
    <p:sldId id="569" r:id="rId21"/>
    <p:sldId id="577" r:id="rId22"/>
    <p:sldId id="576" r:id="rId23"/>
    <p:sldId id="579" r:id="rId24"/>
    <p:sldId id="581" r:id="rId25"/>
    <p:sldId id="582" r:id="rId26"/>
  </p:sldIdLst>
  <p:sldSz cx="12192000" cy="6858000"/>
  <p:notesSz cx="6858000" cy="9144000"/>
  <p:embeddedFontLst>
    <p:embeddedFont>
      <p:font typeface="Tahoma" panose="020B0604030504040204" pitchFamily="34" charset="0"/>
      <p:regular r:id="rId29"/>
      <p:bold r:id="rId30"/>
    </p:embeddedFont>
    <p:embeddedFont>
      <p:font typeface="Cambria Math" panose="02040503050406030204" pitchFamily="18" charset="0"/>
      <p:regular r:id="rId31"/>
    </p:embeddedFont>
  </p:embeddedFontLst>
  <p:custDataLst>
    <p:tags r:id="rId32"/>
  </p:custDataLst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7668"/>
    <a:srgbClr val="FFFFFF"/>
    <a:srgbClr val="FFFF00"/>
    <a:srgbClr val="66FF33"/>
    <a:srgbClr val="008000"/>
    <a:srgbClr val="CCCC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9" autoAdjust="0"/>
    <p:restoredTop sz="94486" autoAdjust="0"/>
  </p:normalViewPr>
  <p:slideViewPr>
    <p:cSldViewPr snapToGrid="0">
      <p:cViewPr varScale="1">
        <p:scale>
          <a:sx n="119" d="100"/>
          <a:sy n="119" d="100"/>
        </p:scale>
        <p:origin x="261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 smtClean="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 smtClean="0"/>
            </a:lvl1pPr>
          </a:lstStyle>
          <a:p>
            <a:pPr>
              <a:defRPr/>
            </a:pPr>
            <a:fld id="{E543BED8-D946-4F0F-91D0-AB98ABB2F6F0}" type="datetimeFigureOut">
              <a:rPr lang="he-IL"/>
              <a:pPr>
                <a:defRPr/>
              </a:pPr>
              <a:t>כ"א/אלול/תש"פ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 smtClean="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 smtClean="0"/>
            </a:lvl1pPr>
          </a:lstStyle>
          <a:p>
            <a:pPr>
              <a:defRPr/>
            </a:pPr>
            <a:fld id="{2A60F114-A623-4EC9-960F-2C4C4EA0517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4443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6FFDDE8-20F2-4586-BA5C-55B98FDF0AE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81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2438403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he-IL" sz="2400"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he-IL" sz="2400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he-IL" sz="2400"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he-IL" sz="2400"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e-IL" sz="2400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e-IL" sz="2400"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e-IL" sz="2400">
                <a:cs typeface="+mn-cs"/>
              </a:endParaRPr>
            </a:p>
          </p:txBody>
        </p:sp>
      </p:grpSp>
      <p:sp>
        <p:nvSpPr>
          <p:cNvPr id="1177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72EC6C3-618F-41AD-A742-F5D2F99C310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3E845-4C4C-4F20-82FA-065C725DBF0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5102" y="188916"/>
            <a:ext cx="2885017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7935" y="188916"/>
            <a:ext cx="8453967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E637D-7DD0-48E3-9A04-503CD624967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A756E-3505-43B9-816F-CD12698C8D8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D8C1-9C5D-46C4-ACB8-F13C94E1707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936" y="1619250"/>
            <a:ext cx="5668433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9" y="1619250"/>
            <a:ext cx="5670551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8769-D133-42F2-B032-B1A68BE12B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505E-09FA-4996-B440-7BB10C5BCEF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246E-8E3E-4AE7-9338-C90A43E2557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AFB5-709A-4A62-8B67-52B7CDD98A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D1115-D8EE-4354-AC60-66449A6626E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BEA5F-105B-430E-A254-8F23F64BA8A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ltGray">
          <a:xfrm>
            <a:off x="194733" y="684213"/>
            <a:ext cx="584200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ltGray">
          <a:xfrm>
            <a:off x="704852" y="684213"/>
            <a:ext cx="438149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ltGray">
          <a:xfrm>
            <a:off x="359836" y="1106488"/>
            <a:ext cx="563033" cy="4746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ltGray">
          <a:xfrm>
            <a:off x="853017" y="1106488"/>
            <a:ext cx="491067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ltGray">
          <a:xfrm>
            <a:off x="-192617" y="1033466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gray">
          <a:xfrm>
            <a:off x="654052" y="576263"/>
            <a:ext cx="42333" cy="1052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gray">
          <a:xfrm>
            <a:off x="285753" y="1366838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91686" y="188913"/>
            <a:ext cx="106468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7933" y="1619250"/>
            <a:ext cx="11542184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fld id="{1D9DAE20-FC87-4B40-8944-95BC5C5426D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.jpe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jpe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3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58238" y="1861900"/>
            <a:ext cx="10947115" cy="1143000"/>
          </a:xfrm>
        </p:spPr>
        <p:txBody>
          <a:bodyPr/>
          <a:lstStyle/>
          <a:p>
            <a:pPr algn="ctr"/>
            <a:r>
              <a:rPr lang="en-US" dirty="0"/>
              <a:t>Is it possible to improve Yao’s XOR lemma using reductions that exploit the efficiency of their oracle?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934987" y="3410372"/>
            <a:ext cx="6400800" cy="1752600"/>
          </a:xfrm>
        </p:spPr>
        <p:txBody>
          <a:bodyPr/>
          <a:lstStyle/>
          <a:p>
            <a:r>
              <a:rPr lang="en-US" dirty="0" smtClean="0"/>
              <a:t>Ronen </a:t>
            </a:r>
            <a:r>
              <a:rPr lang="en-US" dirty="0" err="1" smtClean="0"/>
              <a:t>Shaltiel</a:t>
            </a:r>
            <a:r>
              <a:rPr lang="en-US" dirty="0" smtClean="0"/>
              <a:t>, University of Haifa</a:t>
            </a:r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553138" y="2972863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477795" y="4394482"/>
                <a:ext cx="3971702" cy="231507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→{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algn="ctr" rtl="0"/>
                <a:endParaRPr lang="en-US" sz="800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in circuit class </a:t>
                </a:r>
                <a:r>
                  <a:rPr lang="en-US" dirty="0">
                    <a:solidFill>
                      <a:srgbClr val="FF0000"/>
                    </a:solidFill>
                    <a:latin typeface="Tahoma" pitchFamily="34" charset="0"/>
                  </a:rPr>
                  <a:t>C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:</a:t>
                </a:r>
              </a:p>
              <a:p>
                <a:pPr algn="ctr" rtl="0"/>
                <a:endParaRPr lang="en-US" sz="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ctr" rtl="0"/>
                <a:endParaRPr lang="en-US" sz="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ctr" rtl="0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–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hard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 function”.</a:t>
                </a:r>
              </a:p>
              <a:p>
                <a:pPr rtl="0"/>
                <a:endParaRPr lang="en-US" dirty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795" y="4394482"/>
                <a:ext cx="3971702" cy="231507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6656450" y="4394481"/>
                <a:ext cx="5331377" cy="2315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⊕…⊕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algn="ctr" rtl="0"/>
                <a:endParaRPr lang="en-US" sz="800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in circuit class </a:t>
                </a:r>
                <a:r>
                  <a:rPr lang="en-US" dirty="0">
                    <a:solidFill>
                      <a:srgbClr val="FF0000"/>
                    </a:solidFill>
                    <a:latin typeface="Tahoma" pitchFamily="34" charset="0"/>
                  </a:rPr>
                  <a:t>C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:</a:t>
                </a: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ctr" rtl="0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–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hard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 function”.</a:t>
                </a: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6450" y="4394481"/>
                <a:ext cx="5331377" cy="231508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 bwMode="auto">
          <a:xfrm>
            <a:off x="6139679" y="5495141"/>
            <a:ext cx="192155" cy="18448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94235" y="4284115"/>
            <a:ext cx="2652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Yao’s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</a:rPr>
              <a:t> XOR </a:t>
            </a:r>
            <a:r>
              <a:rPr lang="en-US" sz="2000" dirty="0" smtClean="0">
                <a:solidFill>
                  <a:srgbClr val="00B050"/>
                </a:solidFill>
              </a:rPr>
              <a:t>Lemma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4667501" y="5473084"/>
            <a:ext cx="192155" cy="18448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17" name="Picture 2" descr="https://upload.wikimedia.org/wikipedia/commons/1/1d/MarkIV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62" y="5026451"/>
            <a:ext cx="882665" cy="114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65" y="5421488"/>
            <a:ext cx="312378" cy="4064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766" y="180962"/>
            <a:ext cx="7985125" cy="1143000"/>
          </a:xfrm>
        </p:spPr>
        <p:txBody>
          <a:bodyPr/>
          <a:lstStyle/>
          <a:p>
            <a:r>
              <a:rPr lang="en-US" sz="2800" dirty="0">
                <a:solidFill>
                  <a:srgbClr val="7030A0"/>
                </a:solidFill>
              </a:rPr>
              <a:t>Our results: Limitations on “powerful” black-box techniques for hardness amplification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1923512" y="5647855"/>
            <a:ext cx="8016944" cy="9984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4595187" y="5269759"/>
            <a:ext cx="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948810" y="4808097"/>
            <a:ext cx="129275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/>
              <a:t>Majority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032064" y="5657842"/>
            <a:ext cx="1742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/>
              <a:t>Power of </a:t>
            </a:r>
            <a:r>
              <a:rPr lang="en-US" altLang="he-IL" b="1" dirty="0"/>
              <a:t>C</a:t>
            </a:r>
          </a:p>
        </p:txBody>
      </p:sp>
      <p:sp>
        <p:nvSpPr>
          <p:cNvPr id="17" name="AutoShape 9"/>
          <p:cNvSpPr>
            <a:spLocks/>
          </p:cNvSpPr>
          <p:nvPr/>
        </p:nvSpPr>
        <p:spPr bwMode="auto">
          <a:xfrm rot="5400000" flipH="1">
            <a:off x="6724816" y="3710647"/>
            <a:ext cx="300824" cy="4412973"/>
          </a:xfrm>
          <a:prstGeom prst="leftBrace">
            <a:avLst>
              <a:gd name="adj1" fmla="val 53571"/>
              <a:gd name="adj2" fmla="val 5099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684642" y="5938336"/>
            <a:ext cx="57182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>
                <a:solidFill>
                  <a:srgbClr val="00B050"/>
                </a:solidFill>
              </a:rPr>
              <a:t>Can do hardness amplification!</a:t>
            </a:r>
          </a:p>
          <a:p>
            <a:pPr algn="l" rtl="0"/>
            <a:r>
              <a:rPr lang="en-US" altLang="he-IL" dirty="0">
                <a:solidFill>
                  <a:srgbClr val="C00000"/>
                </a:solidFill>
              </a:rPr>
              <a:t>Cannot prove lower bounds [RR,NR] </a:t>
            </a:r>
            <a:r>
              <a:rPr lang="en-US" altLang="he-IL" dirty="0">
                <a:sym typeface="Wingdings" panose="05000000000000000000" pitchFamily="2" charset="2"/>
              </a:rPr>
              <a:t></a:t>
            </a:r>
            <a:endParaRPr lang="en-US" altLang="he-IL" dirty="0"/>
          </a:p>
          <a:p>
            <a:pPr algn="l" rtl="0"/>
            <a:endParaRPr lang="en-US" alt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57346" y="5196177"/>
                <a:ext cx="844554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𝑚𝑎𝑗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he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346" y="5196177"/>
                <a:ext cx="8445542" cy="461665"/>
              </a:xfrm>
              <a:prstGeom prst="rect">
                <a:avLst/>
              </a:prstGeom>
              <a:blipFill>
                <a:blip r:embed="rId2"/>
                <a:stretch>
                  <a:fillRect l="-14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9"/>
          <p:cNvSpPr>
            <a:spLocks/>
          </p:cNvSpPr>
          <p:nvPr/>
        </p:nvSpPr>
        <p:spPr bwMode="auto">
          <a:xfrm rot="5400000" flipH="1">
            <a:off x="3091706" y="4629706"/>
            <a:ext cx="300824" cy="2569544"/>
          </a:xfrm>
          <a:prstGeom prst="leftBrace">
            <a:avLst>
              <a:gd name="adj1" fmla="val 53571"/>
              <a:gd name="adj2" fmla="val 5099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679784" y="5933069"/>
            <a:ext cx="29127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>
                <a:solidFill>
                  <a:srgbClr val="00B050"/>
                </a:solidFill>
              </a:rPr>
              <a:t>Have lower bounds!</a:t>
            </a:r>
          </a:p>
          <a:p>
            <a:pPr algn="l" rtl="0"/>
            <a:r>
              <a:rPr lang="en-US" altLang="he-IL" dirty="0">
                <a:solidFill>
                  <a:srgbClr val="C00000"/>
                </a:solidFill>
              </a:rPr>
              <a:t>No amplification </a:t>
            </a:r>
            <a:r>
              <a:rPr lang="en-US" altLang="he-IL" dirty="0">
                <a:sym typeface="Wingdings" panose="05000000000000000000" pitchFamily="2" charset="2"/>
              </a:rPr>
              <a:t></a:t>
            </a:r>
            <a:endParaRPr lang="en-US" alt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 bwMode="auto">
              <a:xfrm>
                <a:off x="6433930" y="1491782"/>
                <a:ext cx="4234070" cy="3608512"/>
              </a:xfrm>
              <a:prstGeom prst="wedgeRectCallout">
                <a:avLst>
                  <a:gd name="adj1" fmla="val -93202"/>
                  <a:gd name="adj2" fmla="val 63105"/>
                </a:avLst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B050"/>
                    </a:solidFill>
                    <a:latin typeface="Tahoma" pitchFamily="34" charset="0"/>
                  </a:rPr>
                  <a:t>Lose-lose principle: 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You can only amplify the hardness you don’t have</a:t>
                </a:r>
                <a:endParaRPr lang="he-IL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ctr"/>
                <a:endParaRPr lang="en-US" sz="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Most frustrating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  <m:r>
                      <a:rPr lang="he-IL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>
                  <a:latin typeface="Tahoma" pitchFamily="34" charset="0"/>
                </a:endParaRPr>
              </a:p>
              <a:p>
                <a:pPr algn="l"/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have mildly hard 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functions (majority) [Raz87], but 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not very hard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 ones. </a:t>
                </a:r>
              </a:p>
              <a:p>
                <a:pPr algn="l"/>
                <a:endParaRPr lang="en-US" sz="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Can’t afford 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hybrid argument 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and get 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PRGs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w/large stretch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.</a:t>
                </a:r>
              </a:p>
              <a:p>
                <a:pPr algn="l"/>
                <a:endParaRPr lang="en-US" sz="2800" dirty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930" y="1491782"/>
                <a:ext cx="4234070" cy="3608512"/>
              </a:xfrm>
              <a:prstGeom prst="wedgeRectCallout">
                <a:avLst>
                  <a:gd name="adj1" fmla="val -93202"/>
                  <a:gd name="adj2" fmla="val 63105"/>
                </a:avLst>
              </a:prstGeom>
              <a:blipFill>
                <a:blip r:embed="rId3"/>
                <a:stretch>
                  <a:fillRect t="-890" r="-1100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1662028" y="1582736"/>
                <a:ext cx="4594394" cy="336594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kern="0" dirty="0">
                    <a:solidFill>
                      <a:srgbClr val="00B050"/>
                    </a:solidFill>
                  </a:rPr>
                  <a:t>XOR Lemma </a:t>
                </a:r>
                <a:r>
                  <a:rPr lang="en-US" sz="2000" kern="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0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2000" kern="0" dirty="0"/>
                  <a:t>,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kern="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kern="0" dirty="0"/>
                  <a:t>: </a:t>
                </a:r>
                <a:endParaRPr lang="en-US" sz="2000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0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ker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ker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000" kern="0">
                        <a:latin typeface="Cambria Math" panose="02040503050406030204" pitchFamily="18" charset="0"/>
                      </a:rPr>
                      <m:t>constant</m:t>
                    </m:r>
                    <m:r>
                      <a:rPr lang="en-US" sz="2000" i="1" ker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ker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000" kern="0" dirty="0"/>
                  <a:t>.</a:t>
                </a:r>
              </a:p>
              <a:p>
                <a:pPr marL="0" indent="0">
                  <a:buNone/>
                </a:pPr>
                <a:endParaRPr lang="en-US" sz="800" kern="0" dirty="0"/>
              </a:p>
              <a:p>
                <a:pPr marL="0" indent="0">
                  <a:buNone/>
                </a:pPr>
                <a:r>
                  <a:rPr lang="en-US" sz="2000" kern="0" dirty="0">
                    <a:solidFill>
                      <a:srgbClr val="00B050"/>
                    </a:solidFill>
                  </a:rPr>
                  <a:t>Open Prob. 1: </a:t>
                </a:r>
                <a:r>
                  <a:rPr lang="en-US" sz="2000" kern="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0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kern="0" dirty="0"/>
                  <a:t>:  Can you get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kern="0" dirty="0"/>
                  <a:t> ?</a:t>
                </a:r>
              </a:p>
              <a:p>
                <a:pPr marL="0" indent="0">
                  <a:buNone/>
                </a:pPr>
                <a:r>
                  <a:rPr lang="en-US" sz="2000" kern="0" dirty="0">
                    <a:solidFill>
                      <a:srgbClr val="00B050"/>
                    </a:solidFill>
                  </a:rPr>
                  <a:t>Open Prob. 2: </a:t>
                </a:r>
                <a:r>
                  <a:rPr lang="en-US" sz="2000" kern="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0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[⊕] </m:t>
                    </m:r>
                  </m:oMath>
                </a14:m>
                <a:r>
                  <a:rPr lang="en-US" sz="2000" kern="0" dirty="0"/>
                  <a:t>: Can you get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kern="0" dirty="0"/>
                  <a:t> ?</a:t>
                </a:r>
              </a:p>
              <a:p>
                <a:pPr marL="0" indent="0">
                  <a:buNone/>
                </a:pPr>
                <a:endParaRPr lang="en-US" sz="800" kern="0" dirty="0"/>
              </a:p>
              <a:p>
                <a:pPr marL="0" indent="0">
                  <a:buNone/>
                </a:pPr>
                <a:r>
                  <a:rPr lang="en-US" sz="2000" kern="0" dirty="0"/>
                  <a:t>Both are open even if we allow               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0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 ker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kern="0" dirty="0"/>
              </a:p>
              <a:p>
                <a:pPr marL="0" indent="0">
                  <a:buNone/>
                </a:pPr>
                <a:endParaRPr lang="en-US" sz="800" kern="0" dirty="0"/>
              </a:p>
              <a:p>
                <a:pPr marL="0" indent="0">
                  <a:buNone/>
                </a:pPr>
                <a:endParaRPr lang="en-US" sz="800" kern="0" dirty="0"/>
              </a:p>
              <a:p>
                <a:pPr marL="0" indent="0">
                  <a:buNone/>
                </a:pPr>
                <a:endParaRPr lang="en-US" sz="2400" kern="0" dirty="0"/>
              </a:p>
              <a:p>
                <a:pPr marL="0" indent="0">
                  <a:buNone/>
                </a:pPr>
                <a:endParaRPr lang="en-US" sz="2400" kern="0" dirty="0"/>
              </a:p>
              <a:p>
                <a:pPr marL="0" indent="0">
                  <a:buNone/>
                </a:pPr>
                <a:endParaRPr lang="en-US" sz="2400" kern="0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028" y="1582736"/>
                <a:ext cx="4594394" cy="3365944"/>
              </a:xfrm>
              <a:prstGeom prst="rect">
                <a:avLst/>
              </a:prstGeom>
              <a:blipFill>
                <a:blip r:embed="rId4"/>
                <a:stretch>
                  <a:fillRect l="-1461" t="-1087" r="-8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201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766" y="180962"/>
            <a:ext cx="7985125" cy="1143000"/>
          </a:xfrm>
        </p:spPr>
        <p:txBody>
          <a:bodyPr/>
          <a:lstStyle/>
          <a:p>
            <a:r>
              <a:rPr lang="en-US" dirty="0" smtClean="0"/>
              <a:t>Example: Yao’s XOR-Lemma </a:t>
            </a:r>
            <a:r>
              <a:rPr lang="en-US" sz="3600" dirty="0">
                <a:solidFill>
                  <a:srgbClr val="002060"/>
                </a:solidFill>
              </a:rPr>
              <a:t>[Yao82,Lev87,Imp95,GNW95,KS03]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noFill/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Construction map: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⊕…⊕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>
                    <a:solidFill>
                      <a:srgbClr val="00B050"/>
                    </a:solidFill>
                  </a:rPr>
                  <a:t>Thm</a:t>
                </a:r>
                <a:r>
                  <a:rPr lang="en-US" sz="2400" dirty="0">
                    <a:solidFill>
                      <a:srgbClr val="00B050"/>
                    </a:solidFill>
                  </a:rPr>
                  <a:t>: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/>
                  <a:t>-hard for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P/poly</a:t>
                </a:r>
                <a:r>
                  <a:rPr lang="en-US" sz="2400" dirty="0"/>
                  <a:t>.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is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dirty="0"/>
                        <m:t>−</m:t>
                      </m:r>
                      <m:r>
                        <m:rPr>
                          <m:nor/>
                        </m:rPr>
                        <a:rPr lang="en-US" sz="2400" dirty="0"/>
                        <m:t>hard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for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0000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0000"/>
                          </a:solidFill>
                        </a:rPr>
                        <m:t>/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0000"/>
                          </a:solidFill>
                        </a:rPr>
                        <m:t>poly</m:t>
                      </m:r>
                      <m:r>
                        <m:rPr>
                          <m:nor/>
                        </m:rPr>
                        <a:rPr lang="en-US" sz="2400" dirty="0"/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What about lower circuit classes?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7" t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1923512" y="5647855"/>
            <a:ext cx="8016944" cy="9984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4595187" y="5269759"/>
            <a:ext cx="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948810" y="4808097"/>
            <a:ext cx="129275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/>
              <a:t>Majority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032064" y="5657842"/>
            <a:ext cx="1742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/>
              <a:t>Power of </a:t>
            </a:r>
            <a:r>
              <a:rPr lang="en-US" altLang="he-IL" b="1" dirty="0"/>
              <a:t>C</a:t>
            </a:r>
          </a:p>
        </p:txBody>
      </p:sp>
      <p:sp>
        <p:nvSpPr>
          <p:cNvPr id="17" name="AutoShape 9"/>
          <p:cNvSpPr>
            <a:spLocks/>
          </p:cNvSpPr>
          <p:nvPr/>
        </p:nvSpPr>
        <p:spPr bwMode="auto">
          <a:xfrm rot="5400000" flipH="1">
            <a:off x="6724816" y="3710647"/>
            <a:ext cx="300824" cy="4412973"/>
          </a:xfrm>
          <a:prstGeom prst="leftBrace">
            <a:avLst>
              <a:gd name="adj1" fmla="val 53571"/>
              <a:gd name="adj2" fmla="val 5099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684642" y="5938336"/>
            <a:ext cx="57182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>
                <a:solidFill>
                  <a:srgbClr val="00B050"/>
                </a:solidFill>
              </a:rPr>
              <a:t>Can do hardness amplification!</a:t>
            </a:r>
          </a:p>
          <a:p>
            <a:pPr algn="l" rtl="0"/>
            <a:r>
              <a:rPr lang="en-US" altLang="he-IL" dirty="0">
                <a:solidFill>
                  <a:srgbClr val="C00000"/>
                </a:solidFill>
              </a:rPr>
              <a:t>Cannot prove lower bounds [RR,NR] </a:t>
            </a:r>
            <a:r>
              <a:rPr lang="en-US" altLang="he-IL" dirty="0">
                <a:sym typeface="Wingdings" panose="05000000000000000000" pitchFamily="2" charset="2"/>
              </a:rPr>
              <a:t></a:t>
            </a:r>
            <a:endParaRPr lang="en-US" altLang="he-IL" dirty="0"/>
          </a:p>
          <a:p>
            <a:pPr algn="l" rtl="0"/>
            <a:endParaRPr lang="en-US" alt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57346" y="5196177"/>
                <a:ext cx="844554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𝑚𝑎𝑗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he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346" y="5196177"/>
                <a:ext cx="8445542" cy="461665"/>
              </a:xfrm>
              <a:prstGeom prst="rect">
                <a:avLst/>
              </a:prstGeom>
              <a:blipFill>
                <a:blip r:embed="rId3"/>
                <a:stretch>
                  <a:fillRect l="-14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9"/>
          <p:cNvSpPr>
            <a:spLocks/>
          </p:cNvSpPr>
          <p:nvPr/>
        </p:nvSpPr>
        <p:spPr bwMode="auto">
          <a:xfrm rot="5400000" flipH="1">
            <a:off x="3091706" y="4629706"/>
            <a:ext cx="300824" cy="2569544"/>
          </a:xfrm>
          <a:prstGeom prst="leftBrace">
            <a:avLst>
              <a:gd name="adj1" fmla="val 53571"/>
              <a:gd name="adj2" fmla="val 5099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679784" y="5933069"/>
            <a:ext cx="29127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>
                <a:solidFill>
                  <a:srgbClr val="00B050"/>
                </a:solidFill>
              </a:rPr>
              <a:t>Have lower bounds!</a:t>
            </a:r>
          </a:p>
          <a:p>
            <a:pPr algn="l" rtl="0"/>
            <a:r>
              <a:rPr lang="en-US" altLang="he-IL" dirty="0">
                <a:solidFill>
                  <a:srgbClr val="C00000"/>
                </a:solidFill>
              </a:rPr>
              <a:t>No amplification </a:t>
            </a:r>
            <a:r>
              <a:rPr lang="en-US" altLang="he-IL" dirty="0">
                <a:sym typeface="Wingdings" panose="05000000000000000000" pitchFamily="2" charset="2"/>
              </a:rPr>
              <a:t></a:t>
            </a:r>
            <a:endParaRPr lang="en-US" alt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 bwMode="auto">
              <a:xfrm>
                <a:off x="6459955" y="2445958"/>
                <a:ext cx="4186113" cy="2750216"/>
              </a:xfrm>
              <a:prstGeom prst="wedgeRectCallout">
                <a:avLst>
                  <a:gd name="adj1" fmla="val -93392"/>
                  <a:gd name="adj2" fmla="val 59688"/>
                </a:avLst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B050"/>
                    </a:solidFill>
                    <a:latin typeface="Tahoma" pitchFamily="34" charset="0"/>
                  </a:rPr>
                  <a:t>Lose-lose principle: 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You can only amplify the hardness you don’t have.</a:t>
                </a:r>
                <a:endParaRPr lang="he-IL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ctr"/>
                <a:endParaRPr lang="en-US" sz="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Most frustrating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  <m:r>
                      <a:rPr lang="he-IL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>
                  <a:latin typeface="Tahoma" pitchFamily="34" charset="0"/>
                </a:endParaRPr>
              </a:p>
              <a:p>
                <a:pPr algn="l"/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have mildly hard 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functions (majority) [Raz87], but 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not very hard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 ones. </a:t>
                </a:r>
                <a:endParaRPr lang="he-IL" dirty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9955" y="2445958"/>
                <a:ext cx="4186113" cy="2750216"/>
              </a:xfrm>
              <a:prstGeom prst="wedgeRectCallout">
                <a:avLst>
                  <a:gd name="adj1" fmla="val -93392"/>
                  <a:gd name="adj2" fmla="val 59688"/>
                </a:avLst>
              </a:prstGeom>
              <a:blipFill>
                <a:blip r:embed="rId4"/>
                <a:stretch>
                  <a:fillRect t="-1202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1655476" y="2477385"/>
            <a:ext cx="4761369" cy="181789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2" name="Picture 2" descr="https://upload.wikimedia.org/wikipedia/commons/1/1d/MarkIV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41" y="1300695"/>
            <a:ext cx="392684" cy="5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915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 animBg="1"/>
      <p:bldP spid="18" grpId="0"/>
      <p:bldP spid="19" grpId="0"/>
      <p:bldP spid="20" grpId="0" animBg="1"/>
      <p:bldP spid="21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766" y="180962"/>
            <a:ext cx="7985125" cy="1143000"/>
          </a:xfrm>
        </p:spPr>
        <p:txBody>
          <a:bodyPr/>
          <a:lstStyle/>
          <a:p>
            <a:r>
              <a:rPr lang="en-US" sz="2800" dirty="0">
                <a:solidFill>
                  <a:srgbClr val="7030A0"/>
                </a:solidFill>
              </a:rPr>
              <a:t>Our results: Limitations on “powerful” black-box techniques for hardness amplification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2450" y="1619253"/>
            <a:ext cx="4611480" cy="313688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Previous work </a:t>
            </a:r>
            <a:r>
              <a:rPr lang="en-US" sz="2400" dirty="0">
                <a:solidFill>
                  <a:schemeClr val="accent4"/>
                </a:solidFill>
              </a:rPr>
              <a:t>[SV08,GR09]: Barrier cannot be bypassed by </a:t>
            </a:r>
            <a:r>
              <a:rPr lang="en-US" sz="2400" dirty="0">
                <a:solidFill>
                  <a:srgbClr val="0070C0"/>
                </a:solidFill>
              </a:rPr>
              <a:t>certain</a:t>
            </a:r>
            <a:r>
              <a:rPr lang="en-US" sz="2400" dirty="0">
                <a:solidFill>
                  <a:schemeClr val="accent4"/>
                </a:solidFill>
              </a:rPr>
              <a:t> black-box techniques.</a:t>
            </a:r>
          </a:p>
          <a:p>
            <a:pPr marL="0" indent="0">
              <a:buNone/>
            </a:pPr>
            <a:endParaRPr lang="en-US" sz="24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This work: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4"/>
                </a:solidFill>
              </a:rPr>
              <a:t>Barrier cannot be bypassed by </a:t>
            </a:r>
            <a:r>
              <a:rPr lang="en-US" sz="2400" dirty="0">
                <a:solidFill>
                  <a:srgbClr val="0070C0"/>
                </a:solidFill>
              </a:rPr>
              <a:t>general</a:t>
            </a:r>
            <a:r>
              <a:rPr lang="en-US" sz="2400" dirty="0">
                <a:solidFill>
                  <a:schemeClr val="accent4"/>
                </a:solidFill>
              </a:rPr>
              <a:t> black-box techniques.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1923512" y="5647855"/>
            <a:ext cx="8016944" cy="9984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4595187" y="5269759"/>
            <a:ext cx="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948810" y="4808097"/>
            <a:ext cx="129275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/>
              <a:t>Majority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032064" y="5657842"/>
            <a:ext cx="1742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/>
              <a:t>Power of </a:t>
            </a:r>
            <a:r>
              <a:rPr lang="en-US" altLang="he-IL" b="1" dirty="0"/>
              <a:t>C</a:t>
            </a:r>
          </a:p>
        </p:txBody>
      </p:sp>
      <p:sp>
        <p:nvSpPr>
          <p:cNvPr id="17" name="AutoShape 9"/>
          <p:cNvSpPr>
            <a:spLocks/>
          </p:cNvSpPr>
          <p:nvPr/>
        </p:nvSpPr>
        <p:spPr bwMode="auto">
          <a:xfrm rot="5400000" flipH="1">
            <a:off x="6724816" y="3710647"/>
            <a:ext cx="300824" cy="4412973"/>
          </a:xfrm>
          <a:prstGeom prst="leftBrace">
            <a:avLst>
              <a:gd name="adj1" fmla="val 53571"/>
              <a:gd name="adj2" fmla="val 5099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684642" y="5938336"/>
            <a:ext cx="57182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>
                <a:solidFill>
                  <a:srgbClr val="00B050"/>
                </a:solidFill>
              </a:rPr>
              <a:t>Can do hardness amplification!</a:t>
            </a:r>
          </a:p>
          <a:p>
            <a:pPr algn="l" rtl="0"/>
            <a:r>
              <a:rPr lang="en-US" altLang="he-IL" dirty="0">
                <a:solidFill>
                  <a:srgbClr val="C00000"/>
                </a:solidFill>
              </a:rPr>
              <a:t>Cannot prove lower bounds [RR,NR] </a:t>
            </a:r>
            <a:r>
              <a:rPr lang="en-US" altLang="he-IL" dirty="0">
                <a:sym typeface="Wingdings" panose="05000000000000000000" pitchFamily="2" charset="2"/>
              </a:rPr>
              <a:t></a:t>
            </a:r>
            <a:endParaRPr lang="en-US" altLang="he-IL" dirty="0"/>
          </a:p>
          <a:p>
            <a:pPr algn="l" rtl="0"/>
            <a:endParaRPr lang="en-US" alt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57346" y="5196177"/>
                <a:ext cx="844554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𝑚𝑎𝑗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he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346" y="5196177"/>
                <a:ext cx="8445542" cy="461665"/>
              </a:xfrm>
              <a:prstGeom prst="rect">
                <a:avLst/>
              </a:prstGeom>
              <a:blipFill>
                <a:blip r:embed="rId2"/>
                <a:stretch>
                  <a:fillRect l="-14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9"/>
          <p:cNvSpPr>
            <a:spLocks/>
          </p:cNvSpPr>
          <p:nvPr/>
        </p:nvSpPr>
        <p:spPr bwMode="auto">
          <a:xfrm rot="5400000" flipH="1">
            <a:off x="3091706" y="4629706"/>
            <a:ext cx="300824" cy="2569544"/>
          </a:xfrm>
          <a:prstGeom prst="leftBrace">
            <a:avLst>
              <a:gd name="adj1" fmla="val 53571"/>
              <a:gd name="adj2" fmla="val 5099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679784" y="5933069"/>
            <a:ext cx="29127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>
                <a:solidFill>
                  <a:srgbClr val="00B050"/>
                </a:solidFill>
              </a:rPr>
              <a:t>Have lower bounds!</a:t>
            </a:r>
          </a:p>
          <a:p>
            <a:pPr algn="l" rtl="0"/>
            <a:r>
              <a:rPr lang="en-US" altLang="he-IL" dirty="0">
                <a:solidFill>
                  <a:srgbClr val="C00000"/>
                </a:solidFill>
              </a:rPr>
              <a:t>No amplification </a:t>
            </a:r>
            <a:r>
              <a:rPr lang="en-US" altLang="he-IL" dirty="0">
                <a:sym typeface="Wingdings" panose="05000000000000000000" pitchFamily="2" charset="2"/>
              </a:rPr>
              <a:t></a:t>
            </a:r>
            <a:endParaRPr lang="en-US" alt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 bwMode="auto">
              <a:xfrm>
                <a:off x="6433930" y="1491782"/>
                <a:ext cx="4234070" cy="3608512"/>
              </a:xfrm>
              <a:prstGeom prst="wedgeRectCallout">
                <a:avLst>
                  <a:gd name="adj1" fmla="val -93202"/>
                  <a:gd name="adj2" fmla="val 63105"/>
                </a:avLst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B050"/>
                    </a:solidFill>
                    <a:latin typeface="Tahoma" pitchFamily="34" charset="0"/>
                  </a:rPr>
                  <a:t>Lose-lose principle: 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You can only amplify the hardness you don’t have</a:t>
                </a:r>
                <a:endParaRPr lang="he-IL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ctr"/>
                <a:endParaRPr lang="en-US" sz="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Most frustrating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  <m:r>
                      <a:rPr lang="he-IL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>
                  <a:latin typeface="Tahoma" pitchFamily="34" charset="0"/>
                </a:endParaRPr>
              </a:p>
              <a:p>
                <a:pPr algn="l"/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have mildly hard 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functions (majority) [Raz87], but 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not very hard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 ones. </a:t>
                </a:r>
              </a:p>
              <a:p>
                <a:pPr algn="l"/>
                <a:endParaRPr lang="en-US" sz="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Can’t afford 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hybrid argument 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and get 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PRGs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w/large stretch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.</a:t>
                </a:r>
              </a:p>
              <a:p>
                <a:pPr algn="l"/>
                <a:endParaRPr lang="en-US" sz="2800" dirty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930" y="1491782"/>
                <a:ext cx="4234070" cy="3608512"/>
              </a:xfrm>
              <a:prstGeom prst="wedgeRectCallout">
                <a:avLst>
                  <a:gd name="adj1" fmla="val -93202"/>
                  <a:gd name="adj2" fmla="val 63105"/>
                </a:avLst>
              </a:prstGeom>
              <a:blipFill>
                <a:blip r:embed="rId3"/>
                <a:stretch>
                  <a:fillRect t="-890" r="-1100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726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766" y="180962"/>
            <a:ext cx="7985125" cy="1143000"/>
          </a:xfrm>
        </p:spPr>
        <p:txBody>
          <a:bodyPr/>
          <a:lstStyle/>
          <a:p>
            <a:r>
              <a:rPr lang="en-US" dirty="0" smtClean="0"/>
              <a:t>Example: Yao’s XOR-Lemma </a:t>
            </a:r>
            <a:r>
              <a:rPr lang="en-US" sz="3600" dirty="0">
                <a:solidFill>
                  <a:srgbClr val="002060"/>
                </a:solidFill>
              </a:rPr>
              <a:t>[Yao82,Lev87,Imp95,GNW95,KS03]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2450" y="1619250"/>
                <a:ext cx="8656638" cy="52720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Construction map: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⊕…⊕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>
                    <a:solidFill>
                      <a:srgbClr val="00B050"/>
                    </a:solidFill>
                  </a:rPr>
                  <a:t>Thm</a:t>
                </a:r>
                <a:r>
                  <a:rPr lang="en-US" sz="2400" dirty="0">
                    <a:solidFill>
                      <a:srgbClr val="00B050"/>
                    </a:solidFill>
                  </a:rPr>
                  <a:t>: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/>
                  <a:t>-hard for size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circuits.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is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dirty="0"/>
                        <m:t>−</m:t>
                      </m:r>
                      <m:r>
                        <m:rPr>
                          <m:nor/>
                        </m:rPr>
                        <a:rPr lang="en-US" sz="2400" dirty="0"/>
                        <m:t>hard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for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size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circuits</m:t>
                      </m:r>
                      <m:r>
                        <m:rPr>
                          <m:nor/>
                        </m:rPr>
                        <a:rPr lang="en-US" sz="2400" dirty="0"/>
                        <m:t>,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Circuit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/>
                  <a:t> times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smaller</a:t>
                </a:r>
                <a:r>
                  <a:rPr lang="en-US" sz="2400" dirty="0"/>
                  <a:t>?!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disappointing!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This work: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a loss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necessary</a:t>
                </a:r>
                <a:r>
                  <a:rPr lang="en-US" sz="2400" dirty="0"/>
                  <a:t> for       </a:t>
                </a:r>
                <a:r>
                  <a:rPr lang="en-US" sz="2400" dirty="0">
                    <a:solidFill>
                      <a:srgbClr val="0070C0"/>
                    </a:solidFill>
                  </a:rPr>
                  <a:t>general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black-box techniques </a:t>
                </a:r>
                <a:r>
                  <a:rPr lang="en-US" sz="2400" dirty="0"/>
                  <a:t>for hardness amplification.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400" dirty="0"/>
                  <a:t>Improves upon [SV08,AS11].</a:t>
                </a:r>
              </a:p>
              <a:p>
                <a:pPr marL="0" indent="0">
                  <a:buNone/>
                </a:pPr>
                <a:r>
                  <a:rPr lang="en-US" sz="2400" dirty="0"/>
                  <a:t>The case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captures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worst-case hardness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2450" y="1619250"/>
                <a:ext cx="8656638" cy="5272088"/>
              </a:xfrm>
              <a:blipFill>
                <a:blip r:embed="rId2"/>
                <a:stretch>
                  <a:fillRect l="-1127" t="-1042"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 bwMode="auto">
          <a:xfrm>
            <a:off x="1655473" y="2477386"/>
            <a:ext cx="8775906" cy="171361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5" name="Picture 2" descr="https://upload.wikimedia.org/wikipedia/commons/1/1d/MarkIV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41" y="1300695"/>
            <a:ext cx="392684" cy="5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 bwMode="auto">
          <a:xfrm>
            <a:off x="1607765" y="4605339"/>
            <a:ext cx="8093449" cy="1254933"/>
          </a:xfrm>
          <a:prstGeom prst="cloudCallout">
            <a:avLst>
              <a:gd name="adj1" fmla="val 12415"/>
              <a:gd name="adj2" fmla="val 7401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0"/>
            <a:r>
              <a:rPr lang="en-US" dirty="0"/>
              <a:t>Closely related to </a:t>
            </a:r>
            <a:r>
              <a:rPr lang="en-US" dirty="0">
                <a:solidFill>
                  <a:srgbClr val="0070C0"/>
                </a:solidFill>
              </a:rPr>
              <a:t>locally-</a:t>
            </a:r>
            <a:r>
              <a:rPr lang="en-US" dirty="0" err="1">
                <a:solidFill>
                  <a:srgbClr val="0070C0"/>
                </a:solidFill>
              </a:rPr>
              <a:t>decoadable</a:t>
            </a:r>
            <a:r>
              <a:rPr lang="en-US" dirty="0">
                <a:solidFill>
                  <a:srgbClr val="0070C0"/>
                </a:solidFill>
              </a:rPr>
              <a:t> list-decodable codes </a:t>
            </a:r>
            <a:r>
              <a:rPr lang="en-US" dirty="0"/>
              <a:t>[STV99].</a:t>
            </a:r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3236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Reductions proving hardness amplification: </a:t>
            </a:r>
            <a:r>
              <a:rPr lang="en-US" sz="3200" dirty="0" err="1"/>
              <a:t>nonuniform</a:t>
            </a:r>
            <a:r>
              <a:rPr lang="en-US" sz="3200" dirty="0"/>
              <a:t> advice and </a:t>
            </a:r>
            <a:r>
              <a:rPr lang="en-US" sz="3200" dirty="0" err="1"/>
              <a:t>adaptivity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2450" y="1619250"/>
                <a:ext cx="8845550" cy="5238750"/>
              </a:xfrm>
            </p:spPr>
            <p:txBody>
              <a:bodyPr/>
              <a:lstStyle/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(</a:t>
                </a:r>
                <a:r>
                  <a:rPr lang="en-US" sz="2400" dirty="0">
                    <a:solidFill>
                      <a:srgbClr val="0070C0"/>
                    </a:solidFill>
                  </a:rPr>
                  <a:t>black-box</a:t>
                </a:r>
                <a:r>
                  <a:rPr lang="en-US" sz="2400" dirty="0">
                    <a:solidFill>
                      <a:srgbClr val="000000"/>
                    </a:solidFill>
                  </a:rPr>
                  <a:t>) </a:t>
                </a:r>
                <a:r>
                  <a:rPr lang="en-US" sz="2400" dirty="0">
                    <a:solidFill>
                      <a:srgbClr val="0070C0"/>
                    </a:solidFill>
                  </a:rPr>
                  <a:t>hardness amplification </a:t>
                </a:r>
                <a:r>
                  <a:rPr lang="en-US" sz="2400" dirty="0">
                    <a:solidFill>
                      <a:srgbClr val="000000"/>
                    </a:solidFill>
                  </a:rPr>
                  <a:t>theorems consist of:</a:t>
                </a:r>
              </a:p>
              <a:p>
                <a:pPr lvl="0">
                  <a:buClr>
                    <a:srgbClr val="3333CC"/>
                  </a:buClr>
                </a:pPr>
                <a:r>
                  <a:rPr lang="en-US" sz="2400" dirty="0">
                    <a:solidFill>
                      <a:srgbClr val="00B050"/>
                    </a:solidFill>
                  </a:rPr>
                  <a:t>Construction map</a:t>
                </a:r>
                <a:r>
                  <a:rPr lang="en-US" sz="2400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ahoma" pitchFamily="34" charset="0"/>
                  </a:rPr>
                  <a:t>.</a:t>
                </a:r>
              </a:p>
              <a:p>
                <a:pPr lvl="0">
                  <a:buClr>
                    <a:srgbClr val="3333CC"/>
                  </a:buClr>
                </a:pPr>
                <a:r>
                  <a:rPr lang="en-US" sz="2400" dirty="0">
                    <a:solidFill>
                      <a:srgbClr val="00B050"/>
                    </a:solidFill>
                    <a:latin typeface="Tahoma" pitchFamily="34" charset="0"/>
                  </a:rPr>
                  <a:t>Proof</a:t>
                </a:r>
                <a:r>
                  <a:rPr lang="en-US" sz="2400" dirty="0">
                    <a:solidFill>
                      <a:srgbClr val="000000"/>
                    </a:solidFill>
                    <a:latin typeface="Tahoma" pitchFamily="34" charset="0"/>
                  </a:rPr>
                  <a:t>: </a:t>
                </a:r>
                <a:r>
                  <a:rPr lang="en-US" sz="2400" dirty="0">
                    <a:solidFill>
                      <a:srgbClr val="0070C0"/>
                    </a:solidFill>
                    <a:latin typeface="Tahoma" pitchFamily="34" charset="0"/>
                  </a:rPr>
                  <a:t>reduction</a:t>
                </a:r>
                <a:r>
                  <a:rPr lang="en-US" sz="2400" dirty="0">
                    <a:solidFill>
                      <a:srgbClr val="00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showing that:                  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breaks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breaks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>
                    <a:solidFill>
                      <a:srgbClr val="0070C0"/>
                    </a:solidFill>
                  </a:rPr>
                  <a:t>nonuniform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uniform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list decoding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unique decoding.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Our results: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lower bounds </a:t>
                </a:r>
                <a:r>
                  <a:rPr lang="en-US" sz="2400" dirty="0"/>
                  <a:t>on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circuit depth </a:t>
                </a:r>
                <a:r>
                  <a:rPr lang="en-US" sz="2400" dirty="0"/>
                  <a:t>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# of queries </a:t>
                </a:r>
                <a:r>
                  <a:rPr lang="en-US" sz="2400" dirty="0"/>
                  <a:t>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general reductions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that take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advice</a:t>
                </a:r>
                <a:r>
                  <a:rPr lang="en-US" sz="2400" dirty="0"/>
                  <a:t> and are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adaptive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2450" y="1619250"/>
                <a:ext cx="8845550" cy="5238750"/>
              </a:xfrm>
              <a:blipFill>
                <a:blip r:embed="rId2"/>
                <a:stretch>
                  <a:fillRect l="-1103" t="-931" r="-69" b="-2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3445042" y="3843213"/>
                <a:ext cx="3060032" cy="40506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,…………………,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5042" y="3843213"/>
                <a:ext cx="3060032" cy="405063"/>
              </a:xfrm>
              <a:prstGeom prst="rect">
                <a:avLst/>
              </a:prstGeom>
              <a:blipFill>
                <a:blip r:embed="rId3"/>
                <a:stretch>
                  <a:fillRect r="-992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60622" y="4671801"/>
                <a:ext cx="1684421" cy="48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622" y="4671801"/>
                <a:ext cx="1684421" cy="486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3288633" y="3677654"/>
            <a:ext cx="3473115" cy="725905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7" name="Picture 3" descr="C:\Users\Ronen\Desktop\nobody-listens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37" y="3785977"/>
            <a:ext cx="733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urved Connector 13"/>
          <p:cNvCxnSpPr>
            <a:stCxn id="5" idx="0"/>
          </p:cNvCxnSpPr>
          <p:nvPr/>
        </p:nvCxnSpPr>
        <p:spPr bwMode="auto">
          <a:xfrm rot="5400000" flipH="1" flipV="1">
            <a:off x="2962008" y="3691463"/>
            <a:ext cx="621165" cy="1339515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6" name="Curved Connector 25"/>
          <p:cNvCxnSpPr/>
          <p:nvPr/>
        </p:nvCxnSpPr>
        <p:spPr bwMode="auto">
          <a:xfrm rot="5400000">
            <a:off x="3106386" y="3715524"/>
            <a:ext cx="621165" cy="1339515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125575" y="3974432"/>
            <a:ext cx="978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76340" y="4477616"/>
            <a:ext cx="978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answer</a:t>
            </a:r>
          </a:p>
        </p:txBody>
      </p:sp>
      <p:cxnSp>
        <p:nvCxnSpPr>
          <p:cNvPr id="29" name="Curved Connector 28"/>
          <p:cNvCxnSpPr/>
          <p:nvPr/>
        </p:nvCxnSpPr>
        <p:spPr bwMode="auto">
          <a:xfrm rot="10800000" flipV="1">
            <a:off x="3288639" y="4157629"/>
            <a:ext cx="3733795" cy="801509"/>
          </a:xfrm>
          <a:prstGeom prst="curvedConnector3">
            <a:avLst>
              <a:gd name="adj1" fmla="val 2739"/>
            </a:avLst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185986" y="4714257"/>
                <a:ext cx="34553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1600" dirty="0"/>
                  <a:t>“</a:t>
                </a:r>
                <a:r>
                  <a:rPr lang="en-US" sz="1600" dirty="0">
                    <a:solidFill>
                      <a:srgbClr val="0070C0"/>
                    </a:solidFill>
                  </a:rPr>
                  <a:t>advice</a:t>
                </a:r>
                <a:r>
                  <a:rPr lang="en-US" sz="1600" dirty="0"/>
                  <a:t>”: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/>
                  <a:t>of </a:t>
                </a:r>
                <a:r>
                  <a:rPr lang="en-US" sz="1600" dirty="0">
                    <a:solidFill>
                      <a:srgbClr val="0070C0"/>
                    </a:solidFill>
                  </a:rPr>
                  <a:t>short length</a:t>
                </a:r>
                <a:r>
                  <a:rPr lang="en-US" sz="1600" dirty="0"/>
                  <a:t>.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is an </a:t>
                </a:r>
                <a:r>
                  <a:rPr lang="en-US" sz="1600" dirty="0">
                    <a:solidFill>
                      <a:srgbClr val="0070C0"/>
                    </a:solidFill>
                  </a:rPr>
                  <a:t>arbitrary function</a:t>
                </a:r>
                <a:r>
                  <a:rPr lang="en-US" sz="1600" dirty="0"/>
                  <a:t> of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986" y="4714257"/>
                <a:ext cx="3455320" cy="584775"/>
              </a:xfrm>
              <a:prstGeom prst="rect">
                <a:avLst/>
              </a:prstGeom>
              <a:blipFill>
                <a:blip r:embed="rId6"/>
                <a:stretch>
                  <a:fillRect l="-1058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le 41"/>
          <p:cNvSpPr/>
          <p:nvPr/>
        </p:nvSpPr>
        <p:spPr bwMode="auto">
          <a:xfrm>
            <a:off x="7842793" y="2077454"/>
            <a:ext cx="2738774" cy="17657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sz="2000" dirty="0">
                <a:solidFill>
                  <a:srgbClr val="00B050"/>
                </a:solidFill>
              </a:rPr>
              <a:t>General reductions: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Can be </a:t>
            </a:r>
            <a:r>
              <a:rPr lang="en-US" sz="2000" dirty="0">
                <a:solidFill>
                  <a:srgbClr val="0070C0"/>
                </a:solidFill>
              </a:rPr>
              <a:t>adaptive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/>
              <a:t>Receive poly-size “</a:t>
            </a:r>
            <a:r>
              <a:rPr lang="en-US" sz="2000" dirty="0" err="1"/>
              <a:t>nonuniform</a:t>
            </a:r>
            <a:r>
              <a:rPr lang="en-US" sz="2000" dirty="0"/>
              <a:t>” </a:t>
            </a:r>
            <a:r>
              <a:rPr lang="en-US" sz="2000" dirty="0">
                <a:solidFill>
                  <a:srgbClr val="0070C0"/>
                </a:solidFill>
              </a:rPr>
              <a:t>advice</a:t>
            </a:r>
            <a:r>
              <a:rPr lang="en-US" sz="2000" dirty="0"/>
              <a:t> string.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07048" y="3386305"/>
            <a:ext cx="1299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black box</a:t>
            </a:r>
          </a:p>
        </p:txBody>
      </p:sp>
      <p:pic>
        <p:nvPicPr>
          <p:cNvPr id="16" name="Picture 2" descr="https://upload.wikimedia.org/wikipedia/commons/1/1d/MarkIV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71" y="2021507"/>
            <a:ext cx="186187" cy="23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564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27" grpId="0"/>
      <p:bldP spid="28" grpId="0"/>
      <p:bldP spid="41" grpId="0"/>
      <p:bldP spid="42" grpId="0" animBg="1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Indistinguishability by adaptive procedures that take advice</a:t>
            </a:r>
            <a:endParaRPr lang="he-IL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888145" cy="1752600"/>
          </a:xfrm>
        </p:spPr>
        <p:txBody>
          <a:bodyPr/>
          <a:lstStyle/>
          <a:p>
            <a:r>
              <a:rPr lang="en-US" dirty="0" smtClean="0"/>
              <a:t>(A component in the proof)</a:t>
            </a:r>
          </a:p>
          <a:p>
            <a:endParaRPr lang="en-US" sz="1400" dirty="0"/>
          </a:p>
          <a:p>
            <a:r>
              <a:rPr lang="en-US" dirty="0" smtClean="0"/>
              <a:t>Unrelated to black-box issues!</a:t>
            </a:r>
          </a:p>
          <a:p>
            <a:endParaRPr lang="en-US" sz="1000" dirty="0"/>
          </a:p>
          <a:p>
            <a:r>
              <a:rPr lang="en-US" dirty="0" smtClean="0"/>
              <a:t>Potentially useful in other settings?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81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6463" y="1611228"/>
                <a:ext cx="8769349" cy="4852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400" dirty="0">
                    <a:solidFill>
                      <a:srgbClr val="00B050"/>
                    </a:solidFill>
                  </a:rPr>
                  <a:t>Setup:</a:t>
                </a:r>
                <a:r>
                  <a:rPr lang="en-GB" sz="2400" dirty="0"/>
                  <a:t> Let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be uniform </a:t>
                </a:r>
                <a:r>
                  <a:rPr lang="en-US" sz="2400" dirty="0" err="1"/>
                  <a:t>i.i.d</a:t>
                </a:r>
                <a:r>
                  <a:rPr lang="en-US" sz="2400" dirty="0"/>
                  <a:t>. bits. </a:t>
                </a:r>
              </a:p>
              <a:p>
                <a:pPr marL="0" indent="0">
                  <a:buNone/>
                </a:pPr>
                <a:r>
                  <a:rPr lang="en-US" sz="2400" dirty="0"/>
                  <a:t>Let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/>
                  <a:t> be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event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400" dirty="0"/>
                  <a:t>. 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Can depth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decision trees distinguish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</a:t>
                </a:r>
                <a:r>
                  <a:rPr lang="en-US" sz="2400" dirty="0"/>
                  <a:t> from </a:t>
                </a:r>
                <a:r>
                  <a:rPr 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dirty="0"/>
                  <a:t>?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Advice is helpful!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Bad bits: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Pointer: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Forbidden set lemma: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small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depth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/>
                  <a:t> trees that don’t query in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B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cannot distinguish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from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Fixed set lemma: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small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value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depth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/>
                  <a:t> trees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cannot distinguish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6463" y="1611228"/>
                <a:ext cx="8769349" cy="4852988"/>
              </a:xfrm>
              <a:blipFill>
                <a:blip r:embed="rId2"/>
                <a:stretch>
                  <a:fillRect l="-1113" t="-1131" r="-278" b="-8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3" descr="C:\Users\Ronen\Desktop\nobody-listen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571" y="1673499"/>
            <a:ext cx="733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Indistinguishability by adaptive procedures with advice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6011779" y="3449059"/>
                <a:ext cx="3060032" cy="40506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,……………….…,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1779" y="3449059"/>
                <a:ext cx="3060032" cy="405063"/>
              </a:xfrm>
              <a:prstGeom prst="rect">
                <a:avLst/>
              </a:prstGeom>
              <a:blipFill>
                <a:blip r:embed="rId4"/>
                <a:stretch>
                  <a:fillRect b="-1471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6031829" y="4287267"/>
                <a:ext cx="533405" cy="42109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1829" y="4287267"/>
                <a:ext cx="533405" cy="421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6701583" y="4279243"/>
                <a:ext cx="2370228" cy="42912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p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…,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1583" y="4279243"/>
                <a:ext cx="2370228" cy="429120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 bwMode="auto">
          <a:xfrm>
            <a:off x="5923550" y="3023933"/>
            <a:ext cx="509337" cy="300794"/>
          </a:xfrm>
          <a:prstGeom prst="wedgeRectCallout">
            <a:avLst>
              <a:gd name="adj1" fmla="val -2009"/>
              <a:gd name="adj2" fmla="val 1145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ahoma" pitchFamily="34" charset="0"/>
              </a:rPr>
              <a:t>fixed 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852866" y="1632287"/>
            <a:ext cx="7507705" cy="134825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 bwMode="auto">
          <a:xfrm rot="16200000">
            <a:off x="6219322" y="4558966"/>
            <a:ext cx="158416" cy="53340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 bwMode="auto">
          <a:xfrm rot="16200000">
            <a:off x="7807491" y="3640554"/>
            <a:ext cx="158416" cy="237022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 bwMode="auto">
          <a:xfrm>
            <a:off x="7748342" y="3918283"/>
            <a:ext cx="509337" cy="300794"/>
          </a:xfrm>
          <a:prstGeom prst="wedgeRectCallout">
            <a:avLst>
              <a:gd name="adj1" fmla="val -2009"/>
              <a:gd name="adj2" fmla="val 1145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ahoma" pitchFamily="34" charset="0"/>
              </a:rPr>
              <a:t>fixed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48342" y="4845014"/>
                <a:ext cx="364961" cy="315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342" y="4845014"/>
                <a:ext cx="364961" cy="3154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65819" y="4825668"/>
                <a:ext cx="9424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𝑙𝑜𝑔𝑁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819" y="4825668"/>
                <a:ext cx="942470" cy="307777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urved Connector 15"/>
          <p:cNvCxnSpPr/>
          <p:nvPr/>
        </p:nvCxnSpPr>
        <p:spPr bwMode="auto">
          <a:xfrm rot="16200000" flipH="1">
            <a:off x="7039067" y="3597123"/>
            <a:ext cx="12700" cy="1588168"/>
          </a:xfrm>
          <a:prstGeom prst="curvedConnector3">
            <a:avLst>
              <a:gd name="adj1" fmla="val -2675677"/>
            </a:avLst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 bwMode="auto">
              <a:xfrm>
                <a:off x="9176954" y="3080951"/>
                <a:ext cx="1429265" cy="77316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r>
                  <a:rPr lang="en-US" sz="1200" dirty="0">
                    <a:solidFill>
                      <a:srgbClr val="0070C0"/>
                    </a:solidFill>
                  </a:rPr>
                  <a:t>Nonadaptive </a:t>
                </a:r>
                <a:r>
                  <a:rPr lang="en-US" sz="1200" dirty="0"/>
                  <a:t>tree distinguishes by querying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76954" y="3080951"/>
                <a:ext cx="1429265" cy="77316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 bwMode="auto">
              <a:xfrm>
                <a:off x="9150496" y="4251926"/>
                <a:ext cx="1517504" cy="90849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r>
                  <a:rPr lang="en-US" sz="1200" dirty="0">
                    <a:solidFill>
                      <a:srgbClr val="0070C0"/>
                    </a:solidFill>
                  </a:rPr>
                  <a:t>adaptive</a:t>
                </a:r>
                <a:r>
                  <a:rPr lang="en-US" sz="1200" dirty="0"/>
                  <a:t> tree distinguishes by querying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algn="l" rtl="0"/>
                <a:r>
                  <a:rPr lang="en-US" sz="1200" dirty="0"/>
                  <a:t>and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</m:sub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1200" dirty="0"/>
                  <a:t>.</a:t>
                </a: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50496" y="4251926"/>
                <a:ext cx="1517504" cy="908492"/>
              </a:xfrm>
              <a:prstGeom prst="roundRect">
                <a:avLst/>
              </a:prstGeom>
              <a:blipFill>
                <a:blip r:embed="rId10"/>
                <a:stretch>
                  <a:fillRect b="-1974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 bwMode="auto">
              <a:xfrm>
                <a:off x="6565234" y="1142708"/>
                <a:ext cx="4030579" cy="657726"/>
              </a:xfrm>
              <a:prstGeom prst="cloudCallout">
                <a:avLst>
                  <a:gd name="adj1" fmla="val -3420"/>
                  <a:gd name="adj2" fmla="val 94208"/>
                </a:avLst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dirty="0"/>
                  <a:t>say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5234" y="1142708"/>
                <a:ext cx="4030579" cy="657726"/>
              </a:xfrm>
              <a:prstGeom prst="cloudCallout">
                <a:avLst>
                  <a:gd name="adj1" fmla="val -3420"/>
                  <a:gd name="adj2" fmla="val 94208"/>
                </a:avLst>
              </a:prstGeom>
              <a:blipFill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 bwMode="auto">
          <a:xfrm>
            <a:off x="1852866" y="5190624"/>
            <a:ext cx="8683331" cy="7078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 bwMode="auto">
          <a:xfrm>
            <a:off x="1852864" y="6021713"/>
            <a:ext cx="8683330" cy="7078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/>
              <p:cNvSpPr/>
              <p:nvPr/>
            </p:nvSpPr>
            <p:spPr bwMode="auto">
              <a:xfrm>
                <a:off x="8743322" y="2485415"/>
                <a:ext cx="1878893" cy="558810"/>
              </a:xfrm>
              <a:prstGeom prst="wedgeRoundRectCallout">
                <a:avLst>
                  <a:gd name="adj1" fmla="val -80172"/>
                  <a:gd name="adj2" fmla="val -65966"/>
                  <a:gd name="adj3" fmla="val 16667"/>
                </a:avLst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1200" dirty="0"/>
                  <a:t>so that:</a:t>
                </a:r>
                <a:endParaRPr lang="en-US" sz="1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3322" y="2485415"/>
                <a:ext cx="1878893" cy="558810"/>
              </a:xfrm>
              <a:prstGeom prst="wedgeRoundRectCallout">
                <a:avLst>
                  <a:gd name="adj1" fmla="val -80172"/>
                  <a:gd name="adj2" fmla="val -65966"/>
                  <a:gd name="adj3" fmla="val 16667"/>
                </a:avLst>
              </a:prstGeom>
              <a:blipFill>
                <a:blip r:embed="rId12"/>
                <a:stretch>
                  <a:fillRect b="-833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441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/>
      <p:bldP spid="30" grpId="0" animBg="1"/>
      <p:bldP spid="31" grpId="0" animBg="1"/>
      <p:bldP spid="4" grpId="0" animBg="1"/>
      <p:bldP spid="33" grpId="0" animBg="1"/>
      <p:bldP spid="34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Ronen\Desktop\nobody-listen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571" y="1673499"/>
            <a:ext cx="733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Indistinguishability by adaptive procedures with advice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6463" y="1611228"/>
                <a:ext cx="8769349" cy="4852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400" dirty="0">
                    <a:solidFill>
                      <a:srgbClr val="00B050"/>
                    </a:solidFill>
                  </a:rPr>
                  <a:t>Setup:</a:t>
                </a:r>
                <a:r>
                  <a:rPr lang="en-GB" sz="2400" dirty="0"/>
                  <a:t> Let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be uniform </a:t>
                </a:r>
                <a:r>
                  <a:rPr lang="en-US" sz="2400" dirty="0" err="1"/>
                  <a:t>i.i.d</a:t>
                </a:r>
                <a:r>
                  <a:rPr lang="en-US" sz="2400" dirty="0"/>
                  <a:t>. bits. </a:t>
                </a:r>
              </a:p>
              <a:p>
                <a:pPr marL="0" indent="0">
                  <a:buNone/>
                </a:pPr>
                <a:r>
                  <a:rPr lang="en-US" sz="2400" dirty="0"/>
                  <a:t>Let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/>
                  <a:t> be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event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400" dirty="0"/>
                  <a:t>. 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Can depth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decision trees distinguish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</a:t>
                </a:r>
                <a:r>
                  <a:rPr lang="en-US" sz="2400" dirty="0"/>
                  <a:t> from </a:t>
                </a:r>
                <a:r>
                  <a:rPr 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dirty="0"/>
                  <a:t>?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Forbidden set lemma: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small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depth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/>
                  <a:t> trees that don’t query in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B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cannot distinguish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from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Fixed set lemma: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small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value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depth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/>
                  <a:t> trees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cannot distinguish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small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distinguishing advantage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Forbidden set lemma</a:t>
                </a:r>
                <a:r>
                  <a:rPr lang="en-US" sz="2400" dirty="0"/>
                  <a:t> is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generalization</a:t>
                </a:r>
                <a:r>
                  <a:rPr lang="en-US" sz="2400" dirty="0"/>
                  <a:t> of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folklore lemma </a:t>
                </a:r>
                <a:r>
                  <a:rPr lang="en-US" sz="2400" dirty="0"/>
                  <a:t>that has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q=1</a:t>
                </a:r>
                <a:r>
                  <a:rPr lang="en-US" sz="2400" dirty="0"/>
                  <a:t>, and </a:t>
                </a:r>
                <a:r>
                  <a:rPr lang="en-US" sz="2000" dirty="0"/>
                  <a:t>[SV08]</a:t>
                </a:r>
                <a:r>
                  <a:rPr lang="en-US" sz="2400" dirty="0"/>
                  <a:t> where trees are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nonadaptive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Related variants of fixed set lemma in </a:t>
                </a:r>
                <a:r>
                  <a:rPr lang="en-US" sz="2000" dirty="0"/>
                  <a:t>[Unr07,DGK17,CDGS18].</a:t>
                </a:r>
              </a:p>
              <a:p>
                <a:r>
                  <a:rPr lang="en-US" sz="2400" dirty="0"/>
                  <a:t>Our proofs </a:t>
                </a:r>
                <a:r>
                  <a:rPr lang="en-US" sz="2400" dirty="0">
                    <a:solidFill>
                      <a:srgbClr val="000000"/>
                    </a:solidFill>
                  </a:rPr>
                  <a:t>on</a:t>
                </a:r>
                <a:r>
                  <a:rPr lang="en-US" sz="2400" dirty="0"/>
                  <a:t> reductions end up using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fixed set lemma</a:t>
                </a:r>
                <a:r>
                  <a:rPr lang="en-US" sz="2400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6463" y="1611228"/>
                <a:ext cx="8769349" cy="4852988"/>
              </a:xfrm>
              <a:blipFill>
                <a:blip r:embed="rId3"/>
                <a:stretch>
                  <a:fillRect l="-1113" t="-1131" r="-904" b="-10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 bwMode="auto">
          <a:xfrm>
            <a:off x="1852866" y="1632287"/>
            <a:ext cx="7507705" cy="134825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 bwMode="auto">
              <a:xfrm>
                <a:off x="6565234" y="1142708"/>
                <a:ext cx="4030579" cy="657726"/>
              </a:xfrm>
              <a:prstGeom prst="cloudCallout">
                <a:avLst>
                  <a:gd name="adj1" fmla="val -3420"/>
                  <a:gd name="adj2" fmla="val 94208"/>
                </a:avLst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dirty="0"/>
                  <a:t>say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5234" y="1142708"/>
                <a:ext cx="4030579" cy="657726"/>
              </a:xfrm>
              <a:prstGeom prst="cloudCallout">
                <a:avLst>
                  <a:gd name="adj1" fmla="val -3420"/>
                  <a:gd name="adj2" fmla="val 94208"/>
                </a:avLst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 bwMode="auto">
          <a:xfrm>
            <a:off x="1852866" y="3133222"/>
            <a:ext cx="8683331" cy="7078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 bwMode="auto">
          <a:xfrm>
            <a:off x="1852864" y="3956292"/>
            <a:ext cx="8683330" cy="7078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/>
              <p:cNvSpPr/>
              <p:nvPr/>
            </p:nvSpPr>
            <p:spPr bwMode="auto">
              <a:xfrm>
                <a:off x="8743322" y="2485415"/>
                <a:ext cx="1878893" cy="558810"/>
              </a:xfrm>
              <a:prstGeom prst="wedgeRoundRectCallout">
                <a:avLst>
                  <a:gd name="adj1" fmla="val -80172"/>
                  <a:gd name="adj2" fmla="val -65966"/>
                  <a:gd name="adj3" fmla="val 16667"/>
                </a:avLst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1200" dirty="0"/>
                  <a:t>so that:</a:t>
                </a:r>
                <a:endParaRPr lang="en-US" sz="1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3322" y="2485415"/>
                <a:ext cx="1878893" cy="558810"/>
              </a:xfrm>
              <a:prstGeom prst="wedgeRoundRectCallout">
                <a:avLst>
                  <a:gd name="adj1" fmla="val -80172"/>
                  <a:gd name="adj2" fmla="val -65966"/>
                  <a:gd name="adj3" fmla="val 16667"/>
                </a:avLst>
              </a:prstGeom>
              <a:blipFill>
                <a:blip r:embed="rId5"/>
                <a:stretch>
                  <a:fillRect b="-833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90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open problems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9075" y="1624387"/>
                <a:ext cx="11804156" cy="4852988"/>
              </a:xfrm>
            </p:spPr>
            <p:txBody>
              <a:bodyPr/>
              <a:lstStyle/>
              <a:p>
                <a:r>
                  <a:rPr lang="en-US" sz="2400" dirty="0"/>
                  <a:t>What is the power of non-black box reductions</a:t>
                </a:r>
                <a:r>
                  <a:rPr lang="en-US" sz="2400" dirty="0" smtClean="0"/>
                  <a:t>?</a:t>
                </a:r>
              </a:p>
              <a:p>
                <a:r>
                  <a:rPr lang="en-US" sz="2400" dirty="0" smtClean="0"/>
                  <a:t>We show that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XOR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lemma </a:t>
                </a:r>
                <a:r>
                  <a:rPr lang="en-US" sz="2400" dirty="0" smtClean="0">
                    <a:solidFill>
                      <a:schemeClr val="accent4"/>
                    </a:solidFill>
                  </a:rPr>
                  <a:t>cannot be improved by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nonuniform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class reductions</a:t>
                </a:r>
                <a:r>
                  <a:rPr lang="en-US" sz="2400" dirty="0" smtClean="0">
                    <a:solidFill>
                      <a:schemeClr val="accent4"/>
                    </a:solidFill>
                  </a:rPr>
                  <a:t>.</a:t>
                </a:r>
              </a:p>
              <a:p>
                <a:r>
                  <a:rPr lang="en-US" sz="2400" dirty="0" smtClean="0"/>
                  <a:t>First impossibility result on non-black box reductions in this setup.</a:t>
                </a:r>
              </a:p>
              <a:p>
                <a:r>
                  <a:rPr lang="en-US" sz="2400" dirty="0" smtClean="0"/>
                  <a:t>We rule out the transformation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 smtClean="0"/>
                  <a:t>. Extend to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general</a:t>
                </a:r>
                <a:r>
                  <a:rPr lang="en-US" sz="2400" dirty="0" smtClean="0"/>
                  <a:t> transformations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smtClean="0"/>
                  <a:t>  (as in [GSV18] for </a:t>
                </a:r>
                <a:r>
                  <a:rPr lang="en-US" sz="2400" dirty="0" err="1" smtClean="0"/>
                  <a:t>nonuniform</a:t>
                </a:r>
                <a:r>
                  <a:rPr lang="en-US" sz="2400" dirty="0" smtClean="0"/>
                  <a:t> black-box reductions).</a:t>
                </a:r>
              </a:p>
              <a:p>
                <a:pPr lvl="1"/>
                <a:r>
                  <a:rPr lang="en-US" sz="2000" dirty="0" smtClean="0"/>
                  <a:t>In the paper, extension to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 smtClean="0"/>
                  <a:t> by explicit linear codes.</a:t>
                </a:r>
              </a:p>
              <a:p>
                <a:r>
                  <a:rPr lang="en-US" sz="2400" dirty="0" smtClean="0"/>
                  <a:t>Is the XOR-lemma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sz="2400" dirty="0" smtClean="0"/>
                  <a:t> true?</a:t>
                </a:r>
                <a:endParaRPr lang="en-US" sz="2000" dirty="0"/>
              </a:p>
              <a:p>
                <a:r>
                  <a:rPr lang="en-US" sz="2400" dirty="0" smtClean="0"/>
                  <a:t>Specifically, </a:t>
                </a:r>
                <a:r>
                  <a:rPr lang="en-US" sz="2400" dirty="0"/>
                  <a:t>is it true that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(or even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)</a:t>
                </a:r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/>
                  <a:t>-hard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⊕…⊕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is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dirty="0"/>
                        <m:t>−</m:t>
                      </m:r>
                      <m:r>
                        <m:rPr>
                          <m:nor/>
                        </m:rPr>
                        <a:rPr lang="en-US" sz="2400" dirty="0"/>
                        <m:t>hard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for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</m:d>
                      <m:r>
                        <a:rPr lang="en-US" sz="2400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he-I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075" y="1624387"/>
                <a:ext cx="11804156" cy="4852988"/>
              </a:xfrm>
              <a:blipFill>
                <a:blip r:embed="rId2"/>
                <a:stretch>
                  <a:fillRect l="-103" t="-1004" r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259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conclusions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open problems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2450" y="1619250"/>
                <a:ext cx="8656638" cy="51734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In paper we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consider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hardness amplification </a:t>
                </a:r>
                <a:r>
                  <a:rPr lang="en-US" sz="2400" dirty="0"/>
                  <a:t>that corresponds to “</a:t>
                </a:r>
                <a:r>
                  <a:rPr lang="en-US" sz="2400" dirty="0">
                    <a:solidFill>
                      <a:srgbClr val="0070C0"/>
                    </a:solidFill>
                  </a:rPr>
                  <a:t>non-Boolean codes</a:t>
                </a:r>
                <a:r>
                  <a:rPr lang="en-US" sz="2400" dirty="0"/>
                  <a:t>”, “</a:t>
                </a:r>
                <a:r>
                  <a:rPr lang="en-US" sz="2400" dirty="0">
                    <a:solidFill>
                      <a:srgbClr val="0070C0"/>
                    </a:solidFill>
                  </a:rPr>
                  <a:t>decoding from erasures</a:t>
                </a:r>
                <a:r>
                  <a:rPr lang="en-US" sz="2400" dirty="0"/>
                  <a:t>”.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400" dirty="0"/>
                  <a:t>Example,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direct product</a:t>
                </a:r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Construction map: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Holds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! Some reductions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don’t use majority</a:t>
                </a:r>
                <a:r>
                  <a:rPr lang="en-US" sz="2400" dirty="0"/>
                  <a:t> [IJKW].</a:t>
                </a:r>
              </a:p>
              <a:p>
                <a:r>
                  <a:rPr lang="en-US" sz="2400" dirty="0"/>
                  <a:t>We prove: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tight lower bound </a:t>
                </a:r>
                <a:r>
                  <a:rPr lang="en-US" sz="2400" dirty="0"/>
                  <a:t>on queries: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/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400" dirty="0"/>
                  <a:t>We show </a:t>
                </a:r>
                <a:r>
                  <a:rPr lang="en-US" sz="2400" dirty="0">
                    <a:solidFill>
                      <a:srgbClr val="0070C0"/>
                    </a:solidFill>
                  </a:rPr>
                  <a:t>limitations</a:t>
                </a:r>
                <a:r>
                  <a:rPr lang="en-US" sz="2400" dirty="0"/>
                  <a:t> on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converting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</a:t>
                </a:r>
                <a:r>
                  <a:rPr lang="en-US" sz="2400" dirty="0"/>
                  <a:t> that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/>
                  <a:t>-hard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sz="2400" dirty="0"/>
                  <a:t> into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PRG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sz="2400" dirty="0"/>
                  <a:t>. (Same as main result).</a:t>
                </a:r>
              </a:p>
              <a:p>
                <a:pPr marL="0" indent="0">
                  <a:buNone/>
                </a:pPr>
                <a:r>
                  <a:rPr lang="en-US" sz="2400" dirty="0"/>
                  <a:t>Is it possible to get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PRG</a:t>
                </a:r>
                <a:r>
                  <a:rPr lang="en-US" sz="2400" dirty="0"/>
                  <a:t>? [FSUV12] beats hybrid argument.</a:t>
                </a:r>
              </a:p>
              <a:p>
                <a:r>
                  <a:rPr lang="en-US" sz="2400" dirty="0"/>
                  <a:t>Limitations on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specific black-box constructions </a:t>
                </a:r>
                <a:r>
                  <a:rPr lang="en-US" sz="2400" dirty="0"/>
                  <a:t>[Vio18].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2450" y="1619250"/>
                <a:ext cx="8656638" cy="5173436"/>
              </a:xfrm>
              <a:blipFill>
                <a:blip r:embed="rId2"/>
                <a:stretch>
                  <a:fillRect l="-1127" t="-943" r="-845" b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416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18766" y="188913"/>
                <a:ext cx="8302373" cy="1143000"/>
              </a:xfrm>
            </p:spPr>
            <p:txBody>
              <a:bodyPr/>
              <a:lstStyle/>
              <a:p>
                <a:r>
                  <a:rPr lang="en-GB" sz="3200" dirty="0"/>
                  <a:t>Yao’s XOR Lemma: Hardness amplification</a:t>
                </a:r>
                <a:br>
                  <a:rPr lang="en-GB" sz="3200" dirty="0"/>
                </a:br>
                <a:r>
                  <a:rPr lang="en-GB" sz="3200" dirty="0"/>
                  <a:t>mildly hard functions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very hard functions</a:t>
                </a:r>
                <a:r>
                  <a:rPr lang="en-GB" sz="3200" dirty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18766" y="188913"/>
                <a:ext cx="8302373" cy="1143000"/>
              </a:xfrm>
              <a:blipFill>
                <a:blip r:embed="rId2"/>
                <a:stretch>
                  <a:fillRect l="-1836" t="-535" b="-17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0635" y="3855229"/>
                <a:ext cx="11865325" cy="314567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Yao’s XOR Lemma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constant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Many proofs </a:t>
                </a:r>
                <a:r>
                  <a:rPr lang="en-US" sz="2400" dirty="0">
                    <a:solidFill>
                      <a:srgbClr val="002060"/>
                    </a:solidFill>
                  </a:rPr>
                  <a:t>[Yao82,Lev87,Imp95,GNW95,KS03,IW97…].</a:t>
                </a:r>
              </a:p>
              <a:p>
                <a:pPr marL="0" indent="0">
                  <a:buNone/>
                </a:pPr>
                <a:r>
                  <a:rPr lang="en-US" sz="2400" dirty="0"/>
                  <a:t>Used all over in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Crypto</a:t>
                </a:r>
                <a:r>
                  <a:rPr lang="en-US" sz="2400" dirty="0"/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Derandomization</a:t>
                </a:r>
                <a:r>
                  <a:rPr lang="en-US" sz="2400" dirty="0"/>
                  <a:t>…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Open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Problem 1: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 Can you get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?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Open Problem 2: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[⊕] </m:t>
                    </m:r>
                  </m:oMath>
                </a14:m>
                <a:r>
                  <a:rPr lang="en-US" sz="2400" dirty="0"/>
                  <a:t>: Can you get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?</a:t>
                </a:r>
                <a:endParaRPr lang="en-US" sz="800" dirty="0"/>
              </a:p>
              <a:p>
                <a:pPr marL="0" indent="0">
                  <a:buNone/>
                </a:pPr>
                <a:r>
                  <a:rPr lang="en-US" sz="2400" dirty="0"/>
                  <a:t>Both are open even if we allow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8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635" y="3855229"/>
                <a:ext cx="11865325" cy="3145677"/>
              </a:xfrm>
              <a:blipFill>
                <a:blip r:embed="rId3"/>
                <a:stretch>
                  <a:fillRect l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477795" y="1486900"/>
                <a:ext cx="3971702" cy="231507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→{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algn="ctr" rtl="0"/>
                <a:endParaRPr lang="en-US" sz="800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in circuit class </a:t>
                </a:r>
                <a:r>
                  <a:rPr lang="en-US" dirty="0">
                    <a:solidFill>
                      <a:srgbClr val="FF0000"/>
                    </a:solidFill>
                    <a:latin typeface="Tahoma" pitchFamily="34" charset="0"/>
                  </a:rPr>
                  <a:t>C</a:t>
                </a:r>
                <a:r>
                  <a:rPr lang="en-US" dirty="0" smtClean="0">
                    <a:solidFill>
                      <a:schemeClr val="tx1"/>
                    </a:solidFill>
                    <a:latin typeface="Tahoma" pitchFamily="34" charset="0"/>
                  </a:rPr>
                  <a:t>:</a:t>
                </a:r>
                <a:endParaRPr lang="en-US" sz="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ctr" rtl="0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–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hard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 function”.</a:t>
                </a:r>
              </a:p>
              <a:p>
                <a:pPr rtl="0"/>
                <a:endParaRPr lang="en-US" dirty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795" y="1486900"/>
                <a:ext cx="3971702" cy="231507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6656450" y="1486899"/>
                <a:ext cx="5331377" cy="2315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⊕…⊕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algn="ctr" rtl="0"/>
                <a:endParaRPr lang="en-US" sz="800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in circuit class </a:t>
                </a:r>
                <a:r>
                  <a:rPr lang="en-US" dirty="0">
                    <a:solidFill>
                      <a:srgbClr val="FF0000"/>
                    </a:solidFill>
                    <a:latin typeface="Tahoma" pitchFamily="34" charset="0"/>
                  </a:rPr>
                  <a:t>C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:</a:t>
                </a: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ctr" rtl="0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–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hard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 function”.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6450" y="1486899"/>
                <a:ext cx="5331377" cy="231508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 bwMode="auto">
          <a:xfrm>
            <a:off x="6139679" y="2587559"/>
            <a:ext cx="192155" cy="18448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4235" y="1376533"/>
            <a:ext cx="2652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Yao’s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</a:rPr>
              <a:t> XOR </a:t>
            </a:r>
            <a:r>
              <a:rPr lang="en-US" sz="2000" dirty="0" smtClean="0">
                <a:solidFill>
                  <a:srgbClr val="00B050"/>
                </a:solidFill>
              </a:rPr>
              <a:t>Lemma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4667501" y="2565502"/>
            <a:ext cx="192155" cy="18448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16" name="Picture 2" descr="https://upload.wikimedia.org/wikipedia/commons/1/1d/MarkIV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62" y="2118869"/>
            <a:ext cx="882665" cy="114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65" y="2513906"/>
            <a:ext cx="312378" cy="40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35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That’s it…</a:t>
            </a:r>
            <a:endParaRPr lang="he-I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2112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Old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14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/>
                  <a:t>Hardness amplification theorems: hard functions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/>
                  <a:t> harder functions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48" t="-24599" r="-916" b="-224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Dfn: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agree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if: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←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hard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otherwise).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Very hard functions: </a:t>
                </a:r>
                <a:r>
                  <a:rPr lang="en-US" dirty="0" smtClean="0"/>
                  <a:t>explicit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/>
                  <a:t>-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hard</a:t>
                </a:r>
                <a:r>
                  <a:rPr lang="en-US" dirty="0" smtClean="0"/>
                  <a:t> for all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poly-size circuits </a:t>
                </a:r>
                <a:r>
                  <a:rPr lang="en-US" dirty="0" smtClean="0"/>
                  <a:t>(or other circuit classes).</a:t>
                </a:r>
              </a:p>
              <a:p>
                <a:pPr marL="0" indent="0">
                  <a:buNone/>
                </a:pPr>
                <a:endParaRPr lang="en-US" sz="9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Required for crypto, </a:t>
                </a:r>
                <a:r>
                  <a:rPr lang="en-US" dirty="0" err="1" smtClean="0"/>
                  <a:t>derandomization</a:t>
                </a:r>
                <a:r>
                  <a:rPr lang="en-US" dirty="0" smtClean="0"/>
                  <a:t>, etc…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Hardness amplification: </a:t>
                </a:r>
                <a:r>
                  <a:rPr lang="en-US" dirty="0" smtClean="0"/>
                  <a:t>Map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mildly </a:t>
                </a:r>
                <a:r>
                  <a:rPr lang="en-US" dirty="0">
                    <a:solidFill>
                      <a:srgbClr val="0070C0"/>
                    </a:solidFill>
                  </a:rPr>
                  <a:t>hard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very hard</a:t>
                </a:r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captures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worst-case hardness</a:t>
                </a:r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Hardness amplification </a:t>
                </a:r>
                <a:r>
                  <a:rPr lang="en-US" dirty="0" smtClean="0"/>
                  <a:t>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conditional</a:t>
                </a:r>
                <a:r>
                  <a:rPr lang="en-US" dirty="0" smtClean="0"/>
                  <a:t> result.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8" t="-28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 bwMode="auto">
          <a:xfrm>
            <a:off x="1822450" y="1619253"/>
            <a:ext cx="8656638" cy="104373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97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417765" y="188913"/>
                <a:ext cx="8302373" cy="1143000"/>
              </a:xfrm>
            </p:spPr>
            <p:txBody>
              <a:bodyPr/>
              <a:lstStyle/>
              <a:p>
                <a:r>
                  <a:rPr lang="en-GB" sz="3200" dirty="0"/>
                  <a:t>Hardness amplification theorems:                       mildly hard functions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very hard functions</a:t>
                </a:r>
                <a:r>
                  <a:rPr lang="en-GB" sz="3200" dirty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17765" y="188913"/>
                <a:ext cx="8302373" cy="1143000"/>
              </a:xfrm>
              <a:blipFill>
                <a:blip r:embed="rId2"/>
                <a:stretch>
                  <a:fillRect l="-1909" t="-535" r="-11601" b="-17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18439" y="3836639"/>
                <a:ext cx="8656638" cy="29210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(</a:t>
                </a:r>
                <a:r>
                  <a:rPr lang="en-US" sz="2400" dirty="0">
                    <a:solidFill>
                      <a:srgbClr val="0070C0"/>
                    </a:solidFill>
                  </a:rPr>
                  <a:t>black-box</a:t>
                </a:r>
                <a:r>
                  <a:rPr lang="en-US" sz="2400" dirty="0"/>
                  <a:t>) </a:t>
                </a:r>
                <a:r>
                  <a:rPr lang="en-US" sz="2400" dirty="0">
                    <a:solidFill>
                      <a:srgbClr val="0070C0"/>
                    </a:solidFill>
                  </a:rPr>
                  <a:t>hardness amplification </a:t>
                </a:r>
                <a:r>
                  <a:rPr lang="en-US" sz="2400" dirty="0"/>
                  <a:t>theorems consist of:</a:t>
                </a:r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Construction map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ahoma" pitchFamily="34" charset="0"/>
                  </a:rPr>
                  <a:t>.</a:t>
                </a:r>
              </a:p>
              <a:p>
                <a:r>
                  <a:rPr lang="en-US" sz="2400" dirty="0">
                    <a:solidFill>
                      <a:srgbClr val="00B050"/>
                    </a:solidFill>
                    <a:latin typeface="Tahoma" pitchFamily="34" charset="0"/>
                  </a:rPr>
                  <a:t>Proof</a:t>
                </a:r>
                <a:r>
                  <a:rPr lang="en-US" sz="2400" dirty="0">
                    <a:latin typeface="Tahoma" pitchFamily="34" charset="0"/>
                  </a:rPr>
                  <a:t>: </a:t>
                </a:r>
                <a:r>
                  <a:rPr lang="en-US" sz="2400" dirty="0">
                    <a:solidFill>
                      <a:srgbClr val="0070C0"/>
                    </a:solidFill>
                    <a:latin typeface="Tahoma" pitchFamily="34" charset="0"/>
                  </a:rPr>
                  <a:t>reduction</a:t>
                </a:r>
                <a:r>
                  <a:rPr lang="en-US" sz="2400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showing that:                 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breaks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breaks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900" dirty="0"/>
              </a:p>
              <a:p>
                <a:pPr marL="0" indent="0">
                  <a:buNone/>
                </a:pPr>
                <a:r>
                  <a:rPr lang="en-US" sz="2400" dirty="0"/>
                  <a:t>Used all over in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Crypto</a:t>
                </a:r>
                <a:r>
                  <a:rPr lang="en-US" sz="2400" dirty="0"/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Derandomization</a:t>
                </a:r>
                <a:r>
                  <a:rPr lang="en-US" sz="2400" dirty="0"/>
                  <a:t>…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Special case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captures worst case hardness.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8439" y="3836639"/>
                <a:ext cx="8656638" cy="2921099"/>
              </a:xfrm>
              <a:blipFill>
                <a:blip r:embed="rId3"/>
                <a:stretch>
                  <a:fillRect l="-1056" t="-1667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1/1d/MarkIV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55" y="2080961"/>
            <a:ext cx="882665" cy="114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588166" y="1579141"/>
                <a:ext cx="3733800" cy="21506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→{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in circuit class </a:t>
                </a:r>
                <a:r>
                  <a:rPr lang="en-US" dirty="0">
                    <a:solidFill>
                      <a:srgbClr val="FF0000"/>
                    </a:solidFill>
                    <a:latin typeface="Tahoma" pitchFamily="34" charset="0"/>
                  </a:rPr>
                  <a:t>C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:</a:t>
                </a:r>
              </a:p>
              <a:p>
                <a:pPr algn="ctr" rtl="0"/>
                <a:endParaRPr lang="en-US" sz="10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ctr" rtl="0"/>
                <a:endParaRPr lang="en-US" sz="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ctr" rtl="0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–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hard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 function”.</a:t>
                </a:r>
              </a:p>
              <a:p>
                <a:pPr rtl="0"/>
                <a:endParaRPr lang="en-US" dirty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8166" y="1579141"/>
                <a:ext cx="3733800" cy="2150648"/>
              </a:xfrm>
              <a:prstGeom prst="roundRect">
                <a:avLst/>
              </a:prstGeom>
              <a:blipFill>
                <a:blip r:embed="rId5"/>
                <a:stretch>
                  <a:fillRect b="-840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6745701" y="1579142"/>
                <a:ext cx="3878179" cy="219476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→{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in circuit class </a:t>
                </a:r>
                <a:r>
                  <a:rPr lang="en-US" dirty="0">
                    <a:solidFill>
                      <a:srgbClr val="FF0000"/>
                    </a:solidFill>
                    <a:latin typeface="Tahoma" pitchFamily="34" charset="0"/>
                  </a:rPr>
                  <a:t>C’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:</a:t>
                </a: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ctr" rtl="0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–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hard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 function”.</a:t>
                </a:r>
              </a:p>
              <a:p>
                <a:pPr algn="ctr" rtl="0"/>
                <a:endParaRPr lang="en-US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rtl="0"/>
                <a:endParaRPr lang="en-US" dirty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5701" y="1579142"/>
                <a:ext cx="3878179" cy="2194763"/>
              </a:xfrm>
              <a:prstGeom prst="roundRect">
                <a:avLst/>
              </a:prstGeom>
              <a:blipFill>
                <a:blip r:embed="rId6"/>
                <a:stretch>
                  <a:fillRect b="-1099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 bwMode="auto">
          <a:xfrm>
            <a:off x="5398163" y="2562223"/>
            <a:ext cx="192155" cy="18448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 bwMode="auto">
          <a:xfrm>
            <a:off x="6517183" y="2584280"/>
            <a:ext cx="192155" cy="18448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1760621" y="3890212"/>
            <a:ext cx="8017042" cy="179671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10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of fixed set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15626" y="1626074"/>
                <a:ext cx="8852374" cy="4852988"/>
              </a:xfrm>
            </p:spPr>
            <p:txBody>
              <a:bodyPr/>
              <a:lstStyle/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B050"/>
                    </a:solidFill>
                  </a:rPr>
                  <a:t>Setup:</a:t>
                </a:r>
                <a:r>
                  <a:rPr lang="en-GB" sz="2400" dirty="0">
                    <a:solidFill>
                      <a:srgbClr val="000000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be uniform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i.i.d</a:t>
                </a:r>
                <a:r>
                  <a:rPr lang="en-US" sz="2400" dirty="0">
                    <a:solidFill>
                      <a:srgbClr val="000000"/>
                    </a:solidFill>
                  </a:rPr>
                  <a:t>. bits. 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Let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>
                    <a:solidFill>
                      <a:srgbClr val="000000"/>
                    </a:solidFill>
                  </a:rPr>
                  <a:t> be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event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s.t.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Can depth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decision trees distinguish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</a:t>
                </a:r>
                <a:r>
                  <a:rPr lang="en-US" sz="2400" dirty="0">
                    <a:solidFill>
                      <a:srgbClr val="000000"/>
                    </a:solidFill>
                  </a:rPr>
                  <a:t> from </a:t>
                </a:r>
                <a:r>
                  <a:rPr 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dirty="0">
                    <a:solidFill>
                      <a:srgbClr val="000000"/>
                    </a:solidFill>
                  </a:rPr>
                  <a:t>?</a:t>
                </a:r>
                <a:endParaRPr lang="en-US" sz="800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Fixed set lemma: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small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value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s.t.</a:t>
                </a:r>
                <a:r>
                  <a:rPr lang="en-US" sz="2400" dirty="0">
                    <a:solidFill>
                      <a:srgbClr val="000000"/>
                    </a:solidFill>
                  </a:rPr>
                  <a:t> depth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>
                    <a:solidFill>
                      <a:srgbClr val="000000"/>
                    </a:solidFill>
                  </a:rPr>
                  <a:t> trees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cannot distinguish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endParaRPr lang="en-GB" sz="800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be the “</a:t>
                </a:r>
                <a:r>
                  <a:rPr lang="en-GB" sz="2400" dirty="0">
                    <a:solidFill>
                      <a:srgbClr val="0070C0"/>
                    </a:solidFill>
                  </a:rPr>
                  <a:t>entropy deficiency</a:t>
                </a:r>
                <a:r>
                  <a:rPr lang="en-GB" sz="2400" dirty="0">
                    <a:solidFill>
                      <a:srgbClr val="000000"/>
                    </a:solidFill>
                  </a:rPr>
                  <a:t>” of </a:t>
                </a:r>
                <a:r>
                  <a:rPr lang="en-GB" sz="2400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B050"/>
                    </a:solidFill>
                  </a:rPr>
                  <a:t>Claim:</a:t>
                </a:r>
                <a:r>
                  <a:rPr lang="en-GB" sz="2400" dirty="0">
                    <a:solidFill>
                      <a:srgbClr val="000000"/>
                    </a:solidFill>
                  </a:rPr>
                  <a:t> If depth </a:t>
                </a:r>
                <a:r>
                  <a:rPr lang="en-GB" sz="2400" dirty="0">
                    <a:solidFill>
                      <a:srgbClr val="FF0000"/>
                    </a:solidFill>
                  </a:rPr>
                  <a:t>q</a:t>
                </a:r>
                <a:r>
                  <a:rPr lang="en-GB" sz="2400" dirty="0">
                    <a:solidFill>
                      <a:srgbClr val="000000"/>
                    </a:solidFill>
                  </a:rPr>
                  <a:t> tree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-</a:t>
                </a:r>
                <a:r>
                  <a:rPr lang="en-GB" sz="2400" dirty="0">
                    <a:solidFill>
                      <a:srgbClr val="0070C0"/>
                    </a:solidFill>
                  </a:rPr>
                  <a:t>distinguishes</a:t>
                </a:r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000000"/>
                    </a:solidFill>
                  </a:rPr>
                  <a:t> from </a:t>
                </a:r>
                <a:r>
                  <a:rPr lang="en-GB" sz="2400" dirty="0">
                    <a:solidFill>
                      <a:srgbClr val="FF0000"/>
                    </a:solidFill>
                  </a:rPr>
                  <a:t>R</a:t>
                </a:r>
                <a:r>
                  <a:rPr lang="en-GB" sz="2400" dirty="0">
                    <a:solidFill>
                      <a:srgbClr val="00000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, of size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, s.t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Fixed lemma follows as initially,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, and so after at most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steps, no tree can distinguish. 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We fix at most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𝑞𝑎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bits.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5626" y="1626074"/>
                <a:ext cx="8852374" cy="4852988"/>
              </a:xfrm>
              <a:blipFill>
                <a:blip r:embed="rId2"/>
                <a:stretch>
                  <a:fillRect l="-1102" t="-1131" r="-207" b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 bwMode="auto">
          <a:xfrm>
            <a:off x="1852866" y="1632287"/>
            <a:ext cx="7507705" cy="134825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852866" y="3037686"/>
            <a:ext cx="8683331" cy="7078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852866" y="4404438"/>
            <a:ext cx="8683331" cy="7078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9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of fixed set lemma:  Proof of claim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15626" y="1632898"/>
                <a:ext cx="8988228" cy="4852988"/>
              </a:xfrm>
            </p:spPr>
            <p:txBody>
              <a:bodyPr/>
              <a:lstStyle/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be the “</a:t>
                </a:r>
                <a:r>
                  <a:rPr lang="en-GB" sz="2400" dirty="0">
                    <a:solidFill>
                      <a:srgbClr val="0070C0"/>
                    </a:solidFill>
                  </a:rPr>
                  <a:t>entropy deficiency</a:t>
                </a:r>
                <a:r>
                  <a:rPr lang="en-GB" sz="2400" dirty="0">
                    <a:solidFill>
                      <a:srgbClr val="000000"/>
                    </a:solidFill>
                  </a:rPr>
                  <a:t>” of </a:t>
                </a:r>
                <a:r>
                  <a:rPr lang="en-GB" sz="2400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B050"/>
                    </a:solidFill>
                  </a:rPr>
                  <a:t>Claim:</a:t>
                </a:r>
                <a:r>
                  <a:rPr lang="en-GB" sz="2400" dirty="0">
                    <a:solidFill>
                      <a:srgbClr val="000000"/>
                    </a:solidFill>
                  </a:rPr>
                  <a:t> If depth </a:t>
                </a:r>
                <a:r>
                  <a:rPr lang="en-GB" sz="2400" dirty="0">
                    <a:solidFill>
                      <a:srgbClr val="FF0000"/>
                    </a:solidFill>
                  </a:rPr>
                  <a:t>q</a:t>
                </a:r>
                <a:r>
                  <a:rPr lang="en-GB" sz="2400" dirty="0">
                    <a:solidFill>
                      <a:srgbClr val="000000"/>
                    </a:solidFill>
                  </a:rPr>
                  <a:t> tree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-</a:t>
                </a:r>
                <a:r>
                  <a:rPr lang="en-GB" sz="2400" dirty="0">
                    <a:solidFill>
                      <a:srgbClr val="0070C0"/>
                    </a:solidFill>
                  </a:rPr>
                  <a:t>distinguishes</a:t>
                </a:r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000000"/>
                    </a:solidFill>
                  </a:rPr>
                  <a:t> from </a:t>
                </a:r>
                <a:r>
                  <a:rPr lang="en-GB" sz="2400" dirty="0">
                    <a:solidFill>
                      <a:srgbClr val="FF0000"/>
                    </a:solidFill>
                  </a:rPr>
                  <a:t>R</a:t>
                </a:r>
                <a:r>
                  <a:rPr lang="en-GB" sz="2400" dirty="0">
                    <a:solidFill>
                      <a:srgbClr val="00000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, of size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, s.t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B050"/>
                    </a:solidFill>
                  </a:rPr>
                  <a:t>Proof:</a:t>
                </a:r>
                <a:r>
                  <a:rPr lang="en-GB" sz="2400" dirty="0">
                    <a:solidFill>
                      <a:srgbClr val="000000"/>
                    </a:solidFill>
                  </a:rPr>
                  <a:t> Assume that a depth </a:t>
                </a:r>
                <a:r>
                  <a:rPr lang="en-GB" sz="2400" dirty="0">
                    <a:solidFill>
                      <a:srgbClr val="FF0000"/>
                    </a:solidFill>
                  </a:rPr>
                  <a:t>q</a:t>
                </a:r>
                <a:r>
                  <a:rPr lang="en-GB" sz="2400" dirty="0">
                    <a:solidFill>
                      <a:srgbClr val="000000"/>
                    </a:solidFill>
                  </a:rPr>
                  <a:t> tree </a:t>
                </a:r>
                <a:r>
                  <a:rPr lang="en-GB" sz="2400" dirty="0">
                    <a:solidFill>
                      <a:srgbClr val="FF0000"/>
                    </a:solidFill>
                  </a:rPr>
                  <a:t>T</a:t>
                </a:r>
                <a:r>
                  <a:rPr lang="en-GB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-</a:t>
                </a:r>
                <a:r>
                  <a:rPr lang="en-GB" sz="2400" dirty="0">
                    <a:solidFill>
                      <a:srgbClr val="0070C0"/>
                    </a:solidFill>
                  </a:rPr>
                  <a:t>distinguishes</a:t>
                </a:r>
                <a:r>
                  <a:rPr lang="en-GB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>
                    <a:solidFill>
                      <a:srgbClr val="000000"/>
                    </a:solidFill>
                  </a:rPr>
                  <a:t>be the queries asked on </a:t>
                </a:r>
                <a:r>
                  <a:rPr lang="en-GB" sz="2400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000000"/>
                    </a:solidFill>
                  </a:rPr>
                  <a:t> (RVs).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-</a:t>
                </a:r>
                <a:r>
                  <a:rPr lang="en-GB" sz="2400" dirty="0">
                    <a:solidFill>
                      <a:srgbClr val="0070C0"/>
                    </a:solidFill>
                  </a:rPr>
                  <a:t>far</a:t>
                </a:r>
                <a:r>
                  <a:rPr lang="en-GB" sz="2400" dirty="0">
                    <a:solidFill>
                      <a:srgbClr val="000000"/>
                    </a:solidFill>
                  </a:rPr>
                  <a:t> from uniform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rgbClr val="3333CC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rgbClr val="3333CC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</a:rPr>
                  <a:t>fixed to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rgbClr val="3333CC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. 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5626" y="1632898"/>
                <a:ext cx="8988228" cy="4852988"/>
              </a:xfrm>
              <a:blipFill>
                <a:blip r:embed="rId2"/>
                <a:stretch>
                  <a:fillRect l="-1085" t="-1131" b="-5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1852866" y="2159372"/>
            <a:ext cx="8683331" cy="7078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34690" y="3690060"/>
            <a:ext cx="180150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7030A0"/>
                </a:solidFill>
              </a:rPr>
              <a:t>Pinsker’s</a:t>
            </a:r>
            <a:r>
              <a:rPr lang="en-US" sz="1800" dirty="0">
                <a:solidFill>
                  <a:srgbClr val="7030A0"/>
                </a:solidFill>
              </a:rPr>
              <a:t> lemma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flipH="1">
            <a:off x="6314364" y="3874726"/>
            <a:ext cx="2420326" cy="240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497883" y="5205011"/>
            <a:ext cx="208823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800" dirty="0">
                <a:solidFill>
                  <a:srgbClr val="7030A0"/>
                </a:solidFill>
              </a:rPr>
              <a:t>I is a function of X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 bwMode="auto">
          <a:xfrm flipH="1" flipV="1">
            <a:off x="2936543" y="4892723"/>
            <a:ext cx="5561340" cy="4969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8466039" y="5743090"/>
            <a:ext cx="2120077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800" dirty="0">
                <a:solidFill>
                  <a:srgbClr val="7030A0"/>
                </a:solidFill>
              </a:rPr>
              <a:t>Entropy chain rule</a:t>
            </a:r>
          </a:p>
        </p:txBody>
      </p:sp>
      <p:cxnSp>
        <p:nvCxnSpPr>
          <p:cNvPr id="26" name="Straight Arrow Connector 25"/>
          <p:cNvCxnSpPr>
            <a:stCxn id="19" idx="1"/>
          </p:cNvCxnSpPr>
          <p:nvPr/>
        </p:nvCxnSpPr>
        <p:spPr bwMode="auto">
          <a:xfrm flipH="1" flipV="1">
            <a:off x="5631976" y="4892726"/>
            <a:ext cx="2834060" cy="1035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08357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/>
                  <a:t>Motivation for: </a:t>
                </a:r>
                <a:br>
                  <a:rPr lang="en-US" sz="4000" dirty="0"/>
                </a:br>
                <a:r>
                  <a:rPr lang="en-US" sz="4000" dirty="0"/>
                  <a:t>improved XOR-Lemma for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48" t="-24599" b="-22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411260" y="1569611"/>
                <a:ext cx="11497815" cy="188235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kern="0" dirty="0" smtClean="0">
                    <a:solidFill>
                      <a:srgbClr val="00B050"/>
                    </a:solidFill>
                  </a:rPr>
                  <a:t>XOR Lemma </a:t>
                </a:r>
                <a:r>
                  <a:rPr lang="en-US" sz="2400" kern="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2400" kern="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ker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400" kern="0">
                        <a:latin typeface="Cambria Math" panose="02040503050406030204" pitchFamily="18" charset="0"/>
                      </a:rPr>
                      <m:t>constant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kern="0" dirty="0"/>
                  <a:t>.</a:t>
                </a:r>
              </a:p>
              <a:p>
                <a:pPr marL="0" indent="0">
                  <a:buNone/>
                </a:pPr>
                <a:endParaRPr lang="en-US" sz="800" kern="0" dirty="0"/>
              </a:p>
              <a:p>
                <a:pPr marL="0" indent="0">
                  <a:buNone/>
                </a:pPr>
                <a:r>
                  <a:rPr lang="en-US" sz="2400" kern="0" dirty="0">
                    <a:solidFill>
                      <a:srgbClr val="00B050"/>
                    </a:solidFill>
                  </a:rPr>
                  <a:t>Prob. 1: </a:t>
                </a:r>
                <a:r>
                  <a:rPr lang="en-US" sz="2400" kern="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/>
                  <a:t>: get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kern="0" dirty="0" smtClean="0"/>
                  <a:t>.</a:t>
                </a:r>
                <a:endParaRPr lang="en-US" sz="2400" kern="0" dirty="0"/>
              </a:p>
              <a:p>
                <a:pPr marL="0" indent="0">
                  <a:buNone/>
                </a:pPr>
                <a:r>
                  <a:rPr lang="en-US" sz="2400" kern="0" dirty="0">
                    <a:solidFill>
                      <a:srgbClr val="00B050"/>
                    </a:solidFill>
                  </a:rPr>
                  <a:t>Prob. 2: </a:t>
                </a:r>
                <a:r>
                  <a:rPr lang="en-US" sz="2400" kern="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[⊕] </m:t>
                    </m:r>
                  </m:oMath>
                </a14:m>
                <a:r>
                  <a:rPr lang="en-US" sz="2400" kern="0" dirty="0"/>
                  <a:t>: get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kern="0" dirty="0" smtClean="0"/>
                  <a:t>.</a:t>
                </a:r>
                <a:endParaRPr lang="en-US" sz="2400" kern="0" dirty="0"/>
              </a:p>
              <a:p>
                <a:pPr marL="0" indent="0">
                  <a:buNone/>
                </a:pPr>
                <a:r>
                  <a:rPr lang="en-US" sz="2400" kern="0" dirty="0"/>
                  <a:t>Open even if we allow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ker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kern="0" dirty="0"/>
              </a:p>
              <a:p>
                <a:pPr marL="0" indent="0">
                  <a:buNone/>
                </a:pPr>
                <a:endParaRPr lang="en-US" sz="800" kern="0" dirty="0"/>
              </a:p>
              <a:p>
                <a:pPr marL="0" indent="0">
                  <a:buNone/>
                </a:pPr>
                <a:r>
                  <a:rPr lang="en-US" sz="2400" kern="0" dirty="0"/>
                  <a:t>Security of </a:t>
                </a:r>
                <a:r>
                  <a:rPr lang="en-US" sz="2400" kern="0" dirty="0">
                    <a:solidFill>
                      <a:srgbClr val="0070C0"/>
                    </a:solidFill>
                  </a:rPr>
                  <a:t>Cryptographic primitives</a:t>
                </a:r>
                <a:r>
                  <a:rPr lang="en-US" sz="2400" kern="0" dirty="0"/>
                  <a:t>/</a:t>
                </a:r>
                <a:r>
                  <a:rPr lang="en-US" sz="2400" kern="0" dirty="0">
                    <a:solidFill>
                      <a:srgbClr val="0070C0"/>
                    </a:solidFill>
                  </a:rPr>
                  <a:t>Pseudo-random generators</a:t>
                </a:r>
                <a:r>
                  <a:rPr lang="en-US" sz="2400" kern="0" dirty="0"/>
                  <a:t> is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kern="0" dirty="0"/>
              </a:p>
              <a:p>
                <a:pPr marL="0" indent="0">
                  <a:buNone/>
                </a:pPr>
                <a:r>
                  <a:rPr lang="en-US" sz="2400" kern="0" dirty="0"/>
                  <a:t>Current </a:t>
                </a:r>
                <a:r>
                  <a:rPr lang="en-US" sz="2400" kern="0" dirty="0" smtClean="0"/>
                  <a:t>proofs do not </a:t>
                </a:r>
                <a:r>
                  <a:rPr lang="en-US" sz="2400" kern="0" dirty="0"/>
                  <a:t>give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kern="0" dirty="0"/>
                  <a:t>.</a:t>
                </a:r>
              </a:p>
              <a:p>
                <a:pPr marL="0" indent="0">
                  <a:buNone/>
                </a:pPr>
                <a:endParaRPr lang="en-US" sz="800" kern="0" dirty="0"/>
              </a:p>
              <a:p>
                <a:pPr marL="0" indent="0">
                  <a:buNone/>
                </a:pPr>
                <a:r>
                  <a:rPr lang="en-US" sz="2400" kern="0" dirty="0"/>
                  <a:t>Yao’s XOR-Lemma imitates an </a:t>
                </a:r>
                <a:r>
                  <a:rPr lang="en-US" sz="2400" kern="0" dirty="0">
                    <a:solidFill>
                      <a:srgbClr val="0070C0"/>
                    </a:solidFill>
                  </a:rPr>
                  <a:t>information theoretic phenomenon</a:t>
                </a:r>
                <a:r>
                  <a:rPr lang="en-US" sz="2400" kern="0" dirty="0"/>
                  <a:t>:</a:t>
                </a:r>
              </a:p>
              <a:p>
                <a:pPr marL="0" indent="0">
                  <a:buNone/>
                </a:pPr>
                <a:r>
                  <a:rPr lang="en-US" sz="2400" kern="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/>
                  <a:t>are </a:t>
                </a:r>
                <a:r>
                  <a:rPr lang="en-US" sz="2400" kern="0" dirty="0">
                    <a:solidFill>
                      <a:srgbClr val="0070C0"/>
                    </a:solidFill>
                  </a:rPr>
                  <a:t>independent coins </a:t>
                </a:r>
                <a:r>
                  <a:rPr lang="en-US" sz="2400" kern="0" dirty="0"/>
                  <a:t>with bias </a:t>
                </a:r>
                <a:r>
                  <a:rPr lang="en-US" sz="2400" kern="0" dirty="0">
                    <a:solidFill>
                      <a:srgbClr val="FF0000"/>
                    </a:solidFill>
                  </a:rPr>
                  <a:t>1/3</a:t>
                </a:r>
                <a:r>
                  <a:rPr lang="en-US" sz="2400" kern="0" dirty="0"/>
                  <a:t>, </a:t>
                </a:r>
              </a:p>
              <a:p>
                <a:pPr marL="0" indent="0">
                  <a:buNone/>
                </a:pPr>
                <a:r>
                  <a:rPr lang="en-US" sz="2400" kern="0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⊕…⊕</m:t>
                    </m:r>
                    <m:sSub>
                      <m:sSub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kern="0" dirty="0"/>
                  <a:t> is a coin with bias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kern="0" dirty="0"/>
                  <a:t>, for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f>
                          <m:fPr>
                            <m:ctrlP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sz="2400" i="1" ker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kern="0" dirty="0"/>
              </a:p>
              <a:p>
                <a:pPr marL="0" indent="0">
                  <a:buNone/>
                </a:pPr>
                <a:r>
                  <a:rPr lang="en-US" sz="2400" kern="0" dirty="0"/>
                  <a:t>Does this hold in the </a:t>
                </a:r>
                <a:r>
                  <a:rPr lang="en-US" sz="2400" kern="0" dirty="0">
                    <a:solidFill>
                      <a:srgbClr val="0070C0"/>
                    </a:solidFill>
                  </a:rPr>
                  <a:t>computational realm</a:t>
                </a:r>
                <a:r>
                  <a:rPr lang="en-US" sz="2400" kern="0" dirty="0"/>
                  <a:t>?</a:t>
                </a:r>
              </a:p>
              <a:p>
                <a:endParaRPr lang="en-US" sz="2000" kern="0" dirty="0"/>
              </a:p>
              <a:p>
                <a:pPr marL="0" indent="0">
                  <a:buNone/>
                </a:pPr>
                <a:endParaRPr lang="en-US" sz="2000" kern="0" dirty="0"/>
              </a:p>
              <a:p>
                <a:pPr marL="0" indent="0">
                  <a:buNone/>
                </a:pPr>
                <a:endParaRPr lang="en-US" sz="2400" kern="0" dirty="0"/>
              </a:p>
              <a:p>
                <a:pPr marL="0" indent="0">
                  <a:buNone/>
                </a:pPr>
                <a:endParaRPr lang="en-US" sz="2400" kern="0" dirty="0"/>
              </a:p>
              <a:p>
                <a:pPr marL="0" indent="0">
                  <a:buNone/>
                </a:pPr>
                <a:endParaRPr lang="en-US" sz="2400" kern="0" dirty="0"/>
              </a:p>
              <a:p>
                <a:pPr marL="0" indent="0">
                  <a:buNone/>
                </a:pPr>
                <a:endParaRPr lang="en-US" sz="2400" kern="0" dirty="0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60" y="1569611"/>
                <a:ext cx="11497815" cy="1882359"/>
              </a:xfrm>
              <a:prstGeom prst="rect">
                <a:avLst/>
              </a:prstGeom>
              <a:blipFill>
                <a:blip r:embed="rId3"/>
                <a:stretch>
                  <a:fillRect l="-795" t="-2913" b="-179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523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44112" y="186099"/>
                <a:ext cx="10430072" cy="1143000"/>
              </a:xfrm>
            </p:spPr>
            <p:txBody>
              <a:bodyPr/>
              <a:lstStyle/>
              <a:p>
                <a:r>
                  <a:rPr lang="en-US" sz="4000" dirty="0"/>
                  <a:t>Motivation </a:t>
                </a:r>
                <a:r>
                  <a:rPr lang="en-US" sz="4000" dirty="0" smtClean="0"/>
                  <a:t>for: </a:t>
                </a:r>
                <a:br>
                  <a:rPr lang="en-US" sz="4000" dirty="0" smtClean="0"/>
                </a:br>
                <a:r>
                  <a:rPr lang="en-US" sz="4000" dirty="0" smtClean="0"/>
                  <a:t>improved </a:t>
                </a:r>
                <a:r>
                  <a:rPr lang="en-US" sz="4000" dirty="0"/>
                  <a:t>XOR-Lemma for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000" i="1" dirty="0"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44112" y="186099"/>
                <a:ext cx="10430072" cy="1143000"/>
              </a:xfrm>
              <a:blipFill>
                <a:blip r:embed="rId2"/>
                <a:stretch>
                  <a:fillRect l="-2046" t="-24599" b="-22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205483" y="5657841"/>
            <a:ext cx="10568650" cy="542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4595187" y="5269759"/>
            <a:ext cx="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948810" y="4808097"/>
            <a:ext cx="129275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/>
              <a:t>Majority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0244415" y="5657842"/>
            <a:ext cx="1742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/>
              <a:t>Power of </a:t>
            </a:r>
            <a:r>
              <a:rPr lang="en-US" altLang="he-IL" b="1" dirty="0" smtClean="0"/>
              <a:t>C </a:t>
            </a:r>
            <a:endParaRPr lang="en-US" altLang="he-IL" b="1" dirty="0"/>
          </a:p>
        </p:txBody>
      </p:sp>
      <p:sp>
        <p:nvSpPr>
          <p:cNvPr id="17" name="AutoShape 9"/>
          <p:cNvSpPr>
            <a:spLocks/>
          </p:cNvSpPr>
          <p:nvPr/>
        </p:nvSpPr>
        <p:spPr bwMode="auto">
          <a:xfrm rot="5400000" flipH="1">
            <a:off x="7328743" y="3106720"/>
            <a:ext cx="300824" cy="5620827"/>
          </a:xfrm>
          <a:prstGeom prst="leftBrace">
            <a:avLst>
              <a:gd name="adj1" fmla="val 53571"/>
              <a:gd name="adj2" fmla="val 5099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684642" y="5938336"/>
            <a:ext cx="57182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>
                <a:solidFill>
                  <a:srgbClr val="00B050"/>
                </a:solidFill>
              </a:rPr>
              <a:t>Can do Yao’s XOR lemma!</a:t>
            </a:r>
          </a:p>
          <a:p>
            <a:pPr algn="l" rtl="0"/>
            <a:r>
              <a:rPr lang="en-US" altLang="he-IL" dirty="0">
                <a:solidFill>
                  <a:srgbClr val="C00000"/>
                </a:solidFill>
              </a:rPr>
              <a:t>Hard to prove lower bounds [RR,NR] </a:t>
            </a:r>
            <a:r>
              <a:rPr lang="en-US" altLang="he-IL" dirty="0">
                <a:sym typeface="Wingdings" panose="05000000000000000000" pitchFamily="2" charset="2"/>
              </a:rPr>
              <a:t></a:t>
            </a:r>
            <a:endParaRPr lang="en-US" altLang="he-IL" dirty="0"/>
          </a:p>
          <a:p>
            <a:pPr algn="l" rtl="0"/>
            <a:endParaRPr lang="en-US" alt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6306" y="5196177"/>
                <a:ext cx="1043169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b="0" i="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 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   </a:t>
                </a:r>
                <a:r>
                  <a:rPr lang="en-US" dirty="0">
                    <a:solidFill>
                      <a:srgbClr val="00B0F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𝑚𝑎𝑗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    </a:t>
                </a:r>
                <a:endParaRPr lang="he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6" y="5196177"/>
                <a:ext cx="10431693" cy="461665"/>
              </a:xfrm>
              <a:prstGeom prst="rect">
                <a:avLst/>
              </a:prstGeom>
              <a:blipFill>
                <a:blip r:embed="rId3"/>
                <a:stretch>
                  <a:fillRect l="-175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9"/>
          <p:cNvSpPr>
            <a:spLocks/>
          </p:cNvSpPr>
          <p:nvPr/>
        </p:nvSpPr>
        <p:spPr bwMode="auto">
          <a:xfrm rot="5400000" flipH="1">
            <a:off x="2215775" y="3753774"/>
            <a:ext cx="300824" cy="4321408"/>
          </a:xfrm>
          <a:prstGeom prst="leftBrace">
            <a:avLst>
              <a:gd name="adj1" fmla="val 53571"/>
              <a:gd name="adj2" fmla="val 5099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43839" y="5933069"/>
            <a:ext cx="45249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>
                <a:solidFill>
                  <a:srgbClr val="00B050"/>
                </a:solidFill>
              </a:rPr>
              <a:t>Have lower bounds!</a:t>
            </a:r>
          </a:p>
          <a:p>
            <a:pPr algn="l" rtl="0"/>
            <a:r>
              <a:rPr lang="en-US" altLang="he-IL" dirty="0">
                <a:solidFill>
                  <a:srgbClr val="C00000"/>
                </a:solidFill>
              </a:rPr>
              <a:t>Don’t </a:t>
            </a:r>
            <a:r>
              <a:rPr lang="en-US" altLang="he-IL" dirty="0" smtClean="0">
                <a:solidFill>
                  <a:srgbClr val="C00000"/>
                </a:solidFill>
              </a:rPr>
              <a:t>know Yao’s XOR lemma </a:t>
            </a:r>
            <a:r>
              <a:rPr lang="en-US" altLang="he-IL" dirty="0">
                <a:sym typeface="Wingdings" panose="05000000000000000000" pitchFamily="2" charset="2"/>
              </a:rPr>
              <a:t></a:t>
            </a:r>
            <a:endParaRPr lang="en-US" alt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271257" y="1582736"/>
                <a:ext cx="6217775" cy="336594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kern="0" dirty="0" smtClean="0">
                    <a:solidFill>
                      <a:srgbClr val="00B050"/>
                    </a:solidFill>
                  </a:rPr>
                  <a:t>XOR Lemma </a:t>
                </a:r>
                <a:r>
                  <a:rPr lang="en-US" sz="2400" kern="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2400" kern="0" dirty="0"/>
                  <a:t>: </a:t>
                </a:r>
                <a:endParaRPr lang="en-US" sz="2400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ker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400" kern="0">
                        <a:latin typeface="Cambria Math" panose="02040503050406030204" pitchFamily="18" charset="0"/>
                      </a:rPr>
                      <m:t>constant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kern="0" dirty="0"/>
                  <a:t>.</a:t>
                </a:r>
              </a:p>
              <a:p>
                <a:pPr marL="0" indent="0">
                  <a:buNone/>
                </a:pPr>
                <a:endParaRPr lang="en-US" sz="800" kern="0" dirty="0"/>
              </a:p>
              <a:p>
                <a:pPr marL="0" indent="0">
                  <a:buNone/>
                </a:pPr>
                <a:r>
                  <a:rPr lang="en-US" sz="2400" kern="0" dirty="0">
                    <a:solidFill>
                      <a:srgbClr val="00B050"/>
                    </a:solidFill>
                  </a:rPr>
                  <a:t>Prob. 1: </a:t>
                </a:r>
                <a:r>
                  <a:rPr lang="en-US" sz="2400" kern="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/>
                  <a:t>: get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kern="0" dirty="0" smtClean="0"/>
                  <a:t>. </a:t>
                </a:r>
                <a:endParaRPr lang="en-US" sz="2000" kern="0" dirty="0"/>
              </a:p>
              <a:p>
                <a:pPr marL="0" indent="0">
                  <a:buNone/>
                </a:pPr>
                <a:r>
                  <a:rPr lang="en-US" sz="2400" kern="0" dirty="0">
                    <a:solidFill>
                      <a:srgbClr val="00B050"/>
                    </a:solidFill>
                  </a:rPr>
                  <a:t>Prob. 2: </a:t>
                </a:r>
                <a:r>
                  <a:rPr lang="en-US" sz="2400" kern="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[⊕] </m:t>
                    </m:r>
                  </m:oMath>
                </a14:m>
                <a:r>
                  <a:rPr lang="en-US" sz="2400" kern="0" dirty="0"/>
                  <a:t>: get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kern="0" dirty="0" smtClean="0"/>
                  <a:t>.</a:t>
                </a:r>
                <a:endParaRPr lang="en-US" sz="2400" kern="0" dirty="0"/>
              </a:p>
              <a:p>
                <a:pPr marL="0" indent="0">
                  <a:buNone/>
                </a:pPr>
                <a:r>
                  <a:rPr lang="en-US" sz="2400" kern="0" dirty="0"/>
                  <a:t>Open even if we allow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ker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kern="0" dirty="0"/>
              </a:p>
              <a:p>
                <a:pPr marL="0" indent="0">
                  <a:buNone/>
                </a:pPr>
                <a:endParaRPr lang="en-US" sz="800" kern="0" dirty="0"/>
              </a:p>
              <a:p>
                <a:pPr marL="0" indent="0">
                  <a:buNone/>
                </a:pPr>
                <a:r>
                  <a:rPr lang="en-US" sz="2400" kern="0" dirty="0">
                    <a:solidFill>
                      <a:srgbClr val="0070C0"/>
                    </a:solidFill>
                  </a:rPr>
                  <a:t>What about weak circuit classes?</a:t>
                </a:r>
              </a:p>
              <a:p>
                <a:pPr marL="0" indent="0">
                  <a:buNone/>
                </a:pPr>
                <a:endParaRPr lang="en-US" sz="800" kern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400" kern="0" dirty="0"/>
              </a:p>
              <a:p>
                <a:pPr marL="0" indent="0">
                  <a:buNone/>
                </a:pPr>
                <a:r>
                  <a:rPr lang="en-US" sz="2400" kern="0" dirty="0" smtClean="0"/>
                  <a:t>               </a:t>
                </a:r>
                <a:endParaRPr lang="en-US" sz="2400" kern="0" dirty="0"/>
              </a:p>
              <a:p>
                <a:pPr marL="0" indent="0">
                  <a:buNone/>
                </a:pPr>
                <a:endParaRPr lang="en-US" sz="2400" kern="0" dirty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7" y="1582736"/>
                <a:ext cx="6217775" cy="3365944"/>
              </a:xfrm>
              <a:prstGeom prst="rect">
                <a:avLst/>
              </a:prstGeom>
              <a:blipFill>
                <a:blip r:embed="rId4"/>
                <a:stretch>
                  <a:fillRect l="-1471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ular Callout 23"/>
              <p:cNvSpPr/>
              <p:nvPr/>
            </p:nvSpPr>
            <p:spPr bwMode="auto">
              <a:xfrm>
                <a:off x="6433930" y="1491782"/>
                <a:ext cx="5552554" cy="3608512"/>
              </a:xfrm>
              <a:prstGeom prst="wedgeRectCallout">
                <a:avLst>
                  <a:gd name="adj1" fmla="val -93202"/>
                  <a:gd name="adj2" fmla="val 63105"/>
                </a:avLst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B050"/>
                    </a:solidFill>
                    <a:latin typeface="Tahoma" pitchFamily="34" charset="0"/>
                  </a:rPr>
                  <a:t>Lose-lose </a:t>
                </a:r>
                <a:r>
                  <a:rPr lang="en-US" dirty="0" smtClean="0">
                    <a:solidFill>
                      <a:srgbClr val="00B050"/>
                    </a:solidFill>
                    <a:latin typeface="Tahoma" pitchFamily="34" charset="0"/>
                  </a:rPr>
                  <a:t>principle [SV08]: </a:t>
                </a:r>
                <a:endParaRPr lang="en-US" dirty="0">
                  <a:solidFill>
                    <a:srgbClr val="00B050"/>
                  </a:solidFill>
                  <a:latin typeface="Tahoma" pitchFamily="34" charset="0"/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Tahoma" pitchFamily="34" charset="0"/>
                  </a:rPr>
                  <a:t>“You 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can only amplify the hardness </a:t>
                </a:r>
                <a:r>
                  <a:rPr lang="en-US" dirty="0" smtClean="0">
                    <a:solidFill>
                      <a:schemeClr val="tx1"/>
                    </a:solidFill>
                    <a:latin typeface="Tahoma" pitchFamily="34" charset="0"/>
                  </a:rPr>
                  <a:t> you 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don’t </a:t>
                </a:r>
                <a:r>
                  <a:rPr lang="en-US" dirty="0" smtClean="0">
                    <a:solidFill>
                      <a:schemeClr val="tx1"/>
                    </a:solidFill>
                    <a:latin typeface="Tahoma" pitchFamily="34" charset="0"/>
                  </a:rPr>
                  <a:t>have”.</a:t>
                </a:r>
                <a:endParaRPr lang="he-IL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ctr"/>
                <a:endParaRPr lang="en-US" sz="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Most frustrating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  <m:r>
                      <a:rPr lang="he-IL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>
                  <a:latin typeface="Tahoma" pitchFamily="34" charset="0"/>
                </a:endParaRPr>
              </a:p>
              <a:p>
                <a:pPr algn="l"/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have mildly hard 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functions (majority) [Raz87], but 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not very hard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 ones. </a:t>
                </a:r>
              </a:p>
              <a:p>
                <a:pPr algn="l"/>
                <a:endParaRPr lang="en-US" sz="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Can’t afford 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hybrid argument 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and get 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PRGs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w/large stretch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.</a:t>
                </a:r>
              </a:p>
              <a:p>
                <a:pPr algn="l"/>
                <a:endParaRPr lang="en-US" sz="2800" dirty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4" name="Rectangular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930" y="1491782"/>
                <a:ext cx="5552554" cy="3608512"/>
              </a:xfrm>
              <a:prstGeom prst="wedgeRectCallout">
                <a:avLst>
                  <a:gd name="adj1" fmla="val -93202"/>
                  <a:gd name="adj2" fmla="val 63105"/>
                </a:avLst>
              </a:prstGeom>
              <a:blipFill>
                <a:blip r:embed="rId5"/>
                <a:stretch>
                  <a:fillRect t="-890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037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 animBg="1"/>
      <p:bldP spid="18" grpId="0"/>
      <p:bldP spid="19" grpId="0"/>
      <p:bldP spid="20" grpId="0" animBg="1"/>
      <p:bldP spid="21" grpId="0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do complexity theorists do when we can’t prove something?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10620" y="1539032"/>
                <a:ext cx="6221002" cy="52066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Make excuses</a:t>
                </a:r>
                <a:r>
                  <a:rPr lang="en-US" sz="2000" dirty="0"/>
                  <a:t>! Long line of </a:t>
                </a:r>
                <a:r>
                  <a:rPr lang="en-US" sz="2000" dirty="0" smtClean="0"/>
                  <a:t>work </a:t>
                </a:r>
                <a:r>
                  <a:rPr lang="en-US" sz="1600" dirty="0" smtClean="0"/>
                  <a:t>[Vio06,SV08,GR09,AS11,AASY15,GSV18</a:t>
                </a:r>
                <a:r>
                  <a:rPr lang="en-US" sz="1600" dirty="0"/>
                  <a:t>].</a:t>
                </a:r>
                <a:endParaRPr lang="en-US" sz="800" dirty="0"/>
              </a:p>
              <a:p>
                <a:pPr marL="0" indent="0">
                  <a:buNone/>
                </a:pPr>
                <a:endParaRPr lang="en-US" sz="8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000" dirty="0"/>
                  <a:t>related results in literature that </a:t>
                </a:r>
                <a:r>
                  <a:rPr lang="en-US" sz="2000" dirty="0" smtClean="0"/>
                  <a:t>use                  </a:t>
                </a:r>
                <a:r>
                  <a:rPr lang="en-US" sz="2000" dirty="0">
                    <a:solidFill>
                      <a:srgbClr val="0070C0"/>
                    </a:solidFill>
                  </a:rPr>
                  <a:t>non-black-box techniques</a:t>
                </a:r>
                <a:r>
                  <a:rPr lang="en-US" sz="2000" dirty="0"/>
                  <a:t>! </a:t>
                </a:r>
                <a:r>
                  <a:rPr lang="en-US" sz="1800" dirty="0"/>
                  <a:t>[GST05,Ats06,Hir18]</a:t>
                </a:r>
                <a:r>
                  <a:rPr lang="en-US" sz="2000" dirty="0"/>
                  <a:t>.</a:t>
                </a:r>
                <a:endParaRPr lang="en-US" sz="800" dirty="0"/>
              </a:p>
              <a:p>
                <a:pPr marL="0" indent="0">
                  <a:buNone/>
                </a:pPr>
                <a:endParaRPr lang="en-US" sz="80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B050"/>
                    </a:solidFill>
                  </a:rPr>
                  <a:t>Technique</a:t>
                </a:r>
                <a:r>
                  <a:rPr lang="en-US" sz="2000" dirty="0">
                    <a:solidFill>
                      <a:srgbClr val="00B050"/>
                    </a:solidFill>
                  </a:rPr>
                  <a:t>: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Class reductions </a:t>
                </a:r>
                <a:r>
                  <a:rPr lang="en-US" sz="1800" dirty="0"/>
                  <a:t>[GT07</a:t>
                </a:r>
                <a:r>
                  <a:rPr lang="en-US" sz="1800" dirty="0" smtClean="0"/>
                  <a:t>]</a:t>
                </a:r>
                <a:r>
                  <a:rPr lang="en-US" sz="2000" dirty="0" smtClean="0"/>
                  <a:t>:                  </a:t>
                </a:r>
                <a:r>
                  <a:rPr lang="en-US" sz="2000" dirty="0"/>
                  <a:t>Proofs rely on the </a:t>
                </a:r>
                <a:r>
                  <a:rPr lang="en-US" sz="2000" dirty="0" err="1"/>
                  <a:t>efficency</a:t>
                </a:r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Break</a:t>
                </a:r>
                <a:r>
                  <a:rPr lang="en-US" sz="2000" dirty="0"/>
                  <a:t> related </a:t>
                </a:r>
                <a:r>
                  <a:rPr lang="en-US" sz="2000" dirty="0">
                    <a:solidFill>
                      <a:srgbClr val="0070C0"/>
                    </a:solidFill>
                  </a:rPr>
                  <a:t>limitations</a:t>
                </a:r>
                <a:r>
                  <a:rPr lang="en-US" sz="2000" dirty="0"/>
                  <a:t> on black-box techniques </a:t>
                </a:r>
                <a:r>
                  <a:rPr lang="en-US" sz="1600" dirty="0"/>
                  <a:t>[GT07,Hir18,Hir20].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B050"/>
                    </a:solidFill>
                  </a:rPr>
                  <a:t>This work: </a:t>
                </a:r>
                <a:r>
                  <a:rPr lang="en-US" sz="2000" dirty="0"/>
                  <a:t>Can’t prove with “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nonuniform</a:t>
                </a:r>
                <a:r>
                  <a:rPr lang="en-US" sz="2000" dirty="0">
                    <a:solidFill>
                      <a:srgbClr val="0070C0"/>
                    </a:solidFill>
                  </a:rPr>
                  <a:t> class reductions</a:t>
                </a:r>
                <a:r>
                  <a:rPr lang="en-US" sz="2000" dirty="0"/>
                  <a:t>”.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B050"/>
                    </a:solidFill>
                  </a:rPr>
                  <a:t>Contribution: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Impossibility result </a:t>
                </a:r>
                <a:r>
                  <a:rPr lang="en-US" sz="2000" dirty="0"/>
                  <a:t>for </a:t>
                </a:r>
                <a:r>
                  <a:rPr lang="en-US" sz="2000" dirty="0" smtClean="0"/>
                  <a:t>certain          </a:t>
                </a:r>
                <a:r>
                  <a:rPr lang="en-US" sz="2000" dirty="0">
                    <a:solidFill>
                      <a:srgbClr val="0070C0"/>
                    </a:solidFill>
                  </a:rPr>
                  <a:t>non-black-box </a:t>
                </a:r>
                <a:r>
                  <a:rPr lang="en-US" sz="2000" dirty="0"/>
                  <a:t>techniques.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1600" dirty="0"/>
                  <a:t>*Arguable if we rule out the most general known class reductions.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10620" y="1539032"/>
                <a:ext cx="6221002" cy="5206666"/>
              </a:xfrm>
              <a:blipFill>
                <a:blip r:embed="rId2"/>
                <a:stretch>
                  <a:fillRect l="-1078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8403" y="1539032"/>
            <a:ext cx="4905911" cy="525078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“The dog ate the proof”.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600" dirty="0"/>
              <a:t>Adaptive/non-adaptive</a:t>
            </a:r>
          </a:p>
          <a:p>
            <a:pPr marL="0" indent="0">
              <a:buNone/>
            </a:pPr>
            <a:r>
              <a:rPr lang="en-US" sz="1600" dirty="0"/>
              <a:t>Uniform/non-uniform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“Can’t prove with black-box techniques”.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Class reductions - Non-black box.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“Can’t prove with </a:t>
            </a:r>
            <a:r>
              <a:rPr lang="en-US" sz="2000" dirty="0" smtClean="0">
                <a:solidFill>
                  <a:srgbClr val="7030A0"/>
                </a:solidFill>
              </a:rPr>
              <a:t>all existing </a:t>
            </a:r>
            <a:r>
              <a:rPr lang="en-US" sz="2000" dirty="0">
                <a:solidFill>
                  <a:srgbClr val="7030A0"/>
                </a:solidFill>
              </a:rPr>
              <a:t>techniques”.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Left Brace 4"/>
          <p:cNvSpPr/>
          <p:nvPr/>
        </p:nvSpPr>
        <p:spPr bwMode="auto">
          <a:xfrm>
            <a:off x="6340900" y="1724527"/>
            <a:ext cx="220584" cy="4563979"/>
          </a:xfrm>
          <a:prstGeom prst="leftBrace">
            <a:avLst>
              <a:gd name="adj1" fmla="val 8333"/>
              <a:gd name="adj2" fmla="val 42706"/>
            </a:avLst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655229" y="3228469"/>
            <a:ext cx="1436925" cy="156410"/>
          </a:xfrm>
          <a:custGeom>
            <a:avLst/>
            <a:gdLst>
              <a:gd name="connsiteX0" fmla="*/ 0 w 913745"/>
              <a:gd name="connsiteY0" fmla="*/ 56147 h 156410"/>
              <a:gd name="connsiteX1" fmla="*/ 24064 w 913745"/>
              <a:gd name="connsiteY1" fmla="*/ 52137 h 156410"/>
              <a:gd name="connsiteX2" fmla="*/ 60158 w 913745"/>
              <a:gd name="connsiteY2" fmla="*/ 48126 h 156410"/>
              <a:gd name="connsiteX3" fmla="*/ 80211 w 913745"/>
              <a:gd name="connsiteY3" fmla="*/ 44116 h 156410"/>
              <a:gd name="connsiteX4" fmla="*/ 96253 w 913745"/>
              <a:gd name="connsiteY4" fmla="*/ 36094 h 156410"/>
              <a:gd name="connsiteX5" fmla="*/ 120316 w 913745"/>
              <a:gd name="connsiteY5" fmla="*/ 32084 h 156410"/>
              <a:gd name="connsiteX6" fmla="*/ 136358 w 913745"/>
              <a:gd name="connsiteY6" fmla="*/ 28073 h 156410"/>
              <a:gd name="connsiteX7" fmla="*/ 184485 w 913745"/>
              <a:gd name="connsiteY7" fmla="*/ 32084 h 156410"/>
              <a:gd name="connsiteX8" fmla="*/ 200527 w 913745"/>
              <a:gd name="connsiteY8" fmla="*/ 40105 h 156410"/>
              <a:gd name="connsiteX9" fmla="*/ 224590 w 913745"/>
              <a:gd name="connsiteY9" fmla="*/ 44116 h 156410"/>
              <a:gd name="connsiteX10" fmla="*/ 248653 w 913745"/>
              <a:gd name="connsiteY10" fmla="*/ 52137 h 156410"/>
              <a:gd name="connsiteX11" fmla="*/ 280737 w 913745"/>
              <a:gd name="connsiteY11" fmla="*/ 64168 h 156410"/>
              <a:gd name="connsiteX12" fmla="*/ 308811 w 913745"/>
              <a:gd name="connsiteY12" fmla="*/ 88231 h 156410"/>
              <a:gd name="connsiteX13" fmla="*/ 320843 w 913745"/>
              <a:gd name="connsiteY13" fmla="*/ 92242 h 156410"/>
              <a:gd name="connsiteX14" fmla="*/ 340895 w 913745"/>
              <a:gd name="connsiteY14" fmla="*/ 120316 h 156410"/>
              <a:gd name="connsiteX15" fmla="*/ 352927 w 913745"/>
              <a:gd name="connsiteY15" fmla="*/ 128337 h 156410"/>
              <a:gd name="connsiteX16" fmla="*/ 376990 w 913745"/>
              <a:gd name="connsiteY16" fmla="*/ 144379 h 156410"/>
              <a:gd name="connsiteX17" fmla="*/ 385011 w 913745"/>
              <a:gd name="connsiteY17" fmla="*/ 156410 h 156410"/>
              <a:gd name="connsiteX18" fmla="*/ 389021 w 913745"/>
              <a:gd name="connsiteY18" fmla="*/ 144379 h 156410"/>
              <a:gd name="connsiteX19" fmla="*/ 393032 w 913745"/>
              <a:gd name="connsiteY19" fmla="*/ 68179 h 156410"/>
              <a:gd name="connsiteX20" fmla="*/ 405064 w 913745"/>
              <a:gd name="connsiteY20" fmla="*/ 60158 h 156410"/>
              <a:gd name="connsiteX21" fmla="*/ 429127 w 913745"/>
              <a:gd name="connsiteY21" fmla="*/ 52137 h 156410"/>
              <a:gd name="connsiteX22" fmla="*/ 445169 w 913745"/>
              <a:gd name="connsiteY22" fmla="*/ 44116 h 156410"/>
              <a:gd name="connsiteX23" fmla="*/ 465221 w 913745"/>
              <a:gd name="connsiteY23" fmla="*/ 40105 h 156410"/>
              <a:gd name="connsiteX24" fmla="*/ 517358 w 913745"/>
              <a:gd name="connsiteY24" fmla="*/ 32084 h 156410"/>
              <a:gd name="connsiteX25" fmla="*/ 721895 w 913745"/>
              <a:gd name="connsiteY25" fmla="*/ 20052 h 156410"/>
              <a:gd name="connsiteX26" fmla="*/ 810127 w 913745"/>
              <a:gd name="connsiteY26" fmla="*/ 12031 h 156410"/>
              <a:gd name="connsiteX27" fmla="*/ 906379 w 913745"/>
              <a:gd name="connsiteY27" fmla="*/ 0 h 15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3745" h="156410">
                <a:moveTo>
                  <a:pt x="0" y="56147"/>
                </a:moveTo>
                <a:cubicBezTo>
                  <a:pt x="8021" y="54810"/>
                  <a:pt x="16003" y="53212"/>
                  <a:pt x="24064" y="52137"/>
                </a:cubicBezTo>
                <a:cubicBezTo>
                  <a:pt x="36063" y="50537"/>
                  <a:pt x="48174" y="49838"/>
                  <a:pt x="60158" y="48126"/>
                </a:cubicBezTo>
                <a:cubicBezTo>
                  <a:pt x="66906" y="47162"/>
                  <a:pt x="73527" y="45453"/>
                  <a:pt x="80211" y="44116"/>
                </a:cubicBezTo>
                <a:cubicBezTo>
                  <a:pt x="85558" y="41442"/>
                  <a:pt x="90527" y="37812"/>
                  <a:pt x="96253" y="36094"/>
                </a:cubicBezTo>
                <a:cubicBezTo>
                  <a:pt x="104042" y="33757"/>
                  <a:pt x="112342" y="33679"/>
                  <a:pt x="120316" y="32084"/>
                </a:cubicBezTo>
                <a:cubicBezTo>
                  <a:pt x="125721" y="31003"/>
                  <a:pt x="131011" y="29410"/>
                  <a:pt x="136358" y="28073"/>
                </a:cubicBezTo>
                <a:cubicBezTo>
                  <a:pt x="152400" y="29410"/>
                  <a:pt x="168663" y="29117"/>
                  <a:pt x="184485" y="32084"/>
                </a:cubicBezTo>
                <a:cubicBezTo>
                  <a:pt x="190361" y="33186"/>
                  <a:pt x="194801" y="38387"/>
                  <a:pt x="200527" y="40105"/>
                </a:cubicBezTo>
                <a:cubicBezTo>
                  <a:pt x="208316" y="42442"/>
                  <a:pt x="216701" y="42144"/>
                  <a:pt x="224590" y="44116"/>
                </a:cubicBezTo>
                <a:cubicBezTo>
                  <a:pt x="232792" y="46167"/>
                  <a:pt x="240632" y="49463"/>
                  <a:pt x="248653" y="52137"/>
                </a:cubicBezTo>
                <a:cubicBezTo>
                  <a:pt x="257662" y="55140"/>
                  <a:pt x="273537" y="60168"/>
                  <a:pt x="280737" y="64168"/>
                </a:cubicBezTo>
                <a:cubicBezTo>
                  <a:pt x="324553" y="88511"/>
                  <a:pt x="272336" y="63915"/>
                  <a:pt x="308811" y="88231"/>
                </a:cubicBezTo>
                <a:cubicBezTo>
                  <a:pt x="312329" y="90576"/>
                  <a:pt x="316832" y="90905"/>
                  <a:pt x="320843" y="92242"/>
                </a:cubicBezTo>
                <a:cubicBezTo>
                  <a:pt x="328379" y="104802"/>
                  <a:pt x="330487" y="111989"/>
                  <a:pt x="340895" y="120316"/>
                </a:cubicBezTo>
                <a:cubicBezTo>
                  <a:pt x="344659" y="123327"/>
                  <a:pt x="349224" y="125251"/>
                  <a:pt x="352927" y="128337"/>
                </a:cubicBezTo>
                <a:cubicBezTo>
                  <a:pt x="372955" y="145027"/>
                  <a:pt x="355845" y="137330"/>
                  <a:pt x="376990" y="144379"/>
                </a:cubicBezTo>
                <a:cubicBezTo>
                  <a:pt x="379664" y="148389"/>
                  <a:pt x="380191" y="156410"/>
                  <a:pt x="385011" y="156410"/>
                </a:cubicBezTo>
                <a:cubicBezTo>
                  <a:pt x="389238" y="156410"/>
                  <a:pt x="388638" y="148589"/>
                  <a:pt x="389021" y="144379"/>
                </a:cubicBezTo>
                <a:cubicBezTo>
                  <a:pt x="391324" y="119048"/>
                  <a:pt x="388273" y="93165"/>
                  <a:pt x="393032" y="68179"/>
                </a:cubicBezTo>
                <a:cubicBezTo>
                  <a:pt x="393934" y="63444"/>
                  <a:pt x="400659" y="62116"/>
                  <a:pt x="405064" y="60158"/>
                </a:cubicBezTo>
                <a:cubicBezTo>
                  <a:pt x="412790" y="56724"/>
                  <a:pt x="421565" y="55918"/>
                  <a:pt x="429127" y="52137"/>
                </a:cubicBezTo>
                <a:cubicBezTo>
                  <a:pt x="434474" y="49463"/>
                  <a:pt x="439497" y="46007"/>
                  <a:pt x="445169" y="44116"/>
                </a:cubicBezTo>
                <a:cubicBezTo>
                  <a:pt x="451636" y="41960"/>
                  <a:pt x="458608" y="41758"/>
                  <a:pt x="465221" y="40105"/>
                </a:cubicBezTo>
                <a:cubicBezTo>
                  <a:pt x="503759" y="30469"/>
                  <a:pt x="429316" y="40887"/>
                  <a:pt x="517358" y="32084"/>
                </a:cubicBezTo>
                <a:cubicBezTo>
                  <a:pt x="600071" y="15540"/>
                  <a:pt x="509811" y="32527"/>
                  <a:pt x="721895" y="20052"/>
                </a:cubicBezTo>
                <a:cubicBezTo>
                  <a:pt x="751376" y="18318"/>
                  <a:pt x="780655" y="13912"/>
                  <a:pt x="810127" y="12031"/>
                </a:cubicBezTo>
                <a:cubicBezTo>
                  <a:pt x="912185" y="5517"/>
                  <a:pt x="925456" y="38150"/>
                  <a:pt x="906379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6111" y="2899540"/>
            <a:ext cx="259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adaptive </a:t>
            </a:r>
            <a:r>
              <a:rPr lang="en-US" sz="2000" dirty="0" err="1" smtClean="0">
                <a:solidFill>
                  <a:srgbClr val="FF0000"/>
                </a:solidFill>
              </a:rPr>
              <a:t>nonuniform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8127" y="3545304"/>
            <a:ext cx="106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[GSV18]</a:t>
            </a:r>
          </a:p>
        </p:txBody>
      </p:sp>
      <p:sp>
        <p:nvSpPr>
          <p:cNvPr id="15" name="Down Arrow Callout 14"/>
          <p:cNvSpPr/>
          <p:nvPr/>
        </p:nvSpPr>
        <p:spPr bwMode="auto">
          <a:xfrm>
            <a:off x="11451823" y="3059018"/>
            <a:ext cx="541422" cy="481264"/>
          </a:xfrm>
          <a:prstGeom prst="downArrowCallout">
            <a:avLst>
              <a:gd name="adj1" fmla="val 15000"/>
              <a:gd name="adj2" fmla="val 16667"/>
              <a:gd name="adj3" fmla="val 25000"/>
              <a:gd name="adj4" fmla="val 6497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/>
              <a:t>We are here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20894" y="4561726"/>
            <a:ext cx="5627638" cy="69350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0894" y="5414481"/>
            <a:ext cx="5627638" cy="65754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14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00078 0.1930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2" grpId="0"/>
      <p:bldP spid="15" grpId="0" animBg="1"/>
      <p:bldP spid="15" grpId="1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Proofs of Yao’s XOR lemma by reduction</a:t>
            </a:r>
            <a:br>
              <a:rPr lang="en-US" sz="3200" dirty="0"/>
            </a:br>
            <a:r>
              <a:rPr lang="en-US" sz="3200" dirty="0"/>
              <a:t>black-box, </a:t>
            </a:r>
            <a:r>
              <a:rPr lang="en-US" sz="3200" dirty="0" err="1"/>
              <a:t>nonuniform</a:t>
            </a:r>
            <a:r>
              <a:rPr lang="en-US" sz="3200" dirty="0"/>
              <a:t> and class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4638" y="1619250"/>
                <a:ext cx="8845550" cy="5238750"/>
              </a:xfrm>
            </p:spPr>
            <p:txBody>
              <a:bodyPr/>
              <a:lstStyle/>
              <a:p>
                <a:pPr lvl="0">
                  <a:buClr>
                    <a:srgbClr val="3333CC"/>
                  </a:buClr>
                </a:pPr>
                <a:r>
                  <a:rPr lang="en-US" sz="2000" dirty="0" smtClean="0">
                    <a:solidFill>
                      <a:srgbClr val="00B050"/>
                    </a:solidFill>
                  </a:rPr>
                  <a:t>Need to show: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ahoma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ahoma" pitchFamily="34" charset="0"/>
                  </a:rPr>
                  <a:t>)</a:t>
                </a:r>
                <a:r>
                  <a:rPr lang="en-US" sz="2000" dirty="0">
                    <a:solidFill>
                      <a:srgbClr val="000000"/>
                    </a:solidFill>
                    <a:latin typeface="Tahoma" pitchFamily="34" charset="0"/>
                  </a:rPr>
                  <a:t>-</a:t>
                </a:r>
                <a:r>
                  <a:rPr lang="en-US" sz="2000" dirty="0">
                    <a:solidFill>
                      <a:srgbClr val="0070C0"/>
                    </a:solidFill>
                    <a:latin typeface="Tahoma" pitchFamily="34" charset="0"/>
                  </a:rPr>
                  <a:t>hard</a:t>
                </a:r>
                <a:r>
                  <a:rPr lang="en-US" sz="2000" dirty="0">
                    <a:solidFill>
                      <a:srgbClr val="00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ahoma" pitchFamily="34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ahoma" pitchFamily="34" charset="0"/>
                  </a:rPr>
                  <a:t>-</a:t>
                </a:r>
                <a:r>
                  <a:rPr lang="en-US" sz="2000" dirty="0">
                    <a:solidFill>
                      <a:srgbClr val="0070C0"/>
                    </a:solidFill>
                    <a:latin typeface="Tahoma" pitchFamily="34" charset="0"/>
                  </a:rPr>
                  <a:t>hard</a:t>
                </a:r>
                <a:r>
                  <a:rPr lang="en-US" sz="2000" dirty="0">
                    <a:solidFill>
                      <a:srgbClr val="000000"/>
                    </a:solidFill>
                    <a:latin typeface="Tahoma" pitchFamily="34" charset="0"/>
                  </a:rPr>
                  <a:t>.</a:t>
                </a:r>
              </a:p>
              <a:p>
                <a:pPr lvl="0">
                  <a:buClr>
                    <a:srgbClr val="3333CC"/>
                  </a:buClr>
                </a:pPr>
                <a:r>
                  <a:rPr lang="en-US" sz="2000" dirty="0">
                    <a:solidFill>
                      <a:srgbClr val="00B050"/>
                    </a:solidFill>
                    <a:latin typeface="Tahoma" pitchFamily="34" charset="0"/>
                  </a:rPr>
                  <a:t>Proof</a:t>
                </a:r>
                <a:r>
                  <a:rPr lang="en-US" sz="2000" dirty="0">
                    <a:solidFill>
                      <a:srgbClr val="000000"/>
                    </a:solidFill>
                    <a:latin typeface="Tahoma" pitchFamily="34" charset="0"/>
                  </a:rPr>
                  <a:t>: </a:t>
                </a:r>
                <a:r>
                  <a:rPr lang="en-US" sz="2000" dirty="0">
                    <a:solidFill>
                      <a:srgbClr val="0070C0"/>
                    </a:solidFill>
                    <a:latin typeface="Tahoma" pitchFamily="34" charset="0"/>
                  </a:rPr>
                  <a:t>reduction</a:t>
                </a:r>
                <a:r>
                  <a:rPr lang="en-US" sz="2000" dirty="0">
                    <a:solidFill>
                      <a:srgbClr val="00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showing that:</a:t>
                </a: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Black-box reduction: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sz="2000" dirty="0"/>
                  <a:t> interacts with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only by </a:t>
                </a:r>
                <a:r>
                  <a:rPr lang="en-US" sz="2000" dirty="0">
                    <a:solidFill>
                      <a:srgbClr val="0070C0"/>
                    </a:solidFill>
                  </a:rPr>
                  <a:t>queries</a:t>
                </a:r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lvl="0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(</a:t>
                </a:r>
                <a:r>
                  <a:rPr lang="en-US" sz="2000" dirty="0">
                    <a:solidFill>
                      <a:srgbClr val="0070C0"/>
                    </a:solidFill>
                  </a:rPr>
                  <a:t>even inefficient</a:t>
                </a:r>
                <a:r>
                  <a:rPr lang="en-US" sz="2000" dirty="0"/>
                  <a:t>) that </a:t>
                </a:r>
                <a:r>
                  <a:rPr lang="en-US" sz="2000" dirty="0">
                    <a:solidFill>
                      <a:srgbClr val="000000"/>
                    </a:solidFill>
                  </a:rPr>
                  <a:t>breaks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breaks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  <a:endParaRPr lang="en-US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638" y="1619250"/>
                <a:ext cx="8845550" cy="5238750"/>
              </a:xfrm>
              <a:blipFill>
                <a:blip r:embed="rId2"/>
                <a:stretch>
                  <a:fillRect l="-689" b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2027230" y="3843213"/>
                <a:ext cx="3060032" cy="40506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,…………………,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7230" y="3843213"/>
                <a:ext cx="3060032" cy="405063"/>
              </a:xfrm>
              <a:prstGeom prst="rect">
                <a:avLst/>
              </a:prstGeom>
              <a:blipFill>
                <a:blip r:embed="rId3"/>
                <a:stretch>
                  <a:fillRect r="-794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2810" y="4671801"/>
                <a:ext cx="1684421" cy="48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10" y="4671801"/>
                <a:ext cx="1684421" cy="486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870821" y="3677654"/>
            <a:ext cx="3473115" cy="725905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7" name="Picture 3" descr="C:\Users\Ronen\Desktop\nobody-listens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25" y="3785977"/>
            <a:ext cx="733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urved Connector 13"/>
          <p:cNvCxnSpPr>
            <a:stCxn id="5" idx="0"/>
          </p:cNvCxnSpPr>
          <p:nvPr/>
        </p:nvCxnSpPr>
        <p:spPr bwMode="auto">
          <a:xfrm rot="5400000" flipH="1" flipV="1">
            <a:off x="1544196" y="3691463"/>
            <a:ext cx="621165" cy="1339515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6" name="Curved Connector 25"/>
          <p:cNvCxnSpPr/>
          <p:nvPr/>
        </p:nvCxnSpPr>
        <p:spPr bwMode="auto">
          <a:xfrm rot="5400000">
            <a:off x="1688574" y="3715524"/>
            <a:ext cx="621165" cy="1339515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07763" y="3974432"/>
            <a:ext cx="978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58528" y="4477616"/>
            <a:ext cx="978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answer</a:t>
            </a:r>
          </a:p>
        </p:txBody>
      </p:sp>
      <p:cxnSp>
        <p:nvCxnSpPr>
          <p:cNvPr id="29" name="Curved Connector 28"/>
          <p:cNvCxnSpPr/>
          <p:nvPr/>
        </p:nvCxnSpPr>
        <p:spPr bwMode="auto">
          <a:xfrm rot="10800000" flipV="1">
            <a:off x="1870827" y="4157629"/>
            <a:ext cx="3733795" cy="801509"/>
          </a:xfrm>
          <a:prstGeom prst="curvedConnector3">
            <a:avLst>
              <a:gd name="adj1" fmla="val 2739"/>
            </a:avLst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68174" y="4714257"/>
                <a:ext cx="34553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1600" dirty="0"/>
                  <a:t>“</a:t>
                </a:r>
                <a:r>
                  <a:rPr lang="en-US" sz="1600" dirty="0">
                    <a:solidFill>
                      <a:srgbClr val="0070C0"/>
                    </a:solidFill>
                  </a:rPr>
                  <a:t>advice</a:t>
                </a:r>
                <a:r>
                  <a:rPr lang="en-US" sz="1600" dirty="0"/>
                  <a:t>”: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/>
                  <a:t>of </a:t>
                </a:r>
                <a:r>
                  <a:rPr lang="en-US" sz="1600" dirty="0">
                    <a:solidFill>
                      <a:srgbClr val="0070C0"/>
                    </a:solidFill>
                  </a:rPr>
                  <a:t>short length</a:t>
                </a:r>
                <a:r>
                  <a:rPr lang="en-US" sz="1600" dirty="0"/>
                  <a:t>.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is an </a:t>
                </a:r>
                <a:r>
                  <a:rPr lang="en-US" sz="1600" dirty="0">
                    <a:solidFill>
                      <a:srgbClr val="0070C0"/>
                    </a:solidFill>
                  </a:rPr>
                  <a:t>arbitrary function</a:t>
                </a:r>
                <a:r>
                  <a:rPr lang="en-US" sz="1600" dirty="0"/>
                  <a:t> of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174" y="4714257"/>
                <a:ext cx="3455320" cy="584775"/>
              </a:xfrm>
              <a:prstGeom prst="rect">
                <a:avLst/>
              </a:prstGeom>
              <a:blipFill>
                <a:blip r:embed="rId6"/>
                <a:stretch>
                  <a:fillRect l="-882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2789236" y="3386305"/>
            <a:ext cx="1299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black box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7764" y="2513124"/>
                <a:ext cx="3350309" cy="834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</a:rPr>
                  <a:t>breaks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64" y="2513124"/>
                <a:ext cx="3350309" cy="834011"/>
              </a:xfrm>
              <a:prstGeom prst="rect">
                <a:avLst/>
              </a:prstGeom>
              <a:blipFill>
                <a:blip r:embed="rId7"/>
                <a:stretch>
                  <a:fillRect t="-2190"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83637" y="2458662"/>
                <a:ext cx="3350309" cy="1020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l" rtl="0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breaks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  <a:endParaRPr lang="en-US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637" y="2458662"/>
                <a:ext cx="3350309" cy="10204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 bwMode="auto">
          <a:xfrm>
            <a:off x="3876083" y="2791327"/>
            <a:ext cx="352926" cy="248653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342833" y="5510448"/>
            <a:ext cx="913745" cy="156410"/>
          </a:xfrm>
          <a:custGeom>
            <a:avLst/>
            <a:gdLst>
              <a:gd name="connsiteX0" fmla="*/ 0 w 913745"/>
              <a:gd name="connsiteY0" fmla="*/ 56147 h 156410"/>
              <a:gd name="connsiteX1" fmla="*/ 24064 w 913745"/>
              <a:gd name="connsiteY1" fmla="*/ 52137 h 156410"/>
              <a:gd name="connsiteX2" fmla="*/ 60158 w 913745"/>
              <a:gd name="connsiteY2" fmla="*/ 48126 h 156410"/>
              <a:gd name="connsiteX3" fmla="*/ 80211 w 913745"/>
              <a:gd name="connsiteY3" fmla="*/ 44116 h 156410"/>
              <a:gd name="connsiteX4" fmla="*/ 96253 w 913745"/>
              <a:gd name="connsiteY4" fmla="*/ 36094 h 156410"/>
              <a:gd name="connsiteX5" fmla="*/ 120316 w 913745"/>
              <a:gd name="connsiteY5" fmla="*/ 32084 h 156410"/>
              <a:gd name="connsiteX6" fmla="*/ 136358 w 913745"/>
              <a:gd name="connsiteY6" fmla="*/ 28073 h 156410"/>
              <a:gd name="connsiteX7" fmla="*/ 184485 w 913745"/>
              <a:gd name="connsiteY7" fmla="*/ 32084 h 156410"/>
              <a:gd name="connsiteX8" fmla="*/ 200527 w 913745"/>
              <a:gd name="connsiteY8" fmla="*/ 40105 h 156410"/>
              <a:gd name="connsiteX9" fmla="*/ 224590 w 913745"/>
              <a:gd name="connsiteY9" fmla="*/ 44116 h 156410"/>
              <a:gd name="connsiteX10" fmla="*/ 248653 w 913745"/>
              <a:gd name="connsiteY10" fmla="*/ 52137 h 156410"/>
              <a:gd name="connsiteX11" fmla="*/ 280737 w 913745"/>
              <a:gd name="connsiteY11" fmla="*/ 64168 h 156410"/>
              <a:gd name="connsiteX12" fmla="*/ 308811 w 913745"/>
              <a:gd name="connsiteY12" fmla="*/ 88231 h 156410"/>
              <a:gd name="connsiteX13" fmla="*/ 320843 w 913745"/>
              <a:gd name="connsiteY13" fmla="*/ 92242 h 156410"/>
              <a:gd name="connsiteX14" fmla="*/ 340895 w 913745"/>
              <a:gd name="connsiteY14" fmla="*/ 120316 h 156410"/>
              <a:gd name="connsiteX15" fmla="*/ 352927 w 913745"/>
              <a:gd name="connsiteY15" fmla="*/ 128337 h 156410"/>
              <a:gd name="connsiteX16" fmla="*/ 376990 w 913745"/>
              <a:gd name="connsiteY16" fmla="*/ 144379 h 156410"/>
              <a:gd name="connsiteX17" fmla="*/ 385011 w 913745"/>
              <a:gd name="connsiteY17" fmla="*/ 156410 h 156410"/>
              <a:gd name="connsiteX18" fmla="*/ 389021 w 913745"/>
              <a:gd name="connsiteY18" fmla="*/ 144379 h 156410"/>
              <a:gd name="connsiteX19" fmla="*/ 393032 w 913745"/>
              <a:gd name="connsiteY19" fmla="*/ 68179 h 156410"/>
              <a:gd name="connsiteX20" fmla="*/ 405064 w 913745"/>
              <a:gd name="connsiteY20" fmla="*/ 60158 h 156410"/>
              <a:gd name="connsiteX21" fmla="*/ 429127 w 913745"/>
              <a:gd name="connsiteY21" fmla="*/ 52137 h 156410"/>
              <a:gd name="connsiteX22" fmla="*/ 445169 w 913745"/>
              <a:gd name="connsiteY22" fmla="*/ 44116 h 156410"/>
              <a:gd name="connsiteX23" fmla="*/ 465221 w 913745"/>
              <a:gd name="connsiteY23" fmla="*/ 40105 h 156410"/>
              <a:gd name="connsiteX24" fmla="*/ 517358 w 913745"/>
              <a:gd name="connsiteY24" fmla="*/ 32084 h 156410"/>
              <a:gd name="connsiteX25" fmla="*/ 721895 w 913745"/>
              <a:gd name="connsiteY25" fmla="*/ 20052 h 156410"/>
              <a:gd name="connsiteX26" fmla="*/ 810127 w 913745"/>
              <a:gd name="connsiteY26" fmla="*/ 12031 h 156410"/>
              <a:gd name="connsiteX27" fmla="*/ 906379 w 913745"/>
              <a:gd name="connsiteY27" fmla="*/ 0 h 15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3745" h="156410">
                <a:moveTo>
                  <a:pt x="0" y="56147"/>
                </a:moveTo>
                <a:cubicBezTo>
                  <a:pt x="8021" y="54810"/>
                  <a:pt x="16003" y="53212"/>
                  <a:pt x="24064" y="52137"/>
                </a:cubicBezTo>
                <a:cubicBezTo>
                  <a:pt x="36063" y="50537"/>
                  <a:pt x="48174" y="49838"/>
                  <a:pt x="60158" y="48126"/>
                </a:cubicBezTo>
                <a:cubicBezTo>
                  <a:pt x="66906" y="47162"/>
                  <a:pt x="73527" y="45453"/>
                  <a:pt x="80211" y="44116"/>
                </a:cubicBezTo>
                <a:cubicBezTo>
                  <a:pt x="85558" y="41442"/>
                  <a:pt x="90527" y="37812"/>
                  <a:pt x="96253" y="36094"/>
                </a:cubicBezTo>
                <a:cubicBezTo>
                  <a:pt x="104042" y="33757"/>
                  <a:pt x="112342" y="33679"/>
                  <a:pt x="120316" y="32084"/>
                </a:cubicBezTo>
                <a:cubicBezTo>
                  <a:pt x="125721" y="31003"/>
                  <a:pt x="131011" y="29410"/>
                  <a:pt x="136358" y="28073"/>
                </a:cubicBezTo>
                <a:cubicBezTo>
                  <a:pt x="152400" y="29410"/>
                  <a:pt x="168663" y="29117"/>
                  <a:pt x="184485" y="32084"/>
                </a:cubicBezTo>
                <a:cubicBezTo>
                  <a:pt x="190361" y="33186"/>
                  <a:pt x="194801" y="38387"/>
                  <a:pt x="200527" y="40105"/>
                </a:cubicBezTo>
                <a:cubicBezTo>
                  <a:pt x="208316" y="42442"/>
                  <a:pt x="216701" y="42144"/>
                  <a:pt x="224590" y="44116"/>
                </a:cubicBezTo>
                <a:cubicBezTo>
                  <a:pt x="232792" y="46167"/>
                  <a:pt x="240632" y="49463"/>
                  <a:pt x="248653" y="52137"/>
                </a:cubicBezTo>
                <a:cubicBezTo>
                  <a:pt x="257662" y="55140"/>
                  <a:pt x="273537" y="60168"/>
                  <a:pt x="280737" y="64168"/>
                </a:cubicBezTo>
                <a:cubicBezTo>
                  <a:pt x="324553" y="88511"/>
                  <a:pt x="272336" y="63915"/>
                  <a:pt x="308811" y="88231"/>
                </a:cubicBezTo>
                <a:cubicBezTo>
                  <a:pt x="312329" y="90576"/>
                  <a:pt x="316832" y="90905"/>
                  <a:pt x="320843" y="92242"/>
                </a:cubicBezTo>
                <a:cubicBezTo>
                  <a:pt x="328379" y="104802"/>
                  <a:pt x="330487" y="111989"/>
                  <a:pt x="340895" y="120316"/>
                </a:cubicBezTo>
                <a:cubicBezTo>
                  <a:pt x="344659" y="123327"/>
                  <a:pt x="349224" y="125251"/>
                  <a:pt x="352927" y="128337"/>
                </a:cubicBezTo>
                <a:cubicBezTo>
                  <a:pt x="372955" y="145027"/>
                  <a:pt x="355845" y="137330"/>
                  <a:pt x="376990" y="144379"/>
                </a:cubicBezTo>
                <a:cubicBezTo>
                  <a:pt x="379664" y="148389"/>
                  <a:pt x="380191" y="156410"/>
                  <a:pt x="385011" y="156410"/>
                </a:cubicBezTo>
                <a:cubicBezTo>
                  <a:pt x="389238" y="156410"/>
                  <a:pt x="388638" y="148589"/>
                  <a:pt x="389021" y="144379"/>
                </a:cubicBezTo>
                <a:cubicBezTo>
                  <a:pt x="391324" y="119048"/>
                  <a:pt x="388273" y="93165"/>
                  <a:pt x="393032" y="68179"/>
                </a:cubicBezTo>
                <a:cubicBezTo>
                  <a:pt x="393934" y="63444"/>
                  <a:pt x="400659" y="62116"/>
                  <a:pt x="405064" y="60158"/>
                </a:cubicBezTo>
                <a:cubicBezTo>
                  <a:pt x="412790" y="56724"/>
                  <a:pt x="421565" y="55918"/>
                  <a:pt x="429127" y="52137"/>
                </a:cubicBezTo>
                <a:cubicBezTo>
                  <a:pt x="434474" y="49463"/>
                  <a:pt x="439497" y="46007"/>
                  <a:pt x="445169" y="44116"/>
                </a:cubicBezTo>
                <a:cubicBezTo>
                  <a:pt x="451636" y="41960"/>
                  <a:pt x="458608" y="41758"/>
                  <a:pt x="465221" y="40105"/>
                </a:cubicBezTo>
                <a:cubicBezTo>
                  <a:pt x="503759" y="30469"/>
                  <a:pt x="429316" y="40887"/>
                  <a:pt x="517358" y="32084"/>
                </a:cubicBezTo>
                <a:cubicBezTo>
                  <a:pt x="600071" y="15540"/>
                  <a:pt x="509811" y="32527"/>
                  <a:pt x="721895" y="20052"/>
                </a:cubicBezTo>
                <a:cubicBezTo>
                  <a:pt x="751376" y="18318"/>
                  <a:pt x="780655" y="13912"/>
                  <a:pt x="810127" y="12031"/>
                </a:cubicBezTo>
                <a:cubicBezTo>
                  <a:pt x="912185" y="5517"/>
                  <a:pt x="925456" y="38150"/>
                  <a:pt x="906379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70514" y="5188543"/>
            <a:ext cx="1652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nonuniform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1405625" y="5506437"/>
            <a:ext cx="913745" cy="156410"/>
          </a:xfrm>
          <a:custGeom>
            <a:avLst/>
            <a:gdLst>
              <a:gd name="connsiteX0" fmla="*/ 0 w 913745"/>
              <a:gd name="connsiteY0" fmla="*/ 56147 h 156410"/>
              <a:gd name="connsiteX1" fmla="*/ 24064 w 913745"/>
              <a:gd name="connsiteY1" fmla="*/ 52137 h 156410"/>
              <a:gd name="connsiteX2" fmla="*/ 60158 w 913745"/>
              <a:gd name="connsiteY2" fmla="*/ 48126 h 156410"/>
              <a:gd name="connsiteX3" fmla="*/ 80211 w 913745"/>
              <a:gd name="connsiteY3" fmla="*/ 44116 h 156410"/>
              <a:gd name="connsiteX4" fmla="*/ 96253 w 913745"/>
              <a:gd name="connsiteY4" fmla="*/ 36094 h 156410"/>
              <a:gd name="connsiteX5" fmla="*/ 120316 w 913745"/>
              <a:gd name="connsiteY5" fmla="*/ 32084 h 156410"/>
              <a:gd name="connsiteX6" fmla="*/ 136358 w 913745"/>
              <a:gd name="connsiteY6" fmla="*/ 28073 h 156410"/>
              <a:gd name="connsiteX7" fmla="*/ 184485 w 913745"/>
              <a:gd name="connsiteY7" fmla="*/ 32084 h 156410"/>
              <a:gd name="connsiteX8" fmla="*/ 200527 w 913745"/>
              <a:gd name="connsiteY8" fmla="*/ 40105 h 156410"/>
              <a:gd name="connsiteX9" fmla="*/ 224590 w 913745"/>
              <a:gd name="connsiteY9" fmla="*/ 44116 h 156410"/>
              <a:gd name="connsiteX10" fmla="*/ 248653 w 913745"/>
              <a:gd name="connsiteY10" fmla="*/ 52137 h 156410"/>
              <a:gd name="connsiteX11" fmla="*/ 280737 w 913745"/>
              <a:gd name="connsiteY11" fmla="*/ 64168 h 156410"/>
              <a:gd name="connsiteX12" fmla="*/ 308811 w 913745"/>
              <a:gd name="connsiteY12" fmla="*/ 88231 h 156410"/>
              <a:gd name="connsiteX13" fmla="*/ 320843 w 913745"/>
              <a:gd name="connsiteY13" fmla="*/ 92242 h 156410"/>
              <a:gd name="connsiteX14" fmla="*/ 340895 w 913745"/>
              <a:gd name="connsiteY14" fmla="*/ 120316 h 156410"/>
              <a:gd name="connsiteX15" fmla="*/ 352927 w 913745"/>
              <a:gd name="connsiteY15" fmla="*/ 128337 h 156410"/>
              <a:gd name="connsiteX16" fmla="*/ 376990 w 913745"/>
              <a:gd name="connsiteY16" fmla="*/ 144379 h 156410"/>
              <a:gd name="connsiteX17" fmla="*/ 385011 w 913745"/>
              <a:gd name="connsiteY17" fmla="*/ 156410 h 156410"/>
              <a:gd name="connsiteX18" fmla="*/ 389021 w 913745"/>
              <a:gd name="connsiteY18" fmla="*/ 144379 h 156410"/>
              <a:gd name="connsiteX19" fmla="*/ 393032 w 913745"/>
              <a:gd name="connsiteY19" fmla="*/ 68179 h 156410"/>
              <a:gd name="connsiteX20" fmla="*/ 405064 w 913745"/>
              <a:gd name="connsiteY20" fmla="*/ 60158 h 156410"/>
              <a:gd name="connsiteX21" fmla="*/ 429127 w 913745"/>
              <a:gd name="connsiteY21" fmla="*/ 52137 h 156410"/>
              <a:gd name="connsiteX22" fmla="*/ 445169 w 913745"/>
              <a:gd name="connsiteY22" fmla="*/ 44116 h 156410"/>
              <a:gd name="connsiteX23" fmla="*/ 465221 w 913745"/>
              <a:gd name="connsiteY23" fmla="*/ 40105 h 156410"/>
              <a:gd name="connsiteX24" fmla="*/ 517358 w 913745"/>
              <a:gd name="connsiteY24" fmla="*/ 32084 h 156410"/>
              <a:gd name="connsiteX25" fmla="*/ 721895 w 913745"/>
              <a:gd name="connsiteY25" fmla="*/ 20052 h 156410"/>
              <a:gd name="connsiteX26" fmla="*/ 810127 w 913745"/>
              <a:gd name="connsiteY26" fmla="*/ 12031 h 156410"/>
              <a:gd name="connsiteX27" fmla="*/ 906379 w 913745"/>
              <a:gd name="connsiteY27" fmla="*/ 0 h 15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3745" h="156410">
                <a:moveTo>
                  <a:pt x="0" y="56147"/>
                </a:moveTo>
                <a:cubicBezTo>
                  <a:pt x="8021" y="54810"/>
                  <a:pt x="16003" y="53212"/>
                  <a:pt x="24064" y="52137"/>
                </a:cubicBezTo>
                <a:cubicBezTo>
                  <a:pt x="36063" y="50537"/>
                  <a:pt x="48174" y="49838"/>
                  <a:pt x="60158" y="48126"/>
                </a:cubicBezTo>
                <a:cubicBezTo>
                  <a:pt x="66906" y="47162"/>
                  <a:pt x="73527" y="45453"/>
                  <a:pt x="80211" y="44116"/>
                </a:cubicBezTo>
                <a:cubicBezTo>
                  <a:pt x="85558" y="41442"/>
                  <a:pt x="90527" y="37812"/>
                  <a:pt x="96253" y="36094"/>
                </a:cubicBezTo>
                <a:cubicBezTo>
                  <a:pt x="104042" y="33757"/>
                  <a:pt x="112342" y="33679"/>
                  <a:pt x="120316" y="32084"/>
                </a:cubicBezTo>
                <a:cubicBezTo>
                  <a:pt x="125721" y="31003"/>
                  <a:pt x="131011" y="29410"/>
                  <a:pt x="136358" y="28073"/>
                </a:cubicBezTo>
                <a:cubicBezTo>
                  <a:pt x="152400" y="29410"/>
                  <a:pt x="168663" y="29117"/>
                  <a:pt x="184485" y="32084"/>
                </a:cubicBezTo>
                <a:cubicBezTo>
                  <a:pt x="190361" y="33186"/>
                  <a:pt x="194801" y="38387"/>
                  <a:pt x="200527" y="40105"/>
                </a:cubicBezTo>
                <a:cubicBezTo>
                  <a:pt x="208316" y="42442"/>
                  <a:pt x="216701" y="42144"/>
                  <a:pt x="224590" y="44116"/>
                </a:cubicBezTo>
                <a:cubicBezTo>
                  <a:pt x="232792" y="46167"/>
                  <a:pt x="240632" y="49463"/>
                  <a:pt x="248653" y="52137"/>
                </a:cubicBezTo>
                <a:cubicBezTo>
                  <a:pt x="257662" y="55140"/>
                  <a:pt x="273537" y="60168"/>
                  <a:pt x="280737" y="64168"/>
                </a:cubicBezTo>
                <a:cubicBezTo>
                  <a:pt x="324553" y="88511"/>
                  <a:pt x="272336" y="63915"/>
                  <a:pt x="308811" y="88231"/>
                </a:cubicBezTo>
                <a:cubicBezTo>
                  <a:pt x="312329" y="90576"/>
                  <a:pt x="316832" y="90905"/>
                  <a:pt x="320843" y="92242"/>
                </a:cubicBezTo>
                <a:cubicBezTo>
                  <a:pt x="328379" y="104802"/>
                  <a:pt x="330487" y="111989"/>
                  <a:pt x="340895" y="120316"/>
                </a:cubicBezTo>
                <a:cubicBezTo>
                  <a:pt x="344659" y="123327"/>
                  <a:pt x="349224" y="125251"/>
                  <a:pt x="352927" y="128337"/>
                </a:cubicBezTo>
                <a:cubicBezTo>
                  <a:pt x="372955" y="145027"/>
                  <a:pt x="355845" y="137330"/>
                  <a:pt x="376990" y="144379"/>
                </a:cubicBezTo>
                <a:cubicBezTo>
                  <a:pt x="379664" y="148389"/>
                  <a:pt x="380191" y="156410"/>
                  <a:pt x="385011" y="156410"/>
                </a:cubicBezTo>
                <a:cubicBezTo>
                  <a:pt x="389238" y="156410"/>
                  <a:pt x="388638" y="148589"/>
                  <a:pt x="389021" y="144379"/>
                </a:cubicBezTo>
                <a:cubicBezTo>
                  <a:pt x="391324" y="119048"/>
                  <a:pt x="388273" y="93165"/>
                  <a:pt x="393032" y="68179"/>
                </a:cubicBezTo>
                <a:cubicBezTo>
                  <a:pt x="393934" y="63444"/>
                  <a:pt x="400659" y="62116"/>
                  <a:pt x="405064" y="60158"/>
                </a:cubicBezTo>
                <a:cubicBezTo>
                  <a:pt x="412790" y="56724"/>
                  <a:pt x="421565" y="55918"/>
                  <a:pt x="429127" y="52137"/>
                </a:cubicBezTo>
                <a:cubicBezTo>
                  <a:pt x="434474" y="49463"/>
                  <a:pt x="439497" y="46007"/>
                  <a:pt x="445169" y="44116"/>
                </a:cubicBezTo>
                <a:cubicBezTo>
                  <a:pt x="451636" y="41960"/>
                  <a:pt x="458608" y="41758"/>
                  <a:pt x="465221" y="40105"/>
                </a:cubicBezTo>
                <a:cubicBezTo>
                  <a:pt x="503759" y="30469"/>
                  <a:pt x="429316" y="40887"/>
                  <a:pt x="517358" y="32084"/>
                </a:cubicBezTo>
                <a:cubicBezTo>
                  <a:pt x="600071" y="15540"/>
                  <a:pt x="509811" y="32527"/>
                  <a:pt x="721895" y="20052"/>
                </a:cubicBezTo>
                <a:cubicBezTo>
                  <a:pt x="751376" y="18318"/>
                  <a:pt x="780655" y="13912"/>
                  <a:pt x="810127" y="12031"/>
                </a:cubicBezTo>
                <a:cubicBezTo>
                  <a:pt x="912185" y="5517"/>
                  <a:pt x="925456" y="38150"/>
                  <a:pt x="906379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2278" y="5184532"/>
            <a:ext cx="1652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class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9" y="397443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Freeform 10"/>
          <p:cNvSpPr/>
          <p:nvPr/>
        </p:nvSpPr>
        <p:spPr bwMode="auto">
          <a:xfrm>
            <a:off x="483178" y="5723018"/>
            <a:ext cx="1082843" cy="72388"/>
          </a:xfrm>
          <a:custGeom>
            <a:avLst/>
            <a:gdLst>
              <a:gd name="connsiteX0" fmla="*/ 0 w 1082843"/>
              <a:gd name="connsiteY0" fmla="*/ 32084 h 72388"/>
              <a:gd name="connsiteX1" fmla="*/ 32085 w 1082843"/>
              <a:gd name="connsiteY1" fmla="*/ 40105 h 72388"/>
              <a:gd name="connsiteX2" fmla="*/ 60158 w 1082843"/>
              <a:gd name="connsiteY2" fmla="*/ 36095 h 72388"/>
              <a:gd name="connsiteX3" fmla="*/ 92243 w 1082843"/>
              <a:gd name="connsiteY3" fmla="*/ 28074 h 72388"/>
              <a:gd name="connsiteX4" fmla="*/ 124327 w 1082843"/>
              <a:gd name="connsiteY4" fmla="*/ 20053 h 72388"/>
              <a:gd name="connsiteX5" fmla="*/ 136358 w 1082843"/>
              <a:gd name="connsiteY5" fmla="*/ 12032 h 72388"/>
              <a:gd name="connsiteX6" fmla="*/ 148390 w 1082843"/>
              <a:gd name="connsiteY6" fmla="*/ 8021 h 72388"/>
              <a:gd name="connsiteX7" fmla="*/ 264695 w 1082843"/>
              <a:gd name="connsiteY7" fmla="*/ 0 h 72388"/>
              <a:gd name="connsiteX8" fmla="*/ 280737 w 1082843"/>
              <a:gd name="connsiteY8" fmla="*/ 4011 h 72388"/>
              <a:gd name="connsiteX9" fmla="*/ 312822 w 1082843"/>
              <a:gd name="connsiteY9" fmla="*/ 12032 h 72388"/>
              <a:gd name="connsiteX10" fmla="*/ 385011 w 1082843"/>
              <a:gd name="connsiteY10" fmla="*/ 16042 h 72388"/>
              <a:gd name="connsiteX11" fmla="*/ 725906 w 1082843"/>
              <a:gd name="connsiteY11" fmla="*/ 16042 h 72388"/>
              <a:gd name="connsiteX12" fmla="*/ 762000 w 1082843"/>
              <a:gd name="connsiteY12" fmla="*/ 28074 h 72388"/>
              <a:gd name="connsiteX13" fmla="*/ 786064 w 1082843"/>
              <a:gd name="connsiteY13" fmla="*/ 32084 h 72388"/>
              <a:gd name="connsiteX14" fmla="*/ 810127 w 1082843"/>
              <a:gd name="connsiteY14" fmla="*/ 40105 h 72388"/>
              <a:gd name="connsiteX15" fmla="*/ 846222 w 1082843"/>
              <a:gd name="connsiteY15" fmla="*/ 44116 h 72388"/>
              <a:gd name="connsiteX16" fmla="*/ 918411 w 1082843"/>
              <a:gd name="connsiteY16" fmla="*/ 64169 h 72388"/>
              <a:gd name="connsiteX17" fmla="*/ 934453 w 1082843"/>
              <a:gd name="connsiteY17" fmla="*/ 72190 h 72388"/>
              <a:gd name="connsiteX18" fmla="*/ 974558 w 1082843"/>
              <a:gd name="connsiteY18" fmla="*/ 44116 h 72388"/>
              <a:gd name="connsiteX19" fmla="*/ 986590 w 1082843"/>
              <a:gd name="connsiteY19" fmla="*/ 36095 h 72388"/>
              <a:gd name="connsiteX20" fmla="*/ 990600 w 1082843"/>
              <a:gd name="connsiteY20" fmla="*/ 24063 h 72388"/>
              <a:gd name="connsiteX21" fmla="*/ 1002632 w 1082843"/>
              <a:gd name="connsiteY21" fmla="*/ 20053 h 72388"/>
              <a:gd name="connsiteX22" fmla="*/ 1034716 w 1082843"/>
              <a:gd name="connsiteY22" fmla="*/ 16042 h 72388"/>
              <a:gd name="connsiteX23" fmla="*/ 1046748 w 1082843"/>
              <a:gd name="connsiteY23" fmla="*/ 12032 h 72388"/>
              <a:gd name="connsiteX24" fmla="*/ 1082843 w 1082843"/>
              <a:gd name="connsiteY24" fmla="*/ 8021 h 7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82843" h="72388">
                <a:moveTo>
                  <a:pt x="0" y="32084"/>
                </a:moveTo>
                <a:cubicBezTo>
                  <a:pt x="10695" y="34758"/>
                  <a:pt x="21085" y="39372"/>
                  <a:pt x="32085" y="40105"/>
                </a:cubicBezTo>
                <a:cubicBezTo>
                  <a:pt x="41517" y="40734"/>
                  <a:pt x="50889" y="37949"/>
                  <a:pt x="60158" y="36095"/>
                </a:cubicBezTo>
                <a:cubicBezTo>
                  <a:pt x="70968" y="33933"/>
                  <a:pt x="81433" y="30236"/>
                  <a:pt x="92243" y="28074"/>
                </a:cubicBezTo>
                <a:cubicBezTo>
                  <a:pt x="116440" y="23234"/>
                  <a:pt x="105828" y="26218"/>
                  <a:pt x="124327" y="20053"/>
                </a:cubicBezTo>
                <a:cubicBezTo>
                  <a:pt x="128337" y="17379"/>
                  <a:pt x="132047" y="14188"/>
                  <a:pt x="136358" y="12032"/>
                </a:cubicBezTo>
                <a:cubicBezTo>
                  <a:pt x="140139" y="10141"/>
                  <a:pt x="144181" y="8416"/>
                  <a:pt x="148390" y="8021"/>
                </a:cubicBezTo>
                <a:cubicBezTo>
                  <a:pt x="187081" y="4394"/>
                  <a:pt x="225927" y="2674"/>
                  <a:pt x="264695" y="0"/>
                </a:cubicBezTo>
                <a:cubicBezTo>
                  <a:pt x="270042" y="1337"/>
                  <a:pt x="275437" y="2497"/>
                  <a:pt x="280737" y="4011"/>
                </a:cubicBezTo>
                <a:cubicBezTo>
                  <a:pt x="295126" y="8122"/>
                  <a:pt x="295250" y="10504"/>
                  <a:pt x="312822" y="12032"/>
                </a:cubicBezTo>
                <a:cubicBezTo>
                  <a:pt x="336831" y="14120"/>
                  <a:pt x="360948" y="14705"/>
                  <a:pt x="385011" y="16042"/>
                </a:cubicBezTo>
                <a:cubicBezTo>
                  <a:pt x="465991" y="14423"/>
                  <a:pt x="635176" y="7794"/>
                  <a:pt x="725906" y="16042"/>
                </a:cubicBezTo>
                <a:cubicBezTo>
                  <a:pt x="738536" y="17190"/>
                  <a:pt x="749490" y="25989"/>
                  <a:pt x="762000" y="28074"/>
                </a:cubicBezTo>
                <a:lnTo>
                  <a:pt x="786064" y="32084"/>
                </a:lnTo>
                <a:cubicBezTo>
                  <a:pt x="794085" y="34758"/>
                  <a:pt x="801836" y="38447"/>
                  <a:pt x="810127" y="40105"/>
                </a:cubicBezTo>
                <a:cubicBezTo>
                  <a:pt x="821998" y="42479"/>
                  <a:pt x="834558" y="40876"/>
                  <a:pt x="846222" y="44116"/>
                </a:cubicBezTo>
                <a:cubicBezTo>
                  <a:pt x="940536" y="70315"/>
                  <a:pt x="825871" y="53886"/>
                  <a:pt x="918411" y="64169"/>
                </a:cubicBezTo>
                <a:cubicBezTo>
                  <a:pt x="923758" y="66843"/>
                  <a:pt x="928521" y="71449"/>
                  <a:pt x="934453" y="72190"/>
                </a:cubicBezTo>
                <a:cubicBezTo>
                  <a:pt x="954408" y="74684"/>
                  <a:pt x="961191" y="53027"/>
                  <a:pt x="974558" y="44116"/>
                </a:cubicBezTo>
                <a:lnTo>
                  <a:pt x="986590" y="36095"/>
                </a:lnTo>
                <a:cubicBezTo>
                  <a:pt x="987927" y="32084"/>
                  <a:pt x="987611" y="27052"/>
                  <a:pt x="990600" y="24063"/>
                </a:cubicBezTo>
                <a:cubicBezTo>
                  <a:pt x="993589" y="21074"/>
                  <a:pt x="998473" y="20809"/>
                  <a:pt x="1002632" y="20053"/>
                </a:cubicBezTo>
                <a:cubicBezTo>
                  <a:pt x="1013236" y="18125"/>
                  <a:pt x="1024021" y="17379"/>
                  <a:pt x="1034716" y="16042"/>
                </a:cubicBezTo>
                <a:cubicBezTo>
                  <a:pt x="1038727" y="14705"/>
                  <a:pt x="1042589" y="12788"/>
                  <a:pt x="1046748" y="12032"/>
                </a:cubicBezTo>
                <a:cubicBezTo>
                  <a:pt x="1069721" y="7855"/>
                  <a:pt x="1069349" y="8021"/>
                  <a:pt x="1082843" y="8021"/>
                </a:cubicBezTo>
              </a:path>
            </a:pathLst>
          </a:cu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389556" y="6685547"/>
            <a:ext cx="1676400" cy="40105"/>
          </a:xfrm>
          <a:custGeom>
            <a:avLst/>
            <a:gdLst>
              <a:gd name="connsiteX0" fmla="*/ 0 w 1676400"/>
              <a:gd name="connsiteY0" fmla="*/ 12032 h 40105"/>
              <a:gd name="connsiteX1" fmla="*/ 20053 w 1676400"/>
              <a:gd name="connsiteY1" fmla="*/ 8021 h 40105"/>
              <a:gd name="connsiteX2" fmla="*/ 100264 w 1676400"/>
              <a:gd name="connsiteY2" fmla="*/ 0 h 40105"/>
              <a:gd name="connsiteX3" fmla="*/ 316832 w 1676400"/>
              <a:gd name="connsiteY3" fmla="*/ 4010 h 40105"/>
              <a:gd name="connsiteX4" fmla="*/ 389021 w 1676400"/>
              <a:gd name="connsiteY4" fmla="*/ 20053 h 40105"/>
              <a:gd name="connsiteX5" fmla="*/ 421106 w 1676400"/>
              <a:gd name="connsiteY5" fmla="*/ 28074 h 40105"/>
              <a:gd name="connsiteX6" fmla="*/ 725906 w 1676400"/>
              <a:gd name="connsiteY6" fmla="*/ 24063 h 40105"/>
              <a:gd name="connsiteX7" fmla="*/ 874295 w 1676400"/>
              <a:gd name="connsiteY7" fmla="*/ 8021 h 40105"/>
              <a:gd name="connsiteX8" fmla="*/ 1018674 w 1676400"/>
              <a:gd name="connsiteY8" fmla="*/ 12032 h 40105"/>
              <a:gd name="connsiteX9" fmla="*/ 1163053 w 1676400"/>
              <a:gd name="connsiteY9" fmla="*/ 4010 h 40105"/>
              <a:gd name="connsiteX10" fmla="*/ 1303421 w 1676400"/>
              <a:gd name="connsiteY10" fmla="*/ 12032 h 40105"/>
              <a:gd name="connsiteX11" fmla="*/ 1351548 w 1676400"/>
              <a:gd name="connsiteY11" fmla="*/ 32084 h 40105"/>
              <a:gd name="connsiteX12" fmla="*/ 1391653 w 1676400"/>
              <a:gd name="connsiteY12" fmla="*/ 40105 h 40105"/>
              <a:gd name="connsiteX13" fmla="*/ 1423737 w 1676400"/>
              <a:gd name="connsiteY13" fmla="*/ 36095 h 40105"/>
              <a:gd name="connsiteX14" fmla="*/ 1435769 w 1676400"/>
              <a:gd name="connsiteY14" fmla="*/ 32084 h 40105"/>
              <a:gd name="connsiteX15" fmla="*/ 1519990 w 1676400"/>
              <a:gd name="connsiteY15" fmla="*/ 24063 h 40105"/>
              <a:gd name="connsiteX16" fmla="*/ 1544053 w 1676400"/>
              <a:gd name="connsiteY16" fmla="*/ 16042 h 40105"/>
              <a:gd name="connsiteX17" fmla="*/ 1676400 w 1676400"/>
              <a:gd name="connsiteY17" fmla="*/ 8021 h 4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6400" h="40105">
                <a:moveTo>
                  <a:pt x="0" y="12032"/>
                </a:moveTo>
                <a:cubicBezTo>
                  <a:pt x="6684" y="10695"/>
                  <a:pt x="13267" y="8667"/>
                  <a:pt x="20053" y="8021"/>
                </a:cubicBezTo>
                <a:cubicBezTo>
                  <a:pt x="104467" y="-19"/>
                  <a:pt x="59637" y="10155"/>
                  <a:pt x="100264" y="0"/>
                </a:cubicBezTo>
                <a:cubicBezTo>
                  <a:pt x="172453" y="1337"/>
                  <a:pt x="244705" y="731"/>
                  <a:pt x="316832" y="4010"/>
                </a:cubicBezTo>
                <a:cubicBezTo>
                  <a:pt x="359863" y="5966"/>
                  <a:pt x="356514" y="10765"/>
                  <a:pt x="389021" y="20053"/>
                </a:cubicBezTo>
                <a:cubicBezTo>
                  <a:pt x="399621" y="23082"/>
                  <a:pt x="410411" y="25400"/>
                  <a:pt x="421106" y="28074"/>
                </a:cubicBezTo>
                <a:lnTo>
                  <a:pt x="725906" y="24063"/>
                </a:lnTo>
                <a:cubicBezTo>
                  <a:pt x="770666" y="22693"/>
                  <a:pt x="828445" y="14134"/>
                  <a:pt x="874295" y="8021"/>
                </a:cubicBezTo>
                <a:cubicBezTo>
                  <a:pt x="922421" y="9358"/>
                  <a:pt x="970529" y="12032"/>
                  <a:pt x="1018674" y="12032"/>
                </a:cubicBezTo>
                <a:cubicBezTo>
                  <a:pt x="1083083" y="12032"/>
                  <a:pt x="1107968" y="9018"/>
                  <a:pt x="1163053" y="4010"/>
                </a:cubicBezTo>
                <a:cubicBezTo>
                  <a:pt x="1209842" y="6684"/>
                  <a:pt x="1257067" y="5128"/>
                  <a:pt x="1303421" y="12032"/>
                </a:cubicBezTo>
                <a:cubicBezTo>
                  <a:pt x="1320610" y="14592"/>
                  <a:pt x="1334987" y="26815"/>
                  <a:pt x="1351548" y="32084"/>
                </a:cubicBezTo>
                <a:cubicBezTo>
                  <a:pt x="1364539" y="36217"/>
                  <a:pt x="1378285" y="37431"/>
                  <a:pt x="1391653" y="40105"/>
                </a:cubicBezTo>
                <a:cubicBezTo>
                  <a:pt x="1402348" y="38768"/>
                  <a:pt x="1413133" y="38023"/>
                  <a:pt x="1423737" y="36095"/>
                </a:cubicBezTo>
                <a:cubicBezTo>
                  <a:pt x="1427896" y="35339"/>
                  <a:pt x="1431610" y="32840"/>
                  <a:pt x="1435769" y="32084"/>
                </a:cubicBezTo>
                <a:cubicBezTo>
                  <a:pt x="1458392" y="27971"/>
                  <a:pt x="1500378" y="25572"/>
                  <a:pt x="1519990" y="24063"/>
                </a:cubicBezTo>
                <a:cubicBezTo>
                  <a:pt x="1528011" y="21389"/>
                  <a:pt x="1535623" y="16690"/>
                  <a:pt x="1544053" y="16042"/>
                </a:cubicBezTo>
                <a:cubicBezTo>
                  <a:pt x="1677736" y="5759"/>
                  <a:pt x="1676400" y="56357"/>
                  <a:pt x="1676400" y="8021"/>
                </a:cubicBezTo>
              </a:path>
            </a:pathLst>
          </a:cu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988529" y="6493028"/>
            <a:ext cx="913745" cy="156410"/>
          </a:xfrm>
          <a:custGeom>
            <a:avLst/>
            <a:gdLst>
              <a:gd name="connsiteX0" fmla="*/ 0 w 913745"/>
              <a:gd name="connsiteY0" fmla="*/ 56147 h 156410"/>
              <a:gd name="connsiteX1" fmla="*/ 24064 w 913745"/>
              <a:gd name="connsiteY1" fmla="*/ 52137 h 156410"/>
              <a:gd name="connsiteX2" fmla="*/ 60158 w 913745"/>
              <a:gd name="connsiteY2" fmla="*/ 48126 h 156410"/>
              <a:gd name="connsiteX3" fmla="*/ 80211 w 913745"/>
              <a:gd name="connsiteY3" fmla="*/ 44116 h 156410"/>
              <a:gd name="connsiteX4" fmla="*/ 96253 w 913745"/>
              <a:gd name="connsiteY4" fmla="*/ 36094 h 156410"/>
              <a:gd name="connsiteX5" fmla="*/ 120316 w 913745"/>
              <a:gd name="connsiteY5" fmla="*/ 32084 h 156410"/>
              <a:gd name="connsiteX6" fmla="*/ 136358 w 913745"/>
              <a:gd name="connsiteY6" fmla="*/ 28073 h 156410"/>
              <a:gd name="connsiteX7" fmla="*/ 184485 w 913745"/>
              <a:gd name="connsiteY7" fmla="*/ 32084 h 156410"/>
              <a:gd name="connsiteX8" fmla="*/ 200527 w 913745"/>
              <a:gd name="connsiteY8" fmla="*/ 40105 h 156410"/>
              <a:gd name="connsiteX9" fmla="*/ 224590 w 913745"/>
              <a:gd name="connsiteY9" fmla="*/ 44116 h 156410"/>
              <a:gd name="connsiteX10" fmla="*/ 248653 w 913745"/>
              <a:gd name="connsiteY10" fmla="*/ 52137 h 156410"/>
              <a:gd name="connsiteX11" fmla="*/ 280737 w 913745"/>
              <a:gd name="connsiteY11" fmla="*/ 64168 h 156410"/>
              <a:gd name="connsiteX12" fmla="*/ 308811 w 913745"/>
              <a:gd name="connsiteY12" fmla="*/ 88231 h 156410"/>
              <a:gd name="connsiteX13" fmla="*/ 320843 w 913745"/>
              <a:gd name="connsiteY13" fmla="*/ 92242 h 156410"/>
              <a:gd name="connsiteX14" fmla="*/ 340895 w 913745"/>
              <a:gd name="connsiteY14" fmla="*/ 120316 h 156410"/>
              <a:gd name="connsiteX15" fmla="*/ 352927 w 913745"/>
              <a:gd name="connsiteY15" fmla="*/ 128337 h 156410"/>
              <a:gd name="connsiteX16" fmla="*/ 376990 w 913745"/>
              <a:gd name="connsiteY16" fmla="*/ 144379 h 156410"/>
              <a:gd name="connsiteX17" fmla="*/ 385011 w 913745"/>
              <a:gd name="connsiteY17" fmla="*/ 156410 h 156410"/>
              <a:gd name="connsiteX18" fmla="*/ 389021 w 913745"/>
              <a:gd name="connsiteY18" fmla="*/ 144379 h 156410"/>
              <a:gd name="connsiteX19" fmla="*/ 393032 w 913745"/>
              <a:gd name="connsiteY19" fmla="*/ 68179 h 156410"/>
              <a:gd name="connsiteX20" fmla="*/ 405064 w 913745"/>
              <a:gd name="connsiteY20" fmla="*/ 60158 h 156410"/>
              <a:gd name="connsiteX21" fmla="*/ 429127 w 913745"/>
              <a:gd name="connsiteY21" fmla="*/ 52137 h 156410"/>
              <a:gd name="connsiteX22" fmla="*/ 445169 w 913745"/>
              <a:gd name="connsiteY22" fmla="*/ 44116 h 156410"/>
              <a:gd name="connsiteX23" fmla="*/ 465221 w 913745"/>
              <a:gd name="connsiteY23" fmla="*/ 40105 h 156410"/>
              <a:gd name="connsiteX24" fmla="*/ 517358 w 913745"/>
              <a:gd name="connsiteY24" fmla="*/ 32084 h 156410"/>
              <a:gd name="connsiteX25" fmla="*/ 721895 w 913745"/>
              <a:gd name="connsiteY25" fmla="*/ 20052 h 156410"/>
              <a:gd name="connsiteX26" fmla="*/ 810127 w 913745"/>
              <a:gd name="connsiteY26" fmla="*/ 12031 h 156410"/>
              <a:gd name="connsiteX27" fmla="*/ 906379 w 913745"/>
              <a:gd name="connsiteY27" fmla="*/ 0 h 15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3745" h="156410">
                <a:moveTo>
                  <a:pt x="0" y="56147"/>
                </a:moveTo>
                <a:cubicBezTo>
                  <a:pt x="8021" y="54810"/>
                  <a:pt x="16003" y="53212"/>
                  <a:pt x="24064" y="52137"/>
                </a:cubicBezTo>
                <a:cubicBezTo>
                  <a:pt x="36063" y="50537"/>
                  <a:pt x="48174" y="49838"/>
                  <a:pt x="60158" y="48126"/>
                </a:cubicBezTo>
                <a:cubicBezTo>
                  <a:pt x="66906" y="47162"/>
                  <a:pt x="73527" y="45453"/>
                  <a:pt x="80211" y="44116"/>
                </a:cubicBezTo>
                <a:cubicBezTo>
                  <a:pt x="85558" y="41442"/>
                  <a:pt x="90527" y="37812"/>
                  <a:pt x="96253" y="36094"/>
                </a:cubicBezTo>
                <a:cubicBezTo>
                  <a:pt x="104042" y="33757"/>
                  <a:pt x="112342" y="33679"/>
                  <a:pt x="120316" y="32084"/>
                </a:cubicBezTo>
                <a:cubicBezTo>
                  <a:pt x="125721" y="31003"/>
                  <a:pt x="131011" y="29410"/>
                  <a:pt x="136358" y="28073"/>
                </a:cubicBezTo>
                <a:cubicBezTo>
                  <a:pt x="152400" y="29410"/>
                  <a:pt x="168663" y="29117"/>
                  <a:pt x="184485" y="32084"/>
                </a:cubicBezTo>
                <a:cubicBezTo>
                  <a:pt x="190361" y="33186"/>
                  <a:pt x="194801" y="38387"/>
                  <a:pt x="200527" y="40105"/>
                </a:cubicBezTo>
                <a:cubicBezTo>
                  <a:pt x="208316" y="42442"/>
                  <a:pt x="216701" y="42144"/>
                  <a:pt x="224590" y="44116"/>
                </a:cubicBezTo>
                <a:cubicBezTo>
                  <a:pt x="232792" y="46167"/>
                  <a:pt x="240632" y="49463"/>
                  <a:pt x="248653" y="52137"/>
                </a:cubicBezTo>
                <a:cubicBezTo>
                  <a:pt x="257662" y="55140"/>
                  <a:pt x="273537" y="60168"/>
                  <a:pt x="280737" y="64168"/>
                </a:cubicBezTo>
                <a:cubicBezTo>
                  <a:pt x="324553" y="88511"/>
                  <a:pt x="272336" y="63915"/>
                  <a:pt x="308811" y="88231"/>
                </a:cubicBezTo>
                <a:cubicBezTo>
                  <a:pt x="312329" y="90576"/>
                  <a:pt x="316832" y="90905"/>
                  <a:pt x="320843" y="92242"/>
                </a:cubicBezTo>
                <a:cubicBezTo>
                  <a:pt x="328379" y="104802"/>
                  <a:pt x="330487" y="111989"/>
                  <a:pt x="340895" y="120316"/>
                </a:cubicBezTo>
                <a:cubicBezTo>
                  <a:pt x="344659" y="123327"/>
                  <a:pt x="349224" y="125251"/>
                  <a:pt x="352927" y="128337"/>
                </a:cubicBezTo>
                <a:cubicBezTo>
                  <a:pt x="372955" y="145027"/>
                  <a:pt x="355845" y="137330"/>
                  <a:pt x="376990" y="144379"/>
                </a:cubicBezTo>
                <a:cubicBezTo>
                  <a:pt x="379664" y="148389"/>
                  <a:pt x="380191" y="156410"/>
                  <a:pt x="385011" y="156410"/>
                </a:cubicBezTo>
                <a:cubicBezTo>
                  <a:pt x="389238" y="156410"/>
                  <a:pt x="388638" y="148589"/>
                  <a:pt x="389021" y="144379"/>
                </a:cubicBezTo>
                <a:cubicBezTo>
                  <a:pt x="391324" y="119048"/>
                  <a:pt x="388273" y="93165"/>
                  <a:pt x="393032" y="68179"/>
                </a:cubicBezTo>
                <a:cubicBezTo>
                  <a:pt x="393934" y="63444"/>
                  <a:pt x="400659" y="62116"/>
                  <a:pt x="405064" y="60158"/>
                </a:cubicBezTo>
                <a:cubicBezTo>
                  <a:pt x="412790" y="56724"/>
                  <a:pt x="421565" y="55918"/>
                  <a:pt x="429127" y="52137"/>
                </a:cubicBezTo>
                <a:cubicBezTo>
                  <a:pt x="434474" y="49463"/>
                  <a:pt x="439497" y="46007"/>
                  <a:pt x="445169" y="44116"/>
                </a:cubicBezTo>
                <a:cubicBezTo>
                  <a:pt x="451636" y="41960"/>
                  <a:pt x="458608" y="41758"/>
                  <a:pt x="465221" y="40105"/>
                </a:cubicBezTo>
                <a:cubicBezTo>
                  <a:pt x="503759" y="30469"/>
                  <a:pt x="429316" y="40887"/>
                  <a:pt x="517358" y="32084"/>
                </a:cubicBezTo>
                <a:cubicBezTo>
                  <a:pt x="600071" y="15540"/>
                  <a:pt x="509811" y="32527"/>
                  <a:pt x="721895" y="20052"/>
                </a:cubicBezTo>
                <a:cubicBezTo>
                  <a:pt x="751376" y="18318"/>
                  <a:pt x="780655" y="13912"/>
                  <a:pt x="810127" y="12031"/>
                </a:cubicBezTo>
                <a:cubicBezTo>
                  <a:pt x="912185" y="5517"/>
                  <a:pt x="925456" y="38150"/>
                  <a:pt x="906379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5182" y="6203211"/>
            <a:ext cx="548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from some class of “efficient functions”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62672" y="5892247"/>
                <a:ext cx="39824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000" dirty="0"/>
                  <a:t>, after receiving advice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672" y="5892247"/>
                <a:ext cx="3982453" cy="400110"/>
              </a:xfrm>
              <a:prstGeom prst="rect">
                <a:avLst/>
              </a:prstGeom>
              <a:blipFill>
                <a:blip r:embed="rId9"/>
                <a:stretch>
                  <a:fillRect l="-1685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 bwMode="auto">
          <a:xfrm>
            <a:off x="3246430" y="6112041"/>
            <a:ext cx="441158" cy="16042"/>
          </a:xfrm>
          <a:custGeom>
            <a:avLst/>
            <a:gdLst>
              <a:gd name="connsiteX0" fmla="*/ 0 w 441158"/>
              <a:gd name="connsiteY0" fmla="*/ 16042 h 16042"/>
              <a:gd name="connsiteX1" fmla="*/ 64169 w 441158"/>
              <a:gd name="connsiteY1" fmla="*/ 8021 h 16042"/>
              <a:gd name="connsiteX2" fmla="*/ 76200 w 441158"/>
              <a:gd name="connsiteY2" fmla="*/ 0 h 16042"/>
              <a:gd name="connsiteX3" fmla="*/ 164432 w 441158"/>
              <a:gd name="connsiteY3" fmla="*/ 4011 h 16042"/>
              <a:gd name="connsiteX4" fmla="*/ 176463 w 441158"/>
              <a:gd name="connsiteY4" fmla="*/ 8021 h 16042"/>
              <a:gd name="connsiteX5" fmla="*/ 389021 w 441158"/>
              <a:gd name="connsiteY5" fmla="*/ 12032 h 16042"/>
              <a:gd name="connsiteX6" fmla="*/ 441158 w 441158"/>
              <a:gd name="connsiteY6" fmla="*/ 16042 h 1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158" h="16042">
                <a:moveTo>
                  <a:pt x="0" y="16042"/>
                </a:moveTo>
                <a:cubicBezTo>
                  <a:pt x="2820" y="15729"/>
                  <a:pt x="57431" y="10042"/>
                  <a:pt x="64169" y="8021"/>
                </a:cubicBezTo>
                <a:cubicBezTo>
                  <a:pt x="68786" y="6636"/>
                  <a:pt x="72190" y="2674"/>
                  <a:pt x="76200" y="0"/>
                </a:cubicBezTo>
                <a:cubicBezTo>
                  <a:pt x="105611" y="1337"/>
                  <a:pt x="135085" y="1663"/>
                  <a:pt x="164432" y="4011"/>
                </a:cubicBezTo>
                <a:cubicBezTo>
                  <a:pt x="168646" y="4348"/>
                  <a:pt x="172238" y="7870"/>
                  <a:pt x="176463" y="8021"/>
                </a:cubicBezTo>
                <a:cubicBezTo>
                  <a:pt x="247283" y="10550"/>
                  <a:pt x="318168" y="10695"/>
                  <a:pt x="389021" y="12032"/>
                </a:cubicBezTo>
                <a:lnTo>
                  <a:pt x="441158" y="16042"/>
                </a:lnTo>
              </a:path>
            </a:pathLst>
          </a:cu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351160" y="1619250"/>
            <a:ext cx="4731250" cy="101718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rtl="0"/>
            <a:r>
              <a:rPr lang="en-US" sz="2000" dirty="0">
                <a:solidFill>
                  <a:srgbClr val="00B050"/>
                </a:solidFill>
              </a:rPr>
              <a:t>Our result: </a:t>
            </a:r>
            <a:r>
              <a:rPr lang="en-US" sz="2000" dirty="0">
                <a:solidFill>
                  <a:srgbClr val="0070C0"/>
                </a:solidFill>
              </a:rPr>
              <a:t>impossible</a:t>
            </a:r>
            <a:r>
              <a:rPr lang="en-US" sz="2000" dirty="0">
                <a:solidFill>
                  <a:srgbClr val="000000"/>
                </a:solidFill>
              </a:rPr>
              <a:t> to </a:t>
            </a:r>
            <a:r>
              <a:rPr lang="en-US" sz="2000" dirty="0" smtClean="0">
                <a:solidFill>
                  <a:srgbClr val="000000"/>
                </a:solidFill>
              </a:rPr>
              <a:t>solve        open </a:t>
            </a:r>
            <a:r>
              <a:rPr lang="en-US" sz="2000" dirty="0">
                <a:solidFill>
                  <a:srgbClr val="000000"/>
                </a:solidFill>
              </a:rPr>
              <a:t>problems 1,2 even using </a:t>
            </a:r>
            <a:r>
              <a:rPr lang="en-US" sz="2000" dirty="0" smtClean="0">
                <a:solidFill>
                  <a:srgbClr val="000000"/>
                </a:solidFill>
              </a:rPr>
              <a:t>                        </a:t>
            </a:r>
            <a:r>
              <a:rPr lang="en-US" sz="2000" dirty="0" err="1" smtClean="0">
                <a:solidFill>
                  <a:srgbClr val="0070C0"/>
                </a:solidFill>
              </a:rPr>
              <a:t>nonuniform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class reductions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  <a:p>
            <a:pPr algn="ctr" rtl="0"/>
            <a:endParaRPr lang="en-US" dirty="0">
              <a:solidFill>
                <a:schemeClr val="tx1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/>
              <p:cNvSpPr/>
              <p:nvPr/>
            </p:nvSpPr>
            <p:spPr bwMode="auto">
              <a:xfrm>
                <a:off x="8835556" y="6138711"/>
                <a:ext cx="3246854" cy="618508"/>
              </a:xfrm>
              <a:prstGeom prst="wedgeRectCallout">
                <a:avLst>
                  <a:gd name="adj1" fmla="val -153103"/>
                  <a:gd name="adj2" fmla="val 208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Can’t prove limitation by designing inefficient</a:t>
                </a:r>
                <a:r>
                  <a:rPr kumimoji="0" lang="en-US" sz="1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 oracle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0" lang="en-US" sz="1800" b="0" i="1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’</m:t>
                    </m:r>
                    <m:r>
                      <a:rPr kumimoji="0" lang="en-US" sz="1800" b="0" i="1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35556" y="6138711"/>
                <a:ext cx="3246854" cy="618508"/>
              </a:xfrm>
              <a:prstGeom prst="wedgeRectCallout">
                <a:avLst>
                  <a:gd name="adj1" fmla="val -153103"/>
                  <a:gd name="adj2" fmla="val 208"/>
                </a:avLst>
              </a:prstGeom>
              <a:blipFill>
                <a:blip r:embed="rId10"/>
                <a:stretch>
                  <a:fillRect t="-3883" b="-18447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ular Callout 32"/>
              <p:cNvSpPr/>
              <p:nvPr/>
            </p:nvSpPr>
            <p:spPr bwMode="auto">
              <a:xfrm>
                <a:off x="8835556" y="4349763"/>
                <a:ext cx="3246854" cy="890055"/>
              </a:xfrm>
              <a:prstGeom prst="wedgeRectCallout">
                <a:avLst>
                  <a:gd name="adj1" fmla="val -70988"/>
                  <a:gd name="adj2" fmla="val 20071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Can’t assume that reduction doesn’t have</a:t>
                </a:r>
                <a:r>
                  <a:rPr kumimoji="0" lang="en-US" sz="1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 any information on </a:t>
                </a:r>
                <a:r>
                  <a:rPr kumimoji="0" lang="en-US" sz="1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unqueried</a:t>
                </a:r>
                <a:r>
                  <a:rPr kumimoji="0" lang="en-US" sz="1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 positions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33" name="Rectangular Callou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35556" y="4349763"/>
                <a:ext cx="3246854" cy="890055"/>
              </a:xfrm>
              <a:prstGeom prst="wedgeRectCallout">
                <a:avLst>
                  <a:gd name="adj1" fmla="val -70988"/>
                  <a:gd name="adj2" fmla="val 20071"/>
                </a:avLst>
              </a:prstGeom>
              <a:blipFill>
                <a:blip r:embed="rId11"/>
                <a:stretch>
                  <a:fillRect t="-3378" r="-927" b="-12838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ular Callout 33"/>
              <p:cNvSpPr/>
              <p:nvPr/>
            </p:nvSpPr>
            <p:spPr bwMode="auto">
              <a:xfrm>
                <a:off x="6105421" y="5272195"/>
                <a:ext cx="5976989" cy="618508"/>
              </a:xfrm>
              <a:prstGeom prst="wedgeRectCallout">
                <a:avLst>
                  <a:gd name="adj1" fmla="val -60900"/>
                  <a:gd name="adj2" fmla="val -51287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All known proofs use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rPr>
                  <a:t>nonuniform</a:t>
                </a:r>
                <a:r>
                  <a:rPr kumimoji="0" lang="en-US" sz="1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 reductions.   </a:t>
                </a:r>
                <a:r>
                  <a:rPr kumimoji="0" lang="en-US" sz="1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nonuniform</a:t>
                </a:r>
                <a:r>
                  <a:rPr lang="en-US" sz="1800" dirty="0" smtClean="0"/>
                  <a:t> : uniform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800" b="0" dirty="0" smtClean="0"/>
                  <a:t> list decoding : unique decoding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34" name="Rectangular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5421" y="5272195"/>
                <a:ext cx="5976989" cy="618508"/>
              </a:xfrm>
              <a:prstGeom prst="wedgeRectCallout">
                <a:avLst>
                  <a:gd name="adj1" fmla="val -60900"/>
                  <a:gd name="adj2" fmla="val -51287"/>
                </a:avLst>
              </a:prstGeom>
              <a:blipFill>
                <a:blip r:embed="rId12"/>
                <a:stretch>
                  <a:fillRect t="-2857" b="-18095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/>
              <p:cNvSpPr/>
              <p:nvPr/>
            </p:nvSpPr>
            <p:spPr bwMode="auto">
              <a:xfrm>
                <a:off x="7351160" y="2838544"/>
                <a:ext cx="4731250" cy="120025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B050"/>
                    </a:solidFill>
                    <a:latin typeface="Tahoma" pitchFamily="34" charset="0"/>
                  </a:rPr>
                  <a:t>More formally: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ahoma" pitchFamily="34" charset="0"/>
                  </a:rPr>
                  <a:t> prove lower bounds on:</a:t>
                </a:r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Tahoma" pitchFamily="34" charset="0"/>
                  </a:rPr>
                  <a:t>Number of queries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ahoma" pitchFamily="34" charset="0"/>
                  </a:rPr>
                  <a:t> makes.</a:t>
                </a:r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Tahoma" pitchFamily="34" charset="0"/>
                  </a:rPr>
                  <a:t>Depth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ahoma" pitchFamily="34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ahoma" pitchFamily="34" charset="0"/>
                  </a:rPr>
                  <a:t>circuit</a:t>
                </a:r>
              </a:p>
              <a:p>
                <a:pPr algn="l" rtl="0"/>
                <a:endParaRPr lang="en-US" sz="2000" dirty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35" name="Rounded 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1160" y="2838544"/>
                <a:ext cx="4731250" cy="1200255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902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27" grpId="0"/>
      <p:bldP spid="28" grpId="0"/>
      <p:bldP spid="41" grpId="0"/>
      <p:bldP spid="43" grpId="0"/>
      <p:bldP spid="8" grpId="0"/>
      <p:bldP spid="18" grpId="0"/>
      <p:bldP spid="9" grpId="0" animBg="1"/>
      <p:bldP spid="20" grpId="0" animBg="1"/>
      <p:bldP spid="21" grpId="0"/>
      <p:bldP spid="22" grpId="0" animBg="1"/>
      <p:bldP spid="23" grpId="0"/>
      <p:bldP spid="11" grpId="0" animBg="1"/>
      <p:bldP spid="12" grpId="0" animBg="1"/>
      <p:bldP spid="30" grpId="0" animBg="1"/>
      <p:bldP spid="31" grpId="0"/>
      <p:bldP spid="13" grpId="0"/>
      <p:bldP spid="15" grpId="0" animBg="1"/>
      <p:bldP spid="32" grpId="0" animBg="1"/>
      <p:bldP spid="16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5532" y="5326110"/>
                <a:ext cx="8320374" cy="159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dirty="0"/>
                  <a:t> can be used to </a:t>
                </a:r>
                <a:r>
                  <a:rPr lang="en-US" dirty="0">
                    <a:solidFill>
                      <a:srgbClr val="0070C0"/>
                    </a:solidFill>
                  </a:rPr>
                  <a:t>distinguish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dirty="0"/>
                  <a:t> can be used to </a:t>
                </a:r>
                <a:r>
                  <a:rPr lang="en-US" dirty="0">
                    <a:solidFill>
                      <a:srgbClr val="0070C0"/>
                    </a:solidFill>
                  </a:rPr>
                  <a:t>compute </a:t>
                </a:r>
                <a:r>
                  <a:rPr lang="en-US" dirty="0" err="1">
                    <a:solidFill>
                      <a:srgbClr val="0070C0"/>
                    </a:solidFill>
                  </a:rPr>
                  <a:t>maj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on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[SV08].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dirty="0"/>
                  <a:t> must make </a:t>
                </a:r>
                <a:r>
                  <a:rPr lang="en-GB" dirty="0"/>
                  <a:t>at least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queries</a:t>
                </a:r>
                <a:r>
                  <a:rPr lang="en-US" dirty="0"/>
                  <a:t> [SV08]. 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32" y="5326110"/>
                <a:ext cx="8320374" cy="1590307"/>
              </a:xfrm>
              <a:prstGeom prst="rect">
                <a:avLst/>
              </a:prstGeom>
              <a:blipFill>
                <a:blip r:embed="rId2"/>
                <a:stretch>
                  <a:fillRect l="-220" t="-3831" r="-1465" b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about the proof:              Proof strategy [Vio06,SV08,GR09,GSV18]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7388" y="3281099"/>
                <a:ext cx="3683034" cy="2109843"/>
              </a:xfrm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gives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no info </a:t>
                </a:r>
                <a:r>
                  <a:rPr lang="en-US" sz="2400" dirty="0"/>
                  <a:t>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can’t succeed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7388" y="3281099"/>
                <a:ext cx="3683034" cy="2109843"/>
              </a:xfrm>
              <a:blipFill>
                <a:blip r:embed="rId3"/>
                <a:stretch>
                  <a:fillRect l="-33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71139" y="3281099"/>
                <a:ext cx="4275176" cy="2109842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ar-AE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ar-AE" sz="2400" dirty="0"/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agrees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ar-AE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ar-AE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ar-AE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ar-A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ar-A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ar-A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p>
                    </m:sSup>
                    <m:r>
                      <a:rPr lang="ar-AE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must succeed 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71139" y="3281099"/>
                <a:ext cx="4275176" cy="2109842"/>
              </a:xfr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7510" y="1514889"/>
                <a:ext cx="8569838" cy="1859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denote an oracle where each entry is an </a:t>
                </a:r>
                <a:r>
                  <a:rPr lang="en-US" dirty="0" err="1">
                    <a:solidFill>
                      <a:srgbClr val="0070C0"/>
                    </a:solidFill>
                  </a:rPr>
                  <a:t>i.i.d</a:t>
                </a:r>
                <a:r>
                  <a:rPr lang="en-US" dirty="0">
                    <a:solidFill>
                      <a:srgbClr val="0070C0"/>
                    </a:solidFill>
                  </a:rPr>
                  <a:t>. bit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  </a:t>
                </a:r>
                <a:r>
                  <a:rPr lang="en-US" dirty="0" smtClean="0"/>
                  <a:t>which </a:t>
                </a:r>
                <a:r>
                  <a:rPr lang="en-US" dirty="0"/>
                  <a:t>is one with </a:t>
                </a:r>
                <a:r>
                  <a:rPr lang="en-US" dirty="0">
                    <a:solidFill>
                      <a:srgbClr val="0070C0"/>
                    </a:solidFill>
                  </a:rPr>
                  <a:t>probability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l" rtl="0"/>
                <a:endParaRPr lang="en-US" sz="800" dirty="0"/>
              </a:p>
              <a:p>
                <a:pPr algn="l" rtl="0"/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to be </a:t>
                </a:r>
                <a:r>
                  <a:rPr lang="en-US" dirty="0">
                    <a:solidFill>
                      <a:srgbClr val="0070C0"/>
                    </a:solidFill>
                  </a:rPr>
                  <a:t>very hard for circuits </a:t>
                </a:r>
                <a:r>
                  <a:rPr lang="en-US" dirty="0"/>
                  <a:t>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(such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exist).</a:t>
                </a:r>
              </a:p>
              <a:p>
                <a:pPr algn="l" rtl="0"/>
                <a:endParaRPr lang="en-US" sz="800" dirty="0"/>
              </a:p>
              <a:p>
                <a:pPr algn="ctr" rtl="0"/>
                <a:r>
                  <a:rPr lang="en-US" dirty="0">
                    <a:solidFill>
                      <a:srgbClr val="00B050"/>
                    </a:solidFill>
                  </a:rPr>
                  <a:t>Consider two oracle distributions: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0" y="1514889"/>
                <a:ext cx="8569838" cy="1859740"/>
              </a:xfrm>
              <a:prstGeom prst="rect">
                <a:avLst/>
              </a:prstGeom>
              <a:blipFill>
                <a:blip r:embed="rId5"/>
                <a:stretch>
                  <a:fillRect l="-1139" t="-3279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8132266" y="1216942"/>
                <a:ext cx="4070279" cy="5605098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ahoma" pitchFamily="34" charset="0"/>
                  </a:rPr>
                  <a:t>Problem: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A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ar-A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 inefficient.</a:t>
                </a:r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 inefficient.</a:t>
                </a:r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ar-A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ar-A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 inefficient.</a:t>
                </a:r>
              </a:p>
              <a:p>
                <a:pPr algn="l" rtl="0"/>
                <a:r>
                  <a:rPr lang="en-US" dirty="0" smtClean="0">
                    <a:solidFill>
                      <a:srgbClr val="00B050"/>
                    </a:solidFill>
                  </a:rPr>
                  <a:t>Solution:</a:t>
                </a:r>
              </a:p>
              <a:p>
                <a:pPr algn="l" rtl="0"/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not that hard.</a:t>
                </a:r>
              </a:p>
              <a:p>
                <a:pPr algn="l" rtl="0"/>
                <a:endParaRPr lang="en-US" sz="800" dirty="0"/>
              </a:p>
              <a:p>
                <a:pPr algn="l" rtl="0"/>
                <a:r>
                  <a:rPr lang="en-US" dirty="0" smtClean="0"/>
                  <a:t>Following </a:t>
                </a:r>
                <a:r>
                  <a:rPr lang="en-US" sz="2000" dirty="0" smtClean="0"/>
                  <a:t>[GK90]</a:t>
                </a:r>
                <a:r>
                  <a:rPr lang="en-US" dirty="0" smtClean="0"/>
                  <a:t>: Replace the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 bits of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ar-A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ar-A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ar-A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dirty="0" smtClean="0"/>
                  <a:t> by 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k-wise independent bits</a:t>
                </a:r>
                <a:r>
                  <a:rPr lang="en-US" dirty="0" smtClean="0"/>
                  <a:t>. </a:t>
                </a:r>
              </a:p>
              <a:p>
                <a:pPr algn="l" rtl="0"/>
                <a:endParaRPr lang="en-US" sz="800" dirty="0" smtClean="0"/>
              </a:p>
              <a:p>
                <a:pPr algn="l" rtl="0"/>
                <a:r>
                  <a:rPr lang="en-US" dirty="0" smtClean="0"/>
                  <a:t>Can be done 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1800" dirty="0" smtClean="0"/>
                  <a:t>[GV].</a:t>
                </a:r>
              </a:p>
              <a:p>
                <a:pPr algn="l" rtl="0"/>
                <a:endParaRPr lang="en-US" sz="800" dirty="0" smtClean="0"/>
              </a:p>
              <a:p>
                <a:pPr algn="l" rtl="0"/>
                <a:r>
                  <a:rPr lang="en-US" dirty="0" smtClean="0"/>
                  <a:t>Previous proof uses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ar-A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large</a:t>
                </a:r>
                <a:r>
                  <a:rPr lang="en-US" dirty="0" smtClean="0"/>
                  <a:t> (to handle </a:t>
                </a:r>
                <a:r>
                  <a:rPr lang="en-US" dirty="0" err="1" smtClean="0"/>
                  <a:t>nonuniform</a:t>
                </a:r>
                <a:r>
                  <a:rPr lang="en-US" dirty="0" smtClean="0"/>
                  <a:t> reductions).</a:t>
                </a:r>
              </a:p>
              <a:p>
                <a:pPr algn="l" rtl="0"/>
                <a:endParaRPr lang="en-US" sz="800" dirty="0" smtClean="0"/>
              </a:p>
              <a:p>
                <a:pPr algn="l" rtl="0"/>
                <a:r>
                  <a:rPr lang="en-US" dirty="0" smtClean="0"/>
                  <a:t>Need new argument.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2266" y="1216942"/>
                <a:ext cx="4070279" cy="5605098"/>
              </a:xfrm>
              <a:prstGeom prst="rect">
                <a:avLst/>
              </a:prstGeom>
              <a:blipFill>
                <a:blip r:embed="rId6"/>
                <a:stretch>
                  <a:fillRect l="-2090" t="-977" r="-4328" b="-1194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1972639" y="4690153"/>
            <a:ext cx="2018872" cy="45068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1417834" y="1561672"/>
            <a:ext cx="6673065" cy="181295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770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build="p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open problems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9075" y="1624387"/>
                <a:ext cx="11804156" cy="4852988"/>
              </a:xfrm>
            </p:spPr>
            <p:txBody>
              <a:bodyPr/>
              <a:lstStyle/>
              <a:p>
                <a:r>
                  <a:rPr lang="en-US" sz="2400" dirty="0" smtClean="0"/>
                  <a:t>What is the power of class reductions (which are non-black box).</a:t>
                </a:r>
              </a:p>
              <a:p>
                <a:r>
                  <a:rPr lang="en-US" sz="2400" dirty="0" smtClean="0"/>
                  <a:t>We show that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XOR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lemma </a:t>
                </a:r>
                <a:r>
                  <a:rPr lang="en-US" sz="2400" dirty="0" smtClean="0">
                    <a:solidFill>
                      <a:schemeClr val="accent4"/>
                    </a:solidFill>
                  </a:rPr>
                  <a:t>cannot be improved by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nonuniform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class reductions</a:t>
                </a:r>
                <a:r>
                  <a:rPr lang="en-US" sz="2400" dirty="0" smtClean="0">
                    <a:solidFill>
                      <a:schemeClr val="accent4"/>
                    </a:solidFill>
                  </a:rPr>
                  <a:t>.</a:t>
                </a:r>
              </a:p>
              <a:p>
                <a:r>
                  <a:rPr lang="en-US" sz="2400" dirty="0" smtClean="0"/>
                  <a:t>First impossibility result on non-black box reductions in this setup.</a:t>
                </a:r>
              </a:p>
              <a:p>
                <a:r>
                  <a:rPr lang="en-US" sz="2400" dirty="0" smtClean="0"/>
                  <a:t>We rule out the transformation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 smtClean="0"/>
                  <a:t>. Extend to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general</a:t>
                </a:r>
                <a:r>
                  <a:rPr lang="en-US" sz="2400" dirty="0" smtClean="0"/>
                  <a:t> transformations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smtClean="0"/>
                  <a:t>  (as in [GSV18] for </a:t>
                </a:r>
                <a:r>
                  <a:rPr lang="en-US" sz="2400" dirty="0" err="1" smtClean="0"/>
                  <a:t>nonuniform</a:t>
                </a:r>
                <a:r>
                  <a:rPr lang="en-US" sz="2400" dirty="0" smtClean="0"/>
                  <a:t> black-box reductions).</a:t>
                </a:r>
              </a:p>
              <a:p>
                <a:pPr lvl="1"/>
                <a:r>
                  <a:rPr lang="en-US" sz="2000" dirty="0" smtClean="0"/>
                  <a:t>In the paper, extension to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 smtClean="0"/>
                  <a:t> by explicit linear codes.</a:t>
                </a:r>
              </a:p>
              <a:p>
                <a:r>
                  <a:rPr lang="en-US" sz="2400" dirty="0" smtClean="0"/>
                  <a:t>Is the XOR-lemma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sz="2400" dirty="0" smtClean="0"/>
                  <a:t> true?</a:t>
                </a:r>
                <a:endParaRPr lang="en-US" sz="2000" dirty="0"/>
              </a:p>
              <a:p>
                <a:r>
                  <a:rPr lang="en-US" sz="2400" dirty="0" smtClean="0"/>
                  <a:t>Specifically, </a:t>
                </a:r>
                <a:r>
                  <a:rPr lang="en-US" sz="2400" dirty="0"/>
                  <a:t>is it true that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(or even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)</a:t>
                </a:r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/>
                  <a:t>-hard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⊕…⊕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is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dirty="0"/>
                        <m:t>−</m:t>
                      </m:r>
                      <m:r>
                        <m:rPr>
                          <m:nor/>
                        </m:rPr>
                        <a:rPr lang="en-US" sz="2400" dirty="0"/>
                        <m:t>hard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for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</m:d>
                      <m:r>
                        <a:rPr lang="en-US" sz="2400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he-I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075" y="1624387"/>
                <a:ext cx="11804156" cy="4852988"/>
              </a:xfrm>
              <a:blipFill>
                <a:blip r:embed="rId2"/>
                <a:stretch>
                  <a:fillRect l="-103" t="-1004" r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811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That’s it…</a:t>
            </a:r>
            <a:endParaRPr lang="he-I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5022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ONEN@PSWCKKSSRIWZY553" val="4167"/>
</p:tagLst>
</file>

<file path=ppt/theme/theme1.xml><?xml version="1.0" encoding="utf-8"?>
<a:theme xmlns:a="http://schemas.openxmlformats.org/drawingml/2006/main" name="Blends">
  <a:themeElements>
    <a:clrScheme name="Blends 8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99F2F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AF7FD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99F2F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AF7FD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C1F7FD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DDFAFE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99F2F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AF7FD"/>
        </a:accent5>
        <a:accent6>
          <a:srgbClr val="E7BB01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111266</TotalTime>
  <Words>986</Words>
  <Application>Microsoft Office PowerPoint</Application>
  <PresentationFormat>Widescreen</PresentationFormat>
  <Paragraphs>418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Tahoma</vt:lpstr>
      <vt:lpstr>Cambria Math</vt:lpstr>
      <vt:lpstr>Arial</vt:lpstr>
      <vt:lpstr>Times New Roman</vt:lpstr>
      <vt:lpstr>Wingdings</vt:lpstr>
      <vt:lpstr>Blends</vt:lpstr>
      <vt:lpstr>Is it possible to improve Yao’s XOR lemma using reductions that exploit the efficiency of their oracle?</vt:lpstr>
      <vt:lpstr>Yao’s XOR Lemma: Hardness amplification mildly hard functions ⇒ very hard functions </vt:lpstr>
      <vt:lpstr>Motivation for:  improved XOR-Lemma for P/poly</vt:lpstr>
      <vt:lpstr>Motivation for:  improved XOR-Lemma for AC^0 [⊕]</vt:lpstr>
      <vt:lpstr>What do complexity theorists do when we can’t prove something?</vt:lpstr>
      <vt:lpstr>Proofs of Yao’s XOR lemma by reduction black-box, nonuniform and class reductions</vt:lpstr>
      <vt:lpstr>Something about the proof:              Proof strategy [Vio06,SV08,GR09,GSV18]</vt:lpstr>
      <vt:lpstr>Conclusion and open problems</vt:lpstr>
      <vt:lpstr>That’s it…</vt:lpstr>
      <vt:lpstr>Our results: Limitations on “powerful” black-box techniques for hardness amplification</vt:lpstr>
      <vt:lpstr>Example: Yao’s XOR-Lemma [Yao82,Lev87,Imp95,GNW95,KS03]</vt:lpstr>
      <vt:lpstr>Our results: Limitations on “powerful” black-box techniques for hardness amplification</vt:lpstr>
      <vt:lpstr>Example: Yao’s XOR-Lemma [Yao82,Lev87,Imp95,GNW95,KS03]</vt:lpstr>
      <vt:lpstr>Reductions proving hardness amplification: nonuniform advice and adaptivity</vt:lpstr>
      <vt:lpstr>Indistinguishability by adaptive procedures that take advice</vt:lpstr>
      <vt:lpstr>Indistinguishability by adaptive procedures with advice </vt:lpstr>
      <vt:lpstr>Indistinguishability by adaptive procedures with advice</vt:lpstr>
      <vt:lpstr>Conclusion and open problems</vt:lpstr>
      <vt:lpstr>More conclusions  and open problems</vt:lpstr>
      <vt:lpstr>That’s it…</vt:lpstr>
      <vt:lpstr>Old Slides</vt:lpstr>
      <vt:lpstr>Hardness amplification theorems: hard functions ⇒ harder functions</vt:lpstr>
      <vt:lpstr>Hardness amplification theorems:                       mildly hard functions ⇒ very hard functions </vt:lpstr>
      <vt:lpstr>Proof of fixed set lemma</vt:lpstr>
      <vt:lpstr>Proof of fixed set lemma:  Proof of claim</vt:lpstr>
    </vt:vector>
  </TitlesOfParts>
  <Company>Weizmann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for technical talk</dc:title>
  <dc:creator>computer &amp; math Faculty</dc:creator>
  <cp:lastModifiedBy>Windows User</cp:lastModifiedBy>
  <cp:revision>1786</cp:revision>
  <cp:lastPrinted>1601-01-01T00:00:00Z</cp:lastPrinted>
  <dcterms:created xsi:type="dcterms:W3CDTF">2002-11-07T10:59:15Z</dcterms:created>
  <dcterms:modified xsi:type="dcterms:W3CDTF">2020-09-10T09:53:40Z</dcterms:modified>
</cp:coreProperties>
</file>