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3" r:id="rId3"/>
    <p:sldId id="315" r:id="rId4"/>
    <p:sldId id="257" r:id="rId5"/>
    <p:sldId id="262" r:id="rId6"/>
    <p:sldId id="283" r:id="rId7"/>
    <p:sldId id="316" r:id="rId8"/>
    <p:sldId id="317" r:id="rId9"/>
    <p:sldId id="318" r:id="rId10"/>
    <p:sldId id="274" r:id="rId11"/>
    <p:sldId id="314" r:id="rId12"/>
    <p:sldId id="263" r:id="rId13"/>
    <p:sldId id="278" r:id="rId14"/>
    <p:sldId id="279" r:id="rId15"/>
    <p:sldId id="292" r:id="rId16"/>
    <p:sldId id="284" r:id="rId17"/>
    <p:sldId id="306" r:id="rId18"/>
    <p:sldId id="322" r:id="rId19"/>
    <p:sldId id="323" r:id="rId20"/>
    <p:sldId id="324" r:id="rId21"/>
    <p:sldId id="331" r:id="rId22"/>
    <p:sldId id="332" r:id="rId23"/>
    <p:sldId id="33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31" autoAdjust="0"/>
    <p:restoredTop sz="91991" autoAdjust="0"/>
  </p:normalViewPr>
  <p:slideViewPr>
    <p:cSldViewPr>
      <p:cViewPr varScale="1">
        <p:scale>
          <a:sx n="109" d="100"/>
          <a:sy n="109" d="100"/>
        </p:scale>
        <p:origin x="1758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565D9-D208-4009-B96E-B20EC1CCB820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81230-48C4-41F0-B29C-37526EBA87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128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 smtClean="0"/>
                  <a:t>(we have space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1200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𝑙𝑜𝑔𝑛</m:t>
                    </m:r>
                    <m:r>
                      <a:rPr lang="en-US" sz="1200" i="1" dirty="0">
                        <a:solidFill>
                          <a:srgbClr val="FF000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1200" dirty="0"/>
                  <a:t>and are allowed to </a:t>
                </a:r>
                <a:r>
                  <a:rPr lang="en-US" sz="1200" dirty="0" smtClean="0"/>
                  <a:t>read the input in </a:t>
                </a:r>
                <a:r>
                  <a:rPr lang="en-US" sz="1200" dirty="0"/>
                  <a:t>one </a:t>
                </a:r>
                <a:r>
                  <a:rPr lang="en-US" sz="1200" dirty="0" smtClean="0"/>
                  <a:t>pass).</a:t>
                </a:r>
                <a:endParaRPr lang="en-US" dirty="0"/>
              </a:p>
            </p:txBody>
          </p:sp>
        </mc:Choice>
        <mc:Fallback xmlns="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 smtClean="0"/>
                  <a:t>(we have space </a:t>
                </a:r>
                <a:r>
                  <a:rPr lang="en-US" sz="1200" i="0" dirty="0" smtClean="0">
                    <a:solidFill>
                      <a:srgbClr val="FF0000"/>
                    </a:solidFill>
                    <a:latin typeface="Cambria Math"/>
                  </a:rPr>
                  <a:t>𝑂(</a:t>
                </a:r>
                <a:r>
                  <a:rPr lang="en-US" sz="1200" i="0" dirty="0" err="1" smtClean="0">
                    <a:solidFill>
                      <a:srgbClr val="FF0000"/>
                    </a:solidFill>
                    <a:latin typeface="Cambria Math"/>
                  </a:rPr>
                  <a:t>𝑙𝑜𝑔𝑛</a:t>
                </a:r>
                <a:r>
                  <a:rPr lang="en-US" sz="1200" i="0" dirty="0">
                    <a:solidFill>
                      <a:srgbClr val="FF0000"/>
                    </a:solidFill>
                    <a:latin typeface="Cambria Math"/>
                  </a:rPr>
                  <a:t>) </a:t>
                </a:r>
                <a:r>
                  <a:rPr lang="en-US" sz="1200" dirty="0"/>
                  <a:t>and are allowed to </a:t>
                </a:r>
                <a:r>
                  <a:rPr lang="en-US" sz="1200" dirty="0" smtClean="0"/>
                  <a:t>read the input in </a:t>
                </a:r>
                <a:r>
                  <a:rPr lang="en-US" sz="1200" dirty="0"/>
                  <a:t>one </a:t>
                </a:r>
                <a:r>
                  <a:rPr lang="en-US" sz="1200" dirty="0" smtClean="0"/>
                  <a:t>pass).</a:t>
                </a:r>
                <a:endParaRPr lang="en-US" dirty="0"/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81230-48C4-41F0-B29C-37526EBA874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866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81230-48C4-41F0-B29C-37526EBA874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021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𝜖</m:t>
                    </m:r>
                  </m:oMath>
                </a14:m>
                <a:r>
                  <a:rPr lang="en-US" sz="1200" dirty="0"/>
                  <a:t>-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pseudorandom property is what you would expect from a PRG.</a:t>
                </a:r>
              </a:p>
              <a:p>
                <a:r>
                  <a:rPr lang="en-US" sz="1200" dirty="0" smtClean="0">
                    <a:solidFill>
                      <a:srgbClr val="0070C0"/>
                    </a:solidFill>
                  </a:rPr>
                  <a:t>For</a:t>
                </a:r>
                <a:r>
                  <a:rPr lang="en-US" sz="1200" baseline="0" dirty="0" smtClean="0">
                    <a:solidFill>
                      <a:srgbClr val="0070C0"/>
                    </a:solidFill>
                  </a:rPr>
                  <a:t> every channel C and x </a:t>
                </a:r>
                <a:endParaRPr lang="en-US" sz="1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</a:t>
                </a:r>
                <a:r>
                  <a:rPr lang="en-US" sz="1200" i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𝜖</a:t>
                </a:r>
                <a:r>
                  <a:rPr lang="en-US" sz="1200" dirty="0"/>
                  <a:t>-</a:t>
                </a:r>
                <a:r>
                  <a:rPr lang="en-US" sz="1200" dirty="0" smtClean="0">
                    <a:solidFill>
                      <a:srgbClr val="0070C0"/>
                    </a:solidFill>
                  </a:rPr>
                  <a:t>pseudorandom property is what you would expect from a PRG.</a:t>
                </a:r>
              </a:p>
              <a:p>
                <a:r>
                  <a:rPr lang="en-US" sz="1200" dirty="0" smtClean="0">
                    <a:solidFill>
                      <a:srgbClr val="0070C0"/>
                    </a:solidFill>
                  </a:rPr>
                  <a:t>For</a:t>
                </a:r>
                <a:r>
                  <a:rPr lang="en-US" sz="1200" baseline="0" dirty="0" smtClean="0">
                    <a:solidFill>
                      <a:srgbClr val="0070C0"/>
                    </a:solidFill>
                  </a:rPr>
                  <a:t> every channel C and x </a:t>
                </a:r>
                <a:endParaRPr lang="en-US" sz="1200" dirty="0" smtClean="0">
                  <a:solidFill>
                    <a:schemeClr val="tx1"/>
                  </a:solidFill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81230-48C4-41F0-B29C-37526EBA874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811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multiplied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81230-48C4-41F0-B29C-37526EBA874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753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01-Feb-22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03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01-Feb-22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01-Feb-22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8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01-Feb-22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92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01-Feb-22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8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01-Feb-22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41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01-Feb-22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8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01-Feb-22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4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01-Feb-22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82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01-Feb-22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84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0EBD-2CD5-4377-9BD4-8B5E1680C03B}" type="datetimeFigureOut">
              <a:rPr lang="en-US" smtClean="0"/>
              <a:t>01-Feb-22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44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80EBD-2CD5-4377-9BD4-8B5E1680C03B}" type="datetimeFigureOut">
              <a:rPr lang="en-US" smtClean="0"/>
              <a:t>01-Feb-22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6CA84-0F90-4C47-AF27-8ECBBEEC1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9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7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31.png"/><Relationship Id="rId10" Type="http://schemas.openxmlformats.org/officeDocument/2006/relationships/image" Target="../media/image311.png"/><Relationship Id="rId4" Type="http://schemas.openxmlformats.org/officeDocument/2006/relationships/image" Target="../media/image281.png"/><Relationship Id="rId9" Type="http://schemas.openxmlformats.org/officeDocument/2006/relationships/image" Target="../media/image301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3" Type="http://schemas.openxmlformats.org/officeDocument/2006/relationships/image" Target="../media/image360.png"/><Relationship Id="rId12" Type="http://schemas.openxmlformats.org/officeDocument/2006/relationships/image" Target="../media/image362.png"/><Relationship Id="rId2" Type="http://schemas.openxmlformats.org/officeDocument/2006/relationships/image" Target="../media/image35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53.png"/><Relationship Id="rId5" Type="http://schemas.openxmlformats.org/officeDocument/2006/relationships/image" Target="../media/image200.png"/><Relationship Id="rId10" Type="http://schemas.openxmlformats.org/officeDocument/2006/relationships/image" Target="../media/image342.png"/><Relationship Id="rId4" Type="http://schemas.openxmlformats.org/officeDocument/2006/relationships/image" Target="../media/image190.png"/><Relationship Id="rId9" Type="http://schemas.openxmlformats.org/officeDocument/2006/relationships/image" Target="../media/image291.png"/><Relationship Id="rId1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1.png"/><Relationship Id="rId13" Type="http://schemas.openxmlformats.org/officeDocument/2006/relationships/image" Target="../media/image4.png"/><Relationship Id="rId3" Type="http://schemas.openxmlformats.org/officeDocument/2006/relationships/image" Target="../media/image190.png"/><Relationship Id="rId12" Type="http://schemas.openxmlformats.org/officeDocument/2006/relationships/image" Target="../media/image380.png"/><Relationship Id="rId2" Type="http://schemas.openxmlformats.org/officeDocument/2006/relationships/image" Target="../media/image352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11" Type="http://schemas.openxmlformats.org/officeDocument/2006/relationships/image" Target="../media/image371.png"/><Relationship Id="rId5" Type="http://schemas.openxmlformats.org/officeDocument/2006/relationships/image" Target="../media/image341.png"/><Relationship Id="rId15" Type="http://schemas.openxmlformats.org/officeDocument/2006/relationships/image" Target="../media/image39.png"/><Relationship Id="rId10" Type="http://schemas.openxmlformats.org/officeDocument/2006/relationships/image" Target="../media/image361.png"/><Relationship Id="rId4" Type="http://schemas.openxmlformats.org/officeDocument/2006/relationships/image" Target="../media/image200.png"/><Relationship Id="rId1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.png"/><Relationship Id="rId7" Type="http://schemas.openxmlformats.org/officeDocument/2006/relationships/image" Target="../media/image30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48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340.pn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67.png"/><Relationship Id="rId2" Type="http://schemas.openxmlformats.org/officeDocument/2006/relationships/image" Target="../media/image6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2.png"/><Relationship Id="rId4" Type="http://schemas.openxmlformats.org/officeDocument/2006/relationships/image" Target="../media/image6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13" Type="http://schemas.openxmlformats.org/officeDocument/2006/relationships/image" Target="../media/image520.png"/><Relationship Id="rId18" Type="http://schemas.openxmlformats.org/officeDocument/2006/relationships/image" Target="../media/image581.png"/><Relationship Id="rId3" Type="http://schemas.openxmlformats.org/officeDocument/2006/relationships/image" Target="../media/image442.png"/><Relationship Id="rId7" Type="http://schemas.openxmlformats.org/officeDocument/2006/relationships/image" Target="../media/image460.png"/><Relationship Id="rId12" Type="http://schemas.openxmlformats.org/officeDocument/2006/relationships/image" Target="../media/image512.png"/><Relationship Id="rId17" Type="http://schemas.openxmlformats.org/officeDocument/2006/relationships/image" Target="../media/image66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50.png"/><Relationship Id="rId20" Type="http://schemas.openxmlformats.org/officeDocument/2006/relationships/image" Target="../media/image6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11" Type="http://schemas.openxmlformats.org/officeDocument/2006/relationships/image" Target="../media/image500.png"/><Relationship Id="rId5" Type="http://schemas.openxmlformats.org/officeDocument/2006/relationships/image" Target="../media/image651.png"/><Relationship Id="rId15" Type="http://schemas.openxmlformats.org/officeDocument/2006/relationships/image" Target="../media/image540.png"/><Relationship Id="rId10" Type="http://schemas.openxmlformats.org/officeDocument/2006/relationships/image" Target="../media/image490.png"/><Relationship Id="rId19" Type="http://schemas.openxmlformats.org/officeDocument/2006/relationships/image" Target="../media/image671.png"/><Relationship Id="rId4" Type="http://schemas.openxmlformats.org/officeDocument/2006/relationships/image" Target="../media/image682.png"/><Relationship Id="rId9" Type="http://schemas.openxmlformats.org/officeDocument/2006/relationships/image" Target="../media/image480.png"/><Relationship Id="rId14" Type="http://schemas.openxmlformats.org/officeDocument/2006/relationships/image" Target="../media/image5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11.png"/><Relationship Id="rId7" Type="http://schemas.openxmlformats.org/officeDocument/2006/relationships/image" Target="../media/image63.png"/><Relationship Id="rId12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1" Type="http://schemas.openxmlformats.org/officeDocument/2006/relationships/image" Target="../media/image100.png"/><Relationship Id="rId5" Type="http://schemas.openxmlformats.org/officeDocument/2006/relationships/image" Target="../media/image411.png"/><Relationship Id="rId10" Type="http://schemas.openxmlformats.org/officeDocument/2006/relationships/image" Target="../media/image90.png"/><Relationship Id="rId4" Type="http://schemas.openxmlformats.org/officeDocument/2006/relationships/image" Target="../media/image312.png"/><Relationship Id="rId9" Type="http://schemas.openxmlformats.org/officeDocument/2006/relationships/image" Target="../media/image8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png"/><Relationship Id="rId3" Type="http://schemas.openxmlformats.org/officeDocument/2006/relationships/image" Target="../media/image532.png"/><Relationship Id="rId12" Type="http://schemas.openxmlformats.org/officeDocument/2006/relationships/image" Target="../media/image560.png"/><Relationship Id="rId2" Type="http://schemas.openxmlformats.org/officeDocument/2006/relationships/image" Target="../media/image5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1.png"/><Relationship Id="rId11" Type="http://schemas.openxmlformats.org/officeDocument/2006/relationships/image" Target="../media/image602.png"/><Relationship Id="rId5" Type="http://schemas.openxmlformats.org/officeDocument/2006/relationships/image" Target="../media/image551.png"/><Relationship Id="rId10" Type="http://schemas.openxmlformats.org/officeDocument/2006/relationships/image" Target="../media/image61.png"/><Relationship Id="rId4" Type="http://schemas.openxmlformats.org/officeDocument/2006/relationships/image" Target="../media/image542.png"/><Relationship Id="rId9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202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2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9" Type="http://schemas.openxmlformats.org/officeDocument/2006/relationships/image" Target="../media/image25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Explicit List-Decodable Codes with Optimal Rate</a:t>
            </a:r>
            <a:br>
              <a:rPr lang="en-US" sz="4800" dirty="0">
                <a:solidFill>
                  <a:srgbClr val="FF0000"/>
                </a:solidFill>
              </a:rPr>
            </a:br>
            <a:r>
              <a:rPr lang="en-US" sz="4800" dirty="0">
                <a:solidFill>
                  <a:srgbClr val="FF0000"/>
                </a:solidFill>
              </a:rPr>
              <a:t>for Computationally Bounded Channels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899592" y="4797152"/>
            <a:ext cx="7416824" cy="1752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Ronen </a:t>
            </a:r>
            <a:r>
              <a:rPr lang="en-US" dirty="0" err="1">
                <a:solidFill>
                  <a:schemeClr val="tx1"/>
                </a:solidFill>
              </a:rPr>
              <a:t>Shaltiel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dirty="0" err="1">
                <a:solidFill>
                  <a:schemeClr val="tx1"/>
                </a:solidFill>
              </a:rPr>
              <a:t>Jad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Silbak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University </a:t>
            </a:r>
            <a:r>
              <a:rPr lang="en-US" dirty="0">
                <a:solidFill>
                  <a:schemeClr val="accent1"/>
                </a:solidFill>
              </a:rPr>
              <a:t>of Haifa</a:t>
            </a:r>
          </a:p>
        </p:txBody>
      </p:sp>
    </p:spTree>
    <p:extLst>
      <p:ext uri="{BB962C8B-B14F-4D97-AF65-F5344CB8AC3E}">
        <p14:creationId xmlns:p14="http://schemas.microsoft.com/office/powerpoint/2010/main" val="93773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3511" y="11663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Overview of the Construction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8" name="מלבן 47"/>
          <p:cNvSpPr/>
          <p:nvPr/>
        </p:nvSpPr>
        <p:spPr>
          <a:xfrm>
            <a:off x="7542991" y="2267580"/>
            <a:ext cx="1114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41723" y="1514329"/>
                <a:ext cx="8945395" cy="46628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 err="1"/>
                  <a:t>Guruswami</a:t>
                </a:r>
                <a:r>
                  <a:rPr lang="en-US" sz="2700" dirty="0"/>
                  <a:t> and </a:t>
                </a:r>
                <a:r>
                  <a:rPr lang="en-US" sz="2700" dirty="0" smtClean="0"/>
                  <a:t>Smith derived an elaborate construction for a </a:t>
                </a:r>
                <a:r>
                  <a:rPr lang="en-US" sz="2700" dirty="0">
                    <a:solidFill>
                      <a:srgbClr val="0070C0"/>
                    </a:solidFill>
                  </a:rPr>
                  <a:t>Monte-Carlo</a:t>
                </a:r>
                <a:r>
                  <a:rPr lang="en-US" sz="2700" dirty="0"/>
                  <a:t> </a:t>
                </a:r>
                <a:r>
                  <a:rPr lang="en-US" sz="2700" dirty="0" smtClean="0"/>
                  <a:t>list </a:t>
                </a:r>
                <a:r>
                  <a:rPr lang="en-US" sz="2700" dirty="0"/>
                  <a:t>decodable </a:t>
                </a:r>
                <a:r>
                  <a:rPr lang="en-US" sz="2700" u="sng" dirty="0"/>
                  <a:t>stochastic</a:t>
                </a:r>
                <a:r>
                  <a:rPr lang="en-US" sz="2700" dirty="0"/>
                  <a:t> codes against channels of </a:t>
                </a:r>
                <a:r>
                  <a:rPr lang="en-US" sz="2700" dirty="0">
                    <a:solidFill>
                      <a:srgbClr val="FF0000"/>
                    </a:solidFill>
                  </a:rPr>
                  <a:t>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700" dirty="0"/>
                  <a:t>.</a:t>
                </a:r>
                <a:endParaRPr lang="en-US" sz="2700" dirty="0" smtClean="0"/>
              </a:p>
              <a:p>
                <a:r>
                  <a:rPr lang="en-US" sz="2700" dirty="0" smtClean="0"/>
                  <a:t>We </a:t>
                </a:r>
                <a:r>
                  <a:rPr lang="en-US" sz="2700" dirty="0" smtClean="0">
                    <a:solidFill>
                      <a:srgbClr val="0070C0"/>
                    </a:solidFill>
                  </a:rPr>
                  <a:t>follow</a:t>
                </a:r>
                <a:r>
                  <a:rPr lang="en-US" sz="2700" dirty="0" smtClean="0"/>
                  <a:t> this construction and </a:t>
                </a:r>
                <a:r>
                  <a:rPr lang="en-US" sz="2700" dirty="0" smtClean="0">
                    <a:solidFill>
                      <a:srgbClr val="0070C0"/>
                    </a:solidFill>
                  </a:rPr>
                  <a:t>implement some changes: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700" dirty="0" smtClean="0"/>
                  <a:t>We define </a:t>
                </a:r>
                <a:r>
                  <a:rPr lang="en-US" sz="2700" dirty="0" smtClean="0">
                    <a:solidFill>
                      <a:srgbClr val="0070C0"/>
                    </a:solidFill>
                  </a:rPr>
                  <a:t>weaker objects</a:t>
                </a:r>
                <a:r>
                  <a:rPr lang="en-US" sz="2700" dirty="0" smtClean="0"/>
                  <a:t> and show that </a:t>
                </a:r>
                <a:r>
                  <a:rPr lang="en-US" sz="2700" dirty="0"/>
                  <a:t>they </a:t>
                </a:r>
                <a:r>
                  <a:rPr lang="en-US" sz="2700" dirty="0" smtClean="0">
                    <a:solidFill>
                      <a:srgbClr val="0070C0"/>
                    </a:solidFill>
                  </a:rPr>
                  <a:t>suffice</a:t>
                </a:r>
                <a:r>
                  <a:rPr lang="en-US" sz="2700" dirty="0" smtClean="0"/>
                  <a:t> for </a:t>
                </a:r>
                <a:r>
                  <a:rPr lang="en-US" sz="2700" dirty="0"/>
                  <a:t>the </a:t>
                </a:r>
                <a:r>
                  <a:rPr lang="en-US" sz="2700" dirty="0" smtClean="0"/>
                  <a:t>construction.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700" dirty="0" smtClean="0"/>
                  <a:t>The </a:t>
                </a:r>
                <a:r>
                  <a:rPr lang="en-US" sz="2700" dirty="0" smtClean="0">
                    <a:solidFill>
                      <a:srgbClr val="0070C0"/>
                    </a:solidFill>
                  </a:rPr>
                  <a:t>weaker objects </a:t>
                </a:r>
                <a:r>
                  <a:rPr lang="en-US" sz="2700" dirty="0" smtClean="0"/>
                  <a:t>can be </a:t>
                </a:r>
                <a:r>
                  <a:rPr lang="en-US" sz="2700" u="sng" dirty="0" smtClean="0">
                    <a:solidFill>
                      <a:srgbClr val="0070C0"/>
                    </a:solidFill>
                  </a:rPr>
                  <a:t>explicitly</a:t>
                </a:r>
                <a:r>
                  <a:rPr lang="en-US" sz="2700" dirty="0" smtClean="0"/>
                  <a:t> constructed, (substitute the</a:t>
                </a:r>
                <a:r>
                  <a:rPr lang="en-US" sz="2700" dirty="0">
                    <a:solidFill>
                      <a:srgbClr val="0070C0"/>
                    </a:solidFill>
                  </a:rPr>
                  <a:t> </a:t>
                </a:r>
                <a:r>
                  <a:rPr lang="en-US" sz="2700" dirty="0" smtClean="0">
                    <a:solidFill>
                      <a:srgbClr val="0070C0"/>
                    </a:solidFill>
                  </a:rPr>
                  <a:t>Monte-Carlo </a:t>
                </a:r>
                <a:r>
                  <a:rPr lang="en-US" sz="2700" dirty="0" smtClean="0"/>
                  <a:t>construction).</a:t>
                </a:r>
                <a:r>
                  <a:rPr lang="en-US" sz="27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700" dirty="0" smtClean="0"/>
                  <a:t>  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700" dirty="0" smtClean="0"/>
                  <a:t>We present a </a:t>
                </a:r>
                <a:r>
                  <a:rPr lang="en-US" sz="2700" dirty="0" smtClean="0">
                    <a:solidFill>
                      <a:srgbClr val="0070C0"/>
                    </a:solidFill>
                  </a:rPr>
                  <a:t>general method </a:t>
                </a:r>
                <a:r>
                  <a:rPr lang="en-US" sz="2700" dirty="0" smtClean="0"/>
                  <a:t>for dealing with </a:t>
                </a:r>
                <a:r>
                  <a:rPr lang="en-US" sz="2700" dirty="0" smtClean="0">
                    <a:solidFill>
                      <a:srgbClr val="0070C0"/>
                    </a:solidFill>
                  </a:rPr>
                  <a:t>weak channels</a:t>
                </a:r>
                <a:r>
                  <a:rPr lang="en-US" sz="2700" dirty="0" smtClean="0"/>
                  <a:t> (using a direct reduction of </a:t>
                </a:r>
                <a:r>
                  <a:rPr lang="en-US" sz="2700" dirty="0" err="1" smtClean="0"/>
                  <a:t>pseudorandomness</a:t>
                </a:r>
                <a:r>
                  <a:rPr lang="en-US" sz="2700" dirty="0" smtClean="0"/>
                  <a:t> against the channels).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23" y="1514329"/>
                <a:ext cx="8945395" cy="4662815"/>
              </a:xfrm>
              <a:prstGeom prst="rect">
                <a:avLst/>
              </a:prstGeom>
              <a:blipFill rotWithShape="1">
                <a:blip r:embed="rId2"/>
                <a:stretch>
                  <a:fillRect l="-1226" t="-1046" b="-2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/>
          <p:cNvSpPr/>
          <p:nvPr/>
        </p:nvSpPr>
        <p:spPr>
          <a:xfrm>
            <a:off x="323528" y="6177144"/>
            <a:ext cx="8568952" cy="5642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dirty="0"/>
              <a:t>We will start with describing codes for </a:t>
            </a:r>
            <a:r>
              <a:rPr lang="en-US" sz="2700" dirty="0">
                <a:solidFill>
                  <a:srgbClr val="0070C0"/>
                </a:solidFill>
              </a:rPr>
              <a:t>additive error </a:t>
            </a:r>
            <a:r>
              <a:rPr lang="en-US" sz="2700" b="1" dirty="0">
                <a:solidFill>
                  <a:srgbClr val="0070C0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31808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3511" y="11663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Ingredients 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41723" y="1514329"/>
                <a:ext cx="8945395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 smtClean="0">
                    <a:solidFill>
                      <a:srgbClr val="00B050"/>
                    </a:solidFill>
                  </a:rPr>
                  <a:t>Pseudorandom generator:</a:t>
                </a:r>
              </a:p>
              <a:p>
                <a:r>
                  <a:rPr lang="en-US" sz="2700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𝐺</m:t>
                    </m:r>
                    <m:r>
                      <a:rPr lang="en-US" sz="27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27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7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7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  <m:r>
                              <a:rPr lang="en-US" sz="27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7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7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sup>
                    </m:sSup>
                    <m:r>
                      <a:rPr lang="en-US" sz="27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sz="27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7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7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  <m:r>
                              <a:rPr lang="en-US" sz="27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7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7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700" dirty="0" smtClean="0"/>
                  <a:t> is a </a:t>
                </a:r>
                <a14:m>
                  <m:oMath xmlns:m="http://schemas.openxmlformats.org/officeDocument/2006/math">
                    <m:r>
                      <a:rPr lang="en-US" sz="27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𝜖</m:t>
                    </m:r>
                  </m:oMath>
                </a14:m>
                <a:r>
                  <a:rPr lang="en-US" sz="2700" dirty="0" smtClean="0"/>
                  <a:t>-</a:t>
                </a:r>
                <a:r>
                  <a:rPr lang="en-US" sz="2700" dirty="0" smtClean="0">
                    <a:solidFill>
                      <a:srgbClr val="0070C0"/>
                    </a:solidFill>
                  </a:rPr>
                  <a:t>PRG</a:t>
                </a:r>
                <a:r>
                  <a:rPr lang="en-US" sz="27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700" dirty="0" smtClean="0"/>
                  <a:t>for class of functions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700" dirty="0">
                        <a:solidFill>
                          <a:srgbClr val="FF0000"/>
                        </a:solidFill>
                      </a:rPr>
                      <m:t>Ć</m:t>
                    </m:r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700" dirty="0" smtClean="0"/>
                  <a:t>if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US" sz="27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n-US" sz="27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m:rPr>
                          <m:nor/>
                        </m:rPr>
                        <a:rPr lang="en-US" sz="2700" dirty="0">
                          <a:solidFill>
                            <a:srgbClr val="FF0000"/>
                          </a:solidFill>
                        </a:rPr>
                        <m:t>Ć</m:t>
                      </m:r>
                      <m:r>
                        <a:rPr lang="en-US" sz="27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7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func>
                        <m:funcPr>
                          <m:ctrlPr>
                            <a:rPr lang="en-US" sz="27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en-US" sz="27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sz="2700" b="0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ctrlPr>
                                <a:rPr lang="en-US" sz="27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7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sz="27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7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𝐺</m:t>
                                  </m:r>
                                  <m:r>
                                    <a:rPr lang="en-US" sz="27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7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7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27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7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7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sz="27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]−</m:t>
                      </m:r>
                      <m:r>
                        <m:rPr>
                          <m:sty m:val="p"/>
                        </m:rPr>
                        <a:rPr lang="en-US" sz="2700" b="0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Pr</m:t>
                      </m:r>
                      <m:r>
                        <a:rPr lang="en-US" sz="27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⁡[</m:t>
                      </m:r>
                      <m:r>
                        <a:rPr lang="en-US" sz="27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d>
                        <m:dPr>
                          <m:ctrlPr>
                            <a:rPr lang="en-US" sz="27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7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7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7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7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7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sz="27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]|&lt;</m:t>
                      </m:r>
                      <m:r>
                        <a:rPr lang="en-US" sz="27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𝜖</m:t>
                      </m:r>
                    </m:oMath>
                  </m:oMathPara>
                </a14:m>
                <a:endParaRPr lang="en-US" sz="27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23" y="1514329"/>
                <a:ext cx="8945395" cy="1338828"/>
              </a:xfrm>
              <a:prstGeom prst="rect">
                <a:avLst/>
              </a:prstGeom>
              <a:blipFill rotWithShape="1">
                <a:blip r:embed="rId2"/>
                <a:stretch>
                  <a:fillRect l="-1226" t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41723" y="2969691"/>
                <a:ext cx="8640961" cy="486567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700" dirty="0" smtClean="0">
                    <a:solidFill>
                      <a:srgbClr val="00B050"/>
                    </a:solidFill>
                  </a:rPr>
                  <a:t>Intuition: </a:t>
                </a:r>
                <a:r>
                  <a:rPr lang="en-US" sz="2700" dirty="0" smtClean="0"/>
                  <a:t>functions </a:t>
                </a:r>
                <a:r>
                  <a:rPr lang="en-US" sz="2700" dirty="0"/>
                  <a:t>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700" dirty="0">
                        <a:solidFill>
                          <a:srgbClr val="FF0000"/>
                        </a:solidFill>
                      </a:rPr>
                      <m:t>Ć</m:t>
                    </m:r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700" u="sng" dirty="0"/>
                  <a:t>cannot </a:t>
                </a:r>
                <a:r>
                  <a:rPr lang="en-US" sz="2700" u="sng" dirty="0" smtClean="0"/>
                  <a:t>distinguish</a:t>
                </a:r>
                <a:r>
                  <a:rPr lang="en-US" sz="2700" dirty="0" smtClean="0"/>
                  <a:t> 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sz="27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700" i="1" dirty="0" err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700" i="1" dirty="0" err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700" i="1" dirty="0" err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700" dirty="0" smtClean="0"/>
                  <a:t> </a:t>
                </a:r>
                <a:r>
                  <a:rPr lang="en-US" sz="2700" dirty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𝑈</m:t>
                        </m:r>
                      </m:e>
                      <m:sub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700" dirty="0" smtClean="0"/>
                  <a:t>.</a:t>
                </a:r>
                <a:endParaRPr lang="en-US" sz="27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23" y="2969691"/>
                <a:ext cx="8640961" cy="486567"/>
              </a:xfrm>
              <a:prstGeom prst="roundRect">
                <a:avLst/>
              </a:prstGeom>
              <a:blipFill rotWithShape="1">
                <a:blip r:embed="rId3"/>
                <a:stretch>
                  <a:fillRect t="-8333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1722" y="3717032"/>
                <a:ext cx="8945395" cy="1881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 smtClean="0">
                    <a:solidFill>
                      <a:srgbClr val="00B050"/>
                    </a:solidFill>
                  </a:rPr>
                  <a:t>Averaging Samplers: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</a:rPr>
                      <m:t>𝑆𝑎𝑚𝑝</m:t>
                    </m:r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27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7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7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  <m:r>
                              <a:rPr lang="en-US" sz="27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7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7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sz="27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lang="en-US" sz="27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7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(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7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7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27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7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sz="27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  <m:r>
                          <a:rPr lang="en-US" sz="27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7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700" i="0" dirty="0" smtClean="0"/>
                  <a:t> is an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7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7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𝜖</m:t>
                        </m:r>
                        <m:r>
                          <a:rPr lang="en-US" sz="27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7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700" b="0" i="0" dirty="0" smtClean="0">
                    <a:solidFill>
                      <a:schemeClr val="tx1"/>
                    </a:solidFill>
                    <a:ea typeface="Cambria Math"/>
                  </a:rPr>
                  <a:t>-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𝑆𝑎𝑚𝑝𝑙𝑒𝑟</m:t>
                    </m:r>
                  </m:oMath>
                </a14:m>
                <a:r>
                  <a:rPr lang="en-US" sz="2700" dirty="0" smtClean="0">
                    <a:solidFill>
                      <a:schemeClr val="tx1"/>
                    </a:solidFill>
                  </a:rPr>
                  <a:t> if for every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700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f</m:t>
                    </m:r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27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7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7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  <m:r>
                              <a:rPr lang="en-US" sz="27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7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7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sz="27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→[</m:t>
                    </m:r>
                    <m:r>
                      <a:rPr lang="en-US" sz="27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0</m:t>
                    </m:r>
                    <m:r>
                      <a:rPr lang="en-US" sz="27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sz="27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  <m:r>
                      <a:rPr lang="en-US" sz="27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2700" dirty="0" smtClean="0">
                    <a:solidFill>
                      <a:schemeClr val="tx1"/>
                    </a:solidFill>
                  </a:rPr>
                  <a:t>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Pr</m:t>
                              </m:r>
                            </m:e>
                            <m:lim>
                              <m:d>
                                <m:dPr>
                                  <m:ctrlPr>
                                    <a:rPr lang="en-US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z</m:t>
                                      </m:r>
                                    </m:e>
                                    <m:sub>
                                      <m:r>
                                        <a:rPr lang="en-US" sz="2400" b="0" i="0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b="0" i="0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z</m:t>
                                      </m:r>
                                    </m:e>
                                    <m:sub>
                                      <m:r>
                                        <a:rPr lang="en-US" sz="2400" b="0" i="0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400" b="0" i="0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z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t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Samp</m:t>
                              </m:r>
                              <m:d>
                                <m:dPr>
                                  <m:ctrlPr>
                                    <a:rPr lang="en-US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U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n</m:t>
                                      </m:r>
                                    </m:sub>
                                  </m:sSub>
                                </m:e>
                              </m:d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den>
                                  </m:f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4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24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∈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400" b="0" i="1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400" b="0" i="1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sub>
                                    <m:sup/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sz="2400" b="0" i="1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dirty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dirty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dirty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nary>
                                  <m:r>
                                    <a:rPr lang="en-US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4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400" b="0" i="1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sup>
                                      </m:sSup>
                                    </m:den>
                                  </m:f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4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4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∈</m:t>
                                      </m:r>
                                      <m:sSup>
                                        <m:sSupPr>
                                          <m:ctrlPr>
                                            <a:rPr lang="en-US" sz="2400" b="0" i="1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{"/>
                                              <m:endChr m:val="}"/>
                                              <m:ctrlPr>
                                                <a:rPr lang="en-US" sz="2400" b="0" i="1" dirty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400" b="0" i="1" dirty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0</m:t>
                                              </m:r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400" b="0" i="1" dirty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400" b="0" i="1" dirty="0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1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400" b="0" i="1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𝑚</m:t>
                                          </m:r>
                                        </m:sup>
                                      </m:sSup>
                                    </m:sub>
                                    <m:sup/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sz="2400" b="0" i="1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nary>
                                </m:e>
                              </m:d>
                              <m: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sz="24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d>
                        </m:e>
                      </m:func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𝛿</m:t>
                      </m:r>
                    </m:oMath>
                  </m:oMathPara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22" y="3717032"/>
                <a:ext cx="8945395" cy="1881221"/>
              </a:xfrm>
              <a:prstGeom prst="rect">
                <a:avLst/>
              </a:prstGeom>
              <a:blipFill rotWithShape="1">
                <a:blip r:embed="rId4"/>
                <a:stretch>
                  <a:fillRect l="-1226" t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141722" y="5733256"/>
                <a:ext cx="8640962" cy="86409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700" dirty="0" smtClean="0">
                    <a:solidFill>
                      <a:srgbClr val="00B050"/>
                    </a:solidFill>
                  </a:rPr>
                  <a:t>Intuition: </a:t>
                </a:r>
                <a:r>
                  <a:rPr lang="en-US" sz="2700" dirty="0" smtClean="0"/>
                  <a:t>samplers use few random bits and select an almost uniform subset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7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7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  <m:r>
                              <a:rPr lang="en-US" sz="27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7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7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700" dirty="0" smtClean="0"/>
                  <a:t> . </a:t>
                </a:r>
                <a:endParaRPr lang="en-US" sz="2700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22" y="5733256"/>
                <a:ext cx="8640962" cy="864096"/>
              </a:xfrm>
              <a:prstGeom prst="roundRect">
                <a:avLst/>
              </a:prstGeom>
              <a:blipFill>
                <a:blip r:embed="rId5"/>
                <a:stretch>
                  <a:fillRect t="-6849" b="-1986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530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קבוצה 35"/>
          <p:cNvGrpSpPr/>
          <p:nvPr/>
        </p:nvGrpSpPr>
        <p:grpSpPr>
          <a:xfrm>
            <a:off x="820152" y="3851907"/>
            <a:ext cx="2592927" cy="360040"/>
            <a:chOff x="820472" y="3828134"/>
            <a:chExt cx="2592927" cy="360040"/>
          </a:xfrm>
        </p:grpSpPr>
        <p:sp>
          <p:nvSpPr>
            <p:cNvPr id="38" name="Rectangle 28"/>
            <p:cNvSpPr/>
            <p:nvPr/>
          </p:nvSpPr>
          <p:spPr>
            <a:xfrm>
              <a:off x="820472" y="3828134"/>
              <a:ext cx="648072" cy="36004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rgbClr val="7030A0"/>
                  </a:solidFill>
                </a:rPr>
                <a:t>m</a:t>
              </a:r>
              <a:endParaRPr lang="en-GB" dirty="0">
                <a:solidFill>
                  <a:srgbClr val="7030A0"/>
                </a:solidFill>
              </a:endParaRPr>
            </a:p>
          </p:txBody>
        </p:sp>
        <p:sp>
          <p:nvSpPr>
            <p:cNvPr id="40" name="Rectangle 28"/>
            <p:cNvSpPr/>
            <p:nvPr/>
          </p:nvSpPr>
          <p:spPr>
            <a:xfrm>
              <a:off x="1480260" y="3828134"/>
              <a:ext cx="648072" cy="360040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rgbClr val="7030A0"/>
                  </a:solidFill>
                </a:rPr>
                <a:t>m</a:t>
              </a:r>
              <a:endParaRPr lang="en-GB" dirty="0">
                <a:solidFill>
                  <a:srgbClr val="7030A0"/>
                </a:solidFill>
              </a:endParaRPr>
            </a:p>
          </p:txBody>
        </p:sp>
        <p:sp>
          <p:nvSpPr>
            <p:cNvPr id="41" name="Rectangle 28"/>
            <p:cNvSpPr/>
            <p:nvPr/>
          </p:nvSpPr>
          <p:spPr>
            <a:xfrm>
              <a:off x="2128332" y="3828134"/>
              <a:ext cx="648072" cy="360040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rgbClr val="7030A0"/>
                  </a:solidFill>
                </a:rPr>
                <a:t>m</a:t>
              </a:r>
              <a:endParaRPr lang="en-GB" dirty="0">
                <a:solidFill>
                  <a:srgbClr val="7030A0"/>
                </a:solidFill>
              </a:endParaRPr>
            </a:p>
          </p:txBody>
        </p:sp>
        <p:sp>
          <p:nvSpPr>
            <p:cNvPr id="42" name="Rectangle 28"/>
            <p:cNvSpPr/>
            <p:nvPr/>
          </p:nvSpPr>
          <p:spPr>
            <a:xfrm>
              <a:off x="2765327" y="3828134"/>
              <a:ext cx="648072" cy="360040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7030A0"/>
                  </a:solidFill>
                </a:rPr>
                <a:t>m</a:t>
              </a:r>
              <a:endParaRPr lang="en-GB" dirty="0">
                <a:solidFill>
                  <a:srgbClr val="7030A0"/>
                </a:solidFill>
              </a:endParaRPr>
            </a:p>
          </p:txBody>
        </p:sp>
      </p:grpSp>
      <p:sp>
        <p:nvSpPr>
          <p:cNvPr id="11" name="טרפז 10"/>
          <p:cNvSpPr/>
          <p:nvPr/>
        </p:nvSpPr>
        <p:spPr>
          <a:xfrm>
            <a:off x="1792580" y="3397642"/>
            <a:ext cx="648072" cy="288032"/>
          </a:xfrm>
          <a:prstGeom prst="trapezoi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Enc</a:t>
            </a:r>
            <a:endParaRPr lang="en-US" dirty="0"/>
          </a:p>
        </p:txBody>
      </p:sp>
      <p:cxnSp>
        <p:nvCxnSpPr>
          <p:cNvPr id="13" name="מחבר חץ ישר 12"/>
          <p:cNvCxnSpPr>
            <a:endCxn id="11" idx="2"/>
          </p:cNvCxnSpPr>
          <p:nvPr/>
        </p:nvCxnSpPr>
        <p:spPr>
          <a:xfrm flipV="1">
            <a:off x="2116616" y="3685674"/>
            <a:ext cx="0" cy="175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חץ ישר 43"/>
          <p:cNvCxnSpPr>
            <a:stCxn id="11" idx="0"/>
          </p:cNvCxnSpPr>
          <p:nvPr/>
        </p:nvCxnSpPr>
        <p:spPr>
          <a:xfrm flipV="1">
            <a:off x="2116616" y="3208802"/>
            <a:ext cx="0" cy="1888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מלבן 49"/>
          <p:cNvSpPr/>
          <p:nvPr/>
        </p:nvSpPr>
        <p:spPr>
          <a:xfrm>
            <a:off x="31575" y="3861199"/>
            <a:ext cx="78277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 smtClean="0"/>
              <a:t>Message</a:t>
            </a:r>
            <a:endParaRPr lang="en-US" sz="13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מלבן 19"/>
              <p:cNvSpPr/>
              <p:nvPr/>
            </p:nvSpPr>
            <p:spPr>
              <a:xfrm>
                <a:off x="4389517" y="2797949"/>
                <a:ext cx="5702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𝜋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מלבן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517" y="2797949"/>
                <a:ext cx="570220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מלבן 17"/>
          <p:cNvSpPr/>
          <p:nvPr/>
        </p:nvSpPr>
        <p:spPr>
          <a:xfrm>
            <a:off x="3997727" y="3851907"/>
            <a:ext cx="12007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Fixed error</a:t>
            </a:r>
            <a:endParaRPr lang="en-US" dirty="0"/>
          </a:p>
        </p:txBody>
      </p:sp>
      <p:grpSp>
        <p:nvGrpSpPr>
          <p:cNvPr id="16" name="קבוצה 15"/>
          <p:cNvGrpSpPr/>
          <p:nvPr/>
        </p:nvGrpSpPr>
        <p:grpSpPr>
          <a:xfrm>
            <a:off x="5179438" y="3861199"/>
            <a:ext cx="3906144" cy="360040"/>
            <a:chOff x="172400" y="3828134"/>
            <a:chExt cx="3906144" cy="360040"/>
          </a:xfrm>
        </p:grpSpPr>
        <p:sp>
          <p:nvSpPr>
            <p:cNvPr id="29" name="Rectangle 28"/>
            <p:cNvSpPr/>
            <p:nvPr/>
          </p:nvSpPr>
          <p:spPr>
            <a:xfrm>
              <a:off x="172400" y="3828134"/>
              <a:ext cx="648072" cy="36004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8"/>
            <p:cNvSpPr/>
            <p:nvPr/>
          </p:nvSpPr>
          <p:spPr>
            <a:xfrm>
              <a:off x="820472" y="3828134"/>
              <a:ext cx="64807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0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28"/>
            <p:cNvSpPr/>
            <p:nvPr/>
          </p:nvSpPr>
          <p:spPr>
            <a:xfrm>
              <a:off x="1480260" y="3828134"/>
              <a:ext cx="648072" cy="3600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2" name="Rectangle 28"/>
            <p:cNvSpPr/>
            <p:nvPr/>
          </p:nvSpPr>
          <p:spPr>
            <a:xfrm>
              <a:off x="2128332" y="3828134"/>
              <a:ext cx="648072" cy="36004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1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28"/>
            <p:cNvSpPr/>
            <p:nvPr/>
          </p:nvSpPr>
          <p:spPr>
            <a:xfrm>
              <a:off x="2765327" y="3828134"/>
              <a:ext cx="648072" cy="3600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28"/>
            <p:cNvSpPr/>
            <p:nvPr/>
          </p:nvSpPr>
          <p:spPr>
            <a:xfrm>
              <a:off x="3430472" y="3828134"/>
              <a:ext cx="648072" cy="3600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3430472" y="2848762"/>
            <a:ext cx="6480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2765327" y="2848762"/>
            <a:ext cx="6480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2117255" y="2848762"/>
            <a:ext cx="6480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1468544" y="2848762"/>
            <a:ext cx="6480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820472" y="2848762"/>
            <a:ext cx="6480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184842" y="2850849"/>
            <a:ext cx="6480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Permuting Against </a:t>
            </a:r>
            <a:r>
              <a:rPr lang="en-US" dirty="0">
                <a:solidFill>
                  <a:srgbClr val="002060"/>
                </a:solidFill>
              </a:rPr>
              <a:t>A</a:t>
            </a:r>
            <a:r>
              <a:rPr lang="en-US" dirty="0" smtClean="0">
                <a:solidFill>
                  <a:srgbClr val="002060"/>
                </a:solidFill>
              </a:rPr>
              <a:t>dditive </a:t>
            </a:r>
            <a:r>
              <a:rPr lang="en-US" dirty="0">
                <a:solidFill>
                  <a:srgbClr val="002060"/>
                </a:solidFill>
              </a:rPr>
              <a:t>E</a:t>
            </a:r>
            <a:r>
              <a:rPr lang="en-US" dirty="0" smtClean="0">
                <a:solidFill>
                  <a:srgbClr val="002060"/>
                </a:solidFill>
              </a:rPr>
              <a:t>rror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556792"/>
                <a:ext cx="8229600" cy="508121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700" dirty="0" smtClean="0"/>
                  <a:t>If </a:t>
                </a:r>
                <a:r>
                  <a:rPr lang="en-US" sz="2700" dirty="0"/>
                  <a:t>we i</a:t>
                </a:r>
                <a:r>
                  <a:rPr lang="en-US" sz="2700" dirty="0" smtClean="0"/>
                  <a:t>nduce a </a:t>
                </a:r>
                <a:r>
                  <a:rPr lang="en-US" sz="2700" dirty="0" smtClean="0">
                    <a:solidFill>
                      <a:srgbClr val="0070C0"/>
                    </a:solidFill>
                  </a:rPr>
                  <a:t>fixed error </a:t>
                </a:r>
                <a:r>
                  <a:rPr lang="en-US" sz="2700" dirty="0" smtClean="0"/>
                  <a:t>of weight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𝑝𝑛</m:t>
                    </m:r>
                  </m:oMath>
                </a14:m>
                <a:r>
                  <a:rPr lang="en-US" sz="2700" dirty="0" smtClean="0"/>
                  <a:t> </a:t>
                </a:r>
                <a:r>
                  <a:rPr lang="en-US" sz="27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700" dirty="0" smtClean="0"/>
                  <a:t>to a </a:t>
                </a:r>
                <a:r>
                  <a:rPr lang="en-US" sz="2700" dirty="0" smtClean="0">
                    <a:solidFill>
                      <a:srgbClr val="0070C0"/>
                    </a:solidFill>
                  </a:rPr>
                  <a:t>randomly permuted</a:t>
                </a:r>
                <a:r>
                  <a:rPr lang="en-US" sz="2700" dirty="0" smtClean="0"/>
                  <a:t> </a:t>
                </a:r>
                <a:r>
                  <a:rPr lang="en-US" sz="2700" u="sng" dirty="0" err="1" smtClean="0"/>
                  <a:t>codeword</a:t>
                </a:r>
                <a:r>
                  <a:rPr lang="en-US" sz="2700" dirty="0"/>
                  <a:t> </a:t>
                </a:r>
                <a:r>
                  <a:rPr lang="en-US" sz="2700" dirty="0" smtClean="0"/>
                  <a:t>(permutation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sz="2700" dirty="0" smtClean="0"/>
                  <a:t>), then the error applied is essentially random with probability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700" dirty="0" smtClean="0"/>
                  <a:t>.</a:t>
                </a:r>
              </a:p>
              <a:p>
                <a:pPr marL="0" indent="0">
                  <a:buNone/>
                </a:pPr>
                <a:endParaRPr lang="en-US" sz="2700" dirty="0" smtClean="0"/>
              </a:p>
              <a:p>
                <a:pPr marL="0" indent="0">
                  <a:buNone/>
                </a:pPr>
                <a:endParaRPr lang="en-US" sz="2700" dirty="0"/>
              </a:p>
              <a:p>
                <a:pPr marL="0" indent="0">
                  <a:buNone/>
                </a:pPr>
                <a:endParaRPr lang="en-US" sz="2700" dirty="0" smtClean="0"/>
              </a:p>
              <a:p>
                <a:pPr marL="0" indent="0">
                  <a:buNone/>
                </a:pPr>
                <a:r>
                  <a:rPr lang="en-US" sz="2700" dirty="0" smtClean="0"/>
                  <a:t>Thus if the decoder is able to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sz="2700" dirty="0" smtClean="0"/>
                  <a:t>  and reverse permute the </a:t>
                </a:r>
                <a:r>
                  <a:rPr lang="en-US" sz="2700" dirty="0" err="1" smtClean="0"/>
                  <a:t>codeword</a:t>
                </a:r>
                <a:r>
                  <a:rPr lang="en-US" sz="2700" dirty="0" smtClean="0"/>
                  <a:t>, all we need is a code for (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𝐵𝑆</m:t>
                    </m:r>
                    <m:sSub>
                      <m:sSubPr>
                        <m:ctrlPr>
                          <a:rPr lang="en-US" sz="27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7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700" dirty="0" smtClean="0"/>
                  <a:t>)  and we have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𝑅</m:t>
                    </m:r>
                    <m:r>
                      <a:rPr lang="en-US" sz="270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27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  <m:r>
                      <a:rPr lang="en-US" sz="27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27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h</m:t>
                    </m:r>
                    <m:r>
                      <a:rPr lang="en-US" sz="27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7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r>
                      <a:rPr lang="en-US" sz="27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70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556792"/>
                <a:ext cx="8229600" cy="5081210"/>
              </a:xfrm>
              <a:blipFill rotWithShape="1">
                <a:blip r:embed="rId4"/>
                <a:stretch>
                  <a:fillRect l="-1333" t="-959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72400" y="2848762"/>
            <a:ext cx="6480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20472" y="2850849"/>
            <a:ext cx="6480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468544" y="2850849"/>
            <a:ext cx="6480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117255" y="2850849"/>
            <a:ext cx="6480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765327" y="2850849"/>
            <a:ext cx="6480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430472" y="2850849"/>
            <a:ext cx="6480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en-GB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402" y="1166647"/>
            <a:ext cx="917131" cy="8541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908151" y="3356992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⊕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151" y="3356992"/>
                <a:ext cx="466794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תמונה 3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432" y="6065912"/>
            <a:ext cx="1253361" cy="7920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הסבר ענן 20"/>
              <p:cNvSpPr/>
              <p:nvPr/>
            </p:nvSpPr>
            <p:spPr>
              <a:xfrm>
                <a:off x="6372200" y="5445224"/>
                <a:ext cx="2664296" cy="864096"/>
              </a:xfrm>
              <a:prstGeom prst="cloudCallout">
                <a:avLst>
                  <a:gd name="adj1" fmla="val -68023"/>
                  <a:gd name="adj2" fmla="val 33983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But how do we send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𝜋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הסבר ענן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5445224"/>
                <a:ext cx="2664296" cy="864096"/>
              </a:xfrm>
              <a:prstGeom prst="cloudCallout">
                <a:avLst>
                  <a:gd name="adj1" fmla="val -68023"/>
                  <a:gd name="adj2" fmla="val 33983"/>
                </a:avLst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מלבן 38"/>
              <p:cNvSpPr/>
              <p:nvPr/>
            </p:nvSpPr>
            <p:spPr>
              <a:xfrm>
                <a:off x="312160" y="5847655"/>
                <a:ext cx="441215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 smtClean="0">
                    <a:solidFill>
                      <a:srgbClr val="00B050"/>
                    </a:solidFill>
                  </a:rPr>
                  <a:t>[GS]: </a:t>
                </a:r>
                <a:r>
                  <a:rPr lang="en-US" sz="2700" dirty="0"/>
                  <a:t>randomly</a:t>
                </a:r>
                <a:r>
                  <a:rPr lang="en-US" sz="2700" dirty="0" smtClean="0"/>
                  <a:t> “</a:t>
                </a:r>
                <a:r>
                  <a:rPr lang="en-US" sz="2700" u="sng" dirty="0" smtClean="0"/>
                  <a:t>hide</a:t>
                </a:r>
                <a:r>
                  <a:rPr lang="en-US" sz="2700" dirty="0" smtClean="0"/>
                  <a:t>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7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sz="2700" dirty="0" smtClean="0"/>
                  <a:t>  in the code (using a sampler).  </a:t>
                </a:r>
                <a:endParaRPr lang="en-US" sz="2700" dirty="0"/>
              </a:p>
            </p:txBody>
          </p:sp>
        </mc:Choice>
        <mc:Fallback xmlns="">
          <p:sp>
            <p:nvSpPr>
              <p:cNvPr id="39" name="מלבן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60" y="5847655"/>
                <a:ext cx="4412158" cy="923330"/>
              </a:xfrm>
              <a:prstGeom prst="rect">
                <a:avLst/>
              </a:prstGeom>
              <a:blipFill rotWithShape="1">
                <a:blip r:embed="rId10"/>
                <a:stretch>
                  <a:fillRect l="-2486" t="-5263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מלבן 49"/>
          <p:cNvSpPr/>
          <p:nvPr/>
        </p:nvSpPr>
        <p:spPr>
          <a:xfrm>
            <a:off x="526518" y="3397642"/>
            <a:ext cx="15972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Code for BSC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7676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5415E-7 L 0.18472 0.08998 C 0.22361 0.11011 0.28177 0.12121 0.34219 0.12121 C 0.41146 0.12121 0.4665 0.11011 0.50538 0.08998 L 0.69097 -3.35415E-7 " pathEditMode="relative" rAng="0" ptsTypes="FffFF">
                                      <p:cBhvr>
                                        <p:cTn id="10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49" y="6061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65626E-6 L 0.20382 -0.12052 C 0.2467 -0.14758 0.31059 -0.16215 0.37725 -0.16215 C 0.45347 -0.16215 0.51441 -0.14758 0.55729 -0.12052 L 0.7618 -1.65626E-6 " pathEditMode="relative" rAng="0" ptsTypes="FffFF">
                                      <p:cBhvr>
                                        <p:cTn id="10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0" y="-811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65626E-6 L 0.1092 0.04002 C 0.13212 0.04904 0.16632 0.0539 0.20191 0.0539 C 0.24271 0.0539 0.27517 0.04904 0.29809 0.04002 L 0.40746 -1.65626E-6 " pathEditMode="relative" rAng="0" ptsTypes="FffFF">
                                      <p:cBhvr>
                                        <p:cTn id="10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65" y="2683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65626E-6 L 0.10902 -0.04002 C 0.13194 -0.04904 0.16614 -0.0539 0.20173 -0.0539 C 0.2427 -0.0539 0.27517 -0.04904 0.29809 -0.04002 L 0.40746 -1.65626E-6 " pathEditMode="relative" rAng="0" ptsTypes="FffFF">
                                      <p:cBhvr>
                                        <p:cTn id="1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65" y="-2706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65626E-6 L 0.16597 -0.04002 C 0.20087 -0.04904 0.25278 -0.0539 0.30712 -0.0539 C 0.3691 -0.0539 0.41858 -0.04904 0.45347 -0.04002 L 0.61996 -1.65626E-6 " pathEditMode="relative" rAng="0" ptsTypes="FffFF">
                                      <p:cBhvr>
                                        <p:cTn id="1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0" y="-270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65626E-6 L 0.10851 0.04002 C 0.13125 0.04904 0.16528 0.0539 0.20087 0.0539 C 0.24132 0.0539 0.27379 0.04904 0.29653 0.04002 L 0.40556 -1.65626E-6 " pathEditMode="relative" rAng="0" ptsTypes="FffFF">
                                      <p:cBhvr>
                                        <p:cTn id="1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8" y="2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0" grpId="0"/>
      <p:bldP spid="20" grpId="0"/>
      <p:bldP spid="18" grpId="0"/>
      <p:bldP spid="27" grpId="0" animBg="1"/>
      <p:bldP spid="26" grpId="0" animBg="1"/>
      <p:bldP spid="25" grpId="0" animBg="1"/>
      <p:bldP spid="24" grpId="0" animBg="1"/>
      <p:bldP spid="23" grpId="0" animBg="1"/>
      <p:bldP spid="22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7" grpId="0"/>
      <p:bldP spid="21" grpId="0" animBg="1"/>
      <p:bldP spid="39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58"/>
              <p:cNvSpPr/>
              <p:nvPr/>
            </p:nvSpPr>
            <p:spPr>
              <a:xfrm>
                <a:off x="4619470" y="4614637"/>
                <a:ext cx="425199" cy="18002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470" y="4614637"/>
                <a:ext cx="425199" cy="1800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58"/>
              <p:cNvSpPr/>
              <p:nvPr/>
            </p:nvSpPr>
            <p:spPr>
              <a:xfrm>
                <a:off x="4363189" y="4522008"/>
                <a:ext cx="432185" cy="18002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𝑠𝑎𝑚𝑝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189" y="4522008"/>
                <a:ext cx="432185" cy="180020"/>
              </a:xfrm>
              <a:prstGeom prst="rect">
                <a:avLst/>
              </a:prstGeom>
              <a:blipFill rotWithShape="1">
                <a:blip r:embed="rId3"/>
                <a:stretch>
                  <a:fillRect l="-6667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1265574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GB" dirty="0"/>
          </a:p>
        </p:txBody>
      </p:sp>
      <p:sp>
        <p:nvSpPr>
          <p:cNvPr id="44" name="Rectangle 43"/>
          <p:cNvSpPr/>
          <p:nvPr/>
        </p:nvSpPr>
        <p:spPr>
          <a:xfrm>
            <a:off x="1690773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GB" dirty="0"/>
          </a:p>
        </p:txBody>
      </p:sp>
      <p:sp>
        <p:nvSpPr>
          <p:cNvPr id="45" name="Rectangle 44"/>
          <p:cNvSpPr/>
          <p:nvPr/>
        </p:nvSpPr>
        <p:spPr>
          <a:xfrm>
            <a:off x="2114531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GB" dirty="0"/>
          </a:p>
        </p:txBody>
      </p:sp>
      <p:sp>
        <p:nvSpPr>
          <p:cNvPr id="46" name="Rectangle 45"/>
          <p:cNvSpPr/>
          <p:nvPr/>
        </p:nvSpPr>
        <p:spPr>
          <a:xfrm>
            <a:off x="2542062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14</a:t>
            </a:r>
            <a:endParaRPr lang="en-GB" dirty="0"/>
          </a:p>
        </p:txBody>
      </p:sp>
      <p:sp>
        <p:nvSpPr>
          <p:cNvPr id="47" name="Rectangle 46"/>
          <p:cNvSpPr/>
          <p:nvPr/>
        </p:nvSpPr>
        <p:spPr>
          <a:xfrm>
            <a:off x="2946467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GB" dirty="0"/>
          </a:p>
        </p:txBody>
      </p:sp>
      <p:sp>
        <p:nvSpPr>
          <p:cNvPr id="48" name="Rectangle 47"/>
          <p:cNvSpPr/>
          <p:nvPr/>
        </p:nvSpPr>
        <p:spPr>
          <a:xfrm>
            <a:off x="3371666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</a:t>
            </a:r>
            <a:endParaRPr lang="en-GB" dirty="0"/>
          </a:p>
        </p:txBody>
      </p:sp>
      <p:sp>
        <p:nvSpPr>
          <p:cNvPr id="49" name="Rectangle 48"/>
          <p:cNvSpPr/>
          <p:nvPr/>
        </p:nvSpPr>
        <p:spPr>
          <a:xfrm>
            <a:off x="3795424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GB" dirty="0"/>
          </a:p>
        </p:txBody>
      </p:sp>
      <p:sp>
        <p:nvSpPr>
          <p:cNvPr id="50" name="Rectangle 49"/>
          <p:cNvSpPr/>
          <p:nvPr/>
        </p:nvSpPr>
        <p:spPr>
          <a:xfrm>
            <a:off x="4222955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GB" dirty="0"/>
          </a:p>
        </p:txBody>
      </p:sp>
      <p:sp>
        <p:nvSpPr>
          <p:cNvPr id="51" name="Rectangle 50"/>
          <p:cNvSpPr/>
          <p:nvPr/>
        </p:nvSpPr>
        <p:spPr>
          <a:xfrm>
            <a:off x="4646904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5072103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n-GB" dirty="0"/>
          </a:p>
        </p:txBody>
      </p:sp>
      <p:sp>
        <p:nvSpPr>
          <p:cNvPr id="53" name="Rectangle 52"/>
          <p:cNvSpPr/>
          <p:nvPr/>
        </p:nvSpPr>
        <p:spPr>
          <a:xfrm>
            <a:off x="5495861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</a:t>
            </a:r>
            <a:endParaRPr lang="en-GB" dirty="0"/>
          </a:p>
        </p:txBody>
      </p:sp>
      <p:sp>
        <p:nvSpPr>
          <p:cNvPr id="54" name="Rectangle 53"/>
          <p:cNvSpPr/>
          <p:nvPr/>
        </p:nvSpPr>
        <p:spPr>
          <a:xfrm>
            <a:off x="5923392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GB" dirty="0"/>
          </a:p>
        </p:txBody>
      </p:sp>
      <p:sp>
        <p:nvSpPr>
          <p:cNvPr id="55" name="Rectangle 54"/>
          <p:cNvSpPr/>
          <p:nvPr/>
        </p:nvSpPr>
        <p:spPr>
          <a:xfrm>
            <a:off x="6327797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GB" dirty="0"/>
          </a:p>
        </p:txBody>
      </p:sp>
      <p:sp>
        <p:nvSpPr>
          <p:cNvPr id="56" name="Rectangle 55"/>
          <p:cNvSpPr/>
          <p:nvPr/>
        </p:nvSpPr>
        <p:spPr>
          <a:xfrm>
            <a:off x="6752996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</a:t>
            </a:r>
            <a:endParaRPr lang="en-GB" dirty="0"/>
          </a:p>
        </p:txBody>
      </p:sp>
      <p:sp>
        <p:nvSpPr>
          <p:cNvPr id="57" name="Rectangle 56"/>
          <p:cNvSpPr/>
          <p:nvPr/>
        </p:nvSpPr>
        <p:spPr>
          <a:xfrm>
            <a:off x="7176754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5821415" y="2039397"/>
                <a:ext cx="425199" cy="18002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415" y="2039397"/>
                <a:ext cx="425199" cy="180020"/>
              </a:xfrm>
              <a:prstGeom prst="rect">
                <a:avLst/>
              </a:prstGeom>
              <a:blipFill rotWithShape="1"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/>
          <p:cNvCxnSpPr>
            <a:stCxn id="58" idx="1"/>
            <a:endCxn id="60" idx="3"/>
          </p:cNvCxnSpPr>
          <p:nvPr/>
        </p:nvCxnSpPr>
        <p:spPr>
          <a:xfrm flipH="1">
            <a:off x="5233954" y="2129407"/>
            <a:ext cx="58746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7193121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280500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1705699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2129457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2556988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2961393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3386592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en-GB" dirty="0"/>
          </a:p>
        </p:txBody>
      </p:sp>
      <p:sp>
        <p:nvSpPr>
          <p:cNvPr id="33" name="Rectangle 32"/>
          <p:cNvSpPr/>
          <p:nvPr/>
        </p:nvSpPr>
        <p:spPr>
          <a:xfrm>
            <a:off x="3810350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en-GB" dirty="0"/>
          </a:p>
        </p:txBody>
      </p:sp>
      <p:sp>
        <p:nvSpPr>
          <p:cNvPr id="34" name="Rectangle 33"/>
          <p:cNvSpPr/>
          <p:nvPr/>
        </p:nvSpPr>
        <p:spPr>
          <a:xfrm>
            <a:off x="4237881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endParaRPr lang="en-GB" dirty="0"/>
          </a:p>
        </p:txBody>
      </p:sp>
      <p:sp>
        <p:nvSpPr>
          <p:cNvPr id="35" name="Rectangle 34"/>
          <p:cNvSpPr/>
          <p:nvPr/>
        </p:nvSpPr>
        <p:spPr>
          <a:xfrm>
            <a:off x="4661830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endParaRPr lang="en-GB" dirty="0"/>
          </a:p>
        </p:txBody>
      </p:sp>
      <p:sp>
        <p:nvSpPr>
          <p:cNvPr id="36" name="Rectangle 35"/>
          <p:cNvSpPr/>
          <p:nvPr/>
        </p:nvSpPr>
        <p:spPr>
          <a:xfrm>
            <a:off x="5087029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5510787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GB" dirty="0"/>
          </a:p>
        </p:txBody>
      </p:sp>
      <p:sp>
        <p:nvSpPr>
          <p:cNvPr id="38" name="Rectangle 37"/>
          <p:cNvSpPr/>
          <p:nvPr/>
        </p:nvSpPr>
        <p:spPr>
          <a:xfrm>
            <a:off x="5938318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</a:t>
            </a:r>
            <a:endParaRPr lang="en-GB" dirty="0"/>
          </a:p>
        </p:txBody>
      </p:sp>
      <p:sp>
        <p:nvSpPr>
          <p:cNvPr id="39" name="Rectangle 38"/>
          <p:cNvSpPr/>
          <p:nvPr/>
        </p:nvSpPr>
        <p:spPr>
          <a:xfrm>
            <a:off x="6342723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</a:t>
            </a:r>
            <a:endParaRPr lang="en-GB" dirty="0"/>
          </a:p>
        </p:txBody>
      </p:sp>
      <p:sp>
        <p:nvSpPr>
          <p:cNvPr id="40" name="Rectangle 39"/>
          <p:cNvSpPr/>
          <p:nvPr/>
        </p:nvSpPr>
        <p:spPr>
          <a:xfrm>
            <a:off x="6767922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14</a:t>
            </a:r>
            <a:endParaRPr lang="en-GB" dirty="0"/>
          </a:p>
        </p:txBody>
      </p:sp>
      <p:sp>
        <p:nvSpPr>
          <p:cNvPr id="41" name="Rectangle 40"/>
          <p:cNvSpPr/>
          <p:nvPr/>
        </p:nvSpPr>
        <p:spPr>
          <a:xfrm>
            <a:off x="7191680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</a:t>
            </a:r>
            <a:endParaRPr lang="en-GB" dirty="0"/>
          </a:p>
        </p:txBody>
      </p:sp>
      <p:sp>
        <p:nvSpPr>
          <p:cNvPr id="74" name="Rectangle 73"/>
          <p:cNvSpPr/>
          <p:nvPr/>
        </p:nvSpPr>
        <p:spPr>
          <a:xfrm>
            <a:off x="1281941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GB" dirty="0"/>
          </a:p>
        </p:txBody>
      </p:sp>
      <p:sp>
        <p:nvSpPr>
          <p:cNvPr id="75" name="Rectangle 74"/>
          <p:cNvSpPr/>
          <p:nvPr/>
        </p:nvSpPr>
        <p:spPr>
          <a:xfrm>
            <a:off x="1707140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GB" dirty="0"/>
          </a:p>
        </p:txBody>
      </p:sp>
      <p:sp>
        <p:nvSpPr>
          <p:cNvPr id="76" name="Rectangle 75"/>
          <p:cNvSpPr/>
          <p:nvPr/>
        </p:nvSpPr>
        <p:spPr>
          <a:xfrm>
            <a:off x="2130898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GB" dirty="0"/>
          </a:p>
        </p:txBody>
      </p:sp>
      <p:sp>
        <p:nvSpPr>
          <p:cNvPr id="77" name="Rectangle 76"/>
          <p:cNvSpPr/>
          <p:nvPr/>
        </p:nvSpPr>
        <p:spPr>
          <a:xfrm>
            <a:off x="2558429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GB" dirty="0"/>
          </a:p>
        </p:txBody>
      </p:sp>
      <p:sp>
        <p:nvSpPr>
          <p:cNvPr id="78" name="Rectangle 77"/>
          <p:cNvSpPr/>
          <p:nvPr/>
        </p:nvSpPr>
        <p:spPr>
          <a:xfrm>
            <a:off x="2962834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GB" dirty="0"/>
          </a:p>
        </p:txBody>
      </p:sp>
      <p:sp>
        <p:nvSpPr>
          <p:cNvPr id="79" name="Rectangle 78"/>
          <p:cNvSpPr/>
          <p:nvPr/>
        </p:nvSpPr>
        <p:spPr>
          <a:xfrm>
            <a:off x="3388033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GB" dirty="0"/>
          </a:p>
        </p:txBody>
      </p:sp>
      <p:sp>
        <p:nvSpPr>
          <p:cNvPr id="80" name="Rectangle 79"/>
          <p:cNvSpPr/>
          <p:nvPr/>
        </p:nvSpPr>
        <p:spPr>
          <a:xfrm>
            <a:off x="3811791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GB" dirty="0"/>
          </a:p>
        </p:txBody>
      </p:sp>
      <p:sp>
        <p:nvSpPr>
          <p:cNvPr id="81" name="Rectangle 80"/>
          <p:cNvSpPr/>
          <p:nvPr/>
        </p:nvSpPr>
        <p:spPr>
          <a:xfrm>
            <a:off x="4239322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GB" dirty="0"/>
          </a:p>
        </p:txBody>
      </p:sp>
      <p:sp>
        <p:nvSpPr>
          <p:cNvPr id="82" name="Rectangle 81"/>
          <p:cNvSpPr/>
          <p:nvPr/>
        </p:nvSpPr>
        <p:spPr>
          <a:xfrm>
            <a:off x="4663271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GB" dirty="0"/>
          </a:p>
        </p:txBody>
      </p:sp>
      <p:sp>
        <p:nvSpPr>
          <p:cNvPr id="83" name="Rectangle 82"/>
          <p:cNvSpPr/>
          <p:nvPr/>
        </p:nvSpPr>
        <p:spPr>
          <a:xfrm>
            <a:off x="5088470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GB" dirty="0"/>
          </a:p>
        </p:txBody>
      </p:sp>
      <p:sp>
        <p:nvSpPr>
          <p:cNvPr id="84" name="Rectangle 83"/>
          <p:cNvSpPr/>
          <p:nvPr/>
        </p:nvSpPr>
        <p:spPr>
          <a:xfrm>
            <a:off x="5512228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GB" dirty="0"/>
          </a:p>
        </p:txBody>
      </p:sp>
      <p:sp>
        <p:nvSpPr>
          <p:cNvPr id="85" name="Rectangle 84"/>
          <p:cNvSpPr/>
          <p:nvPr/>
        </p:nvSpPr>
        <p:spPr>
          <a:xfrm>
            <a:off x="5939759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</a:t>
            </a:r>
            <a:endParaRPr lang="en-GB" dirty="0"/>
          </a:p>
        </p:txBody>
      </p:sp>
      <p:sp>
        <p:nvSpPr>
          <p:cNvPr id="86" name="Rectangle 85"/>
          <p:cNvSpPr/>
          <p:nvPr/>
        </p:nvSpPr>
        <p:spPr>
          <a:xfrm>
            <a:off x="6344164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</a:t>
            </a:r>
            <a:endParaRPr lang="en-GB" dirty="0"/>
          </a:p>
        </p:txBody>
      </p:sp>
      <p:sp>
        <p:nvSpPr>
          <p:cNvPr id="87" name="Rectangle 86"/>
          <p:cNvSpPr/>
          <p:nvPr/>
        </p:nvSpPr>
        <p:spPr>
          <a:xfrm>
            <a:off x="6769363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14</a:t>
            </a:r>
            <a:endParaRPr lang="en-GB" dirty="0"/>
          </a:p>
        </p:txBody>
      </p:sp>
      <p:sp>
        <p:nvSpPr>
          <p:cNvPr id="60" name="Flowchart: Manual Operation 59"/>
          <p:cNvSpPr/>
          <p:nvPr/>
        </p:nvSpPr>
        <p:spPr>
          <a:xfrm>
            <a:off x="3471132" y="1823373"/>
            <a:ext cx="1958691" cy="612068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P</a:t>
            </a:r>
            <a:r>
              <a:rPr lang="en-GB" sz="1500" dirty="0" smtClean="0"/>
              <a:t>ermutation </a:t>
            </a:r>
            <a:r>
              <a:rPr lang="en-GB" sz="1500" dirty="0"/>
              <a:t>generator </a:t>
            </a:r>
          </a:p>
        </p:txBody>
      </p:sp>
      <p:cxnSp>
        <p:nvCxnSpPr>
          <p:cNvPr id="91" name="Straight Arrow Connector 90"/>
          <p:cNvCxnSpPr>
            <a:stCxn id="61" idx="1"/>
            <a:endCxn id="65" idx="5"/>
          </p:cNvCxnSpPr>
          <p:nvPr/>
        </p:nvCxnSpPr>
        <p:spPr>
          <a:xfrm flipH="1">
            <a:off x="5188330" y="4645579"/>
            <a:ext cx="10582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65" idx="0"/>
          </p:cNvCxnSpPr>
          <p:nvPr/>
        </p:nvCxnSpPr>
        <p:spPr>
          <a:xfrm flipH="1" flipV="1">
            <a:off x="2558429" y="3315474"/>
            <a:ext cx="2024346" cy="102407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65" idx="0"/>
          </p:cNvCxnSpPr>
          <p:nvPr/>
        </p:nvCxnSpPr>
        <p:spPr>
          <a:xfrm flipV="1">
            <a:off x="4582775" y="3315474"/>
            <a:ext cx="1340617" cy="102407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58"/>
              <p:cNvSpPr/>
              <p:nvPr/>
            </p:nvSpPr>
            <p:spPr>
              <a:xfrm>
                <a:off x="6246614" y="4555569"/>
                <a:ext cx="425199" cy="18002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𝑠𝑎𝑚𝑝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614" y="4555569"/>
                <a:ext cx="425199" cy="180020"/>
              </a:xfrm>
              <a:prstGeom prst="rect">
                <a:avLst/>
              </a:prstGeom>
              <a:blipFill rotWithShape="1">
                <a:blip r:embed="rId5"/>
                <a:stretch>
                  <a:fillRect l="-8219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מחבר חץ ישר 7"/>
          <p:cNvCxnSpPr>
            <a:endCxn id="65" idx="3"/>
          </p:cNvCxnSpPr>
          <p:nvPr/>
        </p:nvCxnSpPr>
        <p:spPr>
          <a:xfrm flipV="1">
            <a:off x="4575789" y="4951613"/>
            <a:ext cx="6986" cy="277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 47"/>
          <p:cNvSpPr/>
          <p:nvPr/>
        </p:nvSpPr>
        <p:spPr>
          <a:xfrm>
            <a:off x="3371666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</a:t>
            </a:r>
            <a:endParaRPr lang="en-GB" dirty="0"/>
          </a:p>
        </p:txBody>
      </p:sp>
      <p:sp>
        <p:nvSpPr>
          <p:cNvPr id="141" name="Rectangle 48"/>
          <p:cNvSpPr/>
          <p:nvPr/>
        </p:nvSpPr>
        <p:spPr>
          <a:xfrm>
            <a:off x="3795424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GB" dirty="0"/>
          </a:p>
        </p:txBody>
      </p:sp>
      <p:sp>
        <p:nvSpPr>
          <p:cNvPr id="142" name="Rectangle 49"/>
          <p:cNvSpPr/>
          <p:nvPr/>
        </p:nvSpPr>
        <p:spPr>
          <a:xfrm>
            <a:off x="4222955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GB" dirty="0"/>
          </a:p>
        </p:txBody>
      </p:sp>
      <p:sp>
        <p:nvSpPr>
          <p:cNvPr id="143" name="Rectangle 50"/>
          <p:cNvSpPr/>
          <p:nvPr/>
        </p:nvSpPr>
        <p:spPr>
          <a:xfrm>
            <a:off x="4646904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GB" dirty="0"/>
          </a:p>
        </p:txBody>
      </p:sp>
      <p:sp>
        <p:nvSpPr>
          <p:cNvPr id="144" name="Rectangle 51"/>
          <p:cNvSpPr/>
          <p:nvPr/>
        </p:nvSpPr>
        <p:spPr>
          <a:xfrm>
            <a:off x="5072103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n-GB" dirty="0"/>
          </a:p>
        </p:txBody>
      </p:sp>
      <p:sp>
        <p:nvSpPr>
          <p:cNvPr id="145" name="Rectangle 52"/>
          <p:cNvSpPr/>
          <p:nvPr/>
        </p:nvSpPr>
        <p:spPr>
          <a:xfrm>
            <a:off x="5495861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</a:t>
            </a:r>
            <a:endParaRPr lang="en-GB" dirty="0"/>
          </a:p>
        </p:txBody>
      </p:sp>
      <p:sp>
        <p:nvSpPr>
          <p:cNvPr id="146" name="Rectangle 53"/>
          <p:cNvSpPr/>
          <p:nvPr/>
        </p:nvSpPr>
        <p:spPr>
          <a:xfrm>
            <a:off x="6343712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GB" dirty="0"/>
          </a:p>
        </p:txBody>
      </p:sp>
      <p:sp>
        <p:nvSpPr>
          <p:cNvPr id="147" name="Rectangle 54"/>
          <p:cNvSpPr/>
          <p:nvPr/>
        </p:nvSpPr>
        <p:spPr>
          <a:xfrm>
            <a:off x="6748117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GB" dirty="0"/>
          </a:p>
        </p:txBody>
      </p:sp>
      <p:sp>
        <p:nvSpPr>
          <p:cNvPr id="148" name="Rectangle 55"/>
          <p:cNvSpPr/>
          <p:nvPr/>
        </p:nvSpPr>
        <p:spPr>
          <a:xfrm>
            <a:off x="7173316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</a:t>
            </a:r>
            <a:endParaRPr lang="en-GB" dirty="0"/>
          </a:p>
        </p:txBody>
      </p:sp>
      <p:sp>
        <p:nvSpPr>
          <p:cNvPr id="149" name="Rectangle 56"/>
          <p:cNvSpPr/>
          <p:nvPr/>
        </p:nvSpPr>
        <p:spPr>
          <a:xfrm>
            <a:off x="7597074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GB" dirty="0"/>
          </a:p>
        </p:txBody>
      </p:sp>
      <p:sp>
        <p:nvSpPr>
          <p:cNvPr id="150" name="Rectangle 42"/>
          <p:cNvSpPr/>
          <p:nvPr/>
        </p:nvSpPr>
        <p:spPr>
          <a:xfrm>
            <a:off x="835834" y="3134583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GB" dirty="0"/>
          </a:p>
        </p:txBody>
      </p:sp>
      <p:sp>
        <p:nvSpPr>
          <p:cNvPr id="151" name="Rectangle 43"/>
          <p:cNvSpPr/>
          <p:nvPr/>
        </p:nvSpPr>
        <p:spPr>
          <a:xfrm>
            <a:off x="1261033" y="3134583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GB" dirty="0"/>
          </a:p>
        </p:txBody>
      </p:sp>
      <p:sp>
        <p:nvSpPr>
          <p:cNvPr id="152" name="Rectangle 44"/>
          <p:cNvSpPr/>
          <p:nvPr/>
        </p:nvSpPr>
        <p:spPr>
          <a:xfrm>
            <a:off x="1684791" y="3134583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GB" dirty="0"/>
          </a:p>
        </p:txBody>
      </p:sp>
      <p:sp>
        <p:nvSpPr>
          <p:cNvPr id="153" name="Rectangle 45"/>
          <p:cNvSpPr/>
          <p:nvPr/>
        </p:nvSpPr>
        <p:spPr>
          <a:xfrm>
            <a:off x="2542062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14</a:t>
            </a:r>
            <a:endParaRPr lang="en-GB" dirty="0"/>
          </a:p>
        </p:txBody>
      </p:sp>
      <p:sp>
        <p:nvSpPr>
          <p:cNvPr id="154" name="Rectangle 46"/>
          <p:cNvSpPr/>
          <p:nvPr/>
        </p:nvSpPr>
        <p:spPr>
          <a:xfrm>
            <a:off x="2946467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Rectangle 58"/>
              <p:cNvSpPr/>
              <p:nvPr/>
            </p:nvSpPr>
            <p:spPr>
              <a:xfrm>
                <a:off x="2109991" y="3134583"/>
                <a:ext cx="432185" cy="18002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𝑠𝑎𝑚𝑝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5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991" y="3134583"/>
                <a:ext cx="432185" cy="180020"/>
              </a:xfrm>
              <a:prstGeom prst="rect">
                <a:avLst/>
              </a:prstGeom>
              <a:blipFill rotWithShape="1">
                <a:blip r:embed="rId9"/>
                <a:stretch>
                  <a:fillRect l="-6667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Rectangle 58"/>
              <p:cNvSpPr/>
              <p:nvPr/>
            </p:nvSpPr>
            <p:spPr>
              <a:xfrm>
                <a:off x="5921060" y="3135454"/>
                <a:ext cx="425199" cy="18002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6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060" y="3135454"/>
                <a:ext cx="425199" cy="180020"/>
              </a:xfrm>
              <a:prstGeom prst="rect">
                <a:avLst/>
              </a:prstGeom>
              <a:blipFill rotWithShape="1">
                <a:blip r:embed="rId10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קבוצה 12"/>
          <p:cNvGrpSpPr/>
          <p:nvPr/>
        </p:nvGrpSpPr>
        <p:grpSpPr>
          <a:xfrm>
            <a:off x="7968066" y="206642"/>
            <a:ext cx="516488" cy="1152128"/>
            <a:chOff x="7956199" y="206642"/>
            <a:chExt cx="516488" cy="1152128"/>
          </a:xfrm>
        </p:grpSpPr>
        <p:sp>
          <p:nvSpPr>
            <p:cNvPr id="11" name="טרפז 10"/>
            <p:cNvSpPr/>
            <p:nvPr/>
          </p:nvSpPr>
          <p:spPr>
            <a:xfrm rot="16200000">
              <a:off x="7633481" y="548680"/>
              <a:ext cx="1152128" cy="468052"/>
            </a:xfrm>
            <a:prstGeom prst="trapezoid">
              <a:avLst>
                <a:gd name="adj" fmla="val 3895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מלבן 11"/>
            <p:cNvSpPr/>
            <p:nvPr/>
          </p:nvSpPr>
          <p:spPr>
            <a:xfrm>
              <a:off x="7956199" y="598040"/>
              <a:ext cx="5164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Enc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מלבן 13"/>
          <p:cNvSpPr/>
          <p:nvPr/>
        </p:nvSpPr>
        <p:spPr>
          <a:xfrm rot="16200000">
            <a:off x="8082390" y="692696"/>
            <a:ext cx="1512168" cy="1800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Message</a:t>
            </a:r>
            <a:endParaRPr lang="en-US" dirty="0"/>
          </a:p>
        </p:txBody>
      </p:sp>
      <p:cxnSp>
        <p:nvCxnSpPr>
          <p:cNvPr id="16" name="מחבר חץ ישר 15"/>
          <p:cNvCxnSpPr>
            <a:stCxn id="14" idx="0"/>
            <a:endCxn id="11" idx="2"/>
          </p:cNvCxnSpPr>
          <p:nvPr/>
        </p:nvCxnSpPr>
        <p:spPr>
          <a:xfrm flipH="1">
            <a:off x="8455438" y="782706"/>
            <a:ext cx="29302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חץ ישר 18"/>
          <p:cNvCxnSpPr>
            <a:stCxn id="11" idx="0"/>
            <a:endCxn id="88" idx="3"/>
          </p:cNvCxnSpPr>
          <p:nvPr/>
        </p:nvCxnSpPr>
        <p:spPr>
          <a:xfrm flipH="1">
            <a:off x="7618320" y="782706"/>
            <a:ext cx="36906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מלבן 19"/>
          <p:cNvSpPr/>
          <p:nvPr/>
        </p:nvSpPr>
        <p:spPr>
          <a:xfrm>
            <a:off x="123046" y="5920328"/>
            <a:ext cx="1986945" cy="77833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Codes for BSC </a:t>
            </a:r>
            <a:r>
              <a:rPr lang="en-US" dirty="0" smtClean="0"/>
              <a:t>channels</a:t>
            </a:r>
            <a:endParaRPr lang="en-US" dirty="0"/>
          </a:p>
        </p:txBody>
      </p:sp>
      <p:sp>
        <p:nvSpPr>
          <p:cNvPr id="102" name="מלבן 101"/>
          <p:cNvSpPr/>
          <p:nvPr/>
        </p:nvSpPr>
        <p:spPr>
          <a:xfrm>
            <a:off x="2176776" y="5901989"/>
            <a:ext cx="1252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permuting &amp; sampling</a:t>
            </a:r>
            <a:endParaRPr lang="en-US" dirty="0"/>
          </a:p>
        </p:txBody>
      </p:sp>
      <p:sp>
        <p:nvSpPr>
          <p:cNvPr id="103" name="מלבן 102"/>
          <p:cNvSpPr/>
          <p:nvPr/>
        </p:nvSpPr>
        <p:spPr>
          <a:xfrm>
            <a:off x="3503600" y="5920328"/>
            <a:ext cx="1986945" cy="77833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Codes against additive channels</a:t>
            </a:r>
          </a:p>
        </p:txBody>
      </p:sp>
      <p:sp>
        <p:nvSpPr>
          <p:cNvPr id="23" name="חץ ימינה 22"/>
          <p:cNvSpPr/>
          <p:nvPr/>
        </p:nvSpPr>
        <p:spPr>
          <a:xfrm>
            <a:off x="2124833" y="6472399"/>
            <a:ext cx="1356601" cy="20401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58"/>
              <p:cNvSpPr/>
              <p:nvPr/>
            </p:nvSpPr>
            <p:spPr>
              <a:xfrm>
                <a:off x="4150589" y="5139591"/>
                <a:ext cx="425199" cy="18002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𝑠𝑎𝑚𝑝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589" y="5139591"/>
                <a:ext cx="425199" cy="180020"/>
              </a:xfrm>
              <a:prstGeom prst="rect">
                <a:avLst/>
              </a:prstGeom>
              <a:blipFill rotWithShape="1">
                <a:blip r:embed="rId11"/>
                <a:stretch>
                  <a:fillRect l="-8108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57"/>
              <p:cNvSpPr/>
              <p:nvPr/>
            </p:nvSpPr>
            <p:spPr>
              <a:xfrm>
                <a:off x="4575789" y="5139591"/>
                <a:ext cx="425199" cy="18002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0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789" y="5139591"/>
                <a:ext cx="425199" cy="1800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Isosceles Triangle 64"/>
          <p:cNvSpPr/>
          <p:nvPr/>
        </p:nvSpPr>
        <p:spPr>
          <a:xfrm>
            <a:off x="3371666" y="4339545"/>
            <a:ext cx="2422218" cy="6120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Sampler</a:t>
            </a:r>
            <a:endParaRPr lang="en-GB" dirty="0"/>
          </a:p>
        </p:txBody>
      </p:sp>
      <p:pic>
        <p:nvPicPr>
          <p:cNvPr id="93" name="תמונה 10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2988" y="5139143"/>
            <a:ext cx="1085691" cy="686125"/>
          </a:xfrm>
          <a:prstGeom prst="rect">
            <a:avLst/>
          </a:prstGeom>
        </p:spPr>
      </p:pic>
      <p:sp>
        <p:nvSpPr>
          <p:cNvPr id="92" name="הסבר ענן 107"/>
          <p:cNvSpPr/>
          <p:nvPr/>
        </p:nvSpPr>
        <p:spPr>
          <a:xfrm>
            <a:off x="137277" y="3501008"/>
            <a:ext cx="4160533" cy="1450606"/>
          </a:xfrm>
          <a:prstGeom prst="cloudCallout">
            <a:avLst>
              <a:gd name="adj1" fmla="val -21763"/>
              <a:gd name="adj2" fmla="val 8200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Additive channels fix the error pattern in advance =&gt; Can’t wipe out the control information.  </a:t>
            </a:r>
            <a:endParaRPr lang="en-US" dirty="0"/>
          </a:p>
        </p:txBody>
      </p:sp>
      <p:sp>
        <p:nvSpPr>
          <p:cNvPr id="94" name="הסבר ענן 107"/>
          <p:cNvSpPr/>
          <p:nvPr/>
        </p:nvSpPr>
        <p:spPr>
          <a:xfrm>
            <a:off x="5954976" y="4942918"/>
            <a:ext cx="2926720" cy="1450606"/>
          </a:xfrm>
          <a:prstGeom prst="cloudCallout">
            <a:avLst>
              <a:gd name="adj1" fmla="val -37428"/>
              <a:gd name="adj2" fmla="val 7027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Need to worry how the decoder finds the control information.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36512" y="-27384"/>
            <a:ext cx="71287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Codes against additive channels: (rough sketch)</a:t>
            </a:r>
            <a:endParaRPr lang="he-IL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24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7511E-6 L 0.32101 0.19686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9831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0.27448 0.19699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15" y="9838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0.22031 0.20741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7" y="10370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7 L 0.17344 0.19699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9838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0.12934 0.20741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10370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0.08281 0.1969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" y="9838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7 L 0.03646 0.19699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3" y="9838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-0.01024 0.19699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9838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-0.0566 0.19699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9838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7 L -0.10312 0.20741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10370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-0.14948 0.19699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9838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-0.20416 0.20741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10370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-0.24045 0.20741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31" y="10370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-0.27917 0.19699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58" y="9838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-0.33333 0.19699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101 0.19699 L 0.64393 0.3544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7870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48 0.19699 L 0.47136 0.3544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7870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12 0.19699 L 0.46441 0.3544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7870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25 0.19699 L 0.28368 0.3544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7870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15 0.19699 L 0.09774 0.3544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7870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62 0.19699 L -0.1849 0.3544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7870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27 0.19699 L 0.05226 0.3544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7870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19699 L 0.05278 0.3544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7870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79 0.19699 L -0.18264 0.3544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7870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31 0.19699 L -0.32361 0.3544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7870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67 0.19699 L -0.46441 0.3544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7870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54 0.19699 L -0.03889 0.3544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7870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264 0.19699 L 0.04306 0.3544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7870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17 0.19699 L -0.46024 0.3544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7870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552 0.19699 L -0.41215 0.3544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8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1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7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3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9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2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5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4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7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9.02569E-8 L -0.0474 -9.02569E-8 " pathEditMode="relative" rAng="0" ptsTypes="AA">
                                      <p:cBhvr>
                                        <p:cTn id="35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8" y="0"/>
                                    </p:animMotion>
                                  </p:childTnLst>
                                </p:cTn>
                              </p:par>
                              <p:par>
                                <p:cTn id="356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9.02569E-8 L -0.04722 -9.02569E-8 " pathEditMode="relative" rAng="0" ptsTypes="AA">
                                      <p:cBhvr>
                                        <p:cTn id="35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0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9.02569E-8 L -0.04722 -9.02569E-8 " pathEditMode="relative" rAng="0" ptsTypes="AA">
                                      <p:cBhvr>
                                        <p:cTn id="35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0"/>
                                    </p:animMotion>
                                  </p:childTnLst>
                                </p:cTn>
                              </p:par>
                              <p:par>
                                <p:cTn id="360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0.04723 1.48148E-6 " pathEditMode="relative" rAng="0" ptsTypes="AA">
                                      <p:cBhvr>
                                        <p:cTn id="36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0"/>
                                    </p:animMotion>
                                  </p:childTnLst>
                                </p:cTn>
                              </p:par>
                              <p:par>
                                <p:cTn id="362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48148E-6 L 0.04723 1.48148E-6 " pathEditMode="relative" rAng="0" ptsTypes="AA">
                                      <p:cBhvr>
                                        <p:cTn id="3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0"/>
                                    </p:animMotion>
                                  </p:childTnLst>
                                </p:cTn>
                              </p:par>
                              <p:par>
                                <p:cTn id="364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0.04722 1.48148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0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0.04722 1.48148E-6 " pathEditMode="relative" rAng="0" ptsTypes="AA">
                                      <p:cBhvr>
                                        <p:cTn id="36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0"/>
                                    </p:animMotion>
                                  </p:childTnLst>
                                </p:cTn>
                              </p:par>
                              <p:par>
                                <p:cTn id="36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0.01203 L -0.2467 -0.20232 " pathEditMode="relative" rAng="0" ptsTypes="AA">
                                      <p:cBhvr>
                                        <p:cTn id="36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74" y="-10718"/>
                                    </p:animMotion>
                                  </p:childTnLst>
                                </p:cTn>
                              </p:par>
                              <p:par>
                                <p:cTn id="37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5 0.00162 L 0.14253 -0.21574 " pathEditMode="relative" rAng="0" ptsTypes="AA">
                                      <p:cBhvr>
                                        <p:cTn id="37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0" y="-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2000"/>
                            </p:stCondLst>
                            <p:childTnLst>
                              <p:par>
                                <p:cTn id="3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2000"/>
                            </p:stCondLst>
                            <p:childTnLst>
                              <p:par>
                                <p:cTn id="40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 tmFilter="0, 0; .2, .5; .8, .5; 1, 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3" dur="250" autoRev="1" fill="hold"/>
                                        <p:tgtEl>
                                          <p:spTgt spid="1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6" dur="250" autoRev="1" fill="hold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 tmFilter="0, 0; .2, .5; .8, .5; 1, 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9" dur="250" autoRev="1" fill="hold"/>
                                        <p:tgtEl>
                                          <p:spTgt spid="1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500" tmFilter="0, 0; .2, .5; .8, .5; 1, 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2" dur="250" autoRev="1" fill="hold"/>
                                        <p:tgtEl>
                                          <p:spTgt spid="1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 tmFilter="0, 0; .2, .5; .8, .5; 1, 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5" dur="250" autoRev="1" fill="hold"/>
                                        <p:tgtEl>
                                          <p:spTgt spid="1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 tmFilter="0, 0; .2, .5; .8, .5; 1, 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8" dur="250" autoRev="1" fill="hold"/>
                                        <p:tgtEl>
                                          <p:spTgt spid="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 tmFilter="0, 0; .2, .5; .8, .5; 1, 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1" dur="250" autoRev="1" fill="hold"/>
                                        <p:tgtEl>
                                          <p:spTgt spid="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 tmFilter="0, 0; .2, .5; .8, .5; 1, 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4" dur="250" autoRev="1" fill="hold"/>
                                        <p:tgtEl>
                                          <p:spTgt spid="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 tmFilter="0, 0; .2, .5; .8, .5; 1, 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7" dur="250" autoRev="1" fill="hold"/>
                                        <p:tgtEl>
                                          <p:spTgt spid="1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 tmFilter="0, 0; .2, .5; .8, .5; 1, 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0" dur="250" autoRev="1" fill="hold"/>
                                        <p:tgtEl>
                                          <p:spTgt spid="1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 tmFilter="0, 0; .2, .5; .8, .5; 1, 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3" dur="250" autoRev="1" fill="hold"/>
                                        <p:tgtEl>
                                          <p:spTgt spid="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 tmFilter="0, 0; .2, .5; .8, .5; 1, 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6" dur="250" autoRev="1" fill="hold"/>
                                        <p:tgtEl>
                                          <p:spTgt spid="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 tmFilter="0, 0; .2, .5; .8, .5; 1, 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9" dur="250" autoRev="1" fill="hold"/>
                                        <p:tgtEl>
                                          <p:spTgt spid="1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 tmFilter="0, 0; .2, .5; .8, .5; 1, 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2" dur="250" autoRev="1" fill="hold"/>
                                        <p:tgtEl>
                                          <p:spTgt spid="1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4" dur="500" tmFilter="0, 0; .2, .5; .8, .5; 1, 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5" dur="250" autoRev="1" fill="hold"/>
                                        <p:tgtEl>
                                          <p:spTgt spid="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" dur="50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8" dur="250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9" fill="hold">
                      <p:stCondLst>
                        <p:cond delay="indefinite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1" grpId="1" animBg="1"/>
      <p:bldP spid="63" grpId="0" animBg="1"/>
      <p:bldP spid="63" grpId="1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88" grpId="0" animBg="1"/>
      <p:bldP spid="10" grpId="0" animBg="1"/>
      <p:bldP spid="10" grpId="1" animBg="1"/>
      <p:bldP spid="10" grpId="2" animBg="1"/>
      <p:bldP spid="10" grpId="3" animBg="1"/>
      <p:bldP spid="28" grpId="0" animBg="1"/>
      <p:bldP spid="28" grpId="1" animBg="1"/>
      <p:bldP spid="28" grpId="2" animBg="1"/>
      <p:bldP spid="28" grpId="3" animBg="1"/>
      <p:bldP spid="29" grpId="0" animBg="1"/>
      <p:bldP spid="29" grpId="1" animBg="1"/>
      <p:bldP spid="29" grpId="2" animBg="1"/>
      <p:bldP spid="29" grpId="3" animBg="1"/>
      <p:bldP spid="30" grpId="0" animBg="1"/>
      <p:bldP spid="30" grpId="1" animBg="1"/>
      <p:bldP spid="30" grpId="2" animBg="1"/>
      <p:bldP spid="30" grpId="3" animBg="1"/>
      <p:bldP spid="31" grpId="0" animBg="1"/>
      <p:bldP spid="31" grpId="1" animBg="1"/>
      <p:bldP spid="31" grpId="2" animBg="1"/>
      <p:bldP spid="31" grpId="3" animBg="1"/>
      <p:bldP spid="32" grpId="0" animBg="1"/>
      <p:bldP spid="32" grpId="1" animBg="1"/>
      <p:bldP spid="32" grpId="2" animBg="1"/>
      <p:bldP spid="32" grpId="3" animBg="1"/>
      <p:bldP spid="33" grpId="0" animBg="1"/>
      <p:bldP spid="33" grpId="1" animBg="1"/>
      <p:bldP spid="33" grpId="2" animBg="1"/>
      <p:bldP spid="33" grpId="3" animBg="1"/>
      <p:bldP spid="34" grpId="0" animBg="1"/>
      <p:bldP spid="34" grpId="1" animBg="1"/>
      <p:bldP spid="34" grpId="2" animBg="1"/>
      <p:bldP spid="34" grpId="3" animBg="1"/>
      <p:bldP spid="35" grpId="0" animBg="1"/>
      <p:bldP spid="35" grpId="1" animBg="1"/>
      <p:bldP spid="35" grpId="2" animBg="1"/>
      <p:bldP spid="35" grpId="3" animBg="1"/>
      <p:bldP spid="36" grpId="0" animBg="1"/>
      <p:bldP spid="36" grpId="1" animBg="1"/>
      <p:bldP spid="36" grpId="2" animBg="1"/>
      <p:bldP spid="36" grpId="3" animBg="1"/>
      <p:bldP spid="37" grpId="0" animBg="1"/>
      <p:bldP spid="37" grpId="1" animBg="1"/>
      <p:bldP spid="37" grpId="2" animBg="1"/>
      <p:bldP spid="37" grpId="3" animBg="1"/>
      <p:bldP spid="38" grpId="0" animBg="1"/>
      <p:bldP spid="38" grpId="1" animBg="1"/>
      <p:bldP spid="38" grpId="2" animBg="1"/>
      <p:bldP spid="38" grpId="3" animBg="1"/>
      <p:bldP spid="39" grpId="0" animBg="1"/>
      <p:bldP spid="39" grpId="1" animBg="1"/>
      <p:bldP spid="39" grpId="2" animBg="1"/>
      <p:bldP spid="39" grpId="3" animBg="1"/>
      <p:bldP spid="40" grpId="0" animBg="1"/>
      <p:bldP spid="40" grpId="1" animBg="1"/>
      <p:bldP spid="40" grpId="2" animBg="1"/>
      <p:bldP spid="40" grpId="3" animBg="1"/>
      <p:bldP spid="41" grpId="0" animBg="1"/>
      <p:bldP spid="41" grpId="1" animBg="1"/>
      <p:bldP spid="41" grpId="2" animBg="1"/>
      <p:bldP spid="41" grpId="3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60" grpId="0" animBg="1"/>
      <p:bldP spid="60" grpId="1" animBg="1"/>
      <p:bldP spid="61" grpId="0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4" grpId="0" animBg="1"/>
      <p:bldP spid="20" grpId="0" animBg="1"/>
      <p:bldP spid="102" grpId="0"/>
      <p:bldP spid="103" grpId="0" animBg="1"/>
      <p:bldP spid="23" grpId="0" animBg="1"/>
      <p:bldP spid="89" grpId="0" animBg="1"/>
      <p:bldP spid="90" grpId="0" animBg="1"/>
      <p:bldP spid="65" grpId="0" animBg="1"/>
      <p:bldP spid="65" grpId="1" animBg="1"/>
      <p:bldP spid="92" grpId="0" animBg="1"/>
      <p:bldP spid="9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6" name="Straight Arrow Connector 96"/>
          <p:cNvCxnSpPr/>
          <p:nvPr/>
        </p:nvCxnSpPr>
        <p:spPr>
          <a:xfrm flipH="1" flipV="1">
            <a:off x="3388033" y="3326847"/>
            <a:ext cx="1187756" cy="101269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3371666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</a:t>
            </a:r>
            <a:endParaRPr lang="en-GB" dirty="0"/>
          </a:p>
        </p:txBody>
      </p:sp>
      <p:sp>
        <p:nvSpPr>
          <p:cNvPr id="49" name="Rectangle 48"/>
          <p:cNvSpPr/>
          <p:nvPr/>
        </p:nvSpPr>
        <p:spPr>
          <a:xfrm>
            <a:off x="3795424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GB" dirty="0"/>
          </a:p>
        </p:txBody>
      </p:sp>
      <p:sp>
        <p:nvSpPr>
          <p:cNvPr id="50" name="Rectangle 49"/>
          <p:cNvSpPr/>
          <p:nvPr/>
        </p:nvSpPr>
        <p:spPr>
          <a:xfrm>
            <a:off x="4222955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GB" dirty="0"/>
          </a:p>
        </p:txBody>
      </p:sp>
      <p:sp>
        <p:nvSpPr>
          <p:cNvPr id="51" name="Rectangle 50"/>
          <p:cNvSpPr/>
          <p:nvPr/>
        </p:nvSpPr>
        <p:spPr>
          <a:xfrm>
            <a:off x="4646904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5072103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n-GB" dirty="0"/>
          </a:p>
        </p:txBody>
      </p:sp>
      <p:sp>
        <p:nvSpPr>
          <p:cNvPr id="53" name="Rectangle 52"/>
          <p:cNvSpPr/>
          <p:nvPr/>
        </p:nvSpPr>
        <p:spPr>
          <a:xfrm>
            <a:off x="5495861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</a:t>
            </a:r>
            <a:endParaRPr lang="en-GB" dirty="0"/>
          </a:p>
        </p:txBody>
      </p:sp>
      <p:sp>
        <p:nvSpPr>
          <p:cNvPr id="54" name="Rectangle 53"/>
          <p:cNvSpPr/>
          <p:nvPr/>
        </p:nvSpPr>
        <p:spPr>
          <a:xfrm>
            <a:off x="6343712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GB" dirty="0"/>
          </a:p>
        </p:txBody>
      </p:sp>
      <p:sp>
        <p:nvSpPr>
          <p:cNvPr id="55" name="Rectangle 54"/>
          <p:cNvSpPr/>
          <p:nvPr/>
        </p:nvSpPr>
        <p:spPr>
          <a:xfrm>
            <a:off x="6748117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GB" dirty="0"/>
          </a:p>
        </p:txBody>
      </p:sp>
      <p:sp>
        <p:nvSpPr>
          <p:cNvPr id="56" name="Rectangle 55"/>
          <p:cNvSpPr/>
          <p:nvPr/>
        </p:nvSpPr>
        <p:spPr>
          <a:xfrm>
            <a:off x="7173316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</a:t>
            </a:r>
            <a:endParaRPr lang="en-GB" dirty="0"/>
          </a:p>
        </p:txBody>
      </p:sp>
      <p:sp>
        <p:nvSpPr>
          <p:cNvPr id="57" name="Rectangle 56"/>
          <p:cNvSpPr/>
          <p:nvPr/>
        </p:nvSpPr>
        <p:spPr>
          <a:xfrm>
            <a:off x="7597074" y="3135454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5821415" y="2039397"/>
                <a:ext cx="425199" cy="18002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415" y="2039397"/>
                <a:ext cx="425199" cy="180020"/>
              </a:xfrm>
              <a:prstGeom prst="rect">
                <a:avLst/>
              </a:prstGeom>
              <a:blipFill rotWithShape="1">
                <a:blip r:embed="rId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/>
          <p:cNvCxnSpPr>
            <a:stCxn id="58" idx="1"/>
            <a:endCxn id="60" idx="3"/>
          </p:cNvCxnSpPr>
          <p:nvPr/>
        </p:nvCxnSpPr>
        <p:spPr>
          <a:xfrm flipH="1">
            <a:off x="5233954" y="2129407"/>
            <a:ext cx="58746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7193121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280500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1705699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2129457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2556988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2961393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3386592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en-GB" dirty="0"/>
          </a:p>
        </p:txBody>
      </p:sp>
      <p:sp>
        <p:nvSpPr>
          <p:cNvPr id="33" name="Rectangle 32"/>
          <p:cNvSpPr/>
          <p:nvPr/>
        </p:nvSpPr>
        <p:spPr>
          <a:xfrm>
            <a:off x="3810350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en-GB" dirty="0"/>
          </a:p>
        </p:txBody>
      </p:sp>
      <p:sp>
        <p:nvSpPr>
          <p:cNvPr id="34" name="Rectangle 33"/>
          <p:cNvSpPr/>
          <p:nvPr/>
        </p:nvSpPr>
        <p:spPr>
          <a:xfrm>
            <a:off x="4237881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endParaRPr lang="en-GB" dirty="0"/>
          </a:p>
        </p:txBody>
      </p:sp>
      <p:sp>
        <p:nvSpPr>
          <p:cNvPr id="35" name="Rectangle 34"/>
          <p:cNvSpPr/>
          <p:nvPr/>
        </p:nvSpPr>
        <p:spPr>
          <a:xfrm>
            <a:off x="4661830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endParaRPr lang="en-GB" dirty="0"/>
          </a:p>
        </p:txBody>
      </p:sp>
      <p:sp>
        <p:nvSpPr>
          <p:cNvPr id="36" name="Rectangle 35"/>
          <p:cNvSpPr/>
          <p:nvPr/>
        </p:nvSpPr>
        <p:spPr>
          <a:xfrm>
            <a:off x="5087029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5510787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GB" dirty="0"/>
          </a:p>
        </p:txBody>
      </p:sp>
      <p:sp>
        <p:nvSpPr>
          <p:cNvPr id="38" name="Rectangle 37"/>
          <p:cNvSpPr/>
          <p:nvPr/>
        </p:nvSpPr>
        <p:spPr>
          <a:xfrm>
            <a:off x="5938318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</a:t>
            </a:r>
            <a:endParaRPr lang="en-GB" dirty="0"/>
          </a:p>
        </p:txBody>
      </p:sp>
      <p:sp>
        <p:nvSpPr>
          <p:cNvPr id="39" name="Rectangle 38"/>
          <p:cNvSpPr/>
          <p:nvPr/>
        </p:nvSpPr>
        <p:spPr>
          <a:xfrm>
            <a:off x="6342723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</a:t>
            </a:r>
            <a:endParaRPr lang="en-GB" dirty="0"/>
          </a:p>
        </p:txBody>
      </p:sp>
      <p:sp>
        <p:nvSpPr>
          <p:cNvPr id="40" name="Rectangle 39"/>
          <p:cNvSpPr/>
          <p:nvPr/>
        </p:nvSpPr>
        <p:spPr>
          <a:xfrm>
            <a:off x="6767922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14</a:t>
            </a:r>
            <a:endParaRPr lang="en-GB" dirty="0"/>
          </a:p>
        </p:txBody>
      </p:sp>
      <p:sp>
        <p:nvSpPr>
          <p:cNvPr id="41" name="Rectangle 40"/>
          <p:cNvSpPr/>
          <p:nvPr/>
        </p:nvSpPr>
        <p:spPr>
          <a:xfrm>
            <a:off x="7191680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</a:t>
            </a:r>
            <a:endParaRPr lang="en-GB" dirty="0"/>
          </a:p>
        </p:txBody>
      </p:sp>
      <p:sp>
        <p:nvSpPr>
          <p:cNvPr id="74" name="Rectangle 73"/>
          <p:cNvSpPr/>
          <p:nvPr/>
        </p:nvSpPr>
        <p:spPr>
          <a:xfrm>
            <a:off x="1281941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GB" dirty="0"/>
          </a:p>
        </p:txBody>
      </p:sp>
      <p:sp>
        <p:nvSpPr>
          <p:cNvPr id="75" name="Rectangle 74"/>
          <p:cNvSpPr/>
          <p:nvPr/>
        </p:nvSpPr>
        <p:spPr>
          <a:xfrm>
            <a:off x="1707140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GB" dirty="0"/>
          </a:p>
        </p:txBody>
      </p:sp>
      <p:sp>
        <p:nvSpPr>
          <p:cNvPr id="76" name="Rectangle 75"/>
          <p:cNvSpPr/>
          <p:nvPr/>
        </p:nvSpPr>
        <p:spPr>
          <a:xfrm>
            <a:off x="2130898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GB" dirty="0"/>
          </a:p>
        </p:txBody>
      </p:sp>
      <p:sp>
        <p:nvSpPr>
          <p:cNvPr id="77" name="Rectangle 76"/>
          <p:cNvSpPr/>
          <p:nvPr/>
        </p:nvSpPr>
        <p:spPr>
          <a:xfrm>
            <a:off x="2558429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GB" dirty="0"/>
          </a:p>
        </p:txBody>
      </p:sp>
      <p:sp>
        <p:nvSpPr>
          <p:cNvPr id="78" name="Rectangle 77"/>
          <p:cNvSpPr/>
          <p:nvPr/>
        </p:nvSpPr>
        <p:spPr>
          <a:xfrm>
            <a:off x="2962834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GB" dirty="0"/>
          </a:p>
        </p:txBody>
      </p:sp>
      <p:sp>
        <p:nvSpPr>
          <p:cNvPr id="79" name="Rectangle 78"/>
          <p:cNvSpPr/>
          <p:nvPr/>
        </p:nvSpPr>
        <p:spPr>
          <a:xfrm>
            <a:off x="3388033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GB" dirty="0"/>
          </a:p>
        </p:txBody>
      </p:sp>
      <p:sp>
        <p:nvSpPr>
          <p:cNvPr id="80" name="Rectangle 79"/>
          <p:cNvSpPr/>
          <p:nvPr/>
        </p:nvSpPr>
        <p:spPr>
          <a:xfrm>
            <a:off x="3811791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GB" dirty="0"/>
          </a:p>
        </p:txBody>
      </p:sp>
      <p:sp>
        <p:nvSpPr>
          <p:cNvPr id="81" name="Rectangle 80"/>
          <p:cNvSpPr/>
          <p:nvPr/>
        </p:nvSpPr>
        <p:spPr>
          <a:xfrm>
            <a:off x="4239322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GB" dirty="0"/>
          </a:p>
        </p:txBody>
      </p:sp>
      <p:sp>
        <p:nvSpPr>
          <p:cNvPr id="82" name="Rectangle 81"/>
          <p:cNvSpPr/>
          <p:nvPr/>
        </p:nvSpPr>
        <p:spPr>
          <a:xfrm>
            <a:off x="4663271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GB" dirty="0"/>
          </a:p>
        </p:txBody>
      </p:sp>
      <p:sp>
        <p:nvSpPr>
          <p:cNvPr id="83" name="Rectangle 82"/>
          <p:cNvSpPr/>
          <p:nvPr/>
        </p:nvSpPr>
        <p:spPr>
          <a:xfrm>
            <a:off x="5088470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GB" dirty="0"/>
          </a:p>
        </p:txBody>
      </p:sp>
      <p:sp>
        <p:nvSpPr>
          <p:cNvPr id="84" name="Rectangle 83"/>
          <p:cNvSpPr/>
          <p:nvPr/>
        </p:nvSpPr>
        <p:spPr>
          <a:xfrm>
            <a:off x="5512228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GB" dirty="0"/>
          </a:p>
        </p:txBody>
      </p:sp>
      <p:sp>
        <p:nvSpPr>
          <p:cNvPr id="85" name="Rectangle 84"/>
          <p:cNvSpPr/>
          <p:nvPr/>
        </p:nvSpPr>
        <p:spPr>
          <a:xfrm>
            <a:off x="5939759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</a:t>
            </a:r>
            <a:endParaRPr lang="en-GB" dirty="0"/>
          </a:p>
        </p:txBody>
      </p:sp>
      <p:sp>
        <p:nvSpPr>
          <p:cNvPr id="86" name="Rectangle 85"/>
          <p:cNvSpPr/>
          <p:nvPr/>
        </p:nvSpPr>
        <p:spPr>
          <a:xfrm>
            <a:off x="6344164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</a:t>
            </a:r>
            <a:endParaRPr lang="en-GB" dirty="0"/>
          </a:p>
        </p:txBody>
      </p:sp>
      <p:sp>
        <p:nvSpPr>
          <p:cNvPr id="87" name="Rectangle 86"/>
          <p:cNvSpPr/>
          <p:nvPr/>
        </p:nvSpPr>
        <p:spPr>
          <a:xfrm>
            <a:off x="6769363" y="692696"/>
            <a:ext cx="42519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14</a:t>
            </a:r>
            <a:endParaRPr lang="en-GB" dirty="0"/>
          </a:p>
        </p:txBody>
      </p:sp>
      <p:sp>
        <p:nvSpPr>
          <p:cNvPr id="60" name="Flowchart: Manual Operation 59"/>
          <p:cNvSpPr/>
          <p:nvPr/>
        </p:nvSpPr>
        <p:spPr>
          <a:xfrm>
            <a:off x="3471132" y="1823373"/>
            <a:ext cx="1958691" cy="612068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 smtClean="0"/>
              <a:t>Permutation </a:t>
            </a:r>
            <a:r>
              <a:rPr lang="en-GB" sz="1500" dirty="0"/>
              <a:t>generator </a:t>
            </a:r>
          </a:p>
        </p:txBody>
      </p:sp>
      <p:cxnSp>
        <p:nvCxnSpPr>
          <p:cNvPr id="91" name="Straight Arrow Connector 90"/>
          <p:cNvCxnSpPr>
            <a:stCxn id="61" idx="1"/>
            <a:endCxn id="65" idx="5"/>
          </p:cNvCxnSpPr>
          <p:nvPr/>
        </p:nvCxnSpPr>
        <p:spPr>
          <a:xfrm flipH="1">
            <a:off x="5188330" y="4645579"/>
            <a:ext cx="10582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58"/>
              <p:cNvSpPr/>
              <p:nvPr/>
            </p:nvSpPr>
            <p:spPr>
              <a:xfrm>
                <a:off x="6246614" y="4555569"/>
                <a:ext cx="425199" cy="18002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𝑠𝑎𝑚𝑝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614" y="4555569"/>
                <a:ext cx="425199" cy="180020"/>
              </a:xfrm>
              <a:prstGeom prst="rect">
                <a:avLst/>
              </a:prstGeom>
              <a:blipFill rotWithShape="1">
                <a:blip r:embed="rId4"/>
                <a:stretch>
                  <a:fillRect l="-8219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קבוצה 20"/>
          <p:cNvGrpSpPr/>
          <p:nvPr/>
        </p:nvGrpSpPr>
        <p:grpSpPr>
          <a:xfrm>
            <a:off x="835834" y="3134583"/>
            <a:ext cx="2535832" cy="180891"/>
            <a:chOff x="835834" y="3134583"/>
            <a:chExt cx="2535832" cy="180891"/>
          </a:xfrm>
        </p:grpSpPr>
        <p:sp>
          <p:nvSpPr>
            <p:cNvPr id="43" name="Rectangle 42"/>
            <p:cNvSpPr/>
            <p:nvPr/>
          </p:nvSpPr>
          <p:spPr>
            <a:xfrm>
              <a:off x="835834" y="3134583"/>
              <a:ext cx="425199" cy="1800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11</a:t>
              </a:r>
              <a:endParaRPr lang="en-GB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261033" y="3134583"/>
              <a:ext cx="425199" cy="1800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GB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684791" y="3134583"/>
              <a:ext cx="425199" cy="1800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10</a:t>
              </a:r>
              <a:endParaRPr lang="en-GB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542062" y="3135454"/>
              <a:ext cx="425199" cy="1800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14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946467" y="3135454"/>
              <a:ext cx="425199" cy="1800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9</a:t>
              </a:r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58"/>
                <p:cNvSpPr/>
                <p:nvPr/>
              </p:nvSpPr>
              <p:spPr>
                <a:xfrm>
                  <a:off x="2109991" y="3134583"/>
                  <a:ext cx="432185" cy="180020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𝑠𝑎𝑚𝑝</m:t>
                            </m:r>
                          </m:sub>
                        </m:sSub>
                      </m:oMath>
                    </m:oMathPara>
                  </a14:m>
                  <a:endParaRPr lang="en-GB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9991" y="3134583"/>
                  <a:ext cx="432185" cy="1800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6667" b="-147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58"/>
              <p:cNvSpPr/>
              <p:nvPr/>
            </p:nvSpPr>
            <p:spPr>
              <a:xfrm>
                <a:off x="3585501" y="5628317"/>
                <a:ext cx="1968226" cy="216024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05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𝑐𝑡𝑟𝑙</m:t>
                    </m:r>
                    <m:r>
                      <a:rPr lang="en-US" sz="105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05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5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𝐸𝑛𝑐</m:t>
                        </m:r>
                      </m:e>
                      <m:sub>
                        <m:r>
                          <a:rPr lang="en-US" sz="105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𝑖𝑛</m:t>
                        </m:r>
                      </m:sub>
                    </m:sSub>
                    <m:r>
                      <a:rPr lang="en-US" sz="105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05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5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105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𝑠𝑎𝑚𝑝</m:t>
                        </m:r>
                      </m:sub>
                    </m:sSub>
                    <m:r>
                      <a:rPr lang="en-US" sz="105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05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5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105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sub>
                    </m:sSub>
                    <m:r>
                      <a:rPr lang="en-US" sz="105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100">
                            <a:solidFill>
                              <a:schemeClr val="tx1"/>
                            </a:solidFill>
                            <a:latin typeface="Cambria Math"/>
                          </a:rPr>
                          <m:t>PRG</m:t>
                        </m:r>
                      </m:sub>
                    </m:sSub>
                    <m:r>
                      <a:rPr lang="en-US" sz="105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sz="1100" dirty="0" smtClean="0">
                    <a:solidFill>
                      <a:schemeClr val="tx1"/>
                    </a:solidFill>
                  </a:rPr>
                  <a:t> </a:t>
                </a:r>
                <a:endParaRPr lang="en-GB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501" y="5628317"/>
                <a:ext cx="1968226" cy="216024"/>
              </a:xfrm>
              <a:prstGeom prst="rect">
                <a:avLst/>
              </a:prstGeom>
              <a:blipFill rotWithShape="1">
                <a:blip r:embed="rId6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מחבר חץ ישר 5"/>
          <p:cNvCxnSpPr>
            <a:stCxn id="64" idx="0"/>
          </p:cNvCxnSpPr>
          <p:nvPr/>
        </p:nvCxnSpPr>
        <p:spPr>
          <a:xfrm flipV="1">
            <a:off x="4569614" y="5339818"/>
            <a:ext cx="9668" cy="2884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58"/>
              <p:cNvSpPr/>
              <p:nvPr/>
            </p:nvSpPr>
            <p:spPr>
              <a:xfrm>
                <a:off x="5921060" y="3135454"/>
                <a:ext cx="425199" cy="18002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060" y="3135454"/>
                <a:ext cx="425199" cy="180020"/>
              </a:xfrm>
              <a:prstGeom prst="rect">
                <a:avLst/>
              </a:prstGeom>
              <a:blipFill rotWithShape="1">
                <a:blip r:embed="rId8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קבוצה 3"/>
          <p:cNvGrpSpPr/>
          <p:nvPr/>
        </p:nvGrpSpPr>
        <p:grpSpPr>
          <a:xfrm>
            <a:off x="8360649" y="1901089"/>
            <a:ext cx="648072" cy="1584176"/>
            <a:chOff x="8282830" y="1904653"/>
            <a:chExt cx="648072" cy="1584176"/>
          </a:xfrm>
        </p:grpSpPr>
        <p:sp>
          <p:nvSpPr>
            <p:cNvPr id="2" name="תרשים זרימה: פעולה ידנית 1"/>
            <p:cNvSpPr/>
            <p:nvPr/>
          </p:nvSpPr>
          <p:spPr>
            <a:xfrm rot="5400000">
              <a:off x="7814778" y="2372705"/>
              <a:ext cx="1584176" cy="648072"/>
            </a:xfrm>
            <a:prstGeom prst="flowChartManualOpe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מלבן 2"/>
            <p:cNvSpPr/>
            <p:nvPr/>
          </p:nvSpPr>
          <p:spPr>
            <a:xfrm>
              <a:off x="8320826" y="2528600"/>
              <a:ext cx="5720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PRG</a:t>
              </a:r>
            </a:p>
          </p:txBody>
        </p:sp>
      </p:grpSp>
      <p:cxnSp>
        <p:nvCxnSpPr>
          <p:cNvPr id="102" name="Straight Arrow Connector 90"/>
          <p:cNvCxnSpPr>
            <a:stCxn id="103" idx="0"/>
            <a:endCxn id="2" idx="3"/>
          </p:cNvCxnSpPr>
          <p:nvPr/>
        </p:nvCxnSpPr>
        <p:spPr>
          <a:xfrm flipV="1">
            <a:off x="8684685" y="3326847"/>
            <a:ext cx="0" cy="750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58"/>
              <p:cNvSpPr/>
              <p:nvPr/>
            </p:nvSpPr>
            <p:spPr>
              <a:xfrm>
                <a:off x="8472085" y="4077072"/>
                <a:ext cx="425199" cy="18002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PRG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3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2085" y="4077072"/>
                <a:ext cx="425199" cy="180020"/>
              </a:xfrm>
              <a:prstGeom prst="rect">
                <a:avLst/>
              </a:prstGeom>
              <a:blipFill rotWithShape="1">
                <a:blip r:embed="rId10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קבוצה 16"/>
          <p:cNvGrpSpPr/>
          <p:nvPr/>
        </p:nvGrpSpPr>
        <p:grpSpPr>
          <a:xfrm>
            <a:off x="3364646" y="2647673"/>
            <a:ext cx="4678873" cy="184921"/>
            <a:chOff x="3364646" y="2647673"/>
            <a:chExt cx="4678873" cy="184921"/>
          </a:xfrm>
        </p:grpSpPr>
        <p:sp>
          <p:nvSpPr>
            <p:cNvPr id="162" name="Rectangle 53"/>
            <p:cNvSpPr/>
            <p:nvPr/>
          </p:nvSpPr>
          <p:spPr>
            <a:xfrm>
              <a:off x="6342722" y="2652574"/>
              <a:ext cx="425199" cy="18002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~</a:t>
              </a:r>
              <a:endParaRPr lang="en-GB" dirty="0"/>
            </a:p>
          </p:txBody>
        </p:sp>
        <p:sp>
          <p:nvSpPr>
            <p:cNvPr id="163" name="Rectangle 54"/>
            <p:cNvSpPr/>
            <p:nvPr/>
          </p:nvSpPr>
          <p:spPr>
            <a:xfrm>
              <a:off x="6769363" y="2652574"/>
              <a:ext cx="425199" cy="18002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~</a:t>
              </a:r>
              <a:endParaRPr lang="en-GB" dirty="0"/>
            </a:p>
          </p:txBody>
        </p:sp>
        <p:sp>
          <p:nvSpPr>
            <p:cNvPr id="164" name="Rectangle 55"/>
            <p:cNvSpPr/>
            <p:nvPr/>
          </p:nvSpPr>
          <p:spPr>
            <a:xfrm>
              <a:off x="7194562" y="2652574"/>
              <a:ext cx="425199" cy="18002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~</a:t>
              </a:r>
              <a:endParaRPr lang="en-GB" dirty="0"/>
            </a:p>
          </p:txBody>
        </p:sp>
        <p:sp>
          <p:nvSpPr>
            <p:cNvPr id="165" name="Rectangle 56"/>
            <p:cNvSpPr/>
            <p:nvPr/>
          </p:nvSpPr>
          <p:spPr>
            <a:xfrm>
              <a:off x="7618320" y="2652574"/>
              <a:ext cx="425199" cy="18002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~</a:t>
              </a:r>
              <a:endParaRPr lang="en-GB" dirty="0"/>
            </a:p>
          </p:txBody>
        </p:sp>
        <p:sp>
          <p:nvSpPr>
            <p:cNvPr id="174" name="Rectangle 53"/>
            <p:cNvSpPr/>
            <p:nvPr/>
          </p:nvSpPr>
          <p:spPr>
            <a:xfrm>
              <a:off x="4226237" y="2647673"/>
              <a:ext cx="425199" cy="18002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~</a:t>
              </a:r>
              <a:endParaRPr lang="en-GB" dirty="0"/>
            </a:p>
          </p:txBody>
        </p:sp>
        <p:sp>
          <p:nvSpPr>
            <p:cNvPr id="175" name="Rectangle 54"/>
            <p:cNvSpPr/>
            <p:nvPr/>
          </p:nvSpPr>
          <p:spPr>
            <a:xfrm>
              <a:off x="4630642" y="2647673"/>
              <a:ext cx="425199" cy="18002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~</a:t>
              </a:r>
              <a:endParaRPr lang="en-GB" dirty="0"/>
            </a:p>
          </p:txBody>
        </p:sp>
        <p:sp>
          <p:nvSpPr>
            <p:cNvPr id="176" name="Rectangle 55"/>
            <p:cNvSpPr/>
            <p:nvPr/>
          </p:nvSpPr>
          <p:spPr>
            <a:xfrm>
              <a:off x="5055841" y="2647673"/>
              <a:ext cx="425199" cy="18002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~</a:t>
              </a:r>
              <a:endParaRPr lang="en-GB" dirty="0"/>
            </a:p>
          </p:txBody>
        </p:sp>
        <p:sp>
          <p:nvSpPr>
            <p:cNvPr id="177" name="Rectangle 56"/>
            <p:cNvSpPr/>
            <p:nvPr/>
          </p:nvSpPr>
          <p:spPr>
            <a:xfrm>
              <a:off x="5479599" y="2647673"/>
              <a:ext cx="425199" cy="18002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~</a:t>
              </a:r>
              <a:endParaRPr lang="en-GB" dirty="0"/>
            </a:p>
          </p:txBody>
        </p:sp>
        <p:sp>
          <p:nvSpPr>
            <p:cNvPr id="180" name="Rectangle 55"/>
            <p:cNvSpPr/>
            <p:nvPr/>
          </p:nvSpPr>
          <p:spPr>
            <a:xfrm>
              <a:off x="3364646" y="2647673"/>
              <a:ext cx="425199" cy="18002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~</a:t>
              </a:r>
              <a:endParaRPr lang="en-GB" dirty="0"/>
            </a:p>
          </p:txBody>
        </p:sp>
        <p:sp>
          <p:nvSpPr>
            <p:cNvPr id="181" name="Rectangle 56"/>
            <p:cNvSpPr/>
            <p:nvPr/>
          </p:nvSpPr>
          <p:spPr>
            <a:xfrm>
              <a:off x="3788404" y="2647673"/>
              <a:ext cx="425199" cy="18002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~</a:t>
              </a:r>
              <a:endParaRPr lang="en-GB" dirty="0"/>
            </a:p>
          </p:txBody>
        </p:sp>
      </p:grpSp>
      <p:grpSp>
        <p:nvGrpSpPr>
          <p:cNvPr id="16" name="קבוצה 15"/>
          <p:cNvGrpSpPr/>
          <p:nvPr/>
        </p:nvGrpSpPr>
        <p:grpSpPr>
          <a:xfrm>
            <a:off x="835835" y="2647673"/>
            <a:ext cx="2528811" cy="184921"/>
            <a:chOff x="835835" y="2647673"/>
            <a:chExt cx="2528811" cy="184921"/>
          </a:xfrm>
        </p:grpSpPr>
        <p:sp>
          <p:nvSpPr>
            <p:cNvPr id="178" name="Rectangle 53"/>
            <p:cNvSpPr/>
            <p:nvPr/>
          </p:nvSpPr>
          <p:spPr>
            <a:xfrm>
              <a:off x="2535042" y="2647673"/>
              <a:ext cx="425199" cy="18002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~</a:t>
              </a:r>
              <a:endParaRPr lang="en-GB" dirty="0"/>
            </a:p>
          </p:txBody>
        </p:sp>
        <p:sp>
          <p:nvSpPr>
            <p:cNvPr id="179" name="Rectangle 54"/>
            <p:cNvSpPr/>
            <p:nvPr/>
          </p:nvSpPr>
          <p:spPr>
            <a:xfrm>
              <a:off x="2939447" y="2647673"/>
              <a:ext cx="425199" cy="18002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~</a:t>
              </a:r>
              <a:endParaRPr lang="en-GB" dirty="0"/>
            </a:p>
          </p:txBody>
        </p:sp>
        <p:sp>
          <p:nvSpPr>
            <p:cNvPr id="183" name="Rectangle 54"/>
            <p:cNvSpPr/>
            <p:nvPr/>
          </p:nvSpPr>
          <p:spPr>
            <a:xfrm>
              <a:off x="835835" y="2652574"/>
              <a:ext cx="425199" cy="18002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~</a:t>
              </a:r>
              <a:endParaRPr lang="en-GB" dirty="0"/>
            </a:p>
          </p:txBody>
        </p:sp>
        <p:sp>
          <p:nvSpPr>
            <p:cNvPr id="184" name="Rectangle 55"/>
            <p:cNvSpPr/>
            <p:nvPr/>
          </p:nvSpPr>
          <p:spPr>
            <a:xfrm>
              <a:off x="1261034" y="2652574"/>
              <a:ext cx="425199" cy="18002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~</a:t>
              </a:r>
              <a:endParaRPr lang="en-GB" dirty="0"/>
            </a:p>
          </p:txBody>
        </p:sp>
        <p:sp>
          <p:nvSpPr>
            <p:cNvPr id="185" name="Rectangle 56"/>
            <p:cNvSpPr/>
            <p:nvPr/>
          </p:nvSpPr>
          <p:spPr>
            <a:xfrm>
              <a:off x="1684792" y="2652574"/>
              <a:ext cx="425199" cy="18002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~</a:t>
              </a:r>
              <a:endParaRPr lang="en-GB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4255584" y="2793983"/>
                <a:ext cx="3665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</a:rPr>
                        <m:t>⊕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584" y="2793983"/>
                <a:ext cx="366504" cy="338554"/>
              </a:xfrm>
              <a:prstGeom prst="rect">
                <a:avLst/>
              </a:prstGeom>
              <a:blipFill rotWithShape="1">
                <a:blip r:embed="rId11"/>
                <a:stretch>
                  <a:fillRect r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2" name="קבוצה 91"/>
          <p:cNvGrpSpPr/>
          <p:nvPr/>
        </p:nvGrpSpPr>
        <p:grpSpPr>
          <a:xfrm>
            <a:off x="7968066" y="206642"/>
            <a:ext cx="516488" cy="1152128"/>
            <a:chOff x="7956199" y="206642"/>
            <a:chExt cx="516488" cy="1152128"/>
          </a:xfrm>
        </p:grpSpPr>
        <p:sp>
          <p:nvSpPr>
            <p:cNvPr id="93" name="טרפז 92"/>
            <p:cNvSpPr/>
            <p:nvPr/>
          </p:nvSpPr>
          <p:spPr>
            <a:xfrm rot="16200000">
              <a:off x="7633481" y="548680"/>
              <a:ext cx="1152128" cy="468052"/>
            </a:xfrm>
            <a:prstGeom prst="trapezoid">
              <a:avLst>
                <a:gd name="adj" fmla="val 3895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מלבן 93"/>
            <p:cNvSpPr/>
            <p:nvPr/>
          </p:nvSpPr>
          <p:spPr>
            <a:xfrm>
              <a:off x="7956199" y="598040"/>
              <a:ext cx="5164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Enc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95" name="מלבן 94"/>
          <p:cNvSpPr/>
          <p:nvPr/>
        </p:nvSpPr>
        <p:spPr>
          <a:xfrm rot="16200000">
            <a:off x="8082390" y="692696"/>
            <a:ext cx="1512168" cy="1800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Message</a:t>
            </a:r>
            <a:endParaRPr lang="en-US" dirty="0"/>
          </a:p>
        </p:txBody>
      </p:sp>
      <p:cxnSp>
        <p:nvCxnSpPr>
          <p:cNvPr id="96" name="מחבר חץ ישר 95"/>
          <p:cNvCxnSpPr>
            <a:stCxn id="95" idx="0"/>
            <a:endCxn id="93" idx="2"/>
          </p:cNvCxnSpPr>
          <p:nvPr/>
        </p:nvCxnSpPr>
        <p:spPr>
          <a:xfrm flipH="1">
            <a:off x="8455438" y="782706"/>
            <a:ext cx="29302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מחבר חץ ישר 96"/>
          <p:cNvCxnSpPr>
            <a:stCxn id="93" idx="0"/>
          </p:cNvCxnSpPr>
          <p:nvPr/>
        </p:nvCxnSpPr>
        <p:spPr>
          <a:xfrm flipH="1">
            <a:off x="7618320" y="782706"/>
            <a:ext cx="36906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מלבן 97"/>
          <p:cNvSpPr/>
          <p:nvPr/>
        </p:nvSpPr>
        <p:spPr>
          <a:xfrm>
            <a:off x="123046" y="5920328"/>
            <a:ext cx="1986945" cy="77833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Codes for BSC </a:t>
            </a:r>
            <a:r>
              <a:rPr lang="en-US" dirty="0" smtClean="0"/>
              <a:t>channels</a:t>
            </a:r>
            <a:endParaRPr lang="en-US" dirty="0"/>
          </a:p>
        </p:txBody>
      </p:sp>
      <p:sp>
        <p:nvSpPr>
          <p:cNvPr id="99" name="מלבן 98"/>
          <p:cNvSpPr/>
          <p:nvPr/>
        </p:nvSpPr>
        <p:spPr>
          <a:xfrm>
            <a:off x="2176776" y="5901989"/>
            <a:ext cx="1252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permuting &amp; sampling</a:t>
            </a:r>
            <a:endParaRPr lang="en-US" dirty="0"/>
          </a:p>
        </p:txBody>
      </p:sp>
      <p:sp>
        <p:nvSpPr>
          <p:cNvPr id="100" name="מלבן 99"/>
          <p:cNvSpPr/>
          <p:nvPr/>
        </p:nvSpPr>
        <p:spPr>
          <a:xfrm>
            <a:off x="3503600" y="5920328"/>
            <a:ext cx="1986945" cy="77833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Codes against additive channels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מלבן 100"/>
              <p:cNvSpPr/>
              <p:nvPr/>
            </p:nvSpPr>
            <p:spPr>
              <a:xfrm>
                <a:off x="6899936" y="5913385"/>
                <a:ext cx="1986945" cy="77833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Codes against channels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1" name="מלבן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936" y="5913385"/>
                <a:ext cx="1986945" cy="778334"/>
              </a:xfrm>
              <a:prstGeom prst="rect">
                <a:avLst/>
              </a:prstGeom>
              <a:blipFill rotWithShape="1">
                <a:blip r:embed="rId12"/>
                <a:stretch>
                  <a:fillRect l="-606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חץ ימינה 103"/>
          <p:cNvSpPr/>
          <p:nvPr/>
        </p:nvSpPr>
        <p:spPr>
          <a:xfrm>
            <a:off x="2124833" y="6472399"/>
            <a:ext cx="1356601" cy="20401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חץ ימינה 104"/>
          <p:cNvSpPr/>
          <p:nvPr/>
        </p:nvSpPr>
        <p:spPr>
          <a:xfrm>
            <a:off x="5513669" y="6471791"/>
            <a:ext cx="1356601" cy="20401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מלבן 105"/>
          <p:cNvSpPr/>
          <p:nvPr/>
        </p:nvSpPr>
        <p:spPr>
          <a:xfrm>
            <a:off x="5414729" y="5913385"/>
            <a:ext cx="1554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pseudo randomness</a:t>
            </a:r>
          </a:p>
        </p:txBody>
      </p:sp>
      <p:pic>
        <p:nvPicPr>
          <p:cNvPr id="107" name="תמונה 10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2988" y="5139143"/>
            <a:ext cx="1085691" cy="686125"/>
          </a:xfrm>
          <a:prstGeom prst="rect">
            <a:avLst/>
          </a:prstGeom>
        </p:spPr>
      </p:pic>
      <p:sp>
        <p:nvSpPr>
          <p:cNvPr id="108" name="הסבר ענן 107"/>
          <p:cNvSpPr/>
          <p:nvPr/>
        </p:nvSpPr>
        <p:spPr>
          <a:xfrm>
            <a:off x="-4084" y="3501008"/>
            <a:ext cx="2562514" cy="1450606"/>
          </a:xfrm>
          <a:prstGeom prst="cloudCallout">
            <a:avLst>
              <a:gd name="adj1" fmla="val -6003"/>
              <a:gd name="adj2" fmla="val 7064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if the channel </a:t>
            </a:r>
            <a:r>
              <a:rPr lang="en-US" b="1" u="sng" dirty="0" smtClean="0">
                <a:solidFill>
                  <a:schemeClr val="tx1"/>
                </a:solidFill>
              </a:rPr>
              <a:t>targets</a:t>
            </a:r>
            <a:r>
              <a:rPr lang="en-US" dirty="0" smtClean="0"/>
              <a:t> the </a:t>
            </a:r>
            <a:r>
              <a:rPr lang="en-US" u="sng" dirty="0" smtClean="0"/>
              <a:t>control </a:t>
            </a:r>
            <a:r>
              <a:rPr lang="en-US" dirty="0" smtClean="0"/>
              <a:t>information?</a:t>
            </a:r>
            <a:endParaRPr lang="en-US" dirty="0"/>
          </a:p>
        </p:txBody>
      </p:sp>
      <p:cxnSp>
        <p:nvCxnSpPr>
          <p:cNvPr id="109" name="מחבר חץ ישר 108"/>
          <p:cNvCxnSpPr/>
          <p:nvPr/>
        </p:nvCxnSpPr>
        <p:spPr>
          <a:xfrm flipV="1">
            <a:off x="4575789" y="4951613"/>
            <a:ext cx="6986" cy="277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58"/>
              <p:cNvSpPr/>
              <p:nvPr/>
            </p:nvSpPr>
            <p:spPr>
              <a:xfrm>
                <a:off x="4150589" y="5139591"/>
                <a:ext cx="425199" cy="18002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𝑠𝑎𝑚𝑝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0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589" y="5139591"/>
                <a:ext cx="425199" cy="180020"/>
              </a:xfrm>
              <a:prstGeom prst="rect">
                <a:avLst/>
              </a:prstGeom>
              <a:blipFill rotWithShape="1">
                <a:blip r:embed="rId2"/>
                <a:stretch>
                  <a:fillRect l="-8108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57"/>
              <p:cNvSpPr/>
              <p:nvPr/>
            </p:nvSpPr>
            <p:spPr>
              <a:xfrm>
                <a:off x="4575789" y="5139591"/>
                <a:ext cx="425199" cy="18002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1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789" y="5139591"/>
                <a:ext cx="425199" cy="1800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58"/>
              <p:cNvSpPr/>
              <p:nvPr/>
            </p:nvSpPr>
            <p:spPr>
              <a:xfrm>
                <a:off x="4992336" y="5139143"/>
                <a:ext cx="425199" cy="18002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PRG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6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336" y="5139143"/>
                <a:ext cx="425199" cy="180020"/>
              </a:xfrm>
              <a:prstGeom prst="rect">
                <a:avLst/>
              </a:prstGeom>
              <a:blipFill rotWithShape="1">
                <a:blip r:embed="rId1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58"/>
              <p:cNvSpPr/>
              <p:nvPr/>
            </p:nvSpPr>
            <p:spPr>
              <a:xfrm>
                <a:off x="4500000" y="4590000"/>
                <a:ext cx="432048" cy="18002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PRG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000" y="4590000"/>
                <a:ext cx="432048" cy="180020"/>
              </a:xfrm>
              <a:prstGeom prst="rect">
                <a:avLst/>
              </a:prstGeom>
              <a:blipFill rotWithShape="1">
                <a:blip r:embed="rId1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Isosceles Triangle 64"/>
          <p:cNvSpPr/>
          <p:nvPr/>
        </p:nvSpPr>
        <p:spPr>
          <a:xfrm>
            <a:off x="3371666" y="4339545"/>
            <a:ext cx="2422218" cy="61206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Sampler</a:t>
            </a:r>
            <a:endParaRPr lang="en-GB" dirty="0"/>
          </a:p>
        </p:txBody>
      </p:sp>
      <p:sp>
        <p:nvSpPr>
          <p:cNvPr id="113" name="TextBox 112"/>
          <p:cNvSpPr txBox="1"/>
          <p:nvPr/>
        </p:nvSpPr>
        <p:spPr>
          <a:xfrm>
            <a:off x="-4084" y="-9905"/>
            <a:ext cx="71287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Codes against bounded channels: (rough sketch)</a:t>
            </a:r>
            <a:endParaRPr lang="he-IL" sz="2400" dirty="0">
              <a:solidFill>
                <a:srgbClr val="002060"/>
              </a:solidFill>
            </a:endParaRPr>
          </a:p>
        </p:txBody>
      </p:sp>
      <p:sp>
        <p:nvSpPr>
          <p:cNvPr id="114" name="הסבר ענן 107"/>
          <p:cNvSpPr/>
          <p:nvPr/>
        </p:nvSpPr>
        <p:spPr>
          <a:xfrm>
            <a:off x="140430" y="3525040"/>
            <a:ext cx="2562514" cy="1450606"/>
          </a:xfrm>
          <a:prstGeom prst="cloudCallout">
            <a:avLst>
              <a:gd name="adj1" fmla="val -6003"/>
              <a:gd name="adj2" fmla="val 7064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channel can inspect the data and find weaknesses</a:t>
            </a:r>
            <a:endParaRPr lang="en-US" dirty="0"/>
          </a:p>
        </p:txBody>
      </p:sp>
      <p:sp>
        <p:nvSpPr>
          <p:cNvPr id="117" name="הסבר ענן 107"/>
          <p:cNvSpPr/>
          <p:nvPr/>
        </p:nvSpPr>
        <p:spPr>
          <a:xfrm>
            <a:off x="1463339" y="4302629"/>
            <a:ext cx="2810296" cy="1450606"/>
          </a:xfrm>
          <a:prstGeom prst="cloudCallout">
            <a:avLst>
              <a:gd name="adj1" fmla="val -58491"/>
              <a:gd name="adj2" fmla="val 3765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GS10: Let’s make the control info pseudorandom.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68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-0.04479 4.44444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" y="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-0.04722 1.48148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0255 L -0.17049 -0.2118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4" y="-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103" grpId="0" animBg="1"/>
      <p:bldP spid="90" grpId="0"/>
      <p:bldP spid="101" grpId="0" animBg="1"/>
      <p:bldP spid="105" grpId="0" animBg="1"/>
      <p:bldP spid="106" grpId="0"/>
      <p:bldP spid="108" grpId="0" animBg="1"/>
      <p:bldP spid="116" grpId="0" animBg="1"/>
      <p:bldP spid="89" grpId="0" animBg="1"/>
      <p:bldP spid="89" grpId="1" animBg="1"/>
      <p:bldP spid="113" grpId="0"/>
      <p:bldP spid="114" grpId="0" animBg="1"/>
      <p:bldP spid="114" grpId="1" animBg="1"/>
      <p:bldP spid="1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chilles heel my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303" y="983821"/>
            <a:ext cx="1615202" cy="182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loud Callout 9"/>
          <p:cNvSpPr/>
          <p:nvPr/>
        </p:nvSpPr>
        <p:spPr>
          <a:xfrm>
            <a:off x="7668342" y="3068960"/>
            <a:ext cx="1419161" cy="642588"/>
          </a:xfrm>
          <a:prstGeom prst="cloudCallout">
            <a:avLst>
              <a:gd name="adj1" fmla="val -35930"/>
              <a:gd name="adj2" fmla="val -11697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</a:t>
            </a:r>
          </a:p>
          <a:p>
            <a:pPr algn="ctr"/>
            <a:r>
              <a:rPr lang="en-US" dirty="0" smtClean="0"/>
              <a:t>info</a:t>
            </a:r>
            <a:endParaRPr lang="en-US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3511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Handling the Control Information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3" y="1179522"/>
            <a:ext cx="807459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smtClean="0">
                <a:solidFill>
                  <a:srgbClr val="00B050"/>
                </a:solidFill>
              </a:rPr>
              <a:t>The problem: </a:t>
            </a:r>
          </a:p>
          <a:p>
            <a:r>
              <a:rPr lang="en-US" sz="2700" dirty="0" smtClean="0"/>
              <a:t>The </a:t>
            </a:r>
            <a:r>
              <a:rPr lang="en-US" sz="2700" u="sng" dirty="0" smtClean="0"/>
              <a:t>control information </a:t>
            </a:r>
            <a:r>
              <a:rPr lang="en-US" sz="2700" dirty="0" smtClean="0"/>
              <a:t>is </a:t>
            </a:r>
            <a:r>
              <a:rPr lang="en-US" sz="2700" dirty="0" smtClean="0">
                <a:solidFill>
                  <a:srgbClr val="0070C0"/>
                </a:solidFill>
              </a:rPr>
              <a:t>vulnerable</a:t>
            </a:r>
            <a:r>
              <a:rPr lang="en-US" sz="2700" dirty="0" smtClean="0"/>
              <a:t>!!</a:t>
            </a:r>
          </a:p>
          <a:p>
            <a:r>
              <a:rPr lang="en-US" sz="2700" dirty="0" smtClean="0"/>
              <a:t>The channel can: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Induce “</a:t>
            </a:r>
            <a:r>
              <a:rPr lang="en-US" sz="2400" dirty="0" smtClean="0">
                <a:solidFill>
                  <a:srgbClr val="0070C0"/>
                </a:solidFill>
              </a:rPr>
              <a:t>random error</a:t>
            </a:r>
            <a:r>
              <a:rPr lang="en-US" sz="2400" dirty="0" smtClean="0"/>
              <a:t>” and hit part of the control.     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 channel can try to </a:t>
            </a:r>
            <a:r>
              <a:rPr lang="en-US" sz="2400" dirty="0" smtClean="0">
                <a:solidFill>
                  <a:srgbClr val="0070C0"/>
                </a:solidFill>
              </a:rPr>
              <a:t>identify</a:t>
            </a:r>
            <a:r>
              <a:rPr lang="en-US" sz="2400" dirty="0" smtClean="0"/>
              <a:t> the control information and wipe it out.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 channel can </a:t>
            </a:r>
            <a:r>
              <a:rPr lang="en-US" sz="2400" u="sng" dirty="0" smtClean="0"/>
              <a:t>use information from the control </a:t>
            </a:r>
            <a:r>
              <a:rPr lang="en-US" sz="2400" dirty="0" smtClean="0"/>
              <a:t>to </a:t>
            </a:r>
            <a:r>
              <a:rPr lang="en-US" sz="2400" dirty="0" smtClean="0">
                <a:solidFill>
                  <a:srgbClr val="0070C0"/>
                </a:solidFill>
              </a:rPr>
              <a:t>deal damage </a:t>
            </a:r>
            <a:r>
              <a:rPr lang="en-US" sz="2400" dirty="0" smtClean="0"/>
              <a:t>to the data part.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 channel can induce “false control information”.</a:t>
            </a:r>
          </a:p>
          <a:p>
            <a:r>
              <a:rPr lang="en-US" sz="2700" dirty="0" smtClean="0">
                <a:solidFill>
                  <a:srgbClr val="00B050"/>
                </a:solidFill>
              </a:rPr>
              <a:t>Solution:</a:t>
            </a:r>
            <a:r>
              <a:rPr lang="en-US" sz="2700" dirty="0">
                <a:solidFill>
                  <a:srgbClr val="00B050"/>
                </a:solidFill>
              </a:rPr>
              <a:t> </a:t>
            </a:r>
            <a:r>
              <a:rPr lang="en-US" sz="2700" dirty="0" smtClean="0">
                <a:solidFill>
                  <a:srgbClr val="0070C0"/>
                </a:solidFill>
              </a:rPr>
              <a:t>Encode</a:t>
            </a:r>
            <a:r>
              <a:rPr lang="en-US" sz="2700" dirty="0" smtClean="0"/>
              <a:t> Control info with </a:t>
            </a:r>
            <a:r>
              <a:rPr lang="en-US" sz="2700" dirty="0" smtClean="0">
                <a:solidFill>
                  <a:srgbClr val="0070C0"/>
                </a:solidFill>
              </a:rPr>
              <a:t>stochastic code </a:t>
            </a:r>
            <a:r>
              <a:rPr lang="en-US" sz="2700" dirty="0" smtClean="0"/>
              <a:t>that: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/>
              <a:t>Produces a </a:t>
            </a:r>
            <a:r>
              <a:rPr lang="en-US" sz="2700" dirty="0" err="1" smtClean="0"/>
              <a:t>codeword</a:t>
            </a:r>
            <a:r>
              <a:rPr lang="en-US" sz="2700" dirty="0" smtClean="0"/>
              <a:t> that is </a:t>
            </a:r>
            <a:r>
              <a:rPr lang="en-US" sz="2700" dirty="0" smtClean="0">
                <a:solidFill>
                  <a:srgbClr val="0070C0"/>
                </a:solidFill>
              </a:rPr>
              <a:t>pseudorandom</a:t>
            </a:r>
            <a:r>
              <a:rPr lang="en-US" sz="2700" dirty="0" smtClean="0"/>
              <a:t> from the point of view of the channel.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/>
              <a:t>Can be </a:t>
            </a:r>
            <a:r>
              <a:rPr lang="en-US" sz="2700" dirty="0" smtClean="0">
                <a:solidFill>
                  <a:srgbClr val="0070C0"/>
                </a:solidFill>
              </a:rPr>
              <a:t>(list)-decoded </a:t>
            </a:r>
            <a:r>
              <a:rPr lang="en-US" sz="2700" dirty="0" smtClean="0"/>
              <a:t>by the more powerful decoder.</a:t>
            </a:r>
          </a:p>
          <a:p>
            <a:r>
              <a:rPr lang="en-US" sz="2700" dirty="0" smtClean="0">
                <a:solidFill>
                  <a:srgbClr val="00B050"/>
                </a:solidFill>
              </a:rPr>
              <a:t>Construction:</a:t>
            </a:r>
            <a:r>
              <a:rPr lang="en-US" sz="2700" dirty="0" smtClean="0"/>
              <a:t> Code concatenation (inner code is small). 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6228184" y="1252177"/>
            <a:ext cx="1409134" cy="642588"/>
          </a:xfrm>
          <a:prstGeom prst="cloudCallout">
            <a:avLst>
              <a:gd name="adj1" fmla="val 107977"/>
              <a:gd name="adj2" fmla="val 1122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48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תמונה 2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200" y="6065912"/>
            <a:ext cx="1253361" cy="792088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Pseudorandom </a:t>
            </a:r>
            <a:r>
              <a:rPr lang="en-US" dirty="0" smtClean="0">
                <a:solidFill>
                  <a:srgbClr val="002060"/>
                </a:solidFill>
              </a:rPr>
              <a:t>Stochastic </a:t>
            </a:r>
            <a:r>
              <a:rPr lang="en-US" dirty="0">
                <a:solidFill>
                  <a:srgbClr val="002060"/>
                </a:solidFill>
              </a:rPr>
              <a:t>I</a:t>
            </a:r>
            <a:r>
              <a:rPr lang="en-US" dirty="0" smtClean="0">
                <a:solidFill>
                  <a:srgbClr val="002060"/>
                </a:solidFill>
              </a:rPr>
              <a:t>nner </a:t>
            </a:r>
            <a:r>
              <a:rPr lang="en-US" dirty="0">
                <a:solidFill>
                  <a:srgbClr val="002060"/>
                </a:solidFill>
              </a:rPr>
              <a:t>C</a:t>
            </a:r>
            <a:r>
              <a:rPr lang="en-US" dirty="0" smtClean="0">
                <a:solidFill>
                  <a:srgbClr val="002060"/>
                </a:solidFill>
              </a:rPr>
              <a:t>odes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מלבן 4"/>
              <p:cNvSpPr/>
              <p:nvPr/>
            </p:nvSpPr>
            <p:spPr>
              <a:xfrm>
                <a:off x="0" y="1700809"/>
                <a:ext cx="9144000" cy="3501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 smtClean="0">
                    <a:solidFill>
                      <a:srgbClr val="00B050"/>
                    </a:solidFill>
                  </a:rPr>
                  <a:t>[</a:t>
                </a:r>
                <a:r>
                  <a:rPr lang="en-US" sz="2700" dirty="0">
                    <a:solidFill>
                      <a:srgbClr val="00B050"/>
                    </a:solidFill>
                  </a:rPr>
                  <a:t>GS10]: </a:t>
                </a:r>
                <a:r>
                  <a:rPr lang="en-US" sz="2700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𝐸𝑛</m:t>
                        </m:r>
                        <m:sSub>
                          <m:sSubPr>
                            <m:ctrlPr>
                              <a:rPr lang="en-US" sz="27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7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7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𝑆𝐶</m:t>
                            </m:r>
                          </m:sub>
                        </m:sSub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:{</m:t>
                        </m:r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}</m:t>
                        </m:r>
                      </m:e>
                      <m:sup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700" i="1">
                        <a:solidFill>
                          <a:srgbClr val="FF0000"/>
                        </a:solidFill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sz="2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{</m:t>
                        </m:r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}</m:t>
                        </m:r>
                      </m:e>
                      <m:sup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sz="27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27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sz="2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{</m:t>
                        </m:r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}</m:t>
                        </m:r>
                      </m:e>
                      <m:sup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sup>
                    </m:sSup>
                  </m:oMath>
                </a14:m>
                <a:endParaRPr lang="en-US" sz="2700" dirty="0" smtClean="0"/>
              </a:p>
              <a:p>
                <a:endParaRPr lang="en-US" sz="2700" dirty="0"/>
              </a:p>
              <a:p>
                <a:pPr marL="514350" indent="-514350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sz="27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𝜖</m:t>
                    </m:r>
                  </m:oMath>
                </a14:m>
                <a:r>
                  <a:rPr lang="en-US" sz="2700" dirty="0"/>
                  <a:t>-</a:t>
                </a:r>
                <a:r>
                  <a:rPr lang="en-US" sz="2700" dirty="0">
                    <a:solidFill>
                      <a:srgbClr val="0070C0"/>
                    </a:solidFill>
                  </a:rPr>
                  <a:t>pseudorandom</a:t>
                </a:r>
                <a:r>
                  <a:rPr lang="en-US" sz="2700" dirty="0"/>
                  <a:t> for class</a:t>
                </a:r>
                <a:r>
                  <a:rPr lang="en-US" sz="27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700" dirty="0">
                        <a:solidFill>
                          <a:srgbClr val="FF0000"/>
                        </a:solidFill>
                      </a:rPr>
                      <m:t>Ć</m:t>
                    </m:r>
                  </m:oMath>
                </a14:m>
                <a:r>
                  <a:rPr lang="en-US" sz="2700" dirty="0"/>
                  <a:t> </a:t>
                </a:r>
                <a:r>
                  <a:rPr lang="en-US" sz="2700" dirty="0" err="1"/>
                  <a:t>s.t.</a:t>
                </a:r>
                <a:r>
                  <a:rPr lang="en-US" sz="2700" dirty="0"/>
                  <a:t> 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sz="27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270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7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</a:rPr>
                      <m:t>∈</m:t>
                    </m:r>
                    <m:r>
                      <m:rPr>
                        <m:nor/>
                      </m:rPr>
                      <a:rPr lang="en-US" sz="2700" dirty="0">
                        <a:solidFill>
                          <a:srgbClr val="FF0000"/>
                        </a:solidFill>
                      </a:rPr>
                      <m:t>Ć</m:t>
                    </m:r>
                  </m:oMath>
                </a14:m>
                <a:r>
                  <a:rPr lang="en-US" sz="27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|</m:t>
                    </m:r>
                    <m:r>
                      <m:rPr>
                        <m:sty m:val="p"/>
                      </m:rP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Pr</m:t>
                    </m:r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⁡[</m:t>
                    </m:r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𝐶</m:t>
                    </m:r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(</m:t>
                    </m:r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𝐸𝑛</m:t>
                    </m:r>
                    <m:sSub>
                      <m:sSubPr>
                        <m:ctrlPr>
                          <a:rPr lang="en-US" sz="27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700" i="1" dirty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𝑐</m:t>
                        </m:r>
                      </m:e>
                      <m:sub>
                        <m:r>
                          <a:rPr lang="en-US" sz="2700" b="0" i="1" dirty="0" smtClean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𝑆𝐶</m:t>
                        </m:r>
                      </m:sub>
                    </m:sSub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(</m:t>
                    </m:r>
                    <m:r>
                      <a:rPr lang="en-US" sz="2700" b="0" i="1" dirty="0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𝑥</m:t>
                    </m:r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,</m:t>
                    </m:r>
                    <m:sSub>
                      <m:sSubPr>
                        <m:ctrlPr>
                          <a:rPr lang="en-US" sz="27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700" i="1" dirty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𝑈</m:t>
                        </m:r>
                      </m:e>
                      <m:sub>
                        <m:r>
                          <a:rPr lang="en-US" sz="2700" i="1" dirty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𝑑</m:t>
                        </m:r>
                      </m:sub>
                    </m:sSub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))=</m:t>
                    </m:r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1</m:t>
                    </m:r>
                    <m:r>
                      <a:rPr lang="en-US" sz="2700" b="0" i="1" dirty="0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]</m:t>
                    </m:r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 – </m:t>
                    </m:r>
                    <m:r>
                      <m:rPr>
                        <m:sty m:val="p"/>
                      </m:rP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Pr</m:t>
                    </m:r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⁡[</m:t>
                    </m:r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𝐶</m:t>
                    </m:r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(</m:t>
                    </m:r>
                    <m:sSub>
                      <m:sSubPr>
                        <m:ctrlPr>
                          <a:rPr lang="en-US" sz="27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700" i="1" dirty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𝑈</m:t>
                        </m:r>
                      </m:e>
                      <m:sub>
                        <m:r>
                          <a:rPr lang="en-US" sz="2700" i="1" dirty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𝑏</m:t>
                        </m:r>
                      </m:sub>
                    </m:sSub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)=</m:t>
                    </m:r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1</m:t>
                    </m:r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]| ≤</m:t>
                    </m:r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Symbol"/>
                      </a:rPr>
                      <m:t>𝜖</m:t>
                    </m:r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 </m:t>
                    </m:r>
                  </m:oMath>
                </a14:m>
                <a:endParaRPr lang="en-US" sz="2700" dirty="0" smtClean="0">
                  <a:solidFill>
                    <a:srgbClr val="FF0000"/>
                  </a:solidFill>
                  <a:sym typeface="Symbol"/>
                </a:endParaRPr>
              </a:p>
              <a:p>
                <a:pPr marL="514350" indent="-514350">
                  <a:buFont typeface="+mj-lt"/>
                  <a:buAutoNum type="arabicParenR"/>
                </a:pPr>
                <a:endParaRPr lang="en-US" sz="2700" dirty="0">
                  <a:solidFill>
                    <a:srgbClr val="FF0000"/>
                  </a:solidFill>
                  <a:sym typeface="Symbol"/>
                </a:endParaRPr>
              </a:p>
              <a:p>
                <a:pPr marL="514350" indent="-514350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</a:rPr>
                      <m:t>𝐿</m:t>
                    </m:r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700" dirty="0">
                    <a:solidFill>
                      <a:srgbClr val="FF0000"/>
                    </a:solidFill>
                  </a:rPr>
                  <a:t>)</a:t>
                </a:r>
                <a:r>
                  <a:rPr lang="en-US" sz="2700" dirty="0"/>
                  <a:t>-</a:t>
                </a:r>
                <a:r>
                  <a:rPr lang="en-US" sz="2700" dirty="0">
                    <a:solidFill>
                      <a:srgbClr val="0070C0"/>
                    </a:solidFill>
                  </a:rPr>
                  <a:t>list decodable</a:t>
                </a:r>
                <a:r>
                  <a:rPr lang="en-US" sz="2700" dirty="0"/>
                  <a:t>, </a:t>
                </a:r>
                <a:r>
                  <a:rPr lang="en-US" sz="27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{</m:t>
                        </m:r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}</m:t>
                        </m:r>
                      </m:e>
                      <m:sup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2700" dirty="0"/>
                  <a:t>,</a:t>
                </a:r>
                <a:r>
                  <a:rPr lang="en-US" sz="2700" dirty="0">
                    <a:solidFill>
                      <a:srgbClr val="FF0000"/>
                    </a:solidFill>
                  </a:rPr>
                  <a:t> Dec(y) </a:t>
                </a:r>
                <a:r>
                  <a:rPr lang="en-US" sz="2700" dirty="0"/>
                  <a:t>gives a list of at most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700" i="0" dirty="0" smtClean="0">
                        <a:solidFill>
                          <a:srgbClr val="FF0000"/>
                        </a:solidFill>
                        <a:latin typeface="Cambria Math"/>
                      </a:rPr>
                      <m:t>L</m:t>
                    </m:r>
                  </m:oMath>
                </a14:m>
                <a:r>
                  <a:rPr lang="en-US" sz="2700" dirty="0"/>
                  <a:t> pairs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700" dirty="0">
                        <a:solidFill>
                          <a:srgbClr val="FF0000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2700" b="0" i="0" dirty="0" smtClean="0">
                        <a:solidFill>
                          <a:srgbClr val="FF0000"/>
                        </a:solidFill>
                      </a:rPr>
                      <m:t>x</m:t>
                    </m:r>
                    <m:r>
                      <m:rPr>
                        <m:nor/>
                      </m:rPr>
                      <a:rPr lang="en-US" sz="2700" dirty="0">
                        <a:solidFill>
                          <a:srgbClr val="FF0000"/>
                        </a:solidFill>
                      </a:rPr>
                      <m:t>,</m:t>
                    </m:r>
                    <m:r>
                      <m:rPr>
                        <m:nor/>
                      </m:rPr>
                      <a:rPr lang="en-US" sz="2700" dirty="0">
                        <a:solidFill>
                          <a:srgbClr val="FF0000"/>
                        </a:solidFill>
                      </a:rPr>
                      <m:t>r</m:t>
                    </m:r>
                    <m:r>
                      <m:rPr>
                        <m:nor/>
                      </m:rPr>
                      <a:rPr lang="en-US" sz="2700" dirty="0">
                        <a:solidFill>
                          <a:srgbClr val="FF0000"/>
                        </a:solidFill>
                      </a:rPr>
                      <m:t>)</m:t>
                    </m:r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>
                            <a:solidFill>
                              <a:srgbClr val="FF0000"/>
                            </a:solidFill>
                            <a:latin typeface="Cambria Math"/>
                          </a:rPr>
                          <m:t>{</m:t>
                        </m:r>
                        <m:r>
                          <a:rPr lang="en-US" sz="270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70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70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700">
                            <a:solidFill>
                              <a:srgbClr val="FF0000"/>
                            </a:solidFill>
                            <a:latin typeface="Cambria Math"/>
                          </a:rPr>
                          <m:t>}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700">
                            <a:solidFill>
                              <a:srgbClr val="FF0000"/>
                            </a:solidFill>
                            <a:latin typeface="Cambria Math"/>
                          </a:rPr>
                          <m:t>k</m:t>
                        </m:r>
                      </m:sup>
                    </m:sSup>
                    <m:r>
                      <a:rPr lang="en-US" sz="2700">
                        <a:solidFill>
                          <a:srgbClr val="FF0000"/>
                        </a:solidFill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sz="2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>
                            <a:solidFill>
                              <a:srgbClr val="FF0000"/>
                            </a:solidFill>
                            <a:latin typeface="Cambria Math"/>
                          </a:rPr>
                          <m:t>{</m:t>
                        </m:r>
                        <m:r>
                          <a:rPr lang="en-US" sz="270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70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70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700">
                            <a:solidFill>
                              <a:srgbClr val="FF0000"/>
                            </a:solidFill>
                            <a:latin typeface="Cambria Math"/>
                          </a:rPr>
                          <m:t>}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700">
                            <a:solidFill>
                              <a:srgbClr val="FF0000"/>
                            </a:solidFill>
                            <a:latin typeface="Cambria Math"/>
                          </a:rPr>
                          <m:t>d</m:t>
                        </m:r>
                      </m:sup>
                    </m:sSup>
                  </m:oMath>
                </a14:m>
                <a:r>
                  <a:rPr lang="en-US" sz="2700" dirty="0"/>
                  <a:t>,</a:t>
                </a:r>
                <a:r>
                  <a:rPr lang="en-US" sz="2700" dirty="0" smtClean="0"/>
                  <a:t> </a:t>
                </a:r>
                <a:r>
                  <a:rPr lang="en-US" sz="2700" dirty="0"/>
                  <a:t>where</a:t>
                </a:r>
                <a:r>
                  <a:rPr lang="en-US" sz="2700" dirty="0" smtClean="0"/>
                  <a:t> the list contains    				</a:t>
                </a:r>
                <a:endParaRPr lang="en-US" sz="27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מלבן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00809"/>
                <a:ext cx="9144000" cy="3501856"/>
              </a:xfrm>
              <a:prstGeom prst="rect">
                <a:avLst/>
              </a:prstGeom>
              <a:blipFill rotWithShape="1">
                <a:blip r:embed="rId5"/>
                <a:stretch>
                  <a:fillRect l="-1200" t="-1220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מלבן 8"/>
              <p:cNvSpPr/>
              <p:nvPr/>
            </p:nvSpPr>
            <p:spPr>
              <a:xfrm>
                <a:off x="1132054" y="5016038"/>
                <a:ext cx="583264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US" sz="2700" b="1" i="0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700" b="1" i="0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𝐱</m:t>
                      </m:r>
                      <m:r>
                        <a:rPr lang="en-US" sz="2700" b="1" i="0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0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𝐫</m:t>
                      </m:r>
                      <m:r>
                        <a:rPr lang="en-US" sz="2700" b="1" i="0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sz="2700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l-GR" sz="2700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sz="27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700" i="1" dirty="0" err="1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700" i="1" dirty="0" err="1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700" i="1" dirty="0" err="1">
                          <a:solidFill>
                            <a:srgbClr val="FF0000"/>
                          </a:solidFill>
                          <a:latin typeface="Cambria Math"/>
                        </a:rPr>
                        <m:t>𝐸𝑛</m:t>
                      </m:r>
                      <m:sSub>
                        <m:sSubPr>
                          <m:ctrlPr>
                            <a:rPr lang="en-US" sz="27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i="1" dirty="0" err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7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𝑆𝐶</m:t>
                          </m:r>
                        </m:sub>
                      </m:sSub>
                      <m:r>
                        <a:rPr lang="en-US" sz="27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7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700" i="1" dirty="0" err="1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700" i="1" dirty="0" err="1">
                          <a:solidFill>
                            <a:srgbClr val="FF0000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sz="27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))</m:t>
                      </m:r>
                      <m:r>
                        <a:rPr lang="en-US" sz="2700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7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9" name="מלבן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054" y="5016038"/>
                <a:ext cx="5832648" cy="5078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 3"/>
          <p:cNvSpPr/>
          <p:nvPr/>
        </p:nvSpPr>
        <p:spPr bwMode="auto">
          <a:xfrm>
            <a:off x="1787898" y="5224235"/>
            <a:ext cx="1175715" cy="45719"/>
          </a:xfrm>
          <a:custGeom>
            <a:avLst/>
            <a:gdLst>
              <a:gd name="connsiteX0" fmla="*/ 0 w 6014720"/>
              <a:gd name="connsiteY0" fmla="*/ 32748 h 53068"/>
              <a:gd name="connsiteX1" fmla="*/ 111760 w 6014720"/>
              <a:gd name="connsiteY1" fmla="*/ 12428 h 53068"/>
              <a:gd name="connsiteX2" fmla="*/ 162560 w 6014720"/>
              <a:gd name="connsiteY2" fmla="*/ 22588 h 53068"/>
              <a:gd name="connsiteX3" fmla="*/ 223520 w 6014720"/>
              <a:gd name="connsiteY3" fmla="*/ 53068 h 53068"/>
              <a:gd name="connsiteX4" fmla="*/ 335280 w 6014720"/>
              <a:gd name="connsiteY4" fmla="*/ 42908 h 53068"/>
              <a:gd name="connsiteX5" fmla="*/ 365760 w 6014720"/>
              <a:gd name="connsiteY5" fmla="*/ 32748 h 53068"/>
              <a:gd name="connsiteX6" fmla="*/ 436880 w 6014720"/>
              <a:gd name="connsiteY6" fmla="*/ 12428 h 53068"/>
              <a:gd name="connsiteX7" fmla="*/ 599440 w 6014720"/>
              <a:gd name="connsiteY7" fmla="*/ 22588 h 53068"/>
              <a:gd name="connsiteX8" fmla="*/ 711200 w 6014720"/>
              <a:gd name="connsiteY8" fmla="*/ 42908 h 53068"/>
              <a:gd name="connsiteX9" fmla="*/ 792480 w 6014720"/>
              <a:gd name="connsiteY9" fmla="*/ 53068 h 53068"/>
              <a:gd name="connsiteX10" fmla="*/ 995680 w 6014720"/>
              <a:gd name="connsiteY10" fmla="*/ 42908 h 53068"/>
              <a:gd name="connsiteX11" fmla="*/ 1026160 w 6014720"/>
              <a:gd name="connsiteY11" fmla="*/ 32748 h 53068"/>
              <a:gd name="connsiteX12" fmla="*/ 1158240 w 6014720"/>
              <a:gd name="connsiteY12" fmla="*/ 22588 h 53068"/>
              <a:gd name="connsiteX13" fmla="*/ 1615440 w 6014720"/>
              <a:gd name="connsiteY13" fmla="*/ 12428 h 53068"/>
              <a:gd name="connsiteX14" fmla="*/ 1686560 w 6014720"/>
              <a:gd name="connsiteY14" fmla="*/ 2268 h 53068"/>
              <a:gd name="connsiteX15" fmla="*/ 2184400 w 6014720"/>
              <a:gd name="connsiteY15" fmla="*/ 22588 h 53068"/>
              <a:gd name="connsiteX16" fmla="*/ 3139440 w 6014720"/>
              <a:gd name="connsiteY16" fmla="*/ 22588 h 53068"/>
              <a:gd name="connsiteX17" fmla="*/ 3383280 w 6014720"/>
              <a:gd name="connsiteY17" fmla="*/ 42908 h 53068"/>
              <a:gd name="connsiteX18" fmla="*/ 3515360 w 6014720"/>
              <a:gd name="connsiteY18" fmla="*/ 32748 h 53068"/>
              <a:gd name="connsiteX19" fmla="*/ 3566160 w 6014720"/>
              <a:gd name="connsiteY19" fmla="*/ 22588 h 53068"/>
              <a:gd name="connsiteX20" fmla="*/ 3647440 w 6014720"/>
              <a:gd name="connsiteY20" fmla="*/ 12428 h 53068"/>
              <a:gd name="connsiteX21" fmla="*/ 3799840 w 6014720"/>
              <a:gd name="connsiteY21" fmla="*/ 2268 h 53068"/>
              <a:gd name="connsiteX22" fmla="*/ 4765040 w 6014720"/>
              <a:gd name="connsiteY22" fmla="*/ 12428 h 53068"/>
              <a:gd name="connsiteX23" fmla="*/ 4826000 w 6014720"/>
              <a:gd name="connsiteY23" fmla="*/ 32748 h 53068"/>
              <a:gd name="connsiteX24" fmla="*/ 4927600 w 6014720"/>
              <a:gd name="connsiteY24" fmla="*/ 42908 h 53068"/>
              <a:gd name="connsiteX25" fmla="*/ 5151120 w 6014720"/>
              <a:gd name="connsiteY25" fmla="*/ 32748 h 53068"/>
              <a:gd name="connsiteX26" fmla="*/ 5181600 w 6014720"/>
              <a:gd name="connsiteY26" fmla="*/ 22588 h 53068"/>
              <a:gd name="connsiteX27" fmla="*/ 5232400 w 6014720"/>
              <a:gd name="connsiteY27" fmla="*/ 12428 h 53068"/>
              <a:gd name="connsiteX28" fmla="*/ 5425440 w 6014720"/>
              <a:gd name="connsiteY28" fmla="*/ 2268 h 53068"/>
              <a:gd name="connsiteX29" fmla="*/ 6014720 w 6014720"/>
              <a:gd name="connsiteY29" fmla="*/ 12428 h 5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14720" h="53068">
                <a:moveTo>
                  <a:pt x="0" y="32748"/>
                </a:moveTo>
                <a:cubicBezTo>
                  <a:pt x="37253" y="25975"/>
                  <a:pt x="73970" y="14790"/>
                  <a:pt x="111760" y="12428"/>
                </a:cubicBezTo>
                <a:cubicBezTo>
                  <a:pt x="128995" y="11351"/>
                  <a:pt x="145807" y="18400"/>
                  <a:pt x="162560" y="22588"/>
                </a:cubicBezTo>
                <a:cubicBezTo>
                  <a:pt x="196211" y="31001"/>
                  <a:pt x="193721" y="33202"/>
                  <a:pt x="223520" y="53068"/>
                </a:cubicBezTo>
                <a:cubicBezTo>
                  <a:pt x="260773" y="49681"/>
                  <a:pt x="298249" y="48198"/>
                  <a:pt x="335280" y="42908"/>
                </a:cubicBezTo>
                <a:cubicBezTo>
                  <a:pt x="345882" y="41393"/>
                  <a:pt x="355462" y="35690"/>
                  <a:pt x="365760" y="32748"/>
                </a:cubicBezTo>
                <a:cubicBezTo>
                  <a:pt x="455062" y="7233"/>
                  <a:pt x="363799" y="36788"/>
                  <a:pt x="436880" y="12428"/>
                </a:cubicBezTo>
                <a:cubicBezTo>
                  <a:pt x="491067" y="15815"/>
                  <a:pt x="545352" y="17885"/>
                  <a:pt x="599440" y="22588"/>
                </a:cubicBezTo>
                <a:cubicBezTo>
                  <a:pt x="739332" y="34753"/>
                  <a:pt x="615287" y="26923"/>
                  <a:pt x="711200" y="42908"/>
                </a:cubicBezTo>
                <a:cubicBezTo>
                  <a:pt x="738133" y="47397"/>
                  <a:pt x="765387" y="49681"/>
                  <a:pt x="792480" y="53068"/>
                </a:cubicBezTo>
                <a:cubicBezTo>
                  <a:pt x="860213" y="49681"/>
                  <a:pt x="928117" y="48783"/>
                  <a:pt x="995680" y="42908"/>
                </a:cubicBezTo>
                <a:cubicBezTo>
                  <a:pt x="1006349" y="41980"/>
                  <a:pt x="1015533" y="34076"/>
                  <a:pt x="1026160" y="32748"/>
                </a:cubicBezTo>
                <a:cubicBezTo>
                  <a:pt x="1069976" y="27271"/>
                  <a:pt x="1114109" y="24110"/>
                  <a:pt x="1158240" y="22588"/>
                </a:cubicBezTo>
                <a:cubicBezTo>
                  <a:pt x="1310587" y="17335"/>
                  <a:pt x="1463040" y="15815"/>
                  <a:pt x="1615440" y="12428"/>
                </a:cubicBezTo>
                <a:cubicBezTo>
                  <a:pt x="1639147" y="9041"/>
                  <a:pt x="1662613" y="2268"/>
                  <a:pt x="1686560" y="2268"/>
                </a:cubicBezTo>
                <a:cubicBezTo>
                  <a:pt x="2080201" y="2268"/>
                  <a:pt x="1988783" y="-10015"/>
                  <a:pt x="2184400" y="22588"/>
                </a:cubicBezTo>
                <a:cubicBezTo>
                  <a:pt x="2677647" y="11627"/>
                  <a:pt x="2630628" y="6175"/>
                  <a:pt x="3139440" y="22588"/>
                </a:cubicBezTo>
                <a:cubicBezTo>
                  <a:pt x="3179830" y="23891"/>
                  <a:pt x="3336815" y="38684"/>
                  <a:pt x="3383280" y="42908"/>
                </a:cubicBezTo>
                <a:cubicBezTo>
                  <a:pt x="3427307" y="39521"/>
                  <a:pt x="3471473" y="37624"/>
                  <a:pt x="3515360" y="32748"/>
                </a:cubicBezTo>
                <a:cubicBezTo>
                  <a:pt x="3532523" y="30841"/>
                  <a:pt x="3549092" y="25214"/>
                  <a:pt x="3566160" y="22588"/>
                </a:cubicBezTo>
                <a:cubicBezTo>
                  <a:pt x="3593147" y="18436"/>
                  <a:pt x="3620238" y="14793"/>
                  <a:pt x="3647440" y="12428"/>
                </a:cubicBezTo>
                <a:cubicBezTo>
                  <a:pt x="3698161" y="8017"/>
                  <a:pt x="3749040" y="5655"/>
                  <a:pt x="3799840" y="2268"/>
                </a:cubicBezTo>
                <a:lnTo>
                  <a:pt x="4765040" y="12428"/>
                </a:lnTo>
                <a:cubicBezTo>
                  <a:pt x="4786450" y="13064"/>
                  <a:pt x="4804687" y="30617"/>
                  <a:pt x="4826000" y="32748"/>
                </a:cubicBezTo>
                <a:lnTo>
                  <a:pt x="4927600" y="42908"/>
                </a:lnTo>
                <a:cubicBezTo>
                  <a:pt x="5002107" y="39521"/>
                  <a:pt x="5076774" y="38696"/>
                  <a:pt x="5151120" y="32748"/>
                </a:cubicBezTo>
                <a:cubicBezTo>
                  <a:pt x="5161795" y="31894"/>
                  <a:pt x="5171210" y="25185"/>
                  <a:pt x="5181600" y="22588"/>
                </a:cubicBezTo>
                <a:cubicBezTo>
                  <a:pt x="5198353" y="18400"/>
                  <a:pt x="5215191" y="13862"/>
                  <a:pt x="5232400" y="12428"/>
                </a:cubicBezTo>
                <a:cubicBezTo>
                  <a:pt x="5296613" y="7077"/>
                  <a:pt x="5361093" y="5655"/>
                  <a:pt x="5425440" y="2268"/>
                </a:cubicBezTo>
                <a:cubicBezTo>
                  <a:pt x="5933430" y="13311"/>
                  <a:pt x="5736977" y="12428"/>
                  <a:pt x="6014720" y="12428"/>
                </a:cubicBezTo>
              </a:path>
            </a:pathLst>
          </a:cu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מלבן 17"/>
              <p:cNvSpPr/>
              <p:nvPr/>
            </p:nvSpPr>
            <p:spPr>
              <a:xfrm>
                <a:off x="1204600" y="5314355"/>
                <a:ext cx="237626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US" sz="2700" b="1" i="0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𝐱</m:t>
                      </m:r>
                      <m:r>
                        <a:rPr lang="en-US" sz="2700" b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∃</m:t>
                      </m:r>
                      <m:r>
                        <a:rPr lang="en-US" sz="2700" b="1" dirty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𝐫</m:t>
                      </m:r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18" name="מלבן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600" y="5314355"/>
                <a:ext cx="2376264" cy="5078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אליפסה 18"/>
          <p:cNvSpPr/>
          <p:nvPr/>
        </p:nvSpPr>
        <p:spPr>
          <a:xfrm rot="1560760">
            <a:off x="8181304" y="3411149"/>
            <a:ext cx="1026006" cy="52942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New</a:t>
            </a:r>
          </a:p>
          <a:p>
            <a:pPr algn="ctr"/>
            <a:r>
              <a:rPr lang="en-US" dirty="0" err="1" smtClean="0">
                <a:solidFill>
                  <a:srgbClr val="00B050"/>
                </a:solidFill>
              </a:rPr>
              <a:t>Dfn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21" name="מחבר ישר 20"/>
          <p:cNvCxnSpPr/>
          <p:nvPr/>
        </p:nvCxnSpPr>
        <p:spPr>
          <a:xfrm>
            <a:off x="395536" y="3861048"/>
            <a:ext cx="144016" cy="14401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5" name="הסבר ענן 24"/>
          <p:cNvSpPr/>
          <p:nvPr/>
        </p:nvSpPr>
        <p:spPr>
          <a:xfrm>
            <a:off x="5654563" y="5455069"/>
            <a:ext cx="3695930" cy="1161868"/>
          </a:xfrm>
          <a:prstGeom prst="cloudCallout">
            <a:avLst>
              <a:gd name="adj1" fmla="val -57149"/>
              <a:gd name="adj2" fmla="val 3817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We are interested only in </a:t>
            </a:r>
            <a:r>
              <a:rPr lang="en-US" sz="2400" b="1" dirty="0" smtClean="0">
                <a:solidFill>
                  <a:srgbClr val="FF0000"/>
                </a:solidFill>
              </a:rPr>
              <a:t>x</a:t>
            </a:r>
            <a:endParaRPr lang="en-US" sz="2400" b="1" dirty="0"/>
          </a:p>
        </p:txBody>
      </p:sp>
      <p:sp>
        <p:nvSpPr>
          <p:cNvPr id="27" name="מלבן 26"/>
          <p:cNvSpPr/>
          <p:nvPr/>
        </p:nvSpPr>
        <p:spPr>
          <a:xfrm>
            <a:off x="395536" y="5929895"/>
            <a:ext cx="346947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smtClean="0">
                <a:solidFill>
                  <a:srgbClr val="0070C0"/>
                </a:solidFill>
              </a:rPr>
              <a:t>Weakly </a:t>
            </a:r>
            <a:r>
              <a:rPr lang="en-US" sz="2700" dirty="0">
                <a:solidFill>
                  <a:srgbClr val="0070C0"/>
                </a:solidFill>
              </a:rPr>
              <a:t>list decodable</a:t>
            </a:r>
          </a:p>
        </p:txBody>
      </p:sp>
      <p:sp>
        <p:nvSpPr>
          <p:cNvPr id="28" name="Freeform 3"/>
          <p:cNvSpPr/>
          <p:nvPr/>
        </p:nvSpPr>
        <p:spPr bwMode="auto">
          <a:xfrm>
            <a:off x="1619672" y="4506192"/>
            <a:ext cx="3744416" cy="45719"/>
          </a:xfrm>
          <a:custGeom>
            <a:avLst/>
            <a:gdLst>
              <a:gd name="connsiteX0" fmla="*/ 0 w 6014720"/>
              <a:gd name="connsiteY0" fmla="*/ 32748 h 53068"/>
              <a:gd name="connsiteX1" fmla="*/ 111760 w 6014720"/>
              <a:gd name="connsiteY1" fmla="*/ 12428 h 53068"/>
              <a:gd name="connsiteX2" fmla="*/ 162560 w 6014720"/>
              <a:gd name="connsiteY2" fmla="*/ 22588 h 53068"/>
              <a:gd name="connsiteX3" fmla="*/ 223520 w 6014720"/>
              <a:gd name="connsiteY3" fmla="*/ 53068 h 53068"/>
              <a:gd name="connsiteX4" fmla="*/ 335280 w 6014720"/>
              <a:gd name="connsiteY4" fmla="*/ 42908 h 53068"/>
              <a:gd name="connsiteX5" fmla="*/ 365760 w 6014720"/>
              <a:gd name="connsiteY5" fmla="*/ 32748 h 53068"/>
              <a:gd name="connsiteX6" fmla="*/ 436880 w 6014720"/>
              <a:gd name="connsiteY6" fmla="*/ 12428 h 53068"/>
              <a:gd name="connsiteX7" fmla="*/ 599440 w 6014720"/>
              <a:gd name="connsiteY7" fmla="*/ 22588 h 53068"/>
              <a:gd name="connsiteX8" fmla="*/ 711200 w 6014720"/>
              <a:gd name="connsiteY8" fmla="*/ 42908 h 53068"/>
              <a:gd name="connsiteX9" fmla="*/ 792480 w 6014720"/>
              <a:gd name="connsiteY9" fmla="*/ 53068 h 53068"/>
              <a:gd name="connsiteX10" fmla="*/ 995680 w 6014720"/>
              <a:gd name="connsiteY10" fmla="*/ 42908 h 53068"/>
              <a:gd name="connsiteX11" fmla="*/ 1026160 w 6014720"/>
              <a:gd name="connsiteY11" fmla="*/ 32748 h 53068"/>
              <a:gd name="connsiteX12" fmla="*/ 1158240 w 6014720"/>
              <a:gd name="connsiteY12" fmla="*/ 22588 h 53068"/>
              <a:gd name="connsiteX13" fmla="*/ 1615440 w 6014720"/>
              <a:gd name="connsiteY13" fmla="*/ 12428 h 53068"/>
              <a:gd name="connsiteX14" fmla="*/ 1686560 w 6014720"/>
              <a:gd name="connsiteY14" fmla="*/ 2268 h 53068"/>
              <a:gd name="connsiteX15" fmla="*/ 2184400 w 6014720"/>
              <a:gd name="connsiteY15" fmla="*/ 22588 h 53068"/>
              <a:gd name="connsiteX16" fmla="*/ 3139440 w 6014720"/>
              <a:gd name="connsiteY16" fmla="*/ 22588 h 53068"/>
              <a:gd name="connsiteX17" fmla="*/ 3383280 w 6014720"/>
              <a:gd name="connsiteY17" fmla="*/ 42908 h 53068"/>
              <a:gd name="connsiteX18" fmla="*/ 3515360 w 6014720"/>
              <a:gd name="connsiteY18" fmla="*/ 32748 h 53068"/>
              <a:gd name="connsiteX19" fmla="*/ 3566160 w 6014720"/>
              <a:gd name="connsiteY19" fmla="*/ 22588 h 53068"/>
              <a:gd name="connsiteX20" fmla="*/ 3647440 w 6014720"/>
              <a:gd name="connsiteY20" fmla="*/ 12428 h 53068"/>
              <a:gd name="connsiteX21" fmla="*/ 3799840 w 6014720"/>
              <a:gd name="connsiteY21" fmla="*/ 2268 h 53068"/>
              <a:gd name="connsiteX22" fmla="*/ 4765040 w 6014720"/>
              <a:gd name="connsiteY22" fmla="*/ 12428 h 53068"/>
              <a:gd name="connsiteX23" fmla="*/ 4826000 w 6014720"/>
              <a:gd name="connsiteY23" fmla="*/ 32748 h 53068"/>
              <a:gd name="connsiteX24" fmla="*/ 4927600 w 6014720"/>
              <a:gd name="connsiteY24" fmla="*/ 42908 h 53068"/>
              <a:gd name="connsiteX25" fmla="*/ 5151120 w 6014720"/>
              <a:gd name="connsiteY25" fmla="*/ 32748 h 53068"/>
              <a:gd name="connsiteX26" fmla="*/ 5181600 w 6014720"/>
              <a:gd name="connsiteY26" fmla="*/ 22588 h 53068"/>
              <a:gd name="connsiteX27" fmla="*/ 5232400 w 6014720"/>
              <a:gd name="connsiteY27" fmla="*/ 12428 h 53068"/>
              <a:gd name="connsiteX28" fmla="*/ 5425440 w 6014720"/>
              <a:gd name="connsiteY28" fmla="*/ 2268 h 53068"/>
              <a:gd name="connsiteX29" fmla="*/ 6014720 w 6014720"/>
              <a:gd name="connsiteY29" fmla="*/ 12428 h 5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14720" h="53068">
                <a:moveTo>
                  <a:pt x="0" y="32748"/>
                </a:moveTo>
                <a:cubicBezTo>
                  <a:pt x="37253" y="25975"/>
                  <a:pt x="73970" y="14790"/>
                  <a:pt x="111760" y="12428"/>
                </a:cubicBezTo>
                <a:cubicBezTo>
                  <a:pt x="128995" y="11351"/>
                  <a:pt x="145807" y="18400"/>
                  <a:pt x="162560" y="22588"/>
                </a:cubicBezTo>
                <a:cubicBezTo>
                  <a:pt x="196211" y="31001"/>
                  <a:pt x="193721" y="33202"/>
                  <a:pt x="223520" y="53068"/>
                </a:cubicBezTo>
                <a:cubicBezTo>
                  <a:pt x="260773" y="49681"/>
                  <a:pt x="298249" y="48198"/>
                  <a:pt x="335280" y="42908"/>
                </a:cubicBezTo>
                <a:cubicBezTo>
                  <a:pt x="345882" y="41393"/>
                  <a:pt x="355462" y="35690"/>
                  <a:pt x="365760" y="32748"/>
                </a:cubicBezTo>
                <a:cubicBezTo>
                  <a:pt x="455062" y="7233"/>
                  <a:pt x="363799" y="36788"/>
                  <a:pt x="436880" y="12428"/>
                </a:cubicBezTo>
                <a:cubicBezTo>
                  <a:pt x="491067" y="15815"/>
                  <a:pt x="545352" y="17885"/>
                  <a:pt x="599440" y="22588"/>
                </a:cubicBezTo>
                <a:cubicBezTo>
                  <a:pt x="739332" y="34753"/>
                  <a:pt x="615287" y="26923"/>
                  <a:pt x="711200" y="42908"/>
                </a:cubicBezTo>
                <a:cubicBezTo>
                  <a:pt x="738133" y="47397"/>
                  <a:pt x="765387" y="49681"/>
                  <a:pt x="792480" y="53068"/>
                </a:cubicBezTo>
                <a:cubicBezTo>
                  <a:pt x="860213" y="49681"/>
                  <a:pt x="928117" y="48783"/>
                  <a:pt x="995680" y="42908"/>
                </a:cubicBezTo>
                <a:cubicBezTo>
                  <a:pt x="1006349" y="41980"/>
                  <a:pt x="1015533" y="34076"/>
                  <a:pt x="1026160" y="32748"/>
                </a:cubicBezTo>
                <a:cubicBezTo>
                  <a:pt x="1069976" y="27271"/>
                  <a:pt x="1114109" y="24110"/>
                  <a:pt x="1158240" y="22588"/>
                </a:cubicBezTo>
                <a:cubicBezTo>
                  <a:pt x="1310587" y="17335"/>
                  <a:pt x="1463040" y="15815"/>
                  <a:pt x="1615440" y="12428"/>
                </a:cubicBezTo>
                <a:cubicBezTo>
                  <a:pt x="1639147" y="9041"/>
                  <a:pt x="1662613" y="2268"/>
                  <a:pt x="1686560" y="2268"/>
                </a:cubicBezTo>
                <a:cubicBezTo>
                  <a:pt x="2080201" y="2268"/>
                  <a:pt x="1988783" y="-10015"/>
                  <a:pt x="2184400" y="22588"/>
                </a:cubicBezTo>
                <a:cubicBezTo>
                  <a:pt x="2677647" y="11627"/>
                  <a:pt x="2630628" y="6175"/>
                  <a:pt x="3139440" y="22588"/>
                </a:cubicBezTo>
                <a:cubicBezTo>
                  <a:pt x="3179830" y="23891"/>
                  <a:pt x="3336815" y="38684"/>
                  <a:pt x="3383280" y="42908"/>
                </a:cubicBezTo>
                <a:cubicBezTo>
                  <a:pt x="3427307" y="39521"/>
                  <a:pt x="3471473" y="37624"/>
                  <a:pt x="3515360" y="32748"/>
                </a:cubicBezTo>
                <a:cubicBezTo>
                  <a:pt x="3532523" y="30841"/>
                  <a:pt x="3549092" y="25214"/>
                  <a:pt x="3566160" y="22588"/>
                </a:cubicBezTo>
                <a:cubicBezTo>
                  <a:pt x="3593147" y="18436"/>
                  <a:pt x="3620238" y="14793"/>
                  <a:pt x="3647440" y="12428"/>
                </a:cubicBezTo>
                <a:cubicBezTo>
                  <a:pt x="3698161" y="8017"/>
                  <a:pt x="3749040" y="5655"/>
                  <a:pt x="3799840" y="2268"/>
                </a:cubicBezTo>
                <a:lnTo>
                  <a:pt x="4765040" y="12428"/>
                </a:lnTo>
                <a:cubicBezTo>
                  <a:pt x="4786450" y="13064"/>
                  <a:pt x="4804687" y="30617"/>
                  <a:pt x="4826000" y="32748"/>
                </a:cubicBezTo>
                <a:lnTo>
                  <a:pt x="4927600" y="42908"/>
                </a:lnTo>
                <a:cubicBezTo>
                  <a:pt x="5002107" y="39521"/>
                  <a:pt x="5076774" y="38696"/>
                  <a:pt x="5151120" y="32748"/>
                </a:cubicBezTo>
                <a:cubicBezTo>
                  <a:pt x="5161795" y="31894"/>
                  <a:pt x="5171210" y="25185"/>
                  <a:pt x="5181600" y="22588"/>
                </a:cubicBezTo>
                <a:cubicBezTo>
                  <a:pt x="5198353" y="18400"/>
                  <a:pt x="5215191" y="13862"/>
                  <a:pt x="5232400" y="12428"/>
                </a:cubicBezTo>
                <a:cubicBezTo>
                  <a:pt x="5296613" y="7077"/>
                  <a:pt x="5361093" y="5655"/>
                  <a:pt x="5425440" y="2268"/>
                </a:cubicBezTo>
                <a:cubicBezTo>
                  <a:pt x="5933430" y="13311"/>
                  <a:pt x="5736977" y="12428"/>
                  <a:pt x="6014720" y="12428"/>
                </a:cubicBezTo>
              </a:path>
            </a:pathLst>
          </a:cu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מלבן 29"/>
              <p:cNvSpPr/>
              <p:nvPr/>
            </p:nvSpPr>
            <p:spPr>
              <a:xfrm>
                <a:off x="1475656" y="4560696"/>
                <a:ext cx="3888432" cy="526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 smtClean="0"/>
                  <a:t>message</a:t>
                </a:r>
                <a:r>
                  <a:rPr lang="en-US" sz="27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7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2700">
                            <a:solidFill>
                              <a:srgbClr val="FF0000"/>
                            </a:solidFill>
                            <a:latin typeface="Cambria Math"/>
                          </a:rPr>
                          <m:t>{</m:t>
                        </m:r>
                        <m:r>
                          <a:rPr lang="en-US" sz="270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70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70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700">
                            <a:solidFill>
                              <a:srgbClr val="FF0000"/>
                            </a:solidFill>
                            <a:latin typeface="Cambria Math"/>
                          </a:rPr>
                          <m:t>}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700">
                            <a:solidFill>
                              <a:srgbClr val="FF0000"/>
                            </a:solidFill>
                            <a:latin typeface="Cambria Math"/>
                          </a:rPr>
                          <m:t>k</m:t>
                        </m:r>
                      </m:sup>
                    </m:sSup>
                  </m:oMath>
                </a14:m>
                <a:endParaRPr lang="en-US" sz="27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0" name="מלבן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560696"/>
                <a:ext cx="3888432" cy="526876"/>
              </a:xfrm>
              <a:prstGeom prst="rect">
                <a:avLst/>
              </a:prstGeom>
              <a:blipFill rotWithShape="1">
                <a:blip r:embed="rId8"/>
                <a:stretch>
                  <a:fillRect l="-2821" t="-5747" b="-28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הסבר מלבני 31"/>
          <p:cNvSpPr/>
          <p:nvPr/>
        </p:nvSpPr>
        <p:spPr>
          <a:xfrm>
            <a:off x="14168" y="1260811"/>
            <a:ext cx="6646064" cy="1176051"/>
          </a:xfrm>
          <a:prstGeom prst="wedgeRect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700" dirty="0"/>
              <a:t>With the </a:t>
            </a:r>
            <a:r>
              <a:rPr lang="en-US" sz="2700" dirty="0" smtClean="0"/>
              <a:t>relaxation </a:t>
            </a:r>
            <a:r>
              <a:rPr lang="en-US" sz="2700" dirty="0"/>
              <a:t>(</a:t>
            </a:r>
            <a:r>
              <a:rPr lang="en-US" sz="2700" dirty="0">
                <a:solidFill>
                  <a:srgbClr val="0070C0"/>
                </a:solidFill>
              </a:rPr>
              <a:t>Weakly list decodable</a:t>
            </a:r>
            <a:r>
              <a:rPr lang="en-US" sz="2700" dirty="0" smtClean="0"/>
              <a:t>),</a:t>
            </a:r>
            <a:endParaRPr lang="en-US" sz="2700" dirty="0"/>
          </a:p>
          <a:p>
            <a:r>
              <a:rPr lang="en-US" sz="2700" dirty="0" smtClean="0"/>
              <a:t>we </a:t>
            </a:r>
            <a:r>
              <a:rPr lang="en-US" sz="2700" dirty="0"/>
              <a:t>can </a:t>
            </a:r>
            <a:r>
              <a:rPr lang="en-US" sz="2700" dirty="0">
                <a:solidFill>
                  <a:srgbClr val="0070C0"/>
                </a:solidFill>
              </a:rPr>
              <a:t>explicitly construct</a:t>
            </a:r>
            <a:r>
              <a:rPr lang="en-US" sz="2700" dirty="0"/>
              <a:t> such </a:t>
            </a:r>
            <a:r>
              <a:rPr lang="en-US" sz="2700" dirty="0" smtClean="0"/>
              <a:t>codes.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58452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  <p:bldP spid="18" grpId="0"/>
      <p:bldP spid="19" grpId="0" animBg="1"/>
      <p:bldP spid="25" grpId="0" animBg="1"/>
      <p:bldP spid="27" grpId="0"/>
      <p:bldP spid="28" grpId="0" animBg="1"/>
      <p:bldP spid="30" grpId="0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loud Callout 4"/>
              <p:cNvSpPr/>
              <p:nvPr/>
            </p:nvSpPr>
            <p:spPr>
              <a:xfrm>
                <a:off x="181253" y="5585640"/>
                <a:ext cx="7503966" cy="1155728"/>
              </a:xfrm>
              <a:prstGeom prst="cloudCallout">
                <a:avLst>
                  <a:gd name="adj1" fmla="val -19511"/>
                  <a:gd name="adj2" fmla="val -95127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We can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derandomize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the construction using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400" dirty="0">
                        <a:solidFill>
                          <a:srgbClr val="FF0000"/>
                        </a:solidFill>
                        <a:latin typeface="Cambria Math"/>
                      </a:rPr>
                      <m:t>L</m:t>
                    </m:r>
                    <m:r>
                      <a:rPr lang="en-US" sz="2400" dirty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400" dirty="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  <m:r>
                      <a:rPr lang="en-US" sz="2400" dirty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dirty="0">
                    <a:solidFill>
                      <a:srgbClr val="0070C0"/>
                    </a:solidFill>
                  </a:rPr>
                  <a:t>wise independence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Cloud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53" y="5585640"/>
                <a:ext cx="7503966" cy="1155728"/>
              </a:xfrm>
              <a:prstGeom prst="cloudCallout">
                <a:avLst>
                  <a:gd name="adj1" fmla="val -19511"/>
                  <a:gd name="adj2" fmla="val -95127"/>
                </a:avLst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3511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Inner code construction: the case of circuits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18036" y="1268760"/>
                <a:ext cx="8856984" cy="532859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700" dirty="0" smtClean="0">
                    <a:solidFill>
                      <a:srgbClr val="00B050"/>
                    </a:solidFill>
                  </a:rPr>
                  <a:t>Given </a:t>
                </a:r>
                <a:r>
                  <a:rPr lang="en-US" sz="2700" dirty="0" smtClean="0">
                    <a:solidFill>
                      <a:srgbClr val="FF0000"/>
                    </a:solidFill>
                  </a:rPr>
                  <a:t>G: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{</m:t>
                        </m:r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}</m:t>
                        </m:r>
                      </m:e>
                      <m:sup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sz="27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27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sz="2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{</m:t>
                        </m:r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}</m:t>
                        </m:r>
                      </m:e>
                      <m:sup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2700" dirty="0" smtClean="0"/>
                  <a:t> a </a:t>
                </a:r>
                <a14:m>
                  <m:oMath xmlns:m="http://schemas.openxmlformats.org/officeDocument/2006/math">
                    <m:r>
                      <a:rPr lang="en-US" sz="27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𝜖</m:t>
                    </m:r>
                  </m:oMath>
                </a14:m>
                <a:r>
                  <a:rPr lang="en-US" sz="2700" dirty="0" smtClean="0"/>
                  <a:t>-</a:t>
                </a:r>
                <a:r>
                  <a:rPr lang="en-US" sz="2700" dirty="0" smtClean="0">
                    <a:solidFill>
                      <a:srgbClr val="0070C0"/>
                    </a:solidFill>
                  </a:rPr>
                  <a:t>PRG</a:t>
                </a:r>
                <a:r>
                  <a:rPr lang="en-US" sz="2700" dirty="0" smtClean="0"/>
                  <a:t> for a class of functions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700" dirty="0">
                        <a:solidFill>
                          <a:srgbClr val="FF0000"/>
                        </a:solidFill>
                      </a:rPr>
                      <m:t>Ć</m:t>
                    </m:r>
                  </m:oMath>
                </a14:m>
                <a:r>
                  <a:rPr lang="en-US" sz="27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7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7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𝐸</m:t>
                    </m:r>
                    <m:r>
                      <a:rPr lang="en-US" sz="27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27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{</m:t>
                        </m:r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}</m:t>
                        </m:r>
                      </m:e>
                      <m:sup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70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27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sz="27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{</m:t>
                        </m:r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}</m:t>
                        </m:r>
                      </m:e>
                      <m:sup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2700" dirty="0" smtClean="0"/>
                  <a:t> be a </a:t>
                </a:r>
                <a:r>
                  <a:rPr lang="en-US" sz="2700" dirty="0" smtClean="0">
                    <a:solidFill>
                      <a:srgbClr val="0070C0"/>
                    </a:solidFill>
                  </a:rPr>
                  <a:t>random code</a:t>
                </a:r>
                <a:r>
                  <a:rPr lang="en-US" sz="27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700" dirty="0" smtClean="0">
                    <a:solidFill>
                      <a:srgbClr val="00B050"/>
                    </a:solidFill>
                  </a:rPr>
                  <a:t>Claim</a:t>
                </a:r>
                <a:r>
                  <a:rPr lang="en-US" sz="2700" dirty="0" smtClean="0"/>
                  <a:t>: let </a:t>
                </a:r>
                <a14:m>
                  <m:oMath xmlns:m="http://schemas.openxmlformats.org/officeDocument/2006/math">
                    <m:r>
                      <a:rPr lang="en-US" sz="2700" i="1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𝐸𝑛</m:t>
                    </m:r>
                    <m:sSub>
                      <m:sSubPr>
                        <m:ctrlPr>
                          <a:rPr lang="en-US" sz="2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7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</a:rPr>
                          <m:t>𝑆𝐶</m:t>
                        </m:r>
                      </m:sub>
                    </m:sSub>
                    <m:d>
                      <m:dPr>
                        <m:ctrlPr>
                          <a:rPr lang="en-US" sz="27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</a:rPr>
                          <m:t>𝑥</m:t>
                        </m:r>
                        <m:r>
                          <a:rPr lang="en-US" sz="27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,</m:t>
                        </m:r>
                        <m:r>
                          <a:rPr lang="en-US" sz="27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𝑟</m:t>
                        </m:r>
                      </m:e>
                    </m:d>
                    <m:r>
                      <a:rPr lang="en-US" sz="2700" b="0" i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a:rPr lang="en-US" sz="2700" b="0" i="1" smtClean="0">
                        <a:solidFill>
                          <a:srgbClr val="FF0000"/>
                        </a:solidFill>
                        <a:latin typeface="Cambria Math"/>
                        <a:ea typeface="Cambria Math" pitchFamily="18" charset="0"/>
                      </a:rPr>
                      <m:t>𝐸</m:t>
                    </m:r>
                    <m:d>
                      <m:dPr>
                        <m:ctrlPr>
                          <a:rPr lang="en-US" sz="27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</a:rPr>
                          <m:t>𝑥</m:t>
                        </m:r>
                      </m:e>
                    </m:d>
                    <m:r>
                      <a:rPr lang="en-US" sz="2700" b="0" i="1" smtClean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⊕</m:t>
                    </m:r>
                    <m:r>
                      <a:rPr lang="en-US" sz="2700" b="0" i="1" smtClean="0">
                        <a:solidFill>
                          <a:srgbClr val="FF0000"/>
                        </a:solidFill>
                        <a:latin typeface="Cambria Math"/>
                        <a:ea typeface="Cambria Math" pitchFamily="18" charset="0"/>
                      </a:rPr>
                      <m:t>𝐺</m:t>
                    </m:r>
                    <m:d>
                      <m:dPr>
                        <m:ctrlPr>
                          <a:rPr lang="en-US" sz="27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2700" dirty="0" smtClean="0"/>
                  <a:t> it holds that</a:t>
                </a:r>
              </a:p>
              <a:p>
                <a:pPr marL="0" indent="0">
                  <a:buNone/>
                </a:pPr>
                <a:endParaRPr lang="en-US" sz="2700" dirty="0"/>
              </a:p>
              <a:p>
                <a:pPr marL="0" indent="0">
                  <a:buNone/>
                </a:pPr>
                <a:endParaRPr lang="en-US" sz="2700" dirty="0" smtClean="0"/>
              </a:p>
              <a:p>
                <a:pPr marL="0" indent="0">
                  <a:buNone/>
                </a:pPr>
                <a:r>
                  <a:rPr lang="en-US" sz="2700" dirty="0" smtClean="0">
                    <a:solidFill>
                      <a:srgbClr val="00B050"/>
                    </a:solidFill>
                  </a:rPr>
                  <a:t>Proof: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𝐸𝑛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</a:rPr>
                          <m:t>𝑆𝐶</m:t>
                        </m:r>
                      </m:sub>
                    </m:sSub>
                  </m:oMath>
                </a14:m>
                <a:r>
                  <a:rPr lang="en-US" sz="2400" dirty="0" smtClean="0"/>
                  <a:t> is an inner code </a:t>
                </a:r>
                <a:r>
                  <a:rPr lang="en-US" sz="2400" dirty="0" err="1" smtClean="0"/>
                  <a:t>s.t.</a:t>
                </a:r>
                <a:r>
                  <a:rPr lang="en-US" sz="2400" dirty="0" smtClean="0"/>
                  <a:t> we can choose 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/>
                      </a:rPr>
                      <m:t>𝑏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/>
                      </a:rPr>
                      <m:t> = 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 dirty="0" err="1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r>
                  <a:rPr lang="en-US" sz="2400" dirty="0"/>
                  <a:t>We </a:t>
                </a:r>
                <a:r>
                  <a:rPr lang="en-US" sz="2400" u="sng" dirty="0">
                    <a:solidFill>
                      <a:srgbClr val="0070C0"/>
                    </a:solidFill>
                  </a:rPr>
                  <a:t>union bound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the probability that there exists more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FF0000"/>
                        </a:solidFill>
                        <a:latin typeface="Cambria Math"/>
                      </a:rPr>
                      <m:t>L</m:t>
                    </m:r>
                    <m:r>
                      <a:rPr lang="en-US" sz="2400" i="0" dirty="0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400" i="0" dirty="0" smtClean="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distinct messages </a:t>
                </a:r>
                <a:r>
                  <a:rPr lang="en-US" sz="2400" dirty="0" smtClean="0"/>
                  <a:t>that fall </a:t>
                </a:r>
                <a:r>
                  <a:rPr lang="en-US" sz="2400" dirty="0"/>
                  <a:t>in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any ball </a:t>
                </a:r>
                <a:r>
                  <a:rPr lang="en-US" sz="2400" dirty="0" smtClean="0"/>
                  <a:t>of radius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/>
                      </a:rPr>
                      <m:t>𝑝𝑛</m:t>
                    </m:r>
                  </m:oMath>
                </a14:m>
                <a:r>
                  <a:rPr lang="en-US" sz="2400" dirty="0"/>
                  <a:t>.    </a:t>
                </a:r>
              </a:p>
              <a:p>
                <a:r>
                  <a:rPr lang="en-US" sz="2400" dirty="0" smtClean="0"/>
                  <a:t>Thus </a:t>
                </a:r>
                <a:r>
                  <a:rPr lang="en-US" sz="2400" dirty="0"/>
                  <a:t>in time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𝑝𝑜𝑙𝑦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err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l-GR" sz="24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Ω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i="1" dirty="0" err="1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2400" dirty="0"/>
                  <a:t>we can go over all candidate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E</a:t>
                </a:r>
                <a:r>
                  <a:rPr lang="en-US" sz="2400" dirty="0" smtClean="0"/>
                  <a:t>’s</a:t>
                </a:r>
                <a:r>
                  <a:rPr lang="en-US" sz="2400" dirty="0"/>
                  <a:t>, and </a:t>
                </a:r>
                <a:r>
                  <a:rPr lang="en-US" sz="2400" dirty="0" smtClean="0"/>
                  <a:t>find </a:t>
                </a:r>
                <a:r>
                  <a:rPr lang="en-US" sz="2400" dirty="0"/>
                  <a:t>one which induces 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err="1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  <m:r>
                          <a:rPr lang="en-US" sz="2400" i="1" dirty="0" err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i="1" dirty="0" err="1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400" dirty="0" smtClean="0"/>
                  <a:t>-</a:t>
                </a:r>
                <a:r>
                  <a:rPr lang="en-US" sz="2400" dirty="0">
                    <a:solidFill>
                      <a:srgbClr val="0070C0"/>
                    </a:solidFill>
                  </a:rPr>
                  <a:t>weakly list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decodable</a:t>
                </a:r>
                <a:r>
                  <a:rPr lang="en-US" sz="2400" dirty="0" smtClean="0"/>
                  <a:t>.</a:t>
                </a:r>
                <a:endParaRPr lang="en-US" sz="2400" dirty="0">
                  <a:solidFill>
                    <a:srgbClr val="0070C0"/>
                  </a:solidFill>
                </a:endParaRPr>
              </a:p>
              <a:p>
                <a:endParaRPr lang="en-US" sz="2400" dirty="0" smtClean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700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036" y="1268760"/>
                <a:ext cx="8856984" cy="5328592"/>
              </a:xfrm>
              <a:blipFill rotWithShape="1">
                <a:blip r:embed="rId3"/>
                <a:stretch>
                  <a:fillRect l="-1239" t="-801" r="-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מלבן 14"/>
              <p:cNvSpPr/>
              <p:nvPr/>
            </p:nvSpPr>
            <p:spPr>
              <a:xfrm>
                <a:off x="176719" y="2780928"/>
                <a:ext cx="8640960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700" i="1" dirty="0" smtClean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Pr</m:t>
                    </m:r>
                    <m:r>
                      <a:rPr lang="en-US" sz="2700" i="1" dirty="0" smtClean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⁡[</m:t>
                    </m:r>
                    <m:r>
                      <a:rPr lang="en-US" sz="2700" i="1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rPr>
                      <m:t>𝐸𝑛</m:t>
                    </m:r>
                    <m:sSub>
                      <m:sSubPr>
                        <m:ctrlPr>
                          <a:rPr lang="en-US" sz="2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7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itchFamily="18" charset="0"/>
                          </a:rPr>
                          <m:t>𝑆𝐶</m:t>
                        </m:r>
                      </m:sub>
                    </m:sSub>
                  </m:oMath>
                </a14:m>
                <a:r>
                  <a:rPr lang="en-US" sz="2700" dirty="0" smtClean="0"/>
                  <a:t> is (</a:t>
                </a:r>
                <a14:m>
                  <m:oMath xmlns:m="http://schemas.openxmlformats.org/officeDocument/2006/math">
                    <m:r>
                      <a:rPr lang="en-US" sz="27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𝜖</m:t>
                    </m:r>
                  </m:oMath>
                </a14:m>
                <a:r>
                  <a:rPr lang="en-US" sz="2700" dirty="0" smtClean="0"/>
                  <a:t>-</a:t>
                </a:r>
                <a:r>
                  <a:rPr lang="en-US" sz="2700" dirty="0" smtClean="0">
                    <a:solidFill>
                      <a:srgbClr val="0070C0"/>
                    </a:solidFill>
                  </a:rPr>
                  <a:t>pseudorandom </a:t>
                </a:r>
                <a:r>
                  <a:rPr lang="en-US" sz="2700" dirty="0" smtClean="0"/>
                  <a:t>&amp;</a:t>
                </a:r>
                <a:r>
                  <a:rPr lang="en-US" sz="2700" dirty="0" smtClean="0">
                    <a:solidFill>
                      <a:srgbClr val="0070C0"/>
                    </a:solidFill>
                  </a:rPr>
                  <a:t> weakly </a:t>
                </a:r>
                <a:r>
                  <a:rPr lang="en-US" sz="2700" dirty="0">
                    <a:solidFill>
                      <a:srgbClr val="0070C0"/>
                    </a:solidFill>
                  </a:rPr>
                  <a:t>list </a:t>
                </a:r>
                <a:r>
                  <a:rPr lang="en-US" sz="2700" dirty="0" smtClean="0">
                    <a:solidFill>
                      <a:srgbClr val="0070C0"/>
                    </a:solidFill>
                  </a:rPr>
                  <a:t>decodable</a:t>
                </a:r>
                <a:r>
                  <a:rPr lang="en-US" sz="2700" dirty="0" smtClean="0"/>
                  <a:t>)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latin typeface="Cambria Math"/>
                      </a:rPr>
                      <m:t>]</m:t>
                    </m:r>
                    <m:r>
                      <a:rPr lang="en-US" sz="27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&gt;</m:t>
                    </m:r>
                    <m:r>
                      <a:rPr lang="en-US" sz="27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en-US" sz="2700" dirty="0"/>
              </a:p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𝐸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מלבן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19" y="2780928"/>
                <a:ext cx="8640960" cy="784830"/>
              </a:xfrm>
              <a:prstGeom prst="rect">
                <a:avLst/>
              </a:prstGeom>
              <a:blipFill rotWithShape="1">
                <a:blip r:embed="rId4"/>
                <a:stretch>
                  <a:fillRect t="-6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 3"/>
          <p:cNvSpPr/>
          <p:nvPr/>
        </p:nvSpPr>
        <p:spPr bwMode="auto">
          <a:xfrm>
            <a:off x="4066038" y="2039277"/>
            <a:ext cx="1874114" cy="45719"/>
          </a:xfrm>
          <a:custGeom>
            <a:avLst/>
            <a:gdLst>
              <a:gd name="connsiteX0" fmla="*/ 0 w 6014720"/>
              <a:gd name="connsiteY0" fmla="*/ 32748 h 53068"/>
              <a:gd name="connsiteX1" fmla="*/ 111760 w 6014720"/>
              <a:gd name="connsiteY1" fmla="*/ 12428 h 53068"/>
              <a:gd name="connsiteX2" fmla="*/ 162560 w 6014720"/>
              <a:gd name="connsiteY2" fmla="*/ 22588 h 53068"/>
              <a:gd name="connsiteX3" fmla="*/ 223520 w 6014720"/>
              <a:gd name="connsiteY3" fmla="*/ 53068 h 53068"/>
              <a:gd name="connsiteX4" fmla="*/ 335280 w 6014720"/>
              <a:gd name="connsiteY4" fmla="*/ 42908 h 53068"/>
              <a:gd name="connsiteX5" fmla="*/ 365760 w 6014720"/>
              <a:gd name="connsiteY5" fmla="*/ 32748 h 53068"/>
              <a:gd name="connsiteX6" fmla="*/ 436880 w 6014720"/>
              <a:gd name="connsiteY6" fmla="*/ 12428 h 53068"/>
              <a:gd name="connsiteX7" fmla="*/ 599440 w 6014720"/>
              <a:gd name="connsiteY7" fmla="*/ 22588 h 53068"/>
              <a:gd name="connsiteX8" fmla="*/ 711200 w 6014720"/>
              <a:gd name="connsiteY8" fmla="*/ 42908 h 53068"/>
              <a:gd name="connsiteX9" fmla="*/ 792480 w 6014720"/>
              <a:gd name="connsiteY9" fmla="*/ 53068 h 53068"/>
              <a:gd name="connsiteX10" fmla="*/ 995680 w 6014720"/>
              <a:gd name="connsiteY10" fmla="*/ 42908 h 53068"/>
              <a:gd name="connsiteX11" fmla="*/ 1026160 w 6014720"/>
              <a:gd name="connsiteY11" fmla="*/ 32748 h 53068"/>
              <a:gd name="connsiteX12" fmla="*/ 1158240 w 6014720"/>
              <a:gd name="connsiteY12" fmla="*/ 22588 h 53068"/>
              <a:gd name="connsiteX13" fmla="*/ 1615440 w 6014720"/>
              <a:gd name="connsiteY13" fmla="*/ 12428 h 53068"/>
              <a:gd name="connsiteX14" fmla="*/ 1686560 w 6014720"/>
              <a:gd name="connsiteY14" fmla="*/ 2268 h 53068"/>
              <a:gd name="connsiteX15" fmla="*/ 2184400 w 6014720"/>
              <a:gd name="connsiteY15" fmla="*/ 22588 h 53068"/>
              <a:gd name="connsiteX16" fmla="*/ 3139440 w 6014720"/>
              <a:gd name="connsiteY16" fmla="*/ 22588 h 53068"/>
              <a:gd name="connsiteX17" fmla="*/ 3383280 w 6014720"/>
              <a:gd name="connsiteY17" fmla="*/ 42908 h 53068"/>
              <a:gd name="connsiteX18" fmla="*/ 3515360 w 6014720"/>
              <a:gd name="connsiteY18" fmla="*/ 32748 h 53068"/>
              <a:gd name="connsiteX19" fmla="*/ 3566160 w 6014720"/>
              <a:gd name="connsiteY19" fmla="*/ 22588 h 53068"/>
              <a:gd name="connsiteX20" fmla="*/ 3647440 w 6014720"/>
              <a:gd name="connsiteY20" fmla="*/ 12428 h 53068"/>
              <a:gd name="connsiteX21" fmla="*/ 3799840 w 6014720"/>
              <a:gd name="connsiteY21" fmla="*/ 2268 h 53068"/>
              <a:gd name="connsiteX22" fmla="*/ 4765040 w 6014720"/>
              <a:gd name="connsiteY22" fmla="*/ 12428 h 53068"/>
              <a:gd name="connsiteX23" fmla="*/ 4826000 w 6014720"/>
              <a:gd name="connsiteY23" fmla="*/ 32748 h 53068"/>
              <a:gd name="connsiteX24" fmla="*/ 4927600 w 6014720"/>
              <a:gd name="connsiteY24" fmla="*/ 42908 h 53068"/>
              <a:gd name="connsiteX25" fmla="*/ 5151120 w 6014720"/>
              <a:gd name="connsiteY25" fmla="*/ 32748 h 53068"/>
              <a:gd name="connsiteX26" fmla="*/ 5181600 w 6014720"/>
              <a:gd name="connsiteY26" fmla="*/ 22588 h 53068"/>
              <a:gd name="connsiteX27" fmla="*/ 5232400 w 6014720"/>
              <a:gd name="connsiteY27" fmla="*/ 12428 h 53068"/>
              <a:gd name="connsiteX28" fmla="*/ 5425440 w 6014720"/>
              <a:gd name="connsiteY28" fmla="*/ 2268 h 53068"/>
              <a:gd name="connsiteX29" fmla="*/ 6014720 w 6014720"/>
              <a:gd name="connsiteY29" fmla="*/ 12428 h 5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14720" h="53068">
                <a:moveTo>
                  <a:pt x="0" y="32748"/>
                </a:moveTo>
                <a:cubicBezTo>
                  <a:pt x="37253" y="25975"/>
                  <a:pt x="73970" y="14790"/>
                  <a:pt x="111760" y="12428"/>
                </a:cubicBezTo>
                <a:cubicBezTo>
                  <a:pt x="128995" y="11351"/>
                  <a:pt x="145807" y="18400"/>
                  <a:pt x="162560" y="22588"/>
                </a:cubicBezTo>
                <a:cubicBezTo>
                  <a:pt x="196211" y="31001"/>
                  <a:pt x="193721" y="33202"/>
                  <a:pt x="223520" y="53068"/>
                </a:cubicBezTo>
                <a:cubicBezTo>
                  <a:pt x="260773" y="49681"/>
                  <a:pt x="298249" y="48198"/>
                  <a:pt x="335280" y="42908"/>
                </a:cubicBezTo>
                <a:cubicBezTo>
                  <a:pt x="345882" y="41393"/>
                  <a:pt x="355462" y="35690"/>
                  <a:pt x="365760" y="32748"/>
                </a:cubicBezTo>
                <a:cubicBezTo>
                  <a:pt x="455062" y="7233"/>
                  <a:pt x="363799" y="36788"/>
                  <a:pt x="436880" y="12428"/>
                </a:cubicBezTo>
                <a:cubicBezTo>
                  <a:pt x="491067" y="15815"/>
                  <a:pt x="545352" y="17885"/>
                  <a:pt x="599440" y="22588"/>
                </a:cubicBezTo>
                <a:cubicBezTo>
                  <a:pt x="739332" y="34753"/>
                  <a:pt x="615287" y="26923"/>
                  <a:pt x="711200" y="42908"/>
                </a:cubicBezTo>
                <a:cubicBezTo>
                  <a:pt x="738133" y="47397"/>
                  <a:pt x="765387" y="49681"/>
                  <a:pt x="792480" y="53068"/>
                </a:cubicBezTo>
                <a:cubicBezTo>
                  <a:pt x="860213" y="49681"/>
                  <a:pt x="928117" y="48783"/>
                  <a:pt x="995680" y="42908"/>
                </a:cubicBezTo>
                <a:cubicBezTo>
                  <a:pt x="1006349" y="41980"/>
                  <a:pt x="1015533" y="34076"/>
                  <a:pt x="1026160" y="32748"/>
                </a:cubicBezTo>
                <a:cubicBezTo>
                  <a:pt x="1069976" y="27271"/>
                  <a:pt x="1114109" y="24110"/>
                  <a:pt x="1158240" y="22588"/>
                </a:cubicBezTo>
                <a:cubicBezTo>
                  <a:pt x="1310587" y="17335"/>
                  <a:pt x="1463040" y="15815"/>
                  <a:pt x="1615440" y="12428"/>
                </a:cubicBezTo>
                <a:cubicBezTo>
                  <a:pt x="1639147" y="9041"/>
                  <a:pt x="1662613" y="2268"/>
                  <a:pt x="1686560" y="2268"/>
                </a:cubicBezTo>
                <a:cubicBezTo>
                  <a:pt x="2080201" y="2268"/>
                  <a:pt x="1988783" y="-10015"/>
                  <a:pt x="2184400" y="22588"/>
                </a:cubicBezTo>
                <a:cubicBezTo>
                  <a:pt x="2677647" y="11627"/>
                  <a:pt x="2630628" y="6175"/>
                  <a:pt x="3139440" y="22588"/>
                </a:cubicBezTo>
                <a:cubicBezTo>
                  <a:pt x="3179830" y="23891"/>
                  <a:pt x="3336815" y="38684"/>
                  <a:pt x="3383280" y="42908"/>
                </a:cubicBezTo>
                <a:cubicBezTo>
                  <a:pt x="3427307" y="39521"/>
                  <a:pt x="3471473" y="37624"/>
                  <a:pt x="3515360" y="32748"/>
                </a:cubicBezTo>
                <a:cubicBezTo>
                  <a:pt x="3532523" y="30841"/>
                  <a:pt x="3549092" y="25214"/>
                  <a:pt x="3566160" y="22588"/>
                </a:cubicBezTo>
                <a:cubicBezTo>
                  <a:pt x="3593147" y="18436"/>
                  <a:pt x="3620238" y="14793"/>
                  <a:pt x="3647440" y="12428"/>
                </a:cubicBezTo>
                <a:cubicBezTo>
                  <a:pt x="3698161" y="8017"/>
                  <a:pt x="3749040" y="5655"/>
                  <a:pt x="3799840" y="2268"/>
                </a:cubicBezTo>
                <a:lnTo>
                  <a:pt x="4765040" y="12428"/>
                </a:lnTo>
                <a:cubicBezTo>
                  <a:pt x="4786450" y="13064"/>
                  <a:pt x="4804687" y="30617"/>
                  <a:pt x="4826000" y="32748"/>
                </a:cubicBezTo>
                <a:lnTo>
                  <a:pt x="4927600" y="42908"/>
                </a:lnTo>
                <a:cubicBezTo>
                  <a:pt x="5002107" y="39521"/>
                  <a:pt x="5076774" y="38696"/>
                  <a:pt x="5151120" y="32748"/>
                </a:cubicBezTo>
                <a:cubicBezTo>
                  <a:pt x="5161795" y="31894"/>
                  <a:pt x="5171210" y="25185"/>
                  <a:pt x="5181600" y="22588"/>
                </a:cubicBezTo>
                <a:cubicBezTo>
                  <a:pt x="5198353" y="18400"/>
                  <a:pt x="5215191" y="13862"/>
                  <a:pt x="5232400" y="12428"/>
                </a:cubicBezTo>
                <a:cubicBezTo>
                  <a:pt x="5296613" y="7077"/>
                  <a:pt x="5361093" y="5655"/>
                  <a:pt x="5425440" y="2268"/>
                </a:cubicBezTo>
                <a:cubicBezTo>
                  <a:pt x="5933430" y="13311"/>
                  <a:pt x="5736977" y="12428"/>
                  <a:pt x="6014720" y="12428"/>
                </a:cubicBezTo>
              </a:path>
            </a:pathLst>
          </a:cu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מלבן 16"/>
              <p:cNvSpPr/>
              <p:nvPr/>
            </p:nvSpPr>
            <p:spPr>
              <a:xfrm>
                <a:off x="5981754" y="1862081"/>
                <a:ext cx="340693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dirty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000" dirty="0">
                        <a:solidFill>
                          <a:srgbClr val="FF0000"/>
                        </a:solidFill>
                        <a:latin typeface="Cambria Math"/>
                      </a:rPr>
                      <m:t>L</m:t>
                    </m:r>
                    <m:r>
                      <a:rPr lang="en-US" sz="2000" dirty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000" dirty="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  <m:r>
                      <a:rPr lang="en-US" sz="2000" dirty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-</a:t>
                </a:r>
                <a:r>
                  <a:rPr lang="en-US" sz="2000" dirty="0">
                    <a:solidFill>
                      <a:srgbClr val="0070C0"/>
                    </a:solidFill>
                  </a:rPr>
                  <a:t>wise independence</a:t>
                </a:r>
                <a:endParaRPr lang="en-US" sz="2000" dirty="0"/>
              </a:p>
            </p:txBody>
          </p:sp>
        </mc:Choice>
        <mc:Fallback xmlns="">
          <p:sp>
            <p:nvSpPr>
              <p:cNvPr id="17" name="מלבן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754" y="1862081"/>
                <a:ext cx="3406931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716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הסבר קווי 2 21"/>
          <p:cNvSpPr/>
          <p:nvPr/>
        </p:nvSpPr>
        <p:spPr>
          <a:xfrm>
            <a:off x="7452320" y="404664"/>
            <a:ext cx="1673058" cy="822149"/>
          </a:xfrm>
          <a:prstGeom prst="borderCallout2">
            <a:avLst>
              <a:gd name="adj1" fmla="val 50673"/>
              <a:gd name="adj2" fmla="val -83"/>
              <a:gd name="adj3" fmla="val 88715"/>
              <a:gd name="adj4" fmla="val -10995"/>
              <a:gd name="adj5" fmla="val 119975"/>
              <a:gd name="adj6" fmla="val -16164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Gives the </a:t>
            </a:r>
            <a:r>
              <a:rPr lang="en-US" dirty="0" smtClean="0">
                <a:solidFill>
                  <a:srgbClr val="0070C0"/>
                </a:solidFill>
              </a:rPr>
              <a:t>pseudorandom </a:t>
            </a:r>
            <a:r>
              <a:rPr lang="en-US" dirty="0" smtClean="0">
                <a:solidFill>
                  <a:schemeClr val="tx1"/>
                </a:solidFill>
              </a:rPr>
              <a:t>property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הסבר קווי 2 22"/>
          <p:cNvSpPr/>
          <p:nvPr/>
        </p:nvSpPr>
        <p:spPr>
          <a:xfrm>
            <a:off x="7164288" y="6016015"/>
            <a:ext cx="1961090" cy="822149"/>
          </a:xfrm>
          <a:prstGeom prst="borderCallout2">
            <a:avLst>
              <a:gd name="adj1" fmla="val 50673"/>
              <a:gd name="adj2" fmla="val -83"/>
              <a:gd name="adj3" fmla="val 21563"/>
              <a:gd name="adj4" fmla="val -7945"/>
              <a:gd name="adj5" fmla="val -13280"/>
              <a:gd name="adj6" fmla="val -946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Gives the </a:t>
            </a:r>
            <a:r>
              <a:rPr lang="en-US" dirty="0" smtClean="0">
                <a:solidFill>
                  <a:srgbClr val="0070C0"/>
                </a:solidFill>
              </a:rPr>
              <a:t>weakly </a:t>
            </a:r>
            <a:r>
              <a:rPr lang="en-US" dirty="0">
                <a:solidFill>
                  <a:srgbClr val="0070C0"/>
                </a:solidFill>
              </a:rPr>
              <a:t>list </a:t>
            </a:r>
            <a:r>
              <a:rPr lang="en-US" dirty="0" smtClean="0">
                <a:solidFill>
                  <a:srgbClr val="0070C0"/>
                </a:solidFill>
              </a:rPr>
              <a:t>decodable </a:t>
            </a:r>
            <a:r>
              <a:rPr lang="en-US" dirty="0">
                <a:solidFill>
                  <a:schemeClr val="tx1"/>
                </a:solidFill>
              </a:rPr>
              <a:t>property</a:t>
            </a:r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מלבן 18"/>
              <p:cNvSpPr/>
              <p:nvPr/>
            </p:nvSpPr>
            <p:spPr>
              <a:xfrm>
                <a:off x="176719" y="3356992"/>
                <a:ext cx="3423174" cy="615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/>
                      </a:rPr>
                      <m:t>𝑅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/>
                      </a:rPr>
                      <m:t> –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/>
                      </a:rPr>
                      <m:t>𝐻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מלבן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19" y="3356992"/>
                <a:ext cx="3423174" cy="615746"/>
              </a:xfrm>
              <a:prstGeom prst="rect">
                <a:avLst/>
              </a:prstGeom>
              <a:blipFill rotWithShape="1">
                <a:blip r:embed="rId6"/>
                <a:stretch>
                  <a:fillRect l="-2847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Callout 3"/>
          <p:cNvSpPr/>
          <p:nvPr/>
        </p:nvSpPr>
        <p:spPr>
          <a:xfrm>
            <a:off x="4887927" y="3435178"/>
            <a:ext cx="3843735" cy="785910"/>
          </a:xfrm>
          <a:prstGeom prst="wedgeEllipseCallout">
            <a:avLst>
              <a:gd name="adj1" fmla="val -307"/>
              <a:gd name="adj2" fmla="val 7117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means that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 the </a:t>
            </a:r>
            <a:r>
              <a:rPr lang="en-US" dirty="0"/>
              <a:t>PRG </a:t>
            </a:r>
            <a:r>
              <a:rPr lang="en-US" dirty="0" smtClean="0"/>
              <a:t>needs </a:t>
            </a:r>
            <a:r>
              <a:rPr lang="en-US" dirty="0"/>
              <a:t>only a linear stretch </a:t>
            </a:r>
          </a:p>
        </p:txBody>
      </p:sp>
    </p:spTree>
    <p:extLst>
      <p:ext uri="{BB962C8B-B14F-4D97-AF65-F5344CB8AC3E}">
        <p14:creationId xmlns:p14="http://schemas.microsoft.com/office/powerpoint/2010/main" val="411665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" grpId="0"/>
      <p:bldP spid="16" grpId="0" animBg="1"/>
      <p:bldP spid="17" grpId="0"/>
      <p:bldP spid="22" grpId="0" animBg="1"/>
      <p:bldP spid="23" grpId="0" animBg="1"/>
      <p:bldP spid="11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>
                    <a:solidFill>
                      <a:srgbClr val="002060"/>
                    </a:solidFill>
                  </a:rPr>
                  <a:t>Inner Code for</a:t>
                </a:r>
                <a:r>
                  <a:rPr lang="en-US" dirty="0">
                    <a:solidFill>
                      <a:srgbClr val="002060"/>
                    </a:solidFill>
                  </a:rPr>
                  <a:t> Circuits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l-GR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Ω</m:t>
                            </m:r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e>
                            </m:d>
                          </m:sup>
                        </m:sSup>
                      </m:sup>
                    </m:sSup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and Depth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כותרת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22340" b="-36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556792"/>
                <a:ext cx="8856984" cy="48245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700" dirty="0" smtClean="0"/>
                  <a:t>We want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𝐸𝑛</m:t>
                        </m:r>
                        <m:sSub>
                          <m:sSubPr>
                            <m:ctrlPr>
                              <a:rPr lang="en-US" sz="27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7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7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𝑆𝐶</m:t>
                            </m:r>
                          </m:sub>
                        </m:sSub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:{</m:t>
                        </m:r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}</m:t>
                        </m:r>
                      </m:e>
                      <m:sup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700" i="1">
                        <a:solidFill>
                          <a:srgbClr val="FF0000"/>
                        </a:solidFill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sz="2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{</m:t>
                        </m:r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}</m:t>
                        </m:r>
                      </m:e>
                      <m:sup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sz="27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27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sz="2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{</m:t>
                        </m:r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}</m:t>
                        </m:r>
                      </m:e>
                      <m:sup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sup>
                    </m:sSup>
                    <m:r>
                      <a:rPr lang="en-US" sz="2700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700" dirty="0" smtClean="0"/>
              </a:p>
              <a:p>
                <a:pPr marL="0" indent="0">
                  <a:buNone/>
                </a:pPr>
                <a:r>
                  <a:rPr lang="en-US" sz="2700" dirty="0" smtClean="0"/>
                  <a:t>We use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𝐸𝑛</m:t>
                    </m:r>
                    <m:sSub>
                      <m:sSubPr>
                        <m:ctrlPr>
                          <a:rPr lang="en-US" sz="27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7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𝐴𝐺</m:t>
                        </m:r>
                      </m:sub>
                    </m:sSub>
                    <m:r>
                      <a:rPr lang="en-US" sz="27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27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7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7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  <m:r>
                              <a:rPr lang="en-US" sz="27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7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7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sz="27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7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sz="27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sz="27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7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7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  <m:r>
                              <a:rPr lang="en-US" sz="27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7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7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2700" dirty="0" smtClean="0"/>
                  <a:t>explicit </a:t>
                </a:r>
                <a:r>
                  <a:rPr lang="en-US" sz="2700" dirty="0"/>
                  <a:t>binary</a:t>
                </a:r>
                <a:r>
                  <a:rPr lang="en-US" sz="2700" dirty="0">
                    <a:solidFill>
                      <a:srgbClr val="0070C0"/>
                    </a:solidFill>
                  </a:rPr>
                  <a:t> </a:t>
                </a:r>
                <a:r>
                  <a:rPr lang="en-US" sz="2700" u="sng" dirty="0">
                    <a:solidFill>
                      <a:srgbClr val="0070C0"/>
                    </a:solidFill>
                  </a:rPr>
                  <a:t>linear</a:t>
                </a:r>
                <a:r>
                  <a:rPr lang="en-US" sz="2700" dirty="0">
                    <a:solidFill>
                      <a:srgbClr val="0070C0"/>
                    </a:solidFill>
                  </a:rPr>
                  <a:t> </a:t>
                </a:r>
                <a:r>
                  <a:rPr lang="en-US" sz="2700" dirty="0" smtClean="0"/>
                  <a:t>code:</a:t>
                </a:r>
                <a:endParaRPr lang="en-US" sz="2700" b="0" dirty="0" smtClean="0"/>
              </a:p>
              <a:p>
                <a:r>
                  <a:rPr lang="en-US" sz="2300" dirty="0"/>
                  <a:t>C</a:t>
                </a:r>
                <a:r>
                  <a:rPr lang="en-US" sz="2300" dirty="0" smtClean="0"/>
                  <a:t>onstant </a:t>
                </a:r>
                <a:r>
                  <a:rPr lang="en-US" sz="2300" dirty="0"/>
                  <a:t>rate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𝑅</m:t>
                    </m:r>
                    <m:r>
                      <a:rPr lang="en-US" sz="23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&gt;</m:t>
                    </m:r>
                    <m:r>
                      <a:rPr lang="en-US" sz="23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300" dirty="0" smtClean="0"/>
                  <a:t>.</a:t>
                </a:r>
              </a:p>
              <a:p>
                <a:r>
                  <a:rPr lang="en-US" sz="2300" dirty="0" smtClean="0"/>
                  <a:t>Decodes from a fraction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300" dirty="0" smtClean="0"/>
                  <a:t> errors.</a:t>
                </a:r>
              </a:p>
              <a:p>
                <a:r>
                  <a:rPr lang="en-US" sz="2300" dirty="0" smtClean="0"/>
                  <a:t>Contains a dim </a:t>
                </a:r>
                <a:r>
                  <a:rPr lang="en-US" sz="2300" dirty="0" smtClean="0">
                    <a:solidFill>
                      <a:srgbClr val="FF0000"/>
                    </a:solidFill>
                  </a:rPr>
                  <a:t>d</a:t>
                </a:r>
                <a:r>
                  <a:rPr lang="en-US" sz="2300" dirty="0" smtClean="0"/>
                  <a:t> linear subspace which is a </a:t>
                </a:r>
              </a:p>
              <a:p>
                <a:pPr marL="0" indent="0">
                  <a:buNone/>
                </a:pPr>
                <a:r>
                  <a:rPr lang="en-US" sz="2300" dirty="0" smtClean="0"/>
                  <a:t>     code w/ </a:t>
                </a:r>
                <a:r>
                  <a:rPr lang="en-US" sz="2300" dirty="0" smtClean="0">
                    <a:solidFill>
                      <a:srgbClr val="0070C0"/>
                    </a:solidFill>
                  </a:rPr>
                  <a:t>relative dual distance </a:t>
                </a:r>
                <a14:m>
                  <m:oMath xmlns:m="http://schemas.openxmlformats.org/officeDocument/2006/math">
                    <m:r>
                      <a:rPr lang="en-US" sz="23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3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300" dirty="0" smtClean="0"/>
                  <a:t>.</a:t>
                </a:r>
                <a:endParaRPr lang="en-US" sz="2700" dirty="0" smtClean="0"/>
              </a:p>
              <a:p>
                <a:pPr marL="0" indent="0">
                  <a:buNone/>
                </a:pPr>
                <a:r>
                  <a:rPr lang="en-US" sz="2700" dirty="0" smtClean="0"/>
                  <a:t>Let </a:t>
                </a:r>
                <a:r>
                  <a:rPr lang="en-US" sz="2700" dirty="0" smtClean="0">
                    <a:solidFill>
                      <a:srgbClr val="FF0000"/>
                    </a:solidFill>
                  </a:rPr>
                  <a:t>G</a:t>
                </a:r>
                <a:r>
                  <a:rPr lang="en-US" sz="2700" dirty="0" smtClean="0"/>
                  <a:t> be the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700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  <m:r>
                      <a:rPr lang="en-US" sz="2700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700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en-US" sz="27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)×</m:t>
                    </m:r>
                    <m:r>
                      <a:rPr lang="en-US" sz="27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700" dirty="0" smtClean="0"/>
                  <a:t> generating matrix of a AG code:</a:t>
                </a:r>
              </a:p>
              <a:p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 smtClean="0"/>
                  <a:t> denote </a:t>
                </a:r>
                <a:r>
                  <a:rPr lang="en-US" sz="2400" dirty="0"/>
                  <a:t>the </a:t>
                </a:r>
                <a14:m>
                  <m:oMath xmlns:m="http://schemas.openxmlformats.org/officeDocument/2006/math">
                    <m:r>
                      <a:rPr lang="en-US" sz="2400" i="1" dirty="0" err="1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/>
                      </a:rPr>
                      <m:t>×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matrix of the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first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rows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sz="2400" dirty="0" smtClean="0"/>
                  <a:t>.             (This is the part that generates the subspace).</a:t>
                </a:r>
              </a:p>
              <a:p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denote </a:t>
                </a:r>
                <a:r>
                  <a:rPr lang="en-US" sz="2400" dirty="0" smtClean="0"/>
                  <a:t>the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/>
                      </a:rPr>
                      <m:t>×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/>
                  <a:t> matrix of the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bottom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 rows </a:t>
                </a:r>
                <a:r>
                  <a:rPr lang="en-US" sz="2400" dirty="0"/>
                  <a:t>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556792"/>
                <a:ext cx="8856984" cy="4824536"/>
              </a:xfrm>
              <a:blipFill>
                <a:blip r:embed="rId3"/>
                <a:stretch>
                  <a:fillRect l="-1308" t="-88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מלבן 3"/>
          <p:cNvSpPr/>
          <p:nvPr/>
        </p:nvSpPr>
        <p:spPr>
          <a:xfrm>
            <a:off x="6228184" y="2708920"/>
            <a:ext cx="2808312" cy="13019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2200" dirty="0">
                <a:solidFill>
                  <a:srgbClr val="0070C0"/>
                </a:solidFill>
              </a:rPr>
              <a:t>Algebraic Geometric </a:t>
            </a:r>
            <a:r>
              <a:rPr lang="en-US" sz="2200" dirty="0" smtClean="0">
                <a:solidFill>
                  <a:srgbClr val="0070C0"/>
                </a:solidFill>
              </a:rPr>
              <a:t>codes</a:t>
            </a:r>
          </a:p>
          <a:p>
            <a:pPr algn="ctr"/>
            <a:r>
              <a:rPr lang="en-US" sz="2200" dirty="0"/>
              <a:t>Garcia and </a:t>
            </a:r>
            <a:r>
              <a:rPr lang="en-US" sz="2200" dirty="0" err="1"/>
              <a:t>Stichtenoth</a:t>
            </a:r>
            <a:r>
              <a:rPr lang="en-US" sz="2200" dirty="0"/>
              <a:t> [GS96]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763688" y="5895965"/>
                <a:ext cx="2491516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7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𝐸𝑛</m:t>
                      </m:r>
                      <m:sSub>
                        <m:sSubPr>
                          <m:ctrlPr>
                            <a:rPr lang="en-US" sz="27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7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𝐴𝐺</m:t>
                          </m:r>
                        </m:sub>
                      </m:sSub>
                      <m:d>
                        <m:dPr>
                          <m:ctrlPr>
                            <a:rPr lang="en-US" sz="27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en-US" sz="27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∘</m:t>
                          </m:r>
                          <m:r>
                            <a:rPr lang="en-US" sz="27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5895965"/>
                <a:ext cx="2491516" cy="5078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067944" y="5895965"/>
                <a:ext cx="2052228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7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en-US" sz="27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∘</m:t>
                          </m:r>
                          <m:r>
                            <a:rPr lang="en-US" sz="27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700" i="1" dirty="0">
                          <a:solidFill>
                            <a:srgbClr val="FF0000"/>
                          </a:solidFill>
                          <a:latin typeface="Cambria Math"/>
                        </a:rPr>
                        <m:t>∙</m:t>
                      </m:r>
                      <m:r>
                        <a:rPr lang="en-US" sz="27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5895965"/>
                <a:ext cx="2052228" cy="5078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914964" y="5867815"/>
                <a:ext cx="3074688" cy="535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7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sz="2700" i="1" dirty="0">
                          <a:solidFill>
                            <a:srgbClr val="FF0000"/>
                          </a:solidFill>
                          <a:latin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7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p>
                          <m:d>
                            <m:dPr>
                              <m:ctrlPr>
                                <a:rPr lang="en-US" sz="27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n-US" sz="2700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7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700" i="1" dirty="0">
                          <a:solidFill>
                            <a:srgbClr val="FF0000"/>
                          </a:solidFill>
                          <a:latin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7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p>
                          <m:r>
                            <a:rPr lang="en-US" sz="27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7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sz="27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964" y="5867815"/>
                <a:ext cx="3074688" cy="53598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949" y="5895965"/>
                <a:ext cx="1926618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solidFill>
                            <a:srgbClr val="FF0000"/>
                          </a:solidFill>
                          <a:latin typeface="Cambria Math"/>
                        </a:rPr>
                        <m:t>𝐸𝑛</m:t>
                      </m:r>
                      <m:sSub>
                        <m:sSubPr>
                          <m:ctrlPr>
                            <a:rPr lang="en-US" sz="27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7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𝑆𝐶</m:t>
                          </m:r>
                        </m:sub>
                      </m:sSub>
                      <m:d>
                        <m:dPr>
                          <m:ctrlPr>
                            <a:rPr lang="en-US" sz="27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7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7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" y="5895965"/>
                <a:ext cx="1926618" cy="5078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11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" name="מלבן 30"/>
              <p:cNvSpPr/>
              <p:nvPr/>
            </p:nvSpPr>
            <p:spPr>
              <a:xfrm>
                <a:off x="2445541" y="5625756"/>
                <a:ext cx="115212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𝑅𝑛</m:t>
                      </m:r>
                      <m:r>
                        <a:rPr lang="en-US" i="1" dirty="0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מלבן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541" y="5625756"/>
                <a:ext cx="115212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/>
              <p:cNvSpPr>
                <a:spLocks noGrp="1"/>
              </p:cNvSpPr>
              <p:nvPr>
                <p:ph type="title"/>
              </p:nvPr>
            </p:nvSpPr>
            <p:spPr>
              <a:xfrm>
                <a:off x="325527" y="260648"/>
                <a:ext cx="8229600" cy="792088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>
                    <a:solidFill>
                      <a:srgbClr val="002060"/>
                    </a:solidFill>
                  </a:rPr>
                  <a:t>Inner Code for Circuits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l-GR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Ω</m:t>
                            </m:r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e>
                            </m:d>
                          </m:sup>
                        </m:sSup>
                      </m:sup>
                    </m:sSup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and Depth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כותרת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5527" y="260648"/>
                <a:ext cx="8229600" cy="792088"/>
              </a:xfrm>
              <a:blipFill rotWithShape="1">
                <a:blip r:embed="rId4"/>
                <a:stretch>
                  <a:fillRect t="-54615" b="-7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00808"/>
                <a:ext cx="8229600" cy="442535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700" dirty="0" smtClean="0">
                    <a:solidFill>
                      <a:srgbClr val="00B050"/>
                    </a:solidFill>
                  </a:rPr>
                  <a:t>Claim: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</a:rPr>
                      <m:t>𝐸𝑛</m:t>
                    </m:r>
                    <m:sSub>
                      <m:sSubPr>
                        <m:ctrlPr>
                          <a:rPr lang="en-US" sz="27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7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𝑆𝐶</m:t>
                        </m:r>
                      </m:sub>
                    </m:sSub>
                  </m:oMath>
                </a14:m>
                <a:r>
                  <a:rPr lang="en-US" sz="2700" dirty="0" smtClean="0"/>
                  <a:t> is an </a:t>
                </a:r>
                <a:r>
                  <a:rPr lang="en-US" sz="2700" dirty="0"/>
                  <a:t>inner stochastic </a:t>
                </a:r>
                <a:r>
                  <a:rPr lang="en-US" sz="2700" dirty="0" smtClean="0"/>
                  <a:t>code that is: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-</a:t>
                </a:r>
                <a:r>
                  <a:rPr lang="en-US" sz="2400" u="sng" dirty="0" smtClean="0">
                    <a:solidFill>
                      <a:srgbClr val="0070C0"/>
                    </a:solidFill>
                  </a:rPr>
                  <a:t>strongly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list decodable</a:t>
                </a:r>
                <a:r>
                  <a:rPr lang="en-US" sz="2400" dirty="0" smtClean="0"/>
                  <a:t>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l-GR" sz="24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Ω</m:t>
                            </m:r>
                            <m:d>
                              <m:dPr>
                                <m:ctrlPr>
                                  <a:rPr lang="en-US" sz="24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</m:d>
                          </m:sup>
                        </m:sSup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-pseudorandom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for circuits of </a:t>
                </a:r>
                <a:r>
                  <a:rPr lang="en-US" sz="2400" dirty="0" smtClean="0"/>
                  <a:t>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l-GR" sz="24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Ω</m:t>
                            </m:r>
                            <m:d>
                              <m:dPr>
                                <m:ctrlPr>
                                  <a:rPr lang="en-US" sz="24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</m:d>
                          </m:sup>
                        </m:sSup>
                      </m:sup>
                    </m:sSup>
                  </m:oMath>
                </a14:m>
                <a:r>
                  <a:rPr lang="en-US" sz="2400" dirty="0" smtClean="0"/>
                  <a:t>and depth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00808"/>
                <a:ext cx="8229600" cy="4425355"/>
              </a:xfrm>
              <a:blipFill rotWithShape="1">
                <a:blip r:embed="rId5"/>
                <a:stretch>
                  <a:fillRect l="-1333" t="-1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לבן מעוגל 5"/>
              <p:cNvSpPr/>
              <p:nvPr/>
            </p:nvSpPr>
            <p:spPr>
              <a:xfrm>
                <a:off x="1770642" y="4877176"/>
                <a:ext cx="2376264" cy="711513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מלבן מעוגל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642" y="4877176"/>
                <a:ext cx="2376264" cy="711513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מלבן מעוגל 10"/>
              <p:cNvSpPr/>
              <p:nvPr/>
            </p:nvSpPr>
            <p:spPr>
              <a:xfrm>
                <a:off x="1770643" y="4165663"/>
                <a:ext cx="2376264" cy="711513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p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מלבן מעוגל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643" y="4165663"/>
                <a:ext cx="2376264" cy="711513"/>
              </a:xfrm>
              <a:prstGeom prst="round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מלבן מעוגל 11"/>
          <p:cNvSpPr/>
          <p:nvPr/>
        </p:nvSpPr>
        <p:spPr>
          <a:xfrm>
            <a:off x="834538" y="4165663"/>
            <a:ext cx="711513" cy="1988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מלבן מעוגל 12"/>
              <p:cNvSpPr/>
              <p:nvPr/>
            </p:nvSpPr>
            <p:spPr>
              <a:xfrm>
                <a:off x="123025" y="4165663"/>
                <a:ext cx="711513" cy="198890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𝑅𝑛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3" name="מלבן מעוגל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25" y="4165663"/>
                <a:ext cx="711513" cy="198890"/>
              </a:xfrm>
              <a:prstGeom prst="roundRect">
                <a:avLst/>
              </a:prstGeom>
              <a:blipFill rotWithShape="1">
                <a:blip r:embed="rId8"/>
                <a:stretch>
                  <a:fillRect t="-2703" b="-3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46907" y="4692510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907" y="4692510"/>
                <a:ext cx="410689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מלבן מעוגל 14"/>
          <p:cNvSpPr/>
          <p:nvPr/>
        </p:nvSpPr>
        <p:spPr>
          <a:xfrm>
            <a:off x="4556781" y="5386551"/>
            <a:ext cx="711513" cy="1988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מלבן מעוגל 17"/>
              <p:cNvSpPr/>
              <p:nvPr/>
            </p:nvSpPr>
            <p:spPr>
              <a:xfrm>
                <a:off x="5405355" y="5403253"/>
                <a:ext cx="2376264" cy="711513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מלבן מעוגל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355" y="5403253"/>
                <a:ext cx="2376264" cy="711513"/>
              </a:xfrm>
              <a:prstGeom prst="round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מלבן מעוגל 18"/>
              <p:cNvSpPr/>
              <p:nvPr/>
            </p:nvSpPr>
            <p:spPr>
              <a:xfrm>
                <a:off x="4530902" y="4165663"/>
                <a:ext cx="711513" cy="198890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𝑅𝑛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9" name="מלבן מעוגל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902" y="4165663"/>
                <a:ext cx="711513" cy="198890"/>
              </a:xfrm>
              <a:prstGeom prst="roundRect">
                <a:avLst/>
              </a:prstGeom>
              <a:blipFill rotWithShape="1">
                <a:blip r:embed="rId11"/>
                <a:stretch>
                  <a:fillRect t="-2703" b="-3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מלבן מעוגל 19"/>
              <p:cNvSpPr/>
              <p:nvPr/>
            </p:nvSpPr>
            <p:spPr>
              <a:xfrm>
                <a:off x="5394999" y="4165663"/>
                <a:ext cx="2376264" cy="711513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p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מלבן מעוגל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999" y="4165663"/>
                <a:ext cx="2376264" cy="711513"/>
              </a:xfrm>
              <a:prstGeom prst="round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68294" y="4894159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⊕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294" y="4894159"/>
                <a:ext cx="466794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מלבן מעוגל 4"/>
          <p:cNvSpPr/>
          <p:nvPr/>
        </p:nvSpPr>
        <p:spPr>
          <a:xfrm>
            <a:off x="5868144" y="4156622"/>
            <a:ext cx="72008" cy="7115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מלבן מעוגל 15"/>
          <p:cNvSpPr/>
          <p:nvPr/>
        </p:nvSpPr>
        <p:spPr>
          <a:xfrm>
            <a:off x="6084168" y="4156624"/>
            <a:ext cx="72008" cy="7115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מלבן מעוגל 16"/>
          <p:cNvSpPr/>
          <p:nvPr/>
        </p:nvSpPr>
        <p:spPr>
          <a:xfrm>
            <a:off x="6804248" y="4165662"/>
            <a:ext cx="72008" cy="7115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מלבן מעוגל 21"/>
          <p:cNvSpPr/>
          <p:nvPr/>
        </p:nvSpPr>
        <p:spPr>
          <a:xfrm>
            <a:off x="7164288" y="4156623"/>
            <a:ext cx="72008" cy="7115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מחבר חץ ישר 22"/>
          <p:cNvCxnSpPr/>
          <p:nvPr/>
        </p:nvCxnSpPr>
        <p:spPr>
          <a:xfrm flipH="1">
            <a:off x="5940152" y="3789040"/>
            <a:ext cx="360040" cy="3675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חץ ישר 25"/>
          <p:cNvCxnSpPr/>
          <p:nvPr/>
        </p:nvCxnSpPr>
        <p:spPr>
          <a:xfrm flipH="1">
            <a:off x="6120172" y="3789040"/>
            <a:ext cx="180020" cy="3675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חץ ישר 27"/>
          <p:cNvCxnSpPr>
            <a:endCxn id="17" idx="0"/>
          </p:cNvCxnSpPr>
          <p:nvPr/>
        </p:nvCxnSpPr>
        <p:spPr>
          <a:xfrm>
            <a:off x="6300192" y="3789040"/>
            <a:ext cx="540060" cy="3766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חץ ישר 29"/>
          <p:cNvCxnSpPr>
            <a:endCxn id="22" idx="0"/>
          </p:cNvCxnSpPr>
          <p:nvPr/>
        </p:nvCxnSpPr>
        <p:spPr>
          <a:xfrm>
            <a:off x="6300192" y="3789040"/>
            <a:ext cx="900100" cy="3675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מלבן 31"/>
              <p:cNvSpPr/>
              <p:nvPr/>
            </p:nvSpPr>
            <p:spPr>
              <a:xfrm>
                <a:off x="4359377" y="3419708"/>
                <a:ext cx="41730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𝑝𝑛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columns are linearly </a:t>
                </a:r>
                <a:r>
                  <a:rPr lang="en-US" dirty="0"/>
                  <a:t>independent </a:t>
                </a:r>
              </a:p>
            </p:txBody>
          </p:sp>
        </mc:Choice>
        <mc:Fallback xmlns="">
          <p:sp>
            <p:nvSpPr>
              <p:cNvPr id="32" name="מלבן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377" y="3419708"/>
                <a:ext cx="4173064" cy="369332"/>
              </a:xfrm>
              <a:prstGeom prst="rect">
                <a:avLst/>
              </a:prstGeom>
              <a:blipFill rotWithShape="1">
                <a:blip r:embed="rId14"/>
                <a:stretch>
                  <a:fillRect l="-1168" t="-8197" r="-204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781619" y="4692509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619" y="4692509"/>
                <a:ext cx="410689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מלבן מעוגל 33"/>
          <p:cNvSpPr/>
          <p:nvPr/>
        </p:nvSpPr>
        <p:spPr>
          <a:xfrm>
            <a:off x="8825558" y="4099611"/>
            <a:ext cx="144016" cy="16593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מלבן מעוגל 34"/>
          <p:cNvSpPr/>
          <p:nvPr/>
        </p:nvSpPr>
        <p:spPr>
          <a:xfrm>
            <a:off x="8308949" y="4099611"/>
            <a:ext cx="144016" cy="165939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419421" y="4692510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⊕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9421" y="4692510"/>
                <a:ext cx="466794" cy="369332"/>
              </a:xfrm>
              <a:prstGeom prst="rect">
                <a:avLst/>
              </a:prstGeom>
              <a:blipFill rotWithShape="1">
                <a:blip r:embed="rId1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הסבר מלבני 42"/>
              <p:cNvSpPr/>
              <p:nvPr/>
            </p:nvSpPr>
            <p:spPr>
              <a:xfrm>
                <a:off x="0" y="6237312"/>
                <a:ext cx="9144000" cy="504056"/>
              </a:xfrm>
              <a:prstGeom prst="wedgeRectCallout">
                <a:avLst>
                  <a:gd name="adj1" fmla="val 45927"/>
                  <a:gd name="adj2" fmla="val -138082"/>
                </a:avLst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Braverman's [Bra10] and [Tal14]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l-GR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Ω</m:t>
                            </m:r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</m:d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-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pseudorandom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for</a:t>
                </a:r>
                <a:r>
                  <a:rPr lang="en-US" dirty="0"/>
                  <a:t> circuits of size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l-GR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Ω</m:t>
                            </m:r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</m:d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and depth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43" name="הסבר מלבני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237312"/>
                <a:ext cx="9144000" cy="504056"/>
              </a:xfrm>
              <a:prstGeom prst="wedgeRectCallout">
                <a:avLst>
                  <a:gd name="adj1" fmla="val 45927"/>
                  <a:gd name="adj2" fmla="val -138082"/>
                </a:avLst>
              </a:prstGeom>
              <a:blipFill rotWithShape="1">
                <a:blip r:embed="rId17"/>
                <a:stretch>
                  <a:fillRect l="-66" b="-9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לבן 3"/>
              <p:cNvSpPr/>
              <p:nvPr/>
            </p:nvSpPr>
            <p:spPr>
              <a:xfrm>
                <a:off x="2382711" y="5599635"/>
                <a:ext cx="115212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𝑅𝑛</m:t>
                      </m:r>
                      <m:r>
                        <a:rPr lang="en-US" i="1" dirty="0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מלבן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711" y="5599635"/>
                <a:ext cx="1152128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מלבן 4"/>
              <p:cNvSpPr/>
              <p:nvPr/>
            </p:nvSpPr>
            <p:spPr>
              <a:xfrm>
                <a:off x="-51031" y="1205444"/>
                <a:ext cx="8964488" cy="4866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𝐸𝑛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𝑆𝐶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𝐸𝑛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𝐴𝐺</m:t>
                          </m:r>
                        </m:sub>
                      </m:sSub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∘</m:t>
                          </m:r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∘</m:t>
                          </m:r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∙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𝐺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p>
                          <m:d>
                            <m:dPr>
                              <m:ctrlP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p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מלבן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031" y="1205444"/>
                <a:ext cx="8964488" cy="48667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הסבר ענן 38"/>
              <p:cNvSpPr/>
              <p:nvPr/>
            </p:nvSpPr>
            <p:spPr>
              <a:xfrm>
                <a:off x="5735088" y="764704"/>
                <a:ext cx="3471279" cy="1368152"/>
              </a:xfrm>
              <a:prstGeom prst="cloudCallout">
                <a:avLst>
                  <a:gd name="adj1" fmla="val 21571"/>
                  <a:gd name="adj2" fmla="val 175168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𝑅𝑛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(uniform) the distribution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𝑝𝑛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>
                    <a:solidFill>
                      <a:srgbClr val="0070C0"/>
                    </a:solidFill>
                  </a:rPr>
                  <a:t>wise independent</a:t>
                </a:r>
              </a:p>
            </p:txBody>
          </p:sp>
        </mc:Choice>
        <mc:Fallback xmlns="">
          <p:sp>
            <p:nvSpPr>
              <p:cNvPr id="39" name="הסבר ענן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088" y="764704"/>
                <a:ext cx="3471279" cy="1368152"/>
              </a:xfrm>
              <a:prstGeom prst="cloudCallout">
                <a:avLst>
                  <a:gd name="adj1" fmla="val 21571"/>
                  <a:gd name="adj2" fmla="val 175168"/>
                </a:avLst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339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10509 L 3.88889E-6 0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5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64 4.07407E-6 L -1.11111E-6 4.07407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6" grpId="0" animBg="1"/>
      <p:bldP spid="6" grpId="1" animBg="1"/>
      <p:bldP spid="11" grpId="0" animBg="1"/>
      <p:bldP spid="12" grpId="0" animBg="1"/>
      <p:bldP spid="12" grpId="1" animBg="1"/>
      <p:bldP spid="13" grpId="0" animBg="1"/>
      <p:bldP spid="14" grpId="0"/>
      <p:bldP spid="15" grpId="0" animBg="1"/>
      <p:bldP spid="18" grpId="0" animBg="1"/>
      <p:bldP spid="19" grpId="0" animBg="1"/>
      <p:bldP spid="20" grpId="0" animBg="1"/>
      <p:bldP spid="21" grpId="0"/>
      <p:bldP spid="5" grpId="0" animBg="1"/>
      <p:bldP spid="16" grpId="0" animBg="1"/>
      <p:bldP spid="17" grpId="0" animBg="1"/>
      <p:bldP spid="22" grpId="0" animBg="1"/>
      <p:bldP spid="32" grpId="0"/>
      <p:bldP spid="33" grpId="0"/>
      <p:bldP spid="34" grpId="0" animBg="1"/>
      <p:bldP spid="35" grpId="0" animBg="1"/>
      <p:bldP spid="36" grpId="0"/>
      <p:bldP spid="43" grpId="0" animBg="1"/>
      <p:bldP spid="4" grpId="0"/>
      <p:bldP spid="38" grpId="0"/>
      <p:bldP spid="39" grpId="0" animBg="1"/>
      <p:bldP spid="3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387356" y="273882"/>
            <a:ext cx="8424936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Towards Explicit </a:t>
            </a:r>
            <a:r>
              <a:rPr lang="en-US" dirty="0">
                <a:solidFill>
                  <a:srgbClr val="002060"/>
                </a:solidFill>
              </a:rPr>
              <a:t>C</a:t>
            </a:r>
            <a:r>
              <a:rPr lang="en-US" dirty="0" smtClean="0">
                <a:solidFill>
                  <a:srgbClr val="002060"/>
                </a:solidFill>
              </a:rPr>
              <a:t>onstruction of Binary </a:t>
            </a:r>
            <a:r>
              <a:rPr lang="en-US" dirty="0">
                <a:solidFill>
                  <a:srgbClr val="002060"/>
                </a:solidFill>
              </a:rPr>
              <a:t>L</a:t>
            </a:r>
            <a:r>
              <a:rPr lang="en-US" dirty="0" smtClean="0">
                <a:solidFill>
                  <a:srgbClr val="002060"/>
                </a:solidFill>
              </a:rPr>
              <a:t>ist </a:t>
            </a:r>
            <a:r>
              <a:rPr lang="en-US" dirty="0">
                <a:solidFill>
                  <a:srgbClr val="002060"/>
                </a:solidFill>
              </a:rPr>
              <a:t>D</a:t>
            </a:r>
            <a:r>
              <a:rPr lang="en-US" dirty="0" smtClean="0">
                <a:solidFill>
                  <a:srgbClr val="002060"/>
                </a:solidFill>
              </a:rPr>
              <a:t>ecodable </a:t>
            </a:r>
            <a:r>
              <a:rPr lang="en-US" dirty="0">
                <a:solidFill>
                  <a:srgbClr val="002060"/>
                </a:solidFill>
              </a:rPr>
              <a:t>C</a:t>
            </a:r>
            <a:r>
              <a:rPr lang="en-US" dirty="0" smtClean="0">
                <a:solidFill>
                  <a:srgbClr val="002060"/>
                </a:solidFill>
              </a:rPr>
              <a:t>odes with Optimal </a:t>
            </a:r>
            <a:r>
              <a:rPr lang="en-US" dirty="0">
                <a:solidFill>
                  <a:srgbClr val="002060"/>
                </a:solidFill>
              </a:rPr>
              <a:t>R</a:t>
            </a:r>
            <a:r>
              <a:rPr lang="en-US" dirty="0" smtClean="0">
                <a:solidFill>
                  <a:srgbClr val="002060"/>
                </a:solidFill>
              </a:rPr>
              <a:t>ate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מלבן 3"/>
              <p:cNvSpPr/>
              <p:nvPr/>
            </p:nvSpPr>
            <p:spPr>
              <a:xfrm>
                <a:off x="289022" y="2955971"/>
                <a:ext cx="864096" cy="21602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מלבן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22" y="2955971"/>
                <a:ext cx="864096" cy="216024"/>
              </a:xfrm>
              <a:prstGeom prst="rect">
                <a:avLst/>
              </a:prstGeom>
              <a:blipFill rotWithShape="1">
                <a:blip r:embed="rId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לבן 4"/>
              <p:cNvSpPr/>
              <p:nvPr/>
            </p:nvSpPr>
            <p:spPr>
              <a:xfrm>
                <a:off x="1669524" y="2807788"/>
                <a:ext cx="1692188" cy="50870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𝑍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 dirty="0" err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𝐸𝑛𝑐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 dirty="0" err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מלבן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524" y="2807788"/>
                <a:ext cx="1692188" cy="50870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מחבר חץ ישר 16"/>
          <p:cNvCxnSpPr>
            <a:stCxn id="5" idx="3"/>
            <a:endCxn id="6" idx="1"/>
          </p:cNvCxnSpPr>
          <p:nvPr/>
        </p:nvCxnSpPr>
        <p:spPr>
          <a:xfrm flipV="1">
            <a:off x="1153118" y="3062139"/>
            <a:ext cx="516406" cy="18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מרפקי 20"/>
          <p:cNvCxnSpPr>
            <a:stCxn id="6" idx="3"/>
          </p:cNvCxnSpPr>
          <p:nvPr/>
        </p:nvCxnSpPr>
        <p:spPr>
          <a:xfrm>
            <a:off x="3361712" y="3062139"/>
            <a:ext cx="612068" cy="29708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מרפקי 22"/>
          <p:cNvCxnSpPr/>
          <p:nvPr/>
        </p:nvCxnSpPr>
        <p:spPr>
          <a:xfrm flipV="1">
            <a:off x="3951862" y="3024881"/>
            <a:ext cx="432048" cy="334340"/>
          </a:xfrm>
          <a:prstGeom prst="bentConnector3">
            <a:avLst>
              <a:gd name="adj1" fmla="val 4230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מרפקי 23"/>
          <p:cNvCxnSpPr/>
          <p:nvPr/>
        </p:nvCxnSpPr>
        <p:spPr>
          <a:xfrm>
            <a:off x="4383910" y="3023812"/>
            <a:ext cx="612068" cy="33540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מרפקי 31"/>
          <p:cNvCxnSpPr/>
          <p:nvPr/>
        </p:nvCxnSpPr>
        <p:spPr>
          <a:xfrm flipV="1">
            <a:off x="4962406" y="3023443"/>
            <a:ext cx="432048" cy="334340"/>
          </a:xfrm>
          <a:prstGeom prst="bentConnector3">
            <a:avLst>
              <a:gd name="adj1" fmla="val 4230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לבן 32"/>
          <p:cNvSpPr/>
          <p:nvPr/>
        </p:nvSpPr>
        <p:spPr>
          <a:xfrm>
            <a:off x="3361712" y="1700808"/>
            <a:ext cx="2032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The channel is an </a:t>
            </a:r>
            <a:r>
              <a:rPr lang="en-GB" dirty="0">
                <a:solidFill>
                  <a:srgbClr val="0070C0"/>
                </a:solidFill>
              </a:rPr>
              <a:t>adversarial chosen </a:t>
            </a:r>
            <a:r>
              <a:rPr lang="en-GB" dirty="0" smtClean="0">
                <a:solidFill>
                  <a:srgbClr val="0070C0"/>
                </a:solidFill>
              </a:rPr>
              <a:t>function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Z’=C(Z)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מלבן 33"/>
              <p:cNvSpPr/>
              <p:nvPr/>
            </p:nvSpPr>
            <p:spPr>
              <a:xfrm>
                <a:off x="3361712" y="3428219"/>
                <a:ext cx="216267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I</a:t>
                </a:r>
                <a:r>
                  <a:rPr lang="en-US" dirty="0" smtClean="0"/>
                  <a:t>nduce </a:t>
                </a:r>
                <a:r>
                  <a:rPr lang="en-US" dirty="0"/>
                  <a:t>at most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errors</a:t>
                </a:r>
                <a:endParaRPr lang="en-US" dirty="0"/>
              </a:p>
            </p:txBody>
          </p:sp>
        </mc:Choice>
        <mc:Fallback xmlns="">
          <p:sp>
            <p:nvSpPr>
              <p:cNvPr id="13" name="מלבן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712" y="3428219"/>
                <a:ext cx="2162671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מלבן 43"/>
              <p:cNvSpPr/>
              <p:nvPr/>
            </p:nvSpPr>
            <p:spPr>
              <a:xfrm>
                <a:off x="7696278" y="2741069"/>
                <a:ext cx="864096" cy="21602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14" name="מלבן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78" y="2741069"/>
                <a:ext cx="864096" cy="216024"/>
              </a:xfrm>
              <a:prstGeom prst="rect">
                <a:avLst/>
              </a:prstGeom>
              <a:blipFill rotWithShape="1">
                <a:blip r:embed="rId5"/>
                <a:stretch>
                  <a:fillRect b="-256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מלבן 44"/>
              <p:cNvSpPr/>
              <p:nvPr/>
            </p:nvSpPr>
            <p:spPr>
              <a:xfrm>
                <a:off x="7696278" y="2433052"/>
                <a:ext cx="864096" cy="21602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מלבן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78" y="2433052"/>
                <a:ext cx="864096" cy="216024"/>
              </a:xfrm>
              <a:prstGeom prst="rect">
                <a:avLst/>
              </a:prstGeom>
              <a:blipFill rotWithShape="1">
                <a:blip r:embed="rId6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מלבן 45"/>
              <p:cNvSpPr/>
              <p:nvPr/>
            </p:nvSpPr>
            <p:spPr>
              <a:xfrm>
                <a:off x="7696278" y="3357783"/>
                <a:ext cx="864096" cy="21602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 smtClean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16" name="מלבן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78" y="3357783"/>
                <a:ext cx="864096" cy="216024"/>
              </a:xfrm>
              <a:prstGeom prst="rect">
                <a:avLst/>
              </a:prstGeom>
              <a:blipFill rotWithShape="1">
                <a:blip r:embed="rId7"/>
                <a:stretch>
                  <a:fillRect b="-28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מלבן 47"/>
          <p:cNvSpPr/>
          <p:nvPr/>
        </p:nvSpPr>
        <p:spPr>
          <a:xfrm>
            <a:off x="7570925" y="3031182"/>
            <a:ext cx="1114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מלבן 53"/>
              <p:cNvSpPr/>
              <p:nvPr/>
            </p:nvSpPr>
            <p:spPr>
              <a:xfrm>
                <a:off x="7840293" y="2988451"/>
                <a:ext cx="5760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⋮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מלבן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293" y="2988451"/>
                <a:ext cx="576064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מלבן 61"/>
              <p:cNvSpPr/>
              <p:nvPr/>
            </p:nvSpPr>
            <p:spPr>
              <a:xfrm>
                <a:off x="5394454" y="2848012"/>
                <a:ext cx="1692188" cy="50870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𝐷𝑒𝑐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𝑍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′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מלבן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454" y="2848012"/>
                <a:ext cx="1692188" cy="50870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מלבן 63"/>
              <p:cNvSpPr/>
              <p:nvPr/>
            </p:nvSpPr>
            <p:spPr>
              <a:xfrm>
                <a:off x="7333805" y="3705218"/>
                <a:ext cx="135192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∃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: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מלבן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805" y="3705218"/>
                <a:ext cx="1351921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מחבר חץ ישר 65"/>
          <p:cNvCxnSpPr>
            <a:stCxn id="19" idx="3"/>
            <a:endCxn id="15" idx="1"/>
          </p:cNvCxnSpPr>
          <p:nvPr/>
        </p:nvCxnSpPr>
        <p:spPr>
          <a:xfrm flipV="1">
            <a:off x="7086642" y="2541064"/>
            <a:ext cx="609636" cy="5612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67"/>
          <p:cNvCxnSpPr>
            <a:stCxn id="19" idx="3"/>
            <a:endCxn id="14" idx="1"/>
          </p:cNvCxnSpPr>
          <p:nvPr/>
        </p:nvCxnSpPr>
        <p:spPr>
          <a:xfrm flipV="1">
            <a:off x="7086642" y="2849081"/>
            <a:ext cx="609636" cy="2532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69"/>
          <p:cNvCxnSpPr>
            <a:stCxn id="19" idx="3"/>
            <a:endCxn id="16" idx="1"/>
          </p:cNvCxnSpPr>
          <p:nvPr/>
        </p:nvCxnSpPr>
        <p:spPr>
          <a:xfrm>
            <a:off x="7086642" y="3102363"/>
            <a:ext cx="609636" cy="3634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מלבן 32"/>
          <p:cNvSpPr/>
          <p:nvPr/>
        </p:nvSpPr>
        <p:spPr>
          <a:xfrm>
            <a:off x="7296167" y="1901415"/>
            <a:ext cx="1664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Short list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0707" y="4293096"/>
                <a:ext cx="9158234" cy="938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 smtClean="0">
                    <a:solidFill>
                      <a:srgbClr val="00B050"/>
                    </a:solidFill>
                  </a:rPr>
                  <a:t>Goal: </a:t>
                </a:r>
                <a:r>
                  <a:rPr lang="en-US" sz="2700" dirty="0"/>
                  <a:t>construct </a:t>
                </a:r>
                <a:r>
                  <a:rPr lang="en-US" sz="2700" dirty="0">
                    <a:solidFill>
                      <a:srgbClr val="0070C0"/>
                    </a:solidFill>
                  </a:rPr>
                  <a:t>explicit </a:t>
                </a:r>
                <a:r>
                  <a:rPr lang="en-US" sz="2700" dirty="0" smtClean="0"/>
                  <a:t>binary list decodable codes with optimal rate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𝐻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700" dirty="0" smtClean="0"/>
                  <a:t>.</a:t>
                </a:r>
                <a:endParaRPr lang="en-US" sz="27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7" y="4293096"/>
                <a:ext cx="9158234" cy="938719"/>
              </a:xfrm>
              <a:prstGeom prst="rect">
                <a:avLst/>
              </a:prstGeom>
              <a:blipFill rotWithShape="1">
                <a:blip r:embed="rId11"/>
                <a:stretch>
                  <a:fillRect l="-1198" t="-5195" r="-931" b="-149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0" y="5517232"/>
                <a:ext cx="9178941" cy="8771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>
                    <a:solidFill>
                      <a:srgbClr val="00B050"/>
                    </a:solidFill>
                  </a:rPr>
                  <a:t>Existentially</a:t>
                </a:r>
                <a:r>
                  <a:rPr lang="en-US" sz="2700" dirty="0"/>
                  <a:t>: </a:t>
                </a:r>
                <a:endParaRPr lang="en-US" sz="2400" i="1" dirty="0">
                  <a:solidFill>
                    <a:srgbClr val="FF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𝐸𝑛𝑐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:{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}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𝑅𝑛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{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}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400" i="1"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𝑖𝑠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𝐿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</m:d>
                      <m:r>
                        <a:rPr lang="en-US" sz="2400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𝐿𝑖𝑠𝑡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𝑑𝑒𝑐𝑜𝑑𝑎𝑏𝑙𝑒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𝐻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</m:d>
                      <m:r>
                        <a:rPr lang="en-US" sz="240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517232"/>
                <a:ext cx="9178941" cy="877163"/>
              </a:xfrm>
              <a:prstGeom prst="rect">
                <a:avLst/>
              </a:prstGeom>
              <a:blipFill rotWithShape="1">
                <a:blip r:embed="rId12"/>
                <a:stretch>
                  <a:fillRect l="-1195" t="-5556" b="-90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reeform 3"/>
          <p:cNvSpPr/>
          <p:nvPr/>
        </p:nvSpPr>
        <p:spPr bwMode="auto">
          <a:xfrm>
            <a:off x="138692" y="5767657"/>
            <a:ext cx="1573381" cy="45719"/>
          </a:xfrm>
          <a:custGeom>
            <a:avLst/>
            <a:gdLst>
              <a:gd name="connsiteX0" fmla="*/ 0 w 6014720"/>
              <a:gd name="connsiteY0" fmla="*/ 32748 h 53068"/>
              <a:gd name="connsiteX1" fmla="*/ 111760 w 6014720"/>
              <a:gd name="connsiteY1" fmla="*/ 12428 h 53068"/>
              <a:gd name="connsiteX2" fmla="*/ 162560 w 6014720"/>
              <a:gd name="connsiteY2" fmla="*/ 22588 h 53068"/>
              <a:gd name="connsiteX3" fmla="*/ 223520 w 6014720"/>
              <a:gd name="connsiteY3" fmla="*/ 53068 h 53068"/>
              <a:gd name="connsiteX4" fmla="*/ 335280 w 6014720"/>
              <a:gd name="connsiteY4" fmla="*/ 42908 h 53068"/>
              <a:gd name="connsiteX5" fmla="*/ 365760 w 6014720"/>
              <a:gd name="connsiteY5" fmla="*/ 32748 h 53068"/>
              <a:gd name="connsiteX6" fmla="*/ 436880 w 6014720"/>
              <a:gd name="connsiteY6" fmla="*/ 12428 h 53068"/>
              <a:gd name="connsiteX7" fmla="*/ 599440 w 6014720"/>
              <a:gd name="connsiteY7" fmla="*/ 22588 h 53068"/>
              <a:gd name="connsiteX8" fmla="*/ 711200 w 6014720"/>
              <a:gd name="connsiteY8" fmla="*/ 42908 h 53068"/>
              <a:gd name="connsiteX9" fmla="*/ 792480 w 6014720"/>
              <a:gd name="connsiteY9" fmla="*/ 53068 h 53068"/>
              <a:gd name="connsiteX10" fmla="*/ 995680 w 6014720"/>
              <a:gd name="connsiteY10" fmla="*/ 42908 h 53068"/>
              <a:gd name="connsiteX11" fmla="*/ 1026160 w 6014720"/>
              <a:gd name="connsiteY11" fmla="*/ 32748 h 53068"/>
              <a:gd name="connsiteX12" fmla="*/ 1158240 w 6014720"/>
              <a:gd name="connsiteY12" fmla="*/ 22588 h 53068"/>
              <a:gd name="connsiteX13" fmla="*/ 1615440 w 6014720"/>
              <a:gd name="connsiteY13" fmla="*/ 12428 h 53068"/>
              <a:gd name="connsiteX14" fmla="*/ 1686560 w 6014720"/>
              <a:gd name="connsiteY14" fmla="*/ 2268 h 53068"/>
              <a:gd name="connsiteX15" fmla="*/ 2184400 w 6014720"/>
              <a:gd name="connsiteY15" fmla="*/ 22588 h 53068"/>
              <a:gd name="connsiteX16" fmla="*/ 3139440 w 6014720"/>
              <a:gd name="connsiteY16" fmla="*/ 22588 h 53068"/>
              <a:gd name="connsiteX17" fmla="*/ 3383280 w 6014720"/>
              <a:gd name="connsiteY17" fmla="*/ 42908 h 53068"/>
              <a:gd name="connsiteX18" fmla="*/ 3515360 w 6014720"/>
              <a:gd name="connsiteY18" fmla="*/ 32748 h 53068"/>
              <a:gd name="connsiteX19" fmla="*/ 3566160 w 6014720"/>
              <a:gd name="connsiteY19" fmla="*/ 22588 h 53068"/>
              <a:gd name="connsiteX20" fmla="*/ 3647440 w 6014720"/>
              <a:gd name="connsiteY20" fmla="*/ 12428 h 53068"/>
              <a:gd name="connsiteX21" fmla="*/ 3799840 w 6014720"/>
              <a:gd name="connsiteY21" fmla="*/ 2268 h 53068"/>
              <a:gd name="connsiteX22" fmla="*/ 4765040 w 6014720"/>
              <a:gd name="connsiteY22" fmla="*/ 12428 h 53068"/>
              <a:gd name="connsiteX23" fmla="*/ 4826000 w 6014720"/>
              <a:gd name="connsiteY23" fmla="*/ 32748 h 53068"/>
              <a:gd name="connsiteX24" fmla="*/ 4927600 w 6014720"/>
              <a:gd name="connsiteY24" fmla="*/ 42908 h 53068"/>
              <a:gd name="connsiteX25" fmla="*/ 5151120 w 6014720"/>
              <a:gd name="connsiteY25" fmla="*/ 32748 h 53068"/>
              <a:gd name="connsiteX26" fmla="*/ 5181600 w 6014720"/>
              <a:gd name="connsiteY26" fmla="*/ 22588 h 53068"/>
              <a:gd name="connsiteX27" fmla="*/ 5232400 w 6014720"/>
              <a:gd name="connsiteY27" fmla="*/ 12428 h 53068"/>
              <a:gd name="connsiteX28" fmla="*/ 5425440 w 6014720"/>
              <a:gd name="connsiteY28" fmla="*/ 2268 h 53068"/>
              <a:gd name="connsiteX29" fmla="*/ 6014720 w 6014720"/>
              <a:gd name="connsiteY29" fmla="*/ 12428 h 5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14720" h="53068">
                <a:moveTo>
                  <a:pt x="0" y="32748"/>
                </a:moveTo>
                <a:cubicBezTo>
                  <a:pt x="37253" y="25975"/>
                  <a:pt x="73970" y="14790"/>
                  <a:pt x="111760" y="12428"/>
                </a:cubicBezTo>
                <a:cubicBezTo>
                  <a:pt x="128995" y="11351"/>
                  <a:pt x="145807" y="18400"/>
                  <a:pt x="162560" y="22588"/>
                </a:cubicBezTo>
                <a:cubicBezTo>
                  <a:pt x="196211" y="31001"/>
                  <a:pt x="193721" y="33202"/>
                  <a:pt x="223520" y="53068"/>
                </a:cubicBezTo>
                <a:cubicBezTo>
                  <a:pt x="260773" y="49681"/>
                  <a:pt x="298249" y="48198"/>
                  <a:pt x="335280" y="42908"/>
                </a:cubicBezTo>
                <a:cubicBezTo>
                  <a:pt x="345882" y="41393"/>
                  <a:pt x="355462" y="35690"/>
                  <a:pt x="365760" y="32748"/>
                </a:cubicBezTo>
                <a:cubicBezTo>
                  <a:pt x="455062" y="7233"/>
                  <a:pt x="363799" y="36788"/>
                  <a:pt x="436880" y="12428"/>
                </a:cubicBezTo>
                <a:cubicBezTo>
                  <a:pt x="491067" y="15815"/>
                  <a:pt x="545352" y="17885"/>
                  <a:pt x="599440" y="22588"/>
                </a:cubicBezTo>
                <a:cubicBezTo>
                  <a:pt x="739332" y="34753"/>
                  <a:pt x="615287" y="26923"/>
                  <a:pt x="711200" y="42908"/>
                </a:cubicBezTo>
                <a:cubicBezTo>
                  <a:pt x="738133" y="47397"/>
                  <a:pt x="765387" y="49681"/>
                  <a:pt x="792480" y="53068"/>
                </a:cubicBezTo>
                <a:cubicBezTo>
                  <a:pt x="860213" y="49681"/>
                  <a:pt x="928117" y="48783"/>
                  <a:pt x="995680" y="42908"/>
                </a:cubicBezTo>
                <a:cubicBezTo>
                  <a:pt x="1006349" y="41980"/>
                  <a:pt x="1015533" y="34076"/>
                  <a:pt x="1026160" y="32748"/>
                </a:cubicBezTo>
                <a:cubicBezTo>
                  <a:pt x="1069976" y="27271"/>
                  <a:pt x="1114109" y="24110"/>
                  <a:pt x="1158240" y="22588"/>
                </a:cubicBezTo>
                <a:cubicBezTo>
                  <a:pt x="1310587" y="17335"/>
                  <a:pt x="1463040" y="15815"/>
                  <a:pt x="1615440" y="12428"/>
                </a:cubicBezTo>
                <a:cubicBezTo>
                  <a:pt x="1639147" y="9041"/>
                  <a:pt x="1662613" y="2268"/>
                  <a:pt x="1686560" y="2268"/>
                </a:cubicBezTo>
                <a:cubicBezTo>
                  <a:pt x="2080201" y="2268"/>
                  <a:pt x="1988783" y="-10015"/>
                  <a:pt x="2184400" y="22588"/>
                </a:cubicBezTo>
                <a:cubicBezTo>
                  <a:pt x="2677647" y="11627"/>
                  <a:pt x="2630628" y="6175"/>
                  <a:pt x="3139440" y="22588"/>
                </a:cubicBezTo>
                <a:cubicBezTo>
                  <a:pt x="3179830" y="23891"/>
                  <a:pt x="3336815" y="38684"/>
                  <a:pt x="3383280" y="42908"/>
                </a:cubicBezTo>
                <a:cubicBezTo>
                  <a:pt x="3427307" y="39521"/>
                  <a:pt x="3471473" y="37624"/>
                  <a:pt x="3515360" y="32748"/>
                </a:cubicBezTo>
                <a:cubicBezTo>
                  <a:pt x="3532523" y="30841"/>
                  <a:pt x="3549092" y="25214"/>
                  <a:pt x="3566160" y="22588"/>
                </a:cubicBezTo>
                <a:cubicBezTo>
                  <a:pt x="3593147" y="18436"/>
                  <a:pt x="3620238" y="14793"/>
                  <a:pt x="3647440" y="12428"/>
                </a:cubicBezTo>
                <a:cubicBezTo>
                  <a:pt x="3698161" y="8017"/>
                  <a:pt x="3749040" y="5655"/>
                  <a:pt x="3799840" y="2268"/>
                </a:cubicBezTo>
                <a:lnTo>
                  <a:pt x="4765040" y="12428"/>
                </a:lnTo>
                <a:cubicBezTo>
                  <a:pt x="4786450" y="13064"/>
                  <a:pt x="4804687" y="30617"/>
                  <a:pt x="4826000" y="32748"/>
                </a:cubicBezTo>
                <a:lnTo>
                  <a:pt x="4927600" y="42908"/>
                </a:lnTo>
                <a:cubicBezTo>
                  <a:pt x="5002107" y="39521"/>
                  <a:pt x="5076774" y="38696"/>
                  <a:pt x="5151120" y="32748"/>
                </a:cubicBezTo>
                <a:cubicBezTo>
                  <a:pt x="5161795" y="31894"/>
                  <a:pt x="5171210" y="25185"/>
                  <a:pt x="5181600" y="22588"/>
                </a:cubicBezTo>
                <a:cubicBezTo>
                  <a:pt x="5198353" y="18400"/>
                  <a:pt x="5215191" y="13862"/>
                  <a:pt x="5232400" y="12428"/>
                </a:cubicBezTo>
                <a:cubicBezTo>
                  <a:pt x="5296613" y="7077"/>
                  <a:pt x="5361093" y="5655"/>
                  <a:pt x="5425440" y="2268"/>
                </a:cubicBezTo>
                <a:cubicBezTo>
                  <a:pt x="5933430" y="13311"/>
                  <a:pt x="5736977" y="12428"/>
                  <a:pt x="6014720" y="12428"/>
                </a:cubicBezTo>
              </a:path>
            </a:pathLst>
          </a:cu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99673" y="5538346"/>
            <a:ext cx="4268332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700" dirty="0" smtClean="0"/>
              <a:t>Can </a:t>
            </a:r>
            <a:r>
              <a:rPr lang="en-US" sz="2700" dirty="0"/>
              <a:t>w</a:t>
            </a:r>
            <a:r>
              <a:rPr lang="en-US" sz="2700" dirty="0" smtClean="0"/>
              <a:t>e get an </a:t>
            </a:r>
            <a:r>
              <a:rPr lang="en-US" sz="2700" dirty="0" smtClean="0">
                <a:solidFill>
                  <a:srgbClr val="0070C0"/>
                </a:solidFill>
              </a:rPr>
              <a:t>explicit </a:t>
            </a:r>
            <a:r>
              <a:rPr lang="en-US" sz="2700" dirty="0" smtClean="0"/>
              <a:t>code ?</a:t>
            </a:r>
            <a:endParaRPr lang="en-US" sz="27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8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/>
      <p:bldP spid="13" grpId="0"/>
      <p:bldP spid="14" grpId="0" animBg="1"/>
      <p:bldP spid="15" grpId="0" animBg="1"/>
      <p:bldP spid="16" grpId="0" animBg="1"/>
      <p:bldP spid="18" grpId="0"/>
      <p:bldP spid="19" grpId="0" animBg="1"/>
      <p:bldP spid="20" grpId="0"/>
      <p:bldP spid="26" grpId="0"/>
      <p:bldP spid="27" grpId="0"/>
      <p:bldP spid="28" grpId="0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Inner Stochastic code for online space channels (new result)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[HLV]: 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-</a:t>
            </a:r>
            <a:r>
              <a:rPr lang="en-US" dirty="0" smtClean="0">
                <a:solidFill>
                  <a:srgbClr val="0070C0"/>
                </a:solidFill>
              </a:rPr>
              <a:t>wise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independence</a:t>
            </a:r>
            <a:r>
              <a:rPr lang="en-US" dirty="0" smtClean="0"/>
              <a:t> + </a:t>
            </a:r>
            <a:r>
              <a:rPr lang="en-US" dirty="0" smtClean="0">
                <a:solidFill>
                  <a:srgbClr val="0070C0"/>
                </a:solidFill>
              </a:rPr>
              <a:t>low</a:t>
            </a:r>
            <a:r>
              <a:rPr lang="en-US" dirty="0" smtClean="0"/>
              <a:t> (BSC type) </a:t>
            </a:r>
            <a:r>
              <a:rPr lang="en-US" dirty="0" smtClean="0">
                <a:solidFill>
                  <a:srgbClr val="0070C0"/>
                </a:solidFill>
              </a:rPr>
              <a:t>noise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fools</a:t>
            </a:r>
            <a:r>
              <a:rPr lang="en-US" dirty="0" smtClean="0"/>
              <a:t> online </a:t>
            </a:r>
            <a:r>
              <a:rPr lang="en-US" dirty="0" smtClean="0">
                <a:solidFill>
                  <a:srgbClr val="0070C0"/>
                </a:solidFill>
              </a:rPr>
              <a:t>space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dirty="0" smtClean="0"/>
              <a:t>PRG has small stretch (not a problem for us).</a:t>
            </a:r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r>
              <a:rPr lang="en-US" dirty="0" smtClean="0"/>
              <a:t>Our AG based construction produces a code with (required) k-wise independence property.</a:t>
            </a:r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r>
              <a:rPr lang="en-US" dirty="0" smtClean="0"/>
              <a:t>If we add low (BSC type) noise, we can still decode.</a:t>
            </a:r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r>
              <a:rPr lang="en-US" dirty="0" smtClean="0"/>
              <a:t>Crucially rely on: weakly list-decoding suffices.</a:t>
            </a:r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r>
              <a:rPr lang="en-US" dirty="0" smtClean="0"/>
              <a:t>Obtain </a:t>
            </a:r>
            <a:r>
              <a:rPr lang="en-US" dirty="0" smtClean="0">
                <a:solidFill>
                  <a:srgbClr val="0070C0"/>
                </a:solidFill>
              </a:rPr>
              <a:t>both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Pseudorandomness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70C0"/>
                </a:solidFill>
              </a:rPr>
              <a:t>list-decoding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dirty="0" smtClean="0"/>
              <a:t>=&gt; Inner stochastic code =&gt; overall stochastic code.</a:t>
            </a:r>
          </a:p>
        </p:txBody>
      </p:sp>
    </p:spTree>
    <p:extLst>
      <p:ext uri="{BB962C8B-B14F-4D97-AF65-F5344CB8AC3E}">
        <p14:creationId xmlns:p14="http://schemas.microsoft.com/office/powerpoint/2010/main" val="156427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7175" y="44624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Overview</a:t>
            </a:r>
          </a:p>
        </p:txBody>
      </p:sp>
      <p:sp>
        <p:nvSpPr>
          <p:cNvPr id="48" name="מלבן 47"/>
          <p:cNvSpPr/>
          <p:nvPr/>
        </p:nvSpPr>
        <p:spPr>
          <a:xfrm>
            <a:off x="7793507" y="2099360"/>
            <a:ext cx="1114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522012" y="631776"/>
                <a:ext cx="2304256" cy="3600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Codes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𝐵𝑆𝐶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012" y="631776"/>
                <a:ext cx="2304256" cy="360040"/>
              </a:xfrm>
              <a:prstGeom prst="rect">
                <a:avLst/>
              </a:prstGeom>
              <a:blipFill rotWithShape="1">
                <a:blip r:embed="rId2"/>
                <a:stretch>
                  <a:fillRect t="-6349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522011" y="1377363"/>
            <a:ext cx="2304256" cy="4958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Codes against </a:t>
            </a:r>
            <a:r>
              <a:rPr lang="en-US" dirty="0">
                <a:solidFill>
                  <a:srgbClr val="0070C0"/>
                </a:solidFill>
              </a:rPr>
              <a:t>additive channels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526386" y="5837407"/>
                <a:ext cx="2304256" cy="82620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Codes against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 err="1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)−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𝑠𝑝𝑎𝑐𝑒</m:t>
                    </m:r>
                  </m:oMath>
                </a14:m>
                <a:r>
                  <a:rPr lang="en-US" dirty="0"/>
                  <a:t> online channels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386" y="5837407"/>
                <a:ext cx="2304256" cy="826201"/>
              </a:xfrm>
              <a:prstGeom prst="rect">
                <a:avLst/>
              </a:prstGeom>
              <a:blipFill rotWithShape="1">
                <a:blip r:embed="rId3"/>
                <a:stretch>
                  <a:fillRect t="-7914" b="-15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685392" y="5805264"/>
                <a:ext cx="2222916" cy="85834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Codes against channels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𝑠𝑖𝑧𝑒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392" y="5805264"/>
                <a:ext cx="2222916" cy="85834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059494" y="548680"/>
            <a:ext cx="227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permuting &amp; sampling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875497" y="1124744"/>
            <a:ext cx="24589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pseudo randomness</a:t>
            </a:r>
          </a:p>
        </p:txBody>
      </p:sp>
      <p:cxnSp>
        <p:nvCxnSpPr>
          <p:cNvPr id="20" name="Elbow Connector 19"/>
          <p:cNvCxnSpPr>
            <a:stCxn id="8" idx="3"/>
            <a:endCxn id="38" idx="0"/>
          </p:cNvCxnSpPr>
          <p:nvPr/>
        </p:nvCxnSpPr>
        <p:spPr>
          <a:xfrm>
            <a:off x="5826267" y="1625309"/>
            <a:ext cx="1966208" cy="100049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2"/>
            <a:endCxn id="40" idx="0"/>
          </p:cNvCxnSpPr>
          <p:nvPr/>
        </p:nvCxnSpPr>
        <p:spPr>
          <a:xfrm>
            <a:off x="4674139" y="1873254"/>
            <a:ext cx="1286" cy="7525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Flowchart: Manual Operation 37"/>
              <p:cNvSpPr/>
              <p:nvPr/>
            </p:nvSpPr>
            <p:spPr>
              <a:xfrm>
                <a:off x="6681017" y="2625804"/>
                <a:ext cx="2222916" cy="875204"/>
              </a:xfrm>
              <a:prstGeom prst="flowChartManualOperation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70C0"/>
                    </a:solidFill>
                  </a:rPr>
                  <a:t>PRG</a:t>
                </a:r>
                <a:r>
                  <a:rPr lang="en-US" dirty="0" smtClean="0"/>
                  <a:t> against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s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𝑖𝑧𝑒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8" name="Flowchart: Manual Operation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017" y="2625804"/>
                <a:ext cx="2222916" cy="875204"/>
              </a:xfrm>
              <a:prstGeom prst="flowChartManualOperation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Flowchart: Manual Operation 39"/>
              <p:cNvSpPr/>
              <p:nvPr/>
            </p:nvSpPr>
            <p:spPr>
              <a:xfrm>
                <a:off x="3300579" y="2625803"/>
                <a:ext cx="2749692" cy="875205"/>
              </a:xfrm>
              <a:prstGeom prst="flowChartManualOperation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70C0"/>
                    </a:solidFill>
                  </a:rPr>
                  <a:t>PRG:</a:t>
                </a:r>
                <a:r>
                  <a:rPr lang="en-US" dirty="0"/>
                  <a:t> space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 err="1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/>
                  <a:t>online channels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0" name="Flowchart: Manual Operation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579" y="2625803"/>
                <a:ext cx="2749692" cy="875205"/>
              </a:xfrm>
              <a:prstGeom prst="flowChartManualOperation">
                <a:avLst/>
              </a:prstGeom>
              <a:blipFill rotWithShape="1">
                <a:blip r:embed="rId6"/>
                <a:stretch>
                  <a:fillRect t="-4082"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>
            <a:stCxn id="38" idx="2"/>
            <a:endCxn id="33" idx="0"/>
          </p:cNvCxnSpPr>
          <p:nvPr/>
        </p:nvCxnSpPr>
        <p:spPr>
          <a:xfrm>
            <a:off x="7792475" y="3501008"/>
            <a:ext cx="0" cy="2880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0" idx="2"/>
          </p:cNvCxnSpPr>
          <p:nvPr/>
        </p:nvCxnSpPr>
        <p:spPr>
          <a:xfrm flipH="1">
            <a:off x="4672336" y="3501008"/>
            <a:ext cx="3089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7685988" y="1743504"/>
            <a:ext cx="1682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Tahoma" pitchFamily="34" charset="0"/>
              </a:rPr>
              <a:t>[IW97] with </a:t>
            </a:r>
            <a:r>
              <a:rPr lang="en-US" u="sng" dirty="0" smtClean="0">
                <a:latin typeface="Tahoma" pitchFamily="34" charset="0"/>
              </a:rPr>
              <a:t>standard assumption</a:t>
            </a:r>
            <a:endParaRPr lang="he-IL" u="sng" dirty="0">
              <a:latin typeface="Tahoma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4678514" y="2020503"/>
            <a:ext cx="1603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Tahoma" pitchFamily="34" charset="0"/>
              </a:rPr>
              <a:t>[</a:t>
            </a:r>
            <a:r>
              <a:rPr lang="en-US" dirty="0">
                <a:latin typeface="Tahoma" pitchFamily="34" charset="0"/>
              </a:rPr>
              <a:t>Nis92</a:t>
            </a:r>
            <a:r>
              <a:rPr lang="en-US" dirty="0" smtClean="0">
                <a:latin typeface="Tahoma" pitchFamily="34" charset="0"/>
              </a:rPr>
              <a:t>] </a:t>
            </a:r>
            <a:r>
              <a:rPr lang="en-US" u="sng" dirty="0" smtClean="0">
                <a:latin typeface="Tahoma" pitchFamily="34" charset="0"/>
              </a:rPr>
              <a:t>unconditiona</a:t>
            </a:r>
            <a:r>
              <a:rPr lang="en-US" dirty="0" smtClean="0">
                <a:latin typeface="Tahoma" pitchFamily="34" charset="0"/>
              </a:rPr>
              <a:t>l</a:t>
            </a:r>
            <a:endParaRPr lang="he-IL" dirty="0">
              <a:latin typeface="Tahoma" pitchFamily="34" charset="0"/>
            </a:endParaRPr>
          </a:p>
        </p:txBody>
      </p:sp>
      <p:cxnSp>
        <p:nvCxnSpPr>
          <p:cNvPr id="106" name="Straight Arrow Connector 105"/>
          <p:cNvCxnSpPr>
            <a:stCxn id="7" idx="2"/>
            <a:endCxn id="8" idx="0"/>
          </p:cNvCxnSpPr>
          <p:nvPr/>
        </p:nvCxnSpPr>
        <p:spPr>
          <a:xfrm flipH="1">
            <a:off x="4674139" y="991816"/>
            <a:ext cx="1" cy="3855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33" idx="2"/>
            <a:endCxn id="13" idx="0"/>
          </p:cNvCxnSpPr>
          <p:nvPr/>
        </p:nvCxnSpPr>
        <p:spPr>
          <a:xfrm>
            <a:off x="7792475" y="5301206"/>
            <a:ext cx="4375" cy="5040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endCxn id="12" idx="0"/>
          </p:cNvCxnSpPr>
          <p:nvPr/>
        </p:nvCxnSpPr>
        <p:spPr>
          <a:xfrm>
            <a:off x="4672336" y="5301207"/>
            <a:ext cx="6178" cy="53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lbow Connector 4"/>
          <p:cNvCxnSpPr>
            <a:stCxn id="8" idx="1"/>
            <a:endCxn id="26" idx="0"/>
          </p:cNvCxnSpPr>
          <p:nvPr/>
        </p:nvCxnSpPr>
        <p:spPr>
          <a:xfrm rot="10800000" flipV="1">
            <a:off x="1588705" y="1625309"/>
            <a:ext cx="1933306" cy="101160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Flowchart: Manual Operation 25"/>
              <p:cNvSpPr/>
              <p:nvPr/>
            </p:nvSpPr>
            <p:spPr>
              <a:xfrm>
                <a:off x="12124" y="2636913"/>
                <a:ext cx="3153161" cy="864096"/>
              </a:xfrm>
              <a:prstGeom prst="flowChartManualOperation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70C0"/>
                    </a:solidFill>
                  </a:rPr>
                  <a:t>PRG:</a:t>
                </a:r>
                <a:r>
                  <a:rPr lang="en-US" dirty="0">
                    <a:solidFill>
                      <a:schemeClr val="tx1"/>
                    </a:solidFill>
                  </a:rPr>
                  <a:t> c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ircuits </a:t>
                </a:r>
                <a:r>
                  <a:rPr lang="en-US" dirty="0">
                    <a:solidFill>
                      <a:schemeClr val="tx1"/>
                    </a:solidFill>
                  </a:rPr>
                  <a:t>of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l-GR" sz="20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Ω</m:t>
                            </m:r>
                            <m:d>
                              <m:dPr>
                                <m:ctrlPr>
                                  <a:rPr lang="en-US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0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en-US" sz="20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e>
                            </m:d>
                          </m:sup>
                        </m:sSup>
                      </m:sup>
                    </m:sSup>
                  </m:oMath>
                </a14:m>
                <a:r>
                  <a:rPr lang="en-US" dirty="0" smtClean="0"/>
                  <a:t> for constant </a:t>
                </a:r>
                <a:r>
                  <a:rPr lang="en-US" dirty="0"/>
                  <a:t>depth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Flowchart: Manual Operation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4" y="2636913"/>
                <a:ext cx="3153161" cy="864096"/>
              </a:xfrm>
              <a:prstGeom prst="flowChartManualOperation">
                <a:avLst/>
              </a:prstGeom>
              <a:blipFill rotWithShape="1">
                <a:blip r:embed="rId9"/>
                <a:stretch>
                  <a:fillRect t="-10345" b="-1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1408604" y="2256472"/>
            <a:ext cx="1944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Tahoma" pitchFamily="34" charset="0"/>
              </a:rPr>
              <a:t>[Nis91]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Flowchart: Terminator 80"/>
              <p:cNvSpPr/>
              <p:nvPr/>
            </p:nvSpPr>
            <p:spPr>
              <a:xfrm>
                <a:off x="107504" y="3789040"/>
                <a:ext cx="2952328" cy="1803560"/>
              </a:xfrm>
              <a:prstGeom prst="flowChartTerminator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rgbClr val="0070C0"/>
                    </a:solidFill>
                  </a:rPr>
                  <a:t>Using Algebraic Geometric codes-&gt;</a:t>
                </a:r>
                <a:endParaRPr lang="en-US" sz="2000" dirty="0"/>
              </a:p>
              <a:p>
                <a:pPr algn="ctr"/>
                <a:r>
                  <a:rPr lang="en-US" sz="2000" u="sng" dirty="0" smtClean="0">
                    <a:solidFill>
                      <a:schemeClr val="tx1"/>
                    </a:solidFill>
                  </a:rPr>
                  <a:t>Stochastic code</a:t>
                </a:r>
              </a:p>
              <a:p>
                <a:pPr marL="342900" indent="-342900" algn="ctr"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0070C0"/>
                    </a:solidFill>
                  </a:rPr>
                  <a:t>Uniquely decodable </a:t>
                </a:r>
              </a:p>
              <a:p>
                <a:pPr marL="342900" indent="-342900" algn="ctr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–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pseudorandom</a:t>
                </a:r>
              </a:p>
            </p:txBody>
          </p:sp>
        </mc:Choice>
        <mc:Fallback xmlns="">
          <p:sp>
            <p:nvSpPr>
              <p:cNvPr id="81" name="Flowchart: Terminator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789040"/>
                <a:ext cx="2952328" cy="1803560"/>
              </a:xfrm>
              <a:prstGeom prst="flowChartTerminator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Arrow Connector 85"/>
          <p:cNvCxnSpPr>
            <a:stCxn id="26" idx="2"/>
            <a:endCxn id="81" idx="0"/>
          </p:cNvCxnSpPr>
          <p:nvPr/>
        </p:nvCxnSpPr>
        <p:spPr>
          <a:xfrm flipH="1">
            <a:off x="1583668" y="3501009"/>
            <a:ext cx="5037" cy="2880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244270" y="5837407"/>
                <a:ext cx="2688865" cy="82620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Codes against </a:t>
                </a:r>
                <a:r>
                  <a:rPr lang="en-US" dirty="0">
                    <a:solidFill>
                      <a:schemeClr val="tx1"/>
                    </a:solidFill>
                  </a:rPr>
                  <a:t>c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ircuits </a:t>
                </a:r>
                <a:r>
                  <a:rPr lang="en-US" dirty="0">
                    <a:solidFill>
                      <a:schemeClr val="tx1"/>
                    </a:solidFill>
                  </a:rPr>
                  <a:t>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l-GR" sz="20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Ω</m:t>
                            </m:r>
                            <m:d>
                              <m:dPr>
                                <m:ctrlPr>
                                  <a:rPr lang="en-US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0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en-US" sz="20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e>
                            </m:d>
                          </m:sup>
                        </m:sSup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and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depth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70" y="5837407"/>
                <a:ext cx="2688865" cy="826201"/>
              </a:xfrm>
              <a:prstGeom prst="rect">
                <a:avLst/>
              </a:prstGeom>
              <a:blipFill rotWithShape="1">
                <a:blip r:embed="rId11"/>
                <a:stretch>
                  <a:fillRect b="-5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Straight Arrow Connector 89"/>
          <p:cNvCxnSpPr>
            <a:stCxn id="81" idx="2"/>
            <a:endCxn id="89" idx="0"/>
          </p:cNvCxnSpPr>
          <p:nvPr/>
        </p:nvCxnSpPr>
        <p:spPr>
          <a:xfrm>
            <a:off x="1583668" y="5592600"/>
            <a:ext cx="5035" cy="2448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Flowchart: Terminator 30"/>
              <p:cNvSpPr/>
              <p:nvPr/>
            </p:nvSpPr>
            <p:spPr>
              <a:xfrm>
                <a:off x="3352821" y="3789040"/>
                <a:ext cx="2679326" cy="1512167"/>
              </a:xfrm>
              <a:prstGeom prst="flowChartTerminator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 u="sng" dirty="0" smtClean="0">
                    <a:solidFill>
                      <a:schemeClr val="tx1"/>
                    </a:solidFill>
                  </a:rPr>
                  <a:t>Control blocks: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we plug a [NZ96]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</a:rPr>
                  <a:t>PRG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and get a stochastic code 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r>
                  <a:rPr lang="en-US" i="0" dirty="0" smtClean="0">
                    <a:solidFill>
                      <a:srgbClr val="FF0000"/>
                    </a:solidFill>
                    <a:latin typeface="+mj-lt"/>
                  </a:rPr>
                  <a:t>-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𝑠𝑝𝑎𝑐𝑒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1" name="Flowchart: Terminator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21" y="3789040"/>
                <a:ext cx="2679326" cy="1512167"/>
              </a:xfrm>
              <a:prstGeom prst="flowChartTerminator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Flowchart: Terminator 32"/>
              <p:cNvSpPr/>
              <p:nvPr/>
            </p:nvSpPr>
            <p:spPr>
              <a:xfrm>
                <a:off x="6452812" y="3789039"/>
                <a:ext cx="2679326" cy="1512167"/>
              </a:xfrm>
              <a:prstGeom prst="flowChartTerminator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 u="sng" dirty="0">
                    <a:solidFill>
                      <a:schemeClr val="tx1"/>
                    </a:solidFill>
                  </a:rPr>
                  <a:t>Control blocks</a:t>
                </a:r>
                <a:r>
                  <a:rPr lang="en-US" sz="2000" u="sng" dirty="0" smtClean="0">
                    <a:solidFill>
                      <a:schemeClr val="tx1"/>
                    </a:solidFill>
                  </a:rPr>
                  <a:t>: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we </a:t>
                </a:r>
                <a:r>
                  <a:rPr lang="en-US" sz="2000" dirty="0">
                    <a:solidFill>
                      <a:schemeClr val="tx1"/>
                    </a:solidFill>
                  </a:rPr>
                  <a:t>plug a [IW97]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PRG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and </a:t>
                </a:r>
                <a:r>
                  <a:rPr lang="en-US" sz="2000" dirty="0">
                    <a:solidFill>
                      <a:schemeClr val="tx1"/>
                    </a:solidFill>
                  </a:rPr>
                  <a:t>get a stochastic code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/>
                      </a:rPr>
                      <m:t>𝑠𝑖𝑧𝑒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3" name="Flowchart: Terminator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812" y="3789039"/>
                <a:ext cx="2679326" cy="1512167"/>
              </a:xfrm>
              <a:prstGeom prst="flowChartTerminator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122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3511" y="116632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Conclusions </a:t>
            </a:r>
            <a:r>
              <a:rPr lang="en-US" dirty="0" smtClean="0">
                <a:solidFill>
                  <a:srgbClr val="002060"/>
                </a:solidFill>
              </a:rPr>
              <a:t>and Questions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8" name="מלבן 47"/>
          <p:cNvSpPr/>
          <p:nvPr/>
        </p:nvSpPr>
        <p:spPr>
          <a:xfrm>
            <a:off x="7542991" y="2267580"/>
            <a:ext cx="1114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1723" y="1514329"/>
            <a:ext cx="8945395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smtClean="0">
                <a:solidFill>
                  <a:srgbClr val="00B050"/>
                </a:solidFill>
              </a:rPr>
              <a:t>Conclusions: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If we have an </a:t>
            </a:r>
            <a:r>
              <a:rPr lang="en-US" sz="2400" dirty="0" smtClean="0">
                <a:solidFill>
                  <a:srgbClr val="0070C0"/>
                </a:solidFill>
              </a:rPr>
              <a:t>explicit stochastic</a:t>
            </a:r>
            <a:r>
              <a:rPr lang="en-US" sz="2400" dirty="0" smtClean="0"/>
              <a:t> </a:t>
            </a:r>
            <a:r>
              <a:rPr lang="en-US" sz="2400" dirty="0"/>
              <a:t>code for the </a:t>
            </a:r>
            <a:r>
              <a:rPr lang="en-US" sz="2400" dirty="0">
                <a:solidFill>
                  <a:srgbClr val="0070C0"/>
                </a:solidFill>
              </a:rPr>
              <a:t>control </a:t>
            </a:r>
            <a:r>
              <a:rPr lang="en-US" sz="2400" dirty="0" smtClean="0">
                <a:solidFill>
                  <a:srgbClr val="0070C0"/>
                </a:solidFill>
              </a:rPr>
              <a:t>information </a:t>
            </a:r>
            <a:r>
              <a:rPr lang="en-US" sz="2400" u="sng" dirty="0" smtClean="0"/>
              <a:t>with the desirable properties </a:t>
            </a:r>
            <a:r>
              <a:rPr lang="en-US" sz="2400" dirty="0" smtClean="0"/>
              <a:t>then the overall constriction is full </a:t>
            </a:r>
            <a:r>
              <a:rPr lang="en-US" sz="2400" dirty="0" smtClean="0">
                <a:solidFill>
                  <a:srgbClr val="0070C0"/>
                </a:solidFill>
              </a:rPr>
              <a:t>explicit</a:t>
            </a:r>
            <a:r>
              <a:rPr lang="en-US" sz="2400" dirty="0" smtClean="0"/>
              <a:t>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There is a </a:t>
            </a:r>
            <a:r>
              <a:rPr lang="en-US" sz="2400" dirty="0" smtClean="0">
                <a:solidFill>
                  <a:srgbClr val="0070C0"/>
                </a:solidFill>
              </a:rPr>
              <a:t>conflict</a:t>
            </a:r>
            <a:r>
              <a:rPr lang="en-US" sz="2400" dirty="0" smtClean="0"/>
              <a:t> of “interest” between the </a:t>
            </a:r>
            <a:r>
              <a:rPr lang="en-US" sz="2400" dirty="0" smtClean="0">
                <a:solidFill>
                  <a:srgbClr val="0070C0"/>
                </a:solidFill>
              </a:rPr>
              <a:t>decoding</a:t>
            </a:r>
            <a:r>
              <a:rPr lang="en-US" sz="2400" dirty="0" smtClean="0"/>
              <a:t> and the </a:t>
            </a:r>
            <a:r>
              <a:rPr lang="en-US" sz="2400" dirty="0" smtClean="0">
                <a:solidFill>
                  <a:srgbClr val="0070C0"/>
                </a:solidFill>
              </a:rPr>
              <a:t>channel</a:t>
            </a:r>
            <a:r>
              <a:rPr lang="en-US" sz="2400" dirty="0" smtClean="0"/>
              <a:t> </a:t>
            </a:r>
            <a:r>
              <a:rPr lang="en-US" sz="2400" u="sng" dirty="0" smtClean="0"/>
              <a:t>complexity</a:t>
            </a:r>
            <a:r>
              <a:rPr lang="en-US" sz="2400" dirty="0" smtClean="0"/>
              <a:t> (decoding must be stronger than the channel).  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b="1" dirty="0" smtClean="0"/>
              <a:t>    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41723" y="4077071"/>
            <a:ext cx="894539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smtClean="0">
                <a:solidFill>
                  <a:srgbClr val="00B050"/>
                </a:solidFill>
              </a:rPr>
              <a:t>Questions: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Can we resolve this conflict? </a:t>
            </a:r>
          </a:p>
        </p:txBody>
      </p:sp>
      <p:sp>
        <p:nvSpPr>
          <p:cNvPr id="4" name="מלבן 3"/>
          <p:cNvSpPr/>
          <p:nvPr/>
        </p:nvSpPr>
        <p:spPr>
          <a:xfrm>
            <a:off x="158511" y="6138343"/>
            <a:ext cx="381642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smtClean="0">
                <a:solidFill>
                  <a:srgbClr val="00B050"/>
                </a:solidFill>
              </a:rPr>
              <a:t>That’s it…. </a:t>
            </a:r>
            <a:endParaRPr lang="en-US" sz="2700" dirty="0">
              <a:solidFill>
                <a:srgbClr val="00B050"/>
              </a:solidFill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753631"/>
            <a:ext cx="1008112" cy="102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3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That’s it… </a:t>
            </a:r>
            <a:endParaRPr lang="he-IL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650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3511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Different families of Channels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268760"/>
                <a:ext cx="8784976" cy="5400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700" dirty="0" smtClean="0">
                    <a:solidFill>
                      <a:srgbClr val="00B050"/>
                    </a:solidFill>
                  </a:rPr>
                  <a:t>Hamming channels (omnipotent)</a:t>
                </a:r>
                <a:r>
                  <a:rPr lang="en-US" sz="2700" dirty="0" smtClean="0"/>
                  <a:t>: the channel can change any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𝑝𝑛</m:t>
                    </m:r>
                  </m:oMath>
                </a14:m>
                <a:r>
                  <a:rPr lang="en-US" sz="2700" dirty="0"/>
                  <a:t> bits in the </a:t>
                </a:r>
                <a:r>
                  <a:rPr lang="en-US" sz="2700" dirty="0" err="1" smtClean="0"/>
                  <a:t>codeword</a:t>
                </a:r>
                <a:r>
                  <a:rPr lang="en-US" sz="2700" dirty="0" smtClean="0"/>
                  <a:t>, </a:t>
                </a:r>
                <a:r>
                  <a:rPr lang="en-US" sz="2700" dirty="0" smtClean="0">
                    <a:solidFill>
                      <a:srgbClr val="0070C0"/>
                    </a:solidFill>
                  </a:rPr>
                  <a:t>depending</a:t>
                </a:r>
                <a:r>
                  <a:rPr lang="en-US" sz="2700" dirty="0" smtClean="0"/>
                  <a:t> on the </a:t>
                </a:r>
                <a:r>
                  <a:rPr lang="en-US" sz="2700" dirty="0" err="1" smtClean="0"/>
                  <a:t>codeword</a:t>
                </a:r>
                <a:r>
                  <a:rPr lang="en-US" sz="2700" dirty="0" smtClean="0"/>
                  <a:t> (of </a:t>
                </a:r>
                <a:r>
                  <a:rPr lang="en-US" sz="2700" dirty="0"/>
                  <a:t>length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700" dirty="0" smtClean="0"/>
                  <a:t>). We can </a:t>
                </a:r>
                <a:r>
                  <a:rPr lang="en-GB" sz="2800" dirty="0" smtClean="0"/>
                  <a:t>think of the channel </a:t>
                </a:r>
                <a:r>
                  <a:rPr lang="en-GB" sz="2800" dirty="0"/>
                  <a:t>an </a:t>
                </a:r>
                <a:r>
                  <a:rPr lang="en-GB" sz="2800" dirty="0" err="1" smtClean="0">
                    <a:solidFill>
                      <a:srgbClr val="0070C0"/>
                    </a:solidFill>
                  </a:rPr>
                  <a:t>adversarially</a:t>
                </a:r>
                <a:r>
                  <a:rPr lang="en-GB" sz="28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GB" sz="2800" dirty="0">
                    <a:solidFill>
                      <a:srgbClr val="0070C0"/>
                    </a:solidFill>
                  </a:rPr>
                  <a:t>chosen </a:t>
                </a:r>
                <a:r>
                  <a:rPr lang="en-GB" sz="2800" dirty="0" smtClean="0">
                    <a:solidFill>
                      <a:srgbClr val="0070C0"/>
                    </a:solidFill>
                  </a:rPr>
                  <a:t>function</a:t>
                </a:r>
                <a:r>
                  <a:rPr lang="en-GB" sz="2800" dirty="0" smtClean="0"/>
                  <a:t>.</a:t>
                </a:r>
              </a:p>
              <a:p>
                <a:pPr marL="0" indent="0">
                  <a:buNone/>
                </a:pPr>
                <a:endParaRPr lang="en-US" sz="2700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sz="2700" dirty="0" smtClean="0">
                    <a:solidFill>
                      <a:srgbClr val="00B050"/>
                    </a:solidFill>
                  </a:rPr>
                  <a:t>Additive </a:t>
                </a:r>
                <a:r>
                  <a:rPr lang="en-US" sz="2700" dirty="0">
                    <a:solidFill>
                      <a:srgbClr val="00B050"/>
                    </a:solidFill>
                  </a:rPr>
                  <a:t>channels (oblivious): </a:t>
                </a:r>
                <a:r>
                  <a:rPr lang="en-US" sz="2700" dirty="0"/>
                  <a:t>channels which add an arbitrary error vector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</a:rPr>
                      <m:t>𝑒</m:t>
                    </m:r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7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7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7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  <m:r>
                              <a:rPr lang="en-US" sz="27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7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7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7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700" dirty="0"/>
                  <a:t>of </a:t>
                </a:r>
                <a:r>
                  <a:rPr lang="en-US" sz="2700" u="sng" dirty="0"/>
                  <a:t>Hamming weight </a:t>
                </a:r>
                <a:r>
                  <a:rPr lang="en-US" sz="2700" dirty="0"/>
                  <a:t>at most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</a:rPr>
                      <m:t>𝑝𝑛</m:t>
                    </m:r>
                  </m:oMath>
                </a14:m>
                <a:r>
                  <a:rPr lang="en-US" sz="2700" dirty="0"/>
                  <a:t> to the transmitted </a:t>
                </a:r>
                <a:r>
                  <a:rPr lang="en-US" sz="2700" dirty="0" err="1"/>
                  <a:t>codeword</a:t>
                </a:r>
                <a:r>
                  <a:rPr lang="en-US" sz="2700" dirty="0"/>
                  <a:t> (of length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700" dirty="0" smtClean="0"/>
                  <a:t>).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700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sz="2700" dirty="0" smtClean="0">
                    <a:solidFill>
                      <a:srgbClr val="00B050"/>
                    </a:solidFill>
                  </a:rPr>
                  <a:t>Shannon </a:t>
                </a:r>
                <a:r>
                  <a:rPr lang="en-US" sz="2700" dirty="0">
                    <a:solidFill>
                      <a:srgbClr val="00B050"/>
                    </a:solidFill>
                  </a:rPr>
                  <a:t>channels </a:t>
                </a:r>
                <a:r>
                  <a:rPr lang="en-US" sz="27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𝐵𝑆𝐶</m:t>
                        </m:r>
                      </m:e>
                      <m:sub>
                        <m:r>
                          <a:rPr lang="en-US" sz="2700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700" dirty="0"/>
                  <a:t>)</a:t>
                </a:r>
                <a:r>
                  <a:rPr lang="en-US" sz="2700" dirty="0" smtClean="0"/>
                  <a:t>:  binary symmetric channels </a:t>
                </a:r>
                <a:r>
                  <a:rPr lang="en-US" sz="2700" dirty="0" smtClean="0">
                    <a:solidFill>
                      <a:srgbClr val="0070C0"/>
                    </a:solidFill>
                  </a:rPr>
                  <a:t>independently</a:t>
                </a:r>
                <a:r>
                  <a:rPr lang="en-US" sz="2700" dirty="0" smtClean="0"/>
                  <a:t> induce an error to every bit in the </a:t>
                </a:r>
                <a:r>
                  <a:rPr lang="en-US" sz="2700" dirty="0" err="1" smtClean="0"/>
                  <a:t>codeword</a:t>
                </a:r>
                <a:r>
                  <a:rPr lang="en-US" sz="2700" dirty="0" smtClean="0"/>
                  <a:t> with probability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700" dirty="0" smtClean="0"/>
                  <a:t>.  </a:t>
                </a:r>
                <a:endParaRPr lang="en-US" sz="2700" dirty="0"/>
              </a:p>
              <a:p>
                <a:pPr marL="0" indent="0">
                  <a:buNone/>
                </a:pPr>
                <a:endParaRPr lang="en-US" sz="2700" dirty="0" smtClean="0">
                  <a:solidFill>
                    <a:srgbClr val="00B050"/>
                  </a:solidFill>
                </a:endParaRPr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268760"/>
                <a:ext cx="8784976" cy="5400600"/>
              </a:xfrm>
              <a:blipFill>
                <a:blip r:embed="rId2"/>
                <a:stretch>
                  <a:fillRect l="-1457" t="-1016" r="-2151" b="-361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Binary symmetric channel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725144"/>
            <a:ext cx="1152128" cy="123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411760" y="4910941"/>
                <a:ext cx="408599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𝐶</m:t>
                    </m:r>
                    <m:r>
                      <a:rPr kumimoji="0" lang="en-US" sz="2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𝑧</m:t>
                    </m:r>
                    <m:r>
                      <a:rPr kumimoji="0" lang="en-US" sz="2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)=</m:t>
                    </m:r>
                    <m:r>
                      <a:rPr kumimoji="0" lang="en-US" sz="2200" b="0" i="1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𝑧</m:t>
                    </m:r>
                    <m:r>
                      <a:rPr kumimoji="0" lang="en-US" sz="2200" b="0" i="1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⊕</m:t>
                    </m:r>
                    <m:r>
                      <a:rPr kumimoji="0" lang="en-US" sz="2200" b="0" i="1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𝑒</m:t>
                    </m:r>
                    <m:r>
                      <a:rPr kumimoji="0" lang="en-US" sz="2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for fixed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𝑒</m:t>
                    </m:r>
                    <m:r>
                      <a:rPr kumimoji="0" lang="en-US" sz="2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0" lang="en-US" sz="22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2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0</m:t>
                            </m:r>
                            <m:r>
                              <a:rPr kumimoji="0" lang="en-US" sz="22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,</m:t>
                            </m:r>
                            <m:r>
                              <a:rPr kumimoji="0" lang="en-US" sz="22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kumimoji="0" lang="en-US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𝑛</m:t>
                        </m:r>
                      </m:sup>
                    </m:sSup>
                  </m:oMath>
                </a14:m>
                <a:endPara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910941"/>
                <a:ext cx="4085990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149" t="-857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583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הסבר ענן 11"/>
          <p:cNvSpPr/>
          <p:nvPr/>
        </p:nvSpPr>
        <p:spPr>
          <a:xfrm>
            <a:off x="6876256" y="5785428"/>
            <a:ext cx="2216422" cy="516330"/>
          </a:xfrm>
          <a:prstGeom prst="cloudCallout">
            <a:avLst>
              <a:gd name="adj1" fmla="val -57029"/>
              <a:gd name="adj2" fmla="val 3075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Now what?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147" y="6003708"/>
            <a:ext cx="686659" cy="750534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755576" y="5314082"/>
            <a:ext cx="7627052" cy="1440160"/>
          </a:xfrm>
          <a:prstGeom prst="wedgeEllipseCallout">
            <a:avLst>
              <a:gd name="adj1" fmla="val -1060"/>
              <a:gd name="adj2" fmla="val -9858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dirty="0" smtClean="0"/>
              <a:t>The “</a:t>
            </a:r>
            <a:r>
              <a:rPr lang="en-US" sz="2700" dirty="0" smtClean="0">
                <a:solidFill>
                  <a:srgbClr val="0070C0"/>
                </a:solidFill>
              </a:rPr>
              <a:t>optimal attack</a:t>
            </a:r>
            <a:r>
              <a:rPr lang="en-US" sz="2700" dirty="0" smtClean="0"/>
              <a:t>” on a list-decodable code can be performed by an additive channel.</a:t>
            </a:r>
            <a:endParaRPr lang="en-GB" sz="2700" dirty="0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958" y="2060848"/>
            <a:ext cx="1253361" cy="792088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3511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Computationally </a:t>
            </a:r>
            <a:r>
              <a:rPr lang="en-US" dirty="0">
                <a:solidFill>
                  <a:srgbClr val="002060"/>
                </a:solidFill>
              </a:rPr>
              <a:t>B</a:t>
            </a:r>
            <a:r>
              <a:rPr lang="en-US" dirty="0" smtClean="0">
                <a:solidFill>
                  <a:srgbClr val="002060"/>
                </a:solidFill>
              </a:rPr>
              <a:t>ounded Channels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268760"/>
                <a:ext cx="8856984" cy="5400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700" dirty="0" smtClean="0"/>
                  <a:t>For </a:t>
                </a:r>
                <a:r>
                  <a:rPr lang="en-US" sz="2700" dirty="0" smtClean="0">
                    <a:solidFill>
                      <a:srgbClr val="0070C0"/>
                    </a:solidFill>
                  </a:rPr>
                  <a:t>Shannon</a:t>
                </a:r>
                <a:r>
                  <a:rPr lang="en-US" sz="2700" dirty="0" smtClean="0"/>
                  <a:t> channels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𝐵𝑆𝐶</m:t>
                        </m:r>
                      </m:e>
                      <m:sub>
                        <m:r>
                          <a:rPr lang="en-US" sz="27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700" dirty="0" smtClean="0"/>
                  <a:t>) </a:t>
                </a:r>
                <a:r>
                  <a:rPr lang="en-US" sz="2700" u="sng" dirty="0" smtClean="0"/>
                  <a:t>unlike</a:t>
                </a:r>
                <a:r>
                  <a:rPr lang="en-US" sz="2700" dirty="0" smtClean="0"/>
                  <a:t> </a:t>
                </a:r>
                <a:r>
                  <a:rPr lang="en-US" sz="2700" dirty="0" smtClean="0">
                    <a:solidFill>
                      <a:srgbClr val="0070C0"/>
                    </a:solidFill>
                  </a:rPr>
                  <a:t>hamming</a:t>
                </a:r>
                <a:r>
                  <a:rPr lang="en-US" sz="2700" dirty="0" smtClean="0"/>
                  <a:t> channels we do know an </a:t>
                </a:r>
                <a:r>
                  <a:rPr lang="en-US" sz="2700" dirty="0" smtClean="0">
                    <a:solidFill>
                      <a:srgbClr val="0070C0"/>
                    </a:solidFill>
                  </a:rPr>
                  <a:t>explicit</a:t>
                </a:r>
                <a:r>
                  <a:rPr lang="en-US" sz="2700" dirty="0" smtClean="0"/>
                  <a:t> uniquely decodable </a:t>
                </a:r>
                <a:r>
                  <a:rPr lang="en-US" sz="2700" dirty="0"/>
                  <a:t>binary codes with rate approaching </a:t>
                </a:r>
                <a:r>
                  <a:rPr lang="en-US" sz="2700" dirty="0">
                    <a:solidFill>
                      <a:srgbClr val="FF0000"/>
                    </a:solidFill>
                  </a:rPr>
                  <a:t>1 − H(p</a:t>
                </a:r>
                <a:r>
                  <a:rPr lang="en-US" sz="2700" dirty="0" smtClean="0">
                    <a:solidFill>
                      <a:srgbClr val="FF0000"/>
                    </a:solidFill>
                  </a:rPr>
                  <a:t>). </a:t>
                </a:r>
              </a:p>
              <a:p>
                <a:pPr marL="0" indent="0">
                  <a:buNone/>
                </a:pPr>
                <a:r>
                  <a:rPr lang="en-US" sz="2700" dirty="0" smtClean="0">
                    <a:solidFill>
                      <a:srgbClr val="00B050"/>
                    </a:solidFill>
                  </a:rPr>
                  <a:t>Lipton [Lip94]: </a:t>
                </a:r>
                <a:r>
                  <a:rPr lang="en-US" sz="2700" dirty="0" smtClean="0"/>
                  <a:t>considered families of bounded channels </a:t>
                </a:r>
              </a:p>
              <a:p>
                <a:r>
                  <a:rPr lang="en-US" sz="2400" dirty="0" smtClean="0"/>
                  <a:t>Induce </a:t>
                </a:r>
                <a:r>
                  <a:rPr lang="en-US" sz="2400" dirty="0"/>
                  <a:t>at most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𝑝𝑛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errors. </a:t>
                </a:r>
              </a:p>
              <a:p>
                <a:r>
                  <a:rPr lang="en-US" sz="2400" dirty="0"/>
                  <a:t>Are computationally </a:t>
                </a:r>
                <a:r>
                  <a:rPr lang="en-US" sz="2400" dirty="0" smtClean="0"/>
                  <a:t>bounded (e.g</a:t>
                </a:r>
                <a:r>
                  <a:rPr lang="en-US" sz="2400" dirty="0"/>
                  <a:t>.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/>
                  <a:t>circuits</a:t>
                </a:r>
                <a:r>
                  <a:rPr lang="en-US" sz="2400" dirty="0" smtClean="0"/>
                  <a:t>).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700" dirty="0" smtClean="0"/>
                  <a:t>The solution: </a:t>
                </a:r>
                <a:r>
                  <a:rPr lang="en-US" sz="2700" dirty="0" smtClean="0">
                    <a:solidFill>
                      <a:srgbClr val="0070C0"/>
                    </a:solidFill>
                  </a:rPr>
                  <a:t>Stochastic codes</a:t>
                </a:r>
                <a:r>
                  <a:rPr lang="en-US" sz="2700" dirty="0" smtClean="0"/>
                  <a:t>.</a:t>
                </a:r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268760"/>
                <a:ext cx="8856984" cy="5400600"/>
              </a:xfrm>
              <a:blipFill rotWithShape="1">
                <a:blip r:embed="rId5"/>
                <a:stretch>
                  <a:fillRect l="-1308" t="-903" r="-1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מלבן 8"/>
          <p:cNvSpPr/>
          <p:nvPr/>
        </p:nvSpPr>
        <p:spPr>
          <a:xfrm>
            <a:off x="5340654" y="4016329"/>
            <a:ext cx="2736304" cy="11161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list-decodable against </a:t>
            </a:r>
            <a:r>
              <a:rPr lang="en-US" sz="2400" b="1" dirty="0"/>
              <a:t>unbounded</a:t>
            </a:r>
            <a:r>
              <a:rPr lang="en-US" sz="2400" dirty="0"/>
              <a:t> channels</a:t>
            </a:r>
          </a:p>
        </p:txBody>
      </p:sp>
      <p:sp>
        <p:nvSpPr>
          <p:cNvPr id="10" name="מלבן 9"/>
          <p:cNvSpPr/>
          <p:nvPr/>
        </p:nvSpPr>
        <p:spPr>
          <a:xfrm>
            <a:off x="529373" y="4016329"/>
            <a:ext cx="3168352" cy="11161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list-decodable </a:t>
            </a:r>
            <a:r>
              <a:rPr lang="en-US" sz="2400" dirty="0"/>
              <a:t>against</a:t>
            </a:r>
            <a:r>
              <a:rPr lang="en-US" sz="2400" dirty="0" smtClean="0"/>
              <a:t> </a:t>
            </a:r>
            <a:r>
              <a:rPr lang="en-US" sz="2400" b="1" dirty="0">
                <a:solidFill>
                  <a:schemeClr val="tx1"/>
                </a:solidFill>
              </a:rPr>
              <a:t>additive </a:t>
            </a:r>
            <a:r>
              <a:rPr lang="en-US" sz="2400" b="1" dirty="0" smtClean="0">
                <a:solidFill>
                  <a:schemeClr val="tx1"/>
                </a:solidFill>
              </a:rPr>
              <a:t>channels 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nonuniform</a:t>
            </a:r>
            <a:r>
              <a:rPr lang="en-US" sz="2400" dirty="0" smtClean="0">
                <a:solidFill>
                  <a:schemeClr val="tx1"/>
                </a:solidFill>
              </a:rPr>
              <a:t>) </a:t>
            </a: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73959" y="4223231"/>
                <a:ext cx="1872208" cy="472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⇔"/>
                          <m:vertJc m:val="bot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i="1">
                              <a:latin typeface="Cambria Math"/>
                            </a:rPr>
                            <m:t>𝑢𝑛𝑓𝑜𝑟𝑡𝑢𝑛𝑎𝑡𝑒𝑙𝑦</m:t>
                          </m:r>
                        </m:e>
                      </m:groupCh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959" y="4223231"/>
                <a:ext cx="1872208" cy="47282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מלבן 4"/>
              <p:cNvSpPr/>
              <p:nvPr/>
            </p:nvSpPr>
            <p:spPr>
              <a:xfrm>
                <a:off x="3669795" y="3082854"/>
                <a:ext cx="2998350" cy="509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𝐷𝑖𝑠𝑡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𝑍</m:t>
                        </m:r>
                        <m: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  <m:d>
                          <m:dPr>
                            <m:ctrlPr>
                              <a:rPr lang="en-US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d>
                      </m:e>
                    </m:d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  <m:r>
                      <a:rPr lang="en-US" sz="2400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𝑝𝑛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מלבן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795" y="3082854"/>
                <a:ext cx="2998350" cy="509178"/>
              </a:xfrm>
              <a:prstGeom prst="rect">
                <a:avLst/>
              </a:prstGeom>
              <a:blipFill rotWithShape="1">
                <a:blip r:embed="rId7"/>
                <a:stretch>
                  <a:fillRect t="-3614" b="-24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05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  <p:bldP spid="9" grpId="0" animBg="1"/>
      <p:bldP spid="10" grpId="0" animBg="1"/>
      <p:bldP spid="11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3511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Guruswami</a:t>
            </a:r>
            <a:r>
              <a:rPr lang="en-US" dirty="0">
                <a:solidFill>
                  <a:srgbClr val="002060"/>
                </a:solidFill>
              </a:rPr>
              <a:t> and Smith [GS10</a:t>
            </a:r>
            <a:r>
              <a:rPr lang="en-US" dirty="0" smtClean="0">
                <a:solidFill>
                  <a:srgbClr val="002060"/>
                </a:solidFill>
              </a:rPr>
              <a:t>]</a:t>
            </a:r>
            <a:r>
              <a:rPr lang="en-US" dirty="0">
                <a:solidFill>
                  <a:srgbClr val="00B050"/>
                </a:solidFill>
              </a:rPr>
              <a:t/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 Stochastic Codes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לבן 3"/>
              <p:cNvSpPr/>
              <p:nvPr/>
            </p:nvSpPr>
            <p:spPr>
              <a:xfrm>
                <a:off x="261088" y="2317342"/>
                <a:ext cx="864096" cy="21602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מלבן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88" y="2317342"/>
                <a:ext cx="864096" cy="216024"/>
              </a:xfrm>
              <a:prstGeom prst="rect">
                <a:avLst/>
              </a:prstGeom>
              <a:blipFill rotWithShape="1">
                <a:blip r:embed="rId2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מלבן 4"/>
              <p:cNvSpPr/>
              <p:nvPr/>
            </p:nvSpPr>
            <p:spPr>
              <a:xfrm>
                <a:off x="1641590" y="2169159"/>
                <a:ext cx="1692188" cy="50870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𝑍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 dirty="0" err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𝐸𝑛𝑐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 dirty="0" err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i="1" dirty="0" err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𝑺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מלבן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590" y="2169159"/>
                <a:ext cx="1692188" cy="50870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מחבר חץ ישר 16"/>
          <p:cNvCxnSpPr>
            <a:stCxn id="4" idx="3"/>
            <a:endCxn id="5" idx="1"/>
          </p:cNvCxnSpPr>
          <p:nvPr/>
        </p:nvCxnSpPr>
        <p:spPr>
          <a:xfrm flipV="1">
            <a:off x="1125184" y="2423510"/>
            <a:ext cx="516406" cy="18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מרפקי 20"/>
          <p:cNvCxnSpPr>
            <a:stCxn id="5" idx="3"/>
          </p:cNvCxnSpPr>
          <p:nvPr/>
        </p:nvCxnSpPr>
        <p:spPr>
          <a:xfrm>
            <a:off x="3333778" y="2423510"/>
            <a:ext cx="612068" cy="29708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מרפקי 22"/>
          <p:cNvCxnSpPr/>
          <p:nvPr/>
        </p:nvCxnSpPr>
        <p:spPr>
          <a:xfrm flipV="1">
            <a:off x="3923928" y="2386252"/>
            <a:ext cx="432048" cy="334340"/>
          </a:xfrm>
          <a:prstGeom prst="bentConnector3">
            <a:avLst>
              <a:gd name="adj1" fmla="val 4230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מרפקי 23"/>
          <p:cNvCxnSpPr/>
          <p:nvPr/>
        </p:nvCxnSpPr>
        <p:spPr>
          <a:xfrm>
            <a:off x="4355976" y="2385183"/>
            <a:ext cx="612068" cy="33540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מרפקי 31"/>
          <p:cNvCxnSpPr/>
          <p:nvPr/>
        </p:nvCxnSpPr>
        <p:spPr>
          <a:xfrm flipV="1">
            <a:off x="4934472" y="2384814"/>
            <a:ext cx="432048" cy="334340"/>
          </a:xfrm>
          <a:prstGeom prst="bentConnector3">
            <a:avLst>
              <a:gd name="adj1" fmla="val 4230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מלבן 32"/>
              <p:cNvSpPr/>
              <p:nvPr/>
            </p:nvSpPr>
            <p:spPr>
              <a:xfrm>
                <a:off x="3333778" y="1332758"/>
                <a:ext cx="215684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is chosen from a family of functions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</a:rPr>
                      <m:t>Ć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𝑍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)=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𝑍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’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מלבן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78" y="1332758"/>
                <a:ext cx="2156844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2542" t="-3311" b="-4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מלבן 33"/>
              <p:cNvSpPr/>
              <p:nvPr/>
            </p:nvSpPr>
            <p:spPr>
              <a:xfrm>
                <a:off x="3333778" y="2789590"/>
                <a:ext cx="216267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I</a:t>
                </a:r>
                <a:r>
                  <a:rPr lang="en-US" dirty="0" smtClean="0"/>
                  <a:t>nduce </a:t>
                </a:r>
                <a:r>
                  <a:rPr lang="en-US" dirty="0"/>
                  <a:t>at most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errors</a:t>
                </a:r>
                <a:endParaRPr lang="en-US" dirty="0"/>
              </a:p>
            </p:txBody>
          </p:sp>
        </mc:Choice>
        <mc:Fallback xmlns="">
          <p:sp>
            <p:nvSpPr>
              <p:cNvPr id="34" name="מלבן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78" y="2789590"/>
                <a:ext cx="2162671" cy="646331"/>
              </a:xfrm>
              <a:prstGeom prst="rect">
                <a:avLst/>
              </a:prstGeom>
              <a:blipFill rotWithShape="1">
                <a:blip r:embed="rId5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מלבן 43"/>
              <p:cNvSpPr/>
              <p:nvPr/>
            </p:nvSpPr>
            <p:spPr>
              <a:xfrm>
                <a:off x="7668344" y="2102440"/>
                <a:ext cx="864096" cy="21602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44" name="מלבן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2102440"/>
                <a:ext cx="864096" cy="216024"/>
              </a:xfrm>
              <a:prstGeom prst="rect">
                <a:avLst/>
              </a:prstGeom>
              <a:blipFill rotWithShape="1">
                <a:blip r:embed="rId6"/>
                <a:stretch>
                  <a:fillRect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מלבן 44"/>
              <p:cNvSpPr/>
              <p:nvPr/>
            </p:nvSpPr>
            <p:spPr>
              <a:xfrm>
                <a:off x="7668344" y="1794423"/>
                <a:ext cx="864096" cy="21602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 dirty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מלבן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1794423"/>
                <a:ext cx="864096" cy="216024"/>
              </a:xfrm>
              <a:prstGeom prst="rect">
                <a:avLst/>
              </a:prstGeom>
              <a:blipFill rotWithShape="1">
                <a:blip r:embed="rId7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מלבן 45"/>
              <p:cNvSpPr/>
              <p:nvPr/>
            </p:nvSpPr>
            <p:spPr>
              <a:xfrm>
                <a:off x="7668344" y="2719154"/>
                <a:ext cx="864096" cy="21602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 smtClean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46" name="מלבן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2719154"/>
                <a:ext cx="864096" cy="216024"/>
              </a:xfrm>
              <a:prstGeom prst="rect">
                <a:avLst/>
              </a:prstGeom>
              <a:blipFill rotWithShape="1">
                <a:blip r:embed="rId8"/>
                <a:stretch>
                  <a:fillRect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מלבן 47"/>
          <p:cNvSpPr/>
          <p:nvPr/>
        </p:nvSpPr>
        <p:spPr>
          <a:xfrm>
            <a:off x="7542991" y="2392553"/>
            <a:ext cx="1114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מלבן 53"/>
              <p:cNvSpPr/>
              <p:nvPr/>
            </p:nvSpPr>
            <p:spPr>
              <a:xfrm>
                <a:off x="7812359" y="2349822"/>
                <a:ext cx="5760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⋮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מלבן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59" y="2349822"/>
                <a:ext cx="576064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מלבן 61"/>
              <p:cNvSpPr/>
              <p:nvPr/>
            </p:nvSpPr>
            <p:spPr>
              <a:xfrm>
                <a:off x="5366520" y="2209383"/>
                <a:ext cx="1692188" cy="50870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𝐷𝑒𝑐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𝑍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′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2" name="מלבן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520" y="2209383"/>
                <a:ext cx="1692188" cy="50870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מלבן 63"/>
              <p:cNvSpPr/>
              <p:nvPr/>
            </p:nvSpPr>
            <p:spPr>
              <a:xfrm>
                <a:off x="6390201" y="3251255"/>
                <a:ext cx="2844315" cy="4532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Pr</m:t>
                          </m:r>
                        </m:e>
                        <m:li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</m:t>
                          </m:r>
                        </m:lim>
                      </m:limLow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[∃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: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]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≥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1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 − 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𝜈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4" name="מלבן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201" y="3251255"/>
                <a:ext cx="2844315" cy="453266"/>
              </a:xfrm>
              <a:prstGeom prst="rect">
                <a:avLst/>
              </a:prstGeom>
              <a:blipFill rotWithShape="1">
                <a:blip r:embed="rId11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מחבר חץ ישר 65"/>
          <p:cNvCxnSpPr>
            <a:stCxn id="62" idx="3"/>
            <a:endCxn id="45" idx="1"/>
          </p:cNvCxnSpPr>
          <p:nvPr/>
        </p:nvCxnSpPr>
        <p:spPr>
          <a:xfrm flipV="1">
            <a:off x="7058708" y="1902435"/>
            <a:ext cx="609636" cy="5612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מחבר חץ ישר 67"/>
          <p:cNvCxnSpPr>
            <a:stCxn id="62" idx="3"/>
            <a:endCxn id="44" idx="1"/>
          </p:cNvCxnSpPr>
          <p:nvPr/>
        </p:nvCxnSpPr>
        <p:spPr>
          <a:xfrm flipV="1">
            <a:off x="7058708" y="2210452"/>
            <a:ext cx="609636" cy="2532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מחבר חץ ישר 69"/>
          <p:cNvCxnSpPr>
            <a:stCxn id="62" idx="3"/>
            <a:endCxn id="46" idx="1"/>
          </p:cNvCxnSpPr>
          <p:nvPr/>
        </p:nvCxnSpPr>
        <p:spPr>
          <a:xfrm>
            <a:off x="7058708" y="2463734"/>
            <a:ext cx="609636" cy="3634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loud Callout 25"/>
              <p:cNvSpPr/>
              <p:nvPr/>
            </p:nvSpPr>
            <p:spPr>
              <a:xfrm>
                <a:off x="-96887" y="503975"/>
                <a:ext cx="1860575" cy="1044696"/>
              </a:xfrm>
              <a:prstGeom prst="cloudCallout">
                <a:avLst>
                  <a:gd name="adj1" fmla="val 47289"/>
                  <a:gd name="adj2" fmla="val 97799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is uniformly chosen</a:t>
                </a:r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Cloud Callout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6887" y="503975"/>
                <a:ext cx="1860575" cy="1044696"/>
              </a:xfrm>
              <a:prstGeom prst="cloudCallout">
                <a:avLst>
                  <a:gd name="adj1" fmla="val 47289"/>
                  <a:gd name="adj2" fmla="val 97799"/>
                </a:avLst>
              </a:prstGeom>
              <a:blipFill rotWithShape="1">
                <a:blip r:embed="rId12"/>
                <a:stretch>
                  <a:fillRect t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loud Callout 27"/>
              <p:cNvSpPr/>
              <p:nvPr/>
            </p:nvSpPr>
            <p:spPr>
              <a:xfrm>
                <a:off x="7164288" y="601645"/>
                <a:ext cx="2189842" cy="1044696"/>
              </a:xfrm>
              <a:prstGeom prst="cloudCallout">
                <a:avLst>
                  <a:gd name="adj1" fmla="val -113779"/>
                  <a:gd name="adj2" fmla="val 95956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>
                        <a:solidFill>
                          <a:srgbClr val="FF0000"/>
                        </a:solidFill>
                        <a:latin typeface="Cambria Math"/>
                      </a:rPr>
                      <m:t>D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𝑒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do not receive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</m:oMath>
                </a14:m>
                <a:endParaRPr lang="en-GB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Cloud Callou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601645"/>
                <a:ext cx="2189842" cy="1044696"/>
              </a:xfrm>
              <a:prstGeom prst="cloudCallout">
                <a:avLst>
                  <a:gd name="adj1" fmla="val -113779"/>
                  <a:gd name="adj2" fmla="val 95956"/>
                </a:avLst>
              </a:prstGeom>
              <a:blipFill rotWithShape="1">
                <a:blip r:embed="rId13"/>
                <a:stretch>
                  <a:fillRect t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6282" y="4005064"/>
                <a:ext cx="9158234" cy="2009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 smtClean="0">
                    <a:solidFill>
                      <a:srgbClr val="00B050"/>
                    </a:solidFill>
                  </a:rPr>
                  <a:t>Dfn</a:t>
                </a:r>
                <a:r>
                  <a:rPr lang="en-US" sz="2700" dirty="0">
                    <a:solidFill>
                      <a:srgbClr val="00B050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𝐸𝑛𝑐</m:t>
                        </m:r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:{</m:t>
                        </m:r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}</m:t>
                        </m:r>
                      </m:e>
                      <m:sup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700" i="1">
                        <a:solidFill>
                          <a:srgbClr val="FF0000"/>
                        </a:solidFill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sz="2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{</m:t>
                        </m:r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}</m:t>
                        </m:r>
                      </m:e>
                      <m:sup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sz="27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27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sz="2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{</m:t>
                        </m:r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}</m:t>
                        </m:r>
                      </m:e>
                      <m:sup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700" dirty="0"/>
                  <a:t> is a </a:t>
                </a:r>
                <a:r>
                  <a:rPr lang="en-US" sz="27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2700" dirty="0" err="1" smtClean="0">
                    <a:solidFill>
                      <a:srgbClr val="FF0000"/>
                    </a:solidFill>
                  </a:rPr>
                  <a:t>p,L</a:t>
                </a:r>
                <a:r>
                  <a:rPr lang="en-US" sz="2700" dirty="0" smtClean="0">
                    <a:solidFill>
                      <a:srgbClr val="FF0000"/>
                    </a:solidFill>
                  </a:rPr>
                  <a:t>)-</a:t>
                </a:r>
                <a:r>
                  <a:rPr lang="en-US" sz="2700" u="sng" dirty="0" smtClean="0">
                    <a:solidFill>
                      <a:srgbClr val="0070C0"/>
                    </a:solidFill>
                  </a:rPr>
                  <a:t>stochastic</a:t>
                </a:r>
                <a:r>
                  <a:rPr lang="en-US" sz="2700" dirty="0" smtClean="0"/>
                  <a:t> </a:t>
                </a:r>
                <a:r>
                  <a:rPr lang="en-US" sz="2700" dirty="0"/>
                  <a:t>code for a class </a:t>
                </a:r>
                <a:r>
                  <a:rPr lang="en-US" sz="2700" dirty="0">
                    <a:solidFill>
                      <a:srgbClr val="FF0000"/>
                    </a:solidFill>
                  </a:rPr>
                  <a:t>Ć</a:t>
                </a:r>
                <a:r>
                  <a:rPr lang="en-US" sz="2700" dirty="0"/>
                  <a:t> of functions, if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∃</m:t>
                    </m:r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</a:rPr>
                      <m:t>𝐷𝑒𝑐</m:t>
                    </m:r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</a:rPr>
                      <m:t> :</m:t>
                    </m:r>
                    <m:sSup>
                      <m:sSupPr>
                        <m:ctrlPr>
                          <a:rPr lang="en-US" sz="2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7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7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  <m:r>
                              <a:rPr lang="en-US" sz="27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7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7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27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sz="27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7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7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7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7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  <m:r>
                                  <a:rPr lang="en-US" sz="27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r>
                                  <a:rPr lang="en-US" sz="27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sz="27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700" b="0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L</m:t>
                        </m:r>
                      </m:sup>
                    </m:sSup>
                  </m:oMath>
                </a14:m>
                <a:r>
                  <a:rPr lang="en-US" sz="2700" dirty="0" smtClean="0"/>
                  <a:t> </a:t>
                </a:r>
                <a:r>
                  <a:rPr lang="en-US" sz="2700" dirty="0" err="1"/>
                  <a:t>s</a:t>
                </a:r>
                <a:r>
                  <a:rPr lang="en-US" sz="2700" dirty="0" err="1" smtClean="0"/>
                  <a:t>.t.</a:t>
                </a:r>
                <a:r>
                  <a:rPr lang="en-US" sz="2700" dirty="0" smtClean="0"/>
                  <a:t> </a:t>
                </a:r>
                <a14:m>
                  <m:oMath xmlns:m="http://schemas.openxmlformats.org/officeDocument/2006/math"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sz="27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7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7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  <m:r>
                              <a:rPr lang="en-US" sz="27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7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  <m:r>
                      <a:rPr lang="en-US" sz="270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7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</a:rPr>
                      <m:t>∈</m:t>
                    </m:r>
                    <m:r>
                      <m:rPr>
                        <m:nor/>
                      </m:rPr>
                      <a:rPr lang="en-US" sz="2700" dirty="0">
                        <a:solidFill>
                          <a:srgbClr val="FF0000"/>
                        </a:solidFill>
                      </a:rPr>
                      <m:t>Ć</m:t>
                    </m:r>
                    <m:r>
                      <m:rPr>
                        <m:nor/>
                      </m:rPr>
                      <a:rPr lang="en-US" sz="2700" b="0" i="0" dirty="0" smtClean="0">
                        <a:solidFill>
                          <a:srgbClr val="FF0000"/>
                        </a:solidFill>
                      </a:rPr>
                      <m:t>,</m:t>
                    </m:r>
                  </m:oMath>
                </a14:m>
                <a:r>
                  <a:rPr lang="en-US" sz="27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700" dirty="0" smtClean="0"/>
                  <a:t>that induces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7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𝑝𝑛</m:t>
                    </m:r>
                  </m:oMath>
                </a14:m>
                <a:r>
                  <a:rPr lang="en-US" sz="27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700" dirty="0" smtClean="0"/>
                  <a:t>errors</a:t>
                </a:r>
                <a:r>
                  <a:rPr lang="en-US" sz="2700" dirty="0" smtClean="0">
                    <a:solidFill>
                      <a:srgbClr val="FF0000"/>
                    </a:solidFill>
                  </a:rPr>
                  <a:t>,</a:t>
                </a:r>
                <a:endParaRPr lang="en-US" sz="2700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sz="2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700">
                            <a:solidFill>
                              <a:srgbClr val="FF0000"/>
                            </a:solidFill>
                            <a:latin typeface="Cambria Math"/>
                          </a:rPr>
                          <m:t>Pr</m:t>
                        </m:r>
                      </m:e>
                      <m:lim>
                        <m:r>
                          <a:rPr lang="en-US" sz="27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lim>
                    </m:limLow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</a:rPr>
                      <m:t>[</m:t>
                    </m:r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</a:rPr>
                      <m:t>𝐷𝑒𝑐</m:t>
                    </m:r>
                    <m:d>
                      <m:dPr>
                        <m:ctrlPr>
                          <a:rPr lang="en-US" sz="27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  <m:d>
                          <m:dPr>
                            <m:ctrlPr>
                              <a:rPr lang="en-US" sz="27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700" i="1" dirty="0" err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𝐸𝑛𝑐</m:t>
                            </m:r>
                            <m:d>
                              <m:dPr>
                                <m:ctrlPr>
                                  <a:rPr lang="en-US" sz="2700" i="1" dirty="0" err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700" i="1" dirty="0" err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2700" i="1" dirty="0" err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700" b="1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𝑺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</a:rPr>
                      <m:t>∋</m:t>
                    </m:r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</a:rPr>
                      <m:t>] ≥ </m:t>
                    </m:r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</a:rPr>
                      <m:t> − </m:t>
                    </m:r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</a:rPr>
                      <m:t>𝜈</m:t>
                    </m:r>
                  </m:oMath>
                </a14:m>
                <a:r>
                  <a:rPr lang="en-US" sz="2700" dirty="0" smtClean="0">
                    <a:solidFill>
                      <a:srgbClr val="00B050"/>
                    </a:solidFill>
                  </a:rPr>
                  <a:t> </a:t>
                </a:r>
                <a:endParaRPr lang="en-US" sz="27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82" y="4005064"/>
                <a:ext cx="9158234" cy="2009076"/>
              </a:xfrm>
              <a:prstGeom prst="rect">
                <a:avLst/>
              </a:prstGeom>
              <a:blipFill>
                <a:blip r:embed="rId14"/>
                <a:stretch>
                  <a:fillRect l="-1265" t="-2424" r="-99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לבן 2"/>
              <p:cNvSpPr/>
              <p:nvPr/>
            </p:nvSpPr>
            <p:spPr>
              <a:xfrm>
                <a:off x="82893" y="6251291"/>
                <a:ext cx="895360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 smtClean="0"/>
                  <a:t>A code is </a:t>
                </a:r>
                <a:r>
                  <a:rPr lang="en-US" sz="2700" dirty="0">
                    <a:solidFill>
                      <a:srgbClr val="0070C0"/>
                    </a:solidFill>
                  </a:rPr>
                  <a:t>explicit</a:t>
                </a:r>
                <a:r>
                  <a:rPr lang="en-US" sz="2700" dirty="0"/>
                  <a:t> if </a:t>
                </a:r>
                <a14:m>
                  <m:oMath xmlns:m="http://schemas.openxmlformats.org/officeDocument/2006/math">
                    <m:r>
                      <a:rPr lang="en-US" sz="2700" b="0" i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700" i="1">
                        <a:solidFill>
                          <a:srgbClr val="FF0000"/>
                        </a:solidFill>
                        <a:latin typeface="Cambria Math"/>
                      </a:rPr>
                      <m:t>𝐸𝑛𝑐</m:t>
                    </m:r>
                    <m:r>
                      <a:rPr lang="en-US" sz="2700" b="0" i="1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/>
                      </a:rPr>
                      <m:t>𝐷𝑒𝑐</m:t>
                    </m:r>
                    <m:r>
                      <a:rPr lang="en-US" sz="27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700" dirty="0" smtClean="0"/>
                  <a:t> are polynomial.</a:t>
                </a:r>
                <a:endParaRPr lang="en-US" sz="2700" dirty="0"/>
              </a:p>
            </p:txBody>
          </p:sp>
        </mc:Choice>
        <mc:Fallback xmlns="">
          <p:sp>
            <p:nvSpPr>
              <p:cNvPr id="3" name="מלבן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93" y="6251291"/>
                <a:ext cx="8953603" cy="507831"/>
              </a:xfrm>
              <a:prstGeom prst="rect">
                <a:avLst/>
              </a:prstGeom>
              <a:blipFill rotWithShape="1">
                <a:blip r:embed="rId15"/>
                <a:stretch>
                  <a:fillRect l="-1294" t="-9524" b="-29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לבן 5"/>
              <p:cNvSpPr/>
              <p:nvPr/>
            </p:nvSpPr>
            <p:spPr>
              <a:xfrm>
                <a:off x="236817" y="2972254"/>
                <a:ext cx="1776734" cy="676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𝑅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</m:d>
                      </m:den>
                    </m:f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6" name="מלבן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17" y="2972254"/>
                <a:ext cx="1776734" cy="67672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763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3" grpId="0"/>
      <p:bldP spid="34" grpId="0"/>
      <p:bldP spid="44" grpId="0" animBg="1"/>
      <p:bldP spid="45" grpId="0" animBg="1"/>
      <p:bldP spid="46" grpId="0" animBg="1"/>
      <p:bldP spid="54" grpId="0"/>
      <p:bldP spid="62" grpId="0" animBg="1"/>
      <p:bldP spid="64" grpId="0"/>
      <p:bldP spid="26" grpId="0" animBg="1"/>
      <p:bldP spid="28" grpId="0" animBg="1"/>
      <p:bldP spid="9" grpId="0"/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/>
          <p:cNvSpPr/>
          <p:nvPr/>
        </p:nvSpPr>
        <p:spPr>
          <a:xfrm>
            <a:off x="134402" y="5859055"/>
            <a:ext cx="885698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700" dirty="0">
              <a:solidFill>
                <a:srgbClr val="00B050"/>
              </a:solidFill>
            </a:endParaRPr>
          </a:p>
        </p:txBody>
      </p:sp>
      <p:sp>
        <p:nvSpPr>
          <p:cNvPr id="13" name="הסבר ענן 4"/>
          <p:cNvSpPr/>
          <p:nvPr/>
        </p:nvSpPr>
        <p:spPr>
          <a:xfrm>
            <a:off x="1538131" y="3996078"/>
            <a:ext cx="7605869" cy="2767745"/>
          </a:xfrm>
          <a:prstGeom prst="cloudCallout">
            <a:avLst>
              <a:gd name="adj1" fmla="val -956"/>
              <a:gd name="adj2" fmla="val -8346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7030A0"/>
                </a:solidFill>
                <a:latin typeface="Tahoma" pitchFamily="34" charset="0"/>
              </a:rPr>
              <a:t>Preprocessing stage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</a:rPr>
              <a:t>: 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</a:rPr>
              <a:t>Enc,Dec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</a:rPr>
              <a:t>) 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</a:rPr>
              <a:t>toss a </a:t>
            </a:r>
            <a:r>
              <a:rPr lang="en-US" sz="2400" dirty="0" smtClean="0">
                <a:solidFill>
                  <a:srgbClr val="7030A0"/>
                </a:solidFill>
                <a:latin typeface="Tahoma" pitchFamily="34" charset="0"/>
              </a:rPr>
              <a:t>shared randomness 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</a:rPr>
              <a:t>of poly length that is </a:t>
            </a:r>
            <a:r>
              <a:rPr lang="en-US" sz="2400" dirty="0" smtClean="0">
                <a:solidFill>
                  <a:srgbClr val="7030A0"/>
                </a:solidFill>
                <a:latin typeface="Tahoma" pitchFamily="34" charset="0"/>
              </a:rPr>
              <a:t>used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</a:rPr>
              <a:t> for Encoding/Decoding (and is </a:t>
            </a:r>
            <a:r>
              <a:rPr lang="en-US" sz="2400" dirty="0" smtClean="0">
                <a:solidFill>
                  <a:srgbClr val="7030A0"/>
                </a:solidFill>
                <a:latin typeface="Tahoma" pitchFamily="34" charset="0"/>
              </a:rPr>
              <a:t>revealed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</a:rPr>
              <a:t> to the channel)</a:t>
            </a:r>
            <a:endParaRPr lang="he-IL" sz="24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3511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Explicit Construction of Binary Stochastic List-Decodable </a:t>
            </a:r>
            <a:r>
              <a:rPr lang="en-US" dirty="0">
                <a:solidFill>
                  <a:srgbClr val="002060"/>
                </a:solidFill>
              </a:rPr>
              <a:t>C</a:t>
            </a:r>
            <a:r>
              <a:rPr lang="en-US" dirty="0" smtClean="0">
                <a:solidFill>
                  <a:srgbClr val="002060"/>
                </a:solidFill>
              </a:rPr>
              <a:t>odes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37984" y="1276799"/>
                <a:ext cx="9036496" cy="558924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700" dirty="0" smtClean="0">
                    <a:solidFill>
                      <a:srgbClr val="00B050"/>
                    </a:solidFill>
                  </a:rPr>
                  <a:t>Guruswami</a:t>
                </a:r>
                <a:r>
                  <a:rPr lang="en-US" sz="2700" dirty="0">
                    <a:solidFill>
                      <a:srgbClr val="00B050"/>
                    </a:solidFill>
                  </a:rPr>
                  <a:t> and Smith [GS10]:</a:t>
                </a:r>
              </a:p>
              <a:p>
                <a:r>
                  <a:rPr lang="en-US" sz="2400" dirty="0"/>
                  <a:t>Explicit constructions of </a:t>
                </a:r>
                <a:r>
                  <a:rPr lang="en-US" sz="2400" u="sng" dirty="0"/>
                  <a:t>stochastic</a:t>
                </a:r>
                <a:r>
                  <a:rPr lang="en-US" sz="2400" dirty="0"/>
                  <a:t> codes with rate approaching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𝐻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400" dirty="0"/>
                  <a:t>, for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additive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channels</a:t>
                </a:r>
                <a:r>
                  <a:rPr lang="en-US" sz="2400" dirty="0" smtClean="0"/>
                  <a:t>. </a:t>
                </a:r>
                <a:endParaRPr lang="en-US" sz="2400" dirty="0"/>
              </a:p>
              <a:p>
                <a:r>
                  <a:rPr lang="en-US" sz="2400" dirty="0" smtClean="0"/>
                  <a:t>For </a:t>
                </a:r>
                <a:r>
                  <a:rPr lang="en-US" sz="2400" dirty="0"/>
                  <a:t>every constant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c</a:t>
                </a:r>
                <a:r>
                  <a:rPr lang="en-US" sz="2400" dirty="0" smtClean="0"/>
                  <a:t>, exists a </a:t>
                </a:r>
                <a:r>
                  <a:rPr lang="en-US" sz="2400" b="1" u="sng" dirty="0" smtClean="0">
                    <a:solidFill>
                      <a:srgbClr val="0070C0"/>
                    </a:solidFill>
                  </a:rPr>
                  <a:t>Monte-Carlo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explicit construction of list decodable </a:t>
                </a:r>
                <a:r>
                  <a:rPr lang="en-US" sz="2400" u="sng" dirty="0"/>
                  <a:t>stochastic</a:t>
                </a:r>
                <a:r>
                  <a:rPr lang="en-US" sz="2400" dirty="0"/>
                  <a:t> codes against channels </a:t>
                </a:r>
                <a:r>
                  <a:rPr lang="en-US" sz="2400" dirty="0" smtClean="0"/>
                  <a:t>of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4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700" dirty="0" smtClean="0">
                    <a:solidFill>
                      <a:srgbClr val="00B050"/>
                    </a:solidFill>
                  </a:rPr>
                  <a:t>Open problems in [GS10] : </a:t>
                </a:r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F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ully </a:t>
                </a:r>
                <a:r>
                  <a:rPr lang="en-US" sz="2400" dirty="0">
                    <a:solidFill>
                      <a:srgbClr val="0070C0"/>
                    </a:solidFill>
                  </a:rPr>
                  <a:t>explicit </a:t>
                </a:r>
                <a:r>
                  <a:rPr lang="en-US" sz="2400" dirty="0"/>
                  <a:t>(that is not </a:t>
                </a:r>
                <a:r>
                  <a:rPr lang="en-US" sz="2400" dirty="0" smtClean="0"/>
                  <a:t>Monte-Carlo</a:t>
                </a:r>
                <a:r>
                  <a:rPr lang="en-US" sz="2400" dirty="0"/>
                  <a:t>) </a:t>
                </a:r>
                <a:r>
                  <a:rPr lang="en-US" sz="2400" dirty="0" smtClean="0"/>
                  <a:t>codes </a:t>
                </a:r>
                <a:r>
                  <a:rPr lang="en-US" sz="2400" dirty="0"/>
                  <a:t>with the same parameters, </a:t>
                </a:r>
                <a:r>
                  <a:rPr lang="en-US" sz="2400" u="sng" dirty="0"/>
                  <a:t>under hardness assumptions</a:t>
                </a:r>
                <a:r>
                  <a:rPr lang="en-US" sz="2400" dirty="0"/>
                  <a:t>. </a:t>
                </a:r>
                <a:endParaRPr lang="en-US" sz="2400" dirty="0" smtClean="0"/>
              </a:p>
              <a:p>
                <a:r>
                  <a:rPr lang="en-US" sz="2400" dirty="0" smtClean="0">
                    <a:solidFill>
                      <a:srgbClr val="0070C0"/>
                    </a:solidFill>
                  </a:rPr>
                  <a:t>Fully explicit </a:t>
                </a:r>
                <a:r>
                  <a:rPr lang="en-US" sz="2400" u="sng" dirty="0"/>
                  <a:t>unconditional</a:t>
                </a:r>
                <a:r>
                  <a:rPr lang="en-US" sz="2400" dirty="0"/>
                  <a:t> constructions with </a:t>
                </a:r>
                <a:r>
                  <a:rPr lang="en-US" sz="2400" dirty="0" smtClean="0"/>
                  <a:t>the same </a:t>
                </a:r>
                <a:r>
                  <a:rPr lang="en-US" sz="2400" dirty="0"/>
                  <a:t>parameters against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err="1">
                        <a:solidFill>
                          <a:srgbClr val="FF0000"/>
                        </a:solidFill>
                        <a:latin typeface="Cambria Math"/>
                      </a:rPr>
                      <m:t>𝑙𝑜𝑔𝑛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/>
                      </a:rPr>
                      <m:t>𝑠𝑝𝑎𝑐𝑒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online channels</a:t>
                </a:r>
                <a:r>
                  <a:rPr lang="en-US" sz="2400" dirty="0" smtClean="0"/>
                  <a:t>. </a:t>
                </a:r>
              </a:p>
              <a:p>
                <a:pPr marL="0" indent="0">
                  <a:buNone/>
                </a:pPr>
                <a:r>
                  <a:rPr lang="en-US" sz="2700" dirty="0">
                    <a:solidFill>
                      <a:srgbClr val="00B050"/>
                    </a:solidFill>
                  </a:rPr>
                  <a:t>This work</a:t>
                </a:r>
                <a:r>
                  <a:rPr lang="en-US" sz="2700" dirty="0" smtClean="0">
                    <a:solidFill>
                      <a:srgbClr val="00B050"/>
                    </a:solidFill>
                  </a:rPr>
                  <a:t>: </a:t>
                </a:r>
                <a:r>
                  <a:rPr lang="en-US" sz="2700" dirty="0"/>
                  <a:t>we </a:t>
                </a:r>
                <a:r>
                  <a:rPr lang="en-US" sz="2700" dirty="0" smtClean="0"/>
                  <a:t>resolve these open problems.</a:t>
                </a:r>
              </a:p>
              <a:p>
                <a:pPr marL="0" indent="0">
                  <a:buNone/>
                </a:pPr>
                <a:r>
                  <a:rPr lang="en-US" sz="2700" dirty="0" smtClean="0"/>
                  <a:t>	</a:t>
                </a:r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984" y="1276799"/>
                <a:ext cx="9036496" cy="5589240"/>
              </a:xfrm>
              <a:blipFill>
                <a:blip r:embed="rId3"/>
                <a:stretch>
                  <a:fillRect l="-1282" t="-87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3"/>
          <p:cNvSpPr/>
          <p:nvPr/>
        </p:nvSpPr>
        <p:spPr bwMode="auto">
          <a:xfrm>
            <a:off x="4211960" y="2803787"/>
            <a:ext cx="1573381" cy="45719"/>
          </a:xfrm>
          <a:custGeom>
            <a:avLst/>
            <a:gdLst>
              <a:gd name="connsiteX0" fmla="*/ 0 w 6014720"/>
              <a:gd name="connsiteY0" fmla="*/ 32748 h 53068"/>
              <a:gd name="connsiteX1" fmla="*/ 111760 w 6014720"/>
              <a:gd name="connsiteY1" fmla="*/ 12428 h 53068"/>
              <a:gd name="connsiteX2" fmla="*/ 162560 w 6014720"/>
              <a:gd name="connsiteY2" fmla="*/ 22588 h 53068"/>
              <a:gd name="connsiteX3" fmla="*/ 223520 w 6014720"/>
              <a:gd name="connsiteY3" fmla="*/ 53068 h 53068"/>
              <a:gd name="connsiteX4" fmla="*/ 335280 w 6014720"/>
              <a:gd name="connsiteY4" fmla="*/ 42908 h 53068"/>
              <a:gd name="connsiteX5" fmla="*/ 365760 w 6014720"/>
              <a:gd name="connsiteY5" fmla="*/ 32748 h 53068"/>
              <a:gd name="connsiteX6" fmla="*/ 436880 w 6014720"/>
              <a:gd name="connsiteY6" fmla="*/ 12428 h 53068"/>
              <a:gd name="connsiteX7" fmla="*/ 599440 w 6014720"/>
              <a:gd name="connsiteY7" fmla="*/ 22588 h 53068"/>
              <a:gd name="connsiteX8" fmla="*/ 711200 w 6014720"/>
              <a:gd name="connsiteY8" fmla="*/ 42908 h 53068"/>
              <a:gd name="connsiteX9" fmla="*/ 792480 w 6014720"/>
              <a:gd name="connsiteY9" fmla="*/ 53068 h 53068"/>
              <a:gd name="connsiteX10" fmla="*/ 995680 w 6014720"/>
              <a:gd name="connsiteY10" fmla="*/ 42908 h 53068"/>
              <a:gd name="connsiteX11" fmla="*/ 1026160 w 6014720"/>
              <a:gd name="connsiteY11" fmla="*/ 32748 h 53068"/>
              <a:gd name="connsiteX12" fmla="*/ 1158240 w 6014720"/>
              <a:gd name="connsiteY12" fmla="*/ 22588 h 53068"/>
              <a:gd name="connsiteX13" fmla="*/ 1615440 w 6014720"/>
              <a:gd name="connsiteY13" fmla="*/ 12428 h 53068"/>
              <a:gd name="connsiteX14" fmla="*/ 1686560 w 6014720"/>
              <a:gd name="connsiteY14" fmla="*/ 2268 h 53068"/>
              <a:gd name="connsiteX15" fmla="*/ 2184400 w 6014720"/>
              <a:gd name="connsiteY15" fmla="*/ 22588 h 53068"/>
              <a:gd name="connsiteX16" fmla="*/ 3139440 w 6014720"/>
              <a:gd name="connsiteY16" fmla="*/ 22588 h 53068"/>
              <a:gd name="connsiteX17" fmla="*/ 3383280 w 6014720"/>
              <a:gd name="connsiteY17" fmla="*/ 42908 h 53068"/>
              <a:gd name="connsiteX18" fmla="*/ 3515360 w 6014720"/>
              <a:gd name="connsiteY18" fmla="*/ 32748 h 53068"/>
              <a:gd name="connsiteX19" fmla="*/ 3566160 w 6014720"/>
              <a:gd name="connsiteY19" fmla="*/ 22588 h 53068"/>
              <a:gd name="connsiteX20" fmla="*/ 3647440 w 6014720"/>
              <a:gd name="connsiteY20" fmla="*/ 12428 h 53068"/>
              <a:gd name="connsiteX21" fmla="*/ 3799840 w 6014720"/>
              <a:gd name="connsiteY21" fmla="*/ 2268 h 53068"/>
              <a:gd name="connsiteX22" fmla="*/ 4765040 w 6014720"/>
              <a:gd name="connsiteY22" fmla="*/ 12428 h 53068"/>
              <a:gd name="connsiteX23" fmla="*/ 4826000 w 6014720"/>
              <a:gd name="connsiteY23" fmla="*/ 32748 h 53068"/>
              <a:gd name="connsiteX24" fmla="*/ 4927600 w 6014720"/>
              <a:gd name="connsiteY24" fmla="*/ 42908 h 53068"/>
              <a:gd name="connsiteX25" fmla="*/ 5151120 w 6014720"/>
              <a:gd name="connsiteY25" fmla="*/ 32748 h 53068"/>
              <a:gd name="connsiteX26" fmla="*/ 5181600 w 6014720"/>
              <a:gd name="connsiteY26" fmla="*/ 22588 h 53068"/>
              <a:gd name="connsiteX27" fmla="*/ 5232400 w 6014720"/>
              <a:gd name="connsiteY27" fmla="*/ 12428 h 53068"/>
              <a:gd name="connsiteX28" fmla="*/ 5425440 w 6014720"/>
              <a:gd name="connsiteY28" fmla="*/ 2268 h 53068"/>
              <a:gd name="connsiteX29" fmla="*/ 6014720 w 6014720"/>
              <a:gd name="connsiteY29" fmla="*/ 12428 h 5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14720" h="53068">
                <a:moveTo>
                  <a:pt x="0" y="32748"/>
                </a:moveTo>
                <a:cubicBezTo>
                  <a:pt x="37253" y="25975"/>
                  <a:pt x="73970" y="14790"/>
                  <a:pt x="111760" y="12428"/>
                </a:cubicBezTo>
                <a:cubicBezTo>
                  <a:pt x="128995" y="11351"/>
                  <a:pt x="145807" y="18400"/>
                  <a:pt x="162560" y="22588"/>
                </a:cubicBezTo>
                <a:cubicBezTo>
                  <a:pt x="196211" y="31001"/>
                  <a:pt x="193721" y="33202"/>
                  <a:pt x="223520" y="53068"/>
                </a:cubicBezTo>
                <a:cubicBezTo>
                  <a:pt x="260773" y="49681"/>
                  <a:pt x="298249" y="48198"/>
                  <a:pt x="335280" y="42908"/>
                </a:cubicBezTo>
                <a:cubicBezTo>
                  <a:pt x="345882" y="41393"/>
                  <a:pt x="355462" y="35690"/>
                  <a:pt x="365760" y="32748"/>
                </a:cubicBezTo>
                <a:cubicBezTo>
                  <a:pt x="455062" y="7233"/>
                  <a:pt x="363799" y="36788"/>
                  <a:pt x="436880" y="12428"/>
                </a:cubicBezTo>
                <a:cubicBezTo>
                  <a:pt x="491067" y="15815"/>
                  <a:pt x="545352" y="17885"/>
                  <a:pt x="599440" y="22588"/>
                </a:cubicBezTo>
                <a:cubicBezTo>
                  <a:pt x="739332" y="34753"/>
                  <a:pt x="615287" y="26923"/>
                  <a:pt x="711200" y="42908"/>
                </a:cubicBezTo>
                <a:cubicBezTo>
                  <a:pt x="738133" y="47397"/>
                  <a:pt x="765387" y="49681"/>
                  <a:pt x="792480" y="53068"/>
                </a:cubicBezTo>
                <a:cubicBezTo>
                  <a:pt x="860213" y="49681"/>
                  <a:pt x="928117" y="48783"/>
                  <a:pt x="995680" y="42908"/>
                </a:cubicBezTo>
                <a:cubicBezTo>
                  <a:pt x="1006349" y="41980"/>
                  <a:pt x="1015533" y="34076"/>
                  <a:pt x="1026160" y="32748"/>
                </a:cubicBezTo>
                <a:cubicBezTo>
                  <a:pt x="1069976" y="27271"/>
                  <a:pt x="1114109" y="24110"/>
                  <a:pt x="1158240" y="22588"/>
                </a:cubicBezTo>
                <a:cubicBezTo>
                  <a:pt x="1310587" y="17335"/>
                  <a:pt x="1463040" y="15815"/>
                  <a:pt x="1615440" y="12428"/>
                </a:cubicBezTo>
                <a:cubicBezTo>
                  <a:pt x="1639147" y="9041"/>
                  <a:pt x="1662613" y="2268"/>
                  <a:pt x="1686560" y="2268"/>
                </a:cubicBezTo>
                <a:cubicBezTo>
                  <a:pt x="2080201" y="2268"/>
                  <a:pt x="1988783" y="-10015"/>
                  <a:pt x="2184400" y="22588"/>
                </a:cubicBezTo>
                <a:cubicBezTo>
                  <a:pt x="2677647" y="11627"/>
                  <a:pt x="2630628" y="6175"/>
                  <a:pt x="3139440" y="22588"/>
                </a:cubicBezTo>
                <a:cubicBezTo>
                  <a:pt x="3179830" y="23891"/>
                  <a:pt x="3336815" y="38684"/>
                  <a:pt x="3383280" y="42908"/>
                </a:cubicBezTo>
                <a:cubicBezTo>
                  <a:pt x="3427307" y="39521"/>
                  <a:pt x="3471473" y="37624"/>
                  <a:pt x="3515360" y="32748"/>
                </a:cubicBezTo>
                <a:cubicBezTo>
                  <a:pt x="3532523" y="30841"/>
                  <a:pt x="3549092" y="25214"/>
                  <a:pt x="3566160" y="22588"/>
                </a:cubicBezTo>
                <a:cubicBezTo>
                  <a:pt x="3593147" y="18436"/>
                  <a:pt x="3620238" y="14793"/>
                  <a:pt x="3647440" y="12428"/>
                </a:cubicBezTo>
                <a:cubicBezTo>
                  <a:pt x="3698161" y="8017"/>
                  <a:pt x="3749040" y="5655"/>
                  <a:pt x="3799840" y="2268"/>
                </a:cubicBezTo>
                <a:lnTo>
                  <a:pt x="4765040" y="12428"/>
                </a:lnTo>
                <a:cubicBezTo>
                  <a:pt x="4786450" y="13064"/>
                  <a:pt x="4804687" y="30617"/>
                  <a:pt x="4826000" y="32748"/>
                </a:cubicBezTo>
                <a:lnTo>
                  <a:pt x="4927600" y="42908"/>
                </a:lnTo>
                <a:cubicBezTo>
                  <a:pt x="5002107" y="39521"/>
                  <a:pt x="5076774" y="38696"/>
                  <a:pt x="5151120" y="32748"/>
                </a:cubicBezTo>
                <a:cubicBezTo>
                  <a:pt x="5161795" y="31894"/>
                  <a:pt x="5171210" y="25185"/>
                  <a:pt x="5181600" y="22588"/>
                </a:cubicBezTo>
                <a:cubicBezTo>
                  <a:pt x="5198353" y="18400"/>
                  <a:pt x="5215191" y="13862"/>
                  <a:pt x="5232400" y="12428"/>
                </a:cubicBezTo>
                <a:cubicBezTo>
                  <a:pt x="5296613" y="7077"/>
                  <a:pt x="5361093" y="5655"/>
                  <a:pt x="5425440" y="2268"/>
                </a:cubicBezTo>
                <a:cubicBezTo>
                  <a:pt x="5933430" y="13311"/>
                  <a:pt x="5736977" y="12428"/>
                  <a:pt x="6014720" y="12428"/>
                </a:cubicBezTo>
              </a:path>
            </a:pathLst>
          </a:cu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930" y="5103885"/>
            <a:ext cx="275090" cy="260648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328" y="4293096"/>
            <a:ext cx="260692" cy="2470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148064" y="2132856"/>
                <a:ext cx="408599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𝑧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)=</m:t>
                    </m:r>
                    <m:r>
                      <a:rPr lang="en-US" sz="2200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𝑧</m:t>
                    </m:r>
                    <m:r>
                      <a:rPr lang="en-US" sz="2200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⊕</m:t>
                    </m:r>
                    <m:r>
                      <a:rPr lang="en-US" sz="2200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𝑒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200" dirty="0" smtClean="0"/>
                  <a:t>for fixed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𝑒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2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  <m:r>
                              <a:rPr lang="en-US" sz="22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2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2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GB" sz="2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2132856"/>
                <a:ext cx="4085990" cy="430887"/>
              </a:xfrm>
              <a:prstGeom prst="rect">
                <a:avLst/>
              </a:prstGeom>
              <a:blipFill rotWithShape="1">
                <a:blip r:embed="rId7"/>
                <a:stretch>
                  <a:fillRect t="-8451" b="-267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הסבר ענן 4"/>
          <p:cNvSpPr/>
          <p:nvPr/>
        </p:nvSpPr>
        <p:spPr>
          <a:xfrm>
            <a:off x="2555776" y="1988840"/>
            <a:ext cx="6366999" cy="2448272"/>
          </a:xfrm>
          <a:prstGeom prst="cloudCallout">
            <a:avLst>
              <a:gd name="adj1" fmla="val -45943"/>
              <a:gd name="adj2" fmla="val 7748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</a:rPr>
              <a:t>“Essentially” All randomized channels studied in info-theory (e.g. BSC, Burst,…) are implementable in </a:t>
            </a:r>
            <a:r>
              <a:rPr lang="en-US" sz="2400" dirty="0" err="1" smtClean="0">
                <a:solidFill>
                  <a:srgbClr val="FF0000"/>
                </a:solidFill>
                <a:latin typeface="Tahoma" pitchFamily="34" charset="0"/>
              </a:rPr>
              <a:t>logspace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endParaRPr lang="he-IL" sz="2400" dirty="0">
              <a:solidFill>
                <a:srgbClr val="FF0000"/>
              </a:solidFill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הסבר ענן 11"/>
              <p:cNvSpPr/>
              <p:nvPr/>
            </p:nvSpPr>
            <p:spPr>
              <a:xfrm>
                <a:off x="3419873" y="4149080"/>
                <a:ext cx="4896543" cy="2197152"/>
              </a:xfrm>
              <a:prstGeom prst="cloudCallout">
                <a:avLst>
                  <a:gd name="adj1" fmla="val -14439"/>
                  <a:gd name="adj2" fmla="val 106255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schemeClr val="tx1"/>
                    </a:solidFill>
                    <a:latin typeface="Tahoma" pitchFamily="34" charset="0"/>
                  </a:rPr>
                  <a:t>The run time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𝐸𝑛𝑐</m:t>
                    </m:r>
                    <m:r>
                      <a:rPr lang="en-US" sz="2400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sz="2400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𝐷𝑒𝑐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ahoma" pitchFamily="34" charset="0"/>
                  </a:rPr>
                  <a:t>is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ahoma" pitchFamily="34" charset="0"/>
                  </a:rPr>
                  <a:t>polynomial larger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ahoma" pitchFamily="34" charset="0"/>
                  </a:rPr>
                  <a:t>.</a:t>
                </a:r>
                <a:endParaRPr lang="he-IL" sz="2400" dirty="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2" name="הסבר ענן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3" y="4149080"/>
                <a:ext cx="4896543" cy="2197152"/>
              </a:xfrm>
              <a:prstGeom prst="cloudCallout">
                <a:avLst>
                  <a:gd name="adj1" fmla="val -14439"/>
                  <a:gd name="adj2" fmla="val 106255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הסבר ענן 4"/>
              <p:cNvSpPr/>
              <p:nvPr/>
            </p:nvSpPr>
            <p:spPr>
              <a:xfrm>
                <a:off x="3589853" y="332656"/>
                <a:ext cx="5554147" cy="2304256"/>
              </a:xfrm>
              <a:prstGeom prst="cloudCallout">
                <a:avLst>
                  <a:gd name="adj1" fmla="val -24514"/>
                  <a:gd name="adj2" fmla="val 118034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schemeClr val="tx1"/>
                    </a:solidFill>
                    <a:latin typeface="Tahoma" pitchFamily="34" charset="0"/>
                  </a:rPr>
                  <a:t>Standard assumption: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schemeClr val="tx1"/>
                    </a:solidFill>
                    <a:latin typeface="Tahoma" pitchFamily="34" charset="0"/>
                  </a:rPr>
                  <a:t>there exists a function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𝐷𝑇𝐼𝑀𝐸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ahoma" pitchFamily="34" charset="0"/>
                  </a:rPr>
                  <a:t>which is hard for “small circuits” [IW97]</a:t>
                </a:r>
                <a:endParaRPr lang="he-IL" sz="2400" dirty="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5" name="הסבר ענן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853" y="332656"/>
                <a:ext cx="5554147" cy="2304256"/>
              </a:xfrm>
              <a:prstGeom prst="cloudCallout">
                <a:avLst>
                  <a:gd name="adj1" fmla="val -24514"/>
                  <a:gd name="adj2" fmla="val 118034"/>
                </a:avLst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150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9" grpId="0" animBg="1"/>
      <p:bldP spid="6" grpId="0"/>
      <p:bldP spid="14" grpId="0" animBg="1"/>
      <p:bldP spid="14" grpId="1" animBg="1"/>
      <p:bldP spid="12" grpId="0" animBg="1"/>
      <p:bldP spid="12" grpId="1" animBg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Theorem for circuit channels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6925" y="1052736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00B050"/>
                    </a:solidFill>
                  </a:rPr>
                  <a:t>Thm:</a:t>
                </a:r>
                <a:r>
                  <a:rPr lang="en-US" sz="2800" dirty="0" smtClean="0"/>
                  <a:t> Assume [IW97]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hardness assumption</a:t>
                </a:r>
                <a:r>
                  <a:rPr lang="en-US" sz="2800" dirty="0" smtClean="0"/>
                  <a:t>, then</a:t>
                </a:r>
                <a:endParaRPr lang="en-US" sz="28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/>
                  <a:t> we give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stochastic code </a:t>
                </a:r>
                <a:r>
                  <a:rPr lang="en-US" sz="2800" dirty="0" smtClean="0"/>
                  <a:t>with:</a:t>
                </a:r>
              </a:p>
              <a:p>
                <a:r>
                  <a:rPr lang="en-US" sz="2800" dirty="0" smtClean="0">
                    <a:solidFill>
                      <a:srgbClr val="0070C0"/>
                    </a:solidFill>
                  </a:rPr>
                  <a:t>Optimal Rate: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b="0" dirty="0" smtClean="0"/>
              </a:p>
              <a:p>
                <a:r>
                  <a:rPr lang="en-US" sz="2800" dirty="0" smtClean="0"/>
                  <a:t>For channels of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size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800" dirty="0" smtClean="0"/>
                  <a:t> that induce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𝑝𝑛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</a:rPr>
                  <a:t>errors</a:t>
                </a:r>
                <a:r>
                  <a:rPr lang="en-US" sz="2800" dirty="0" smtClean="0"/>
                  <a:t>.</a:t>
                </a:r>
              </a:p>
              <a:p>
                <a:r>
                  <a:rPr lang="en-US" sz="2800" dirty="0" smtClean="0">
                    <a:solidFill>
                      <a:srgbClr val="0070C0"/>
                    </a:solidFill>
                  </a:rPr>
                  <a:t>Constant list size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b="0" dirty="0" smtClean="0"/>
              </a:p>
              <a:p>
                <a:r>
                  <a:rPr lang="en-US" sz="2800" dirty="0" smtClean="0">
                    <a:solidFill>
                      <a:srgbClr val="0070C0"/>
                    </a:solidFill>
                  </a:rPr>
                  <a:t>Explicit</a:t>
                </a:r>
                <a:r>
                  <a:rPr lang="en-US" sz="2800" dirty="0" smtClean="0"/>
                  <a:t>: (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Enc</a:t>
                </a:r>
                <a:r>
                  <a:rPr lang="en-US" sz="2800" dirty="0" err="1" smtClean="0"/>
                  <a:t>,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Dec</a:t>
                </a:r>
                <a:r>
                  <a:rPr lang="en-US" sz="2800" dirty="0" smtClean="0"/>
                  <a:t>) run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 smtClean="0"/>
                  <a:t>.</a:t>
                </a:r>
              </a:p>
              <a:p>
                <a:r>
                  <a:rPr lang="en-US" sz="2800" dirty="0" smtClean="0"/>
                  <a:t>Probability of decoding failure: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 smtClean="0"/>
                  <a:t>.</a:t>
                </a:r>
                <a:endParaRPr lang="he-IL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6925" y="1052736"/>
                <a:ext cx="8229600" cy="4525963"/>
              </a:xfrm>
              <a:blipFill>
                <a:blip r:embed="rId2"/>
                <a:stretch>
                  <a:fillRect l="-1556" t="-134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תמונה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725144"/>
            <a:ext cx="1253361" cy="7920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5981" y="6165304"/>
            <a:ext cx="3960440" cy="672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Conservative assumption on the channel  </a:t>
            </a:r>
            <a:r>
              <a:rPr lang="en-US" sz="2400" dirty="0" smtClean="0"/>
              <a:t>complexity</a:t>
            </a:r>
            <a:endParaRPr lang="en-US" sz="2400" dirty="0"/>
          </a:p>
        </p:txBody>
      </p:sp>
      <p:sp>
        <p:nvSpPr>
          <p:cNvPr id="6" name="Right Arrow 5"/>
          <p:cNvSpPr/>
          <p:nvPr/>
        </p:nvSpPr>
        <p:spPr>
          <a:xfrm>
            <a:off x="4146423" y="6386992"/>
            <a:ext cx="1194641" cy="252799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341064" y="6178129"/>
            <a:ext cx="3357865" cy="670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Reduced efficiency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85981" y="5517232"/>
            <a:ext cx="8512947" cy="6342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 weakness of this result is that </a:t>
            </a:r>
            <a:r>
              <a:rPr lang="en-US" sz="2400" dirty="0" err="1" smtClean="0">
                <a:solidFill>
                  <a:srgbClr val="FF0000"/>
                </a:solidFill>
              </a:rPr>
              <a:t>Enc</a:t>
            </a:r>
            <a:r>
              <a:rPr lang="en-US" sz="2400" dirty="0" smtClean="0">
                <a:solidFill>
                  <a:srgbClr val="FF0000"/>
                </a:solidFill>
              </a:rPr>
              <a:t>/Dec</a:t>
            </a:r>
            <a:r>
              <a:rPr lang="en-US" sz="2400" dirty="0" smtClean="0"/>
              <a:t> need to be stronger than the channel</a:t>
            </a:r>
          </a:p>
        </p:txBody>
      </p:sp>
      <p:sp>
        <p:nvSpPr>
          <p:cNvPr id="13" name="הסבר ענן 107"/>
          <p:cNvSpPr/>
          <p:nvPr/>
        </p:nvSpPr>
        <p:spPr>
          <a:xfrm>
            <a:off x="5614848" y="3212976"/>
            <a:ext cx="2810296" cy="1740579"/>
          </a:xfrm>
          <a:prstGeom prst="cloudCallout">
            <a:avLst>
              <a:gd name="adj1" fmla="val 44986"/>
              <a:gd name="adj2" fmla="val 5756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Necessary with this approach. Might be possible with Crypto?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הסבר ענן 107"/>
              <p:cNvSpPr/>
              <p:nvPr/>
            </p:nvSpPr>
            <p:spPr>
              <a:xfrm>
                <a:off x="5737523" y="3155274"/>
                <a:ext cx="2808312" cy="2068748"/>
              </a:xfrm>
              <a:prstGeom prst="cloudCallout">
                <a:avLst>
                  <a:gd name="adj1" fmla="val 40124"/>
                  <a:gd name="adj2" fmla="val 5422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If channel is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online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logspace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(or space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√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can we get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fixed poly-time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enc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/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dec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?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הסבר ענן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523" y="3155274"/>
                <a:ext cx="2808312" cy="2068748"/>
              </a:xfrm>
              <a:prstGeom prst="cloudCallout">
                <a:avLst>
                  <a:gd name="adj1" fmla="val 40124"/>
                  <a:gd name="adj2" fmla="val 54227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80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3" grpId="0" animBg="1"/>
      <p:bldP spid="13" grpId="1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Theorem for online </a:t>
            </a:r>
            <a:r>
              <a:rPr lang="en-US" dirty="0" err="1" smtClean="0"/>
              <a:t>logspace</a:t>
            </a:r>
            <a:r>
              <a:rPr lang="en-US" dirty="0" smtClean="0"/>
              <a:t> channels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6925" y="1052736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00B050"/>
                    </a:solidFill>
                  </a:rPr>
                  <a:t>Thm:</a:t>
                </a:r>
                <a:r>
                  <a:rPr lang="en-US" sz="2800" dirty="0" smtClean="0"/>
                  <a:t> Assume [IW97]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hardness assumption</a:t>
                </a:r>
                <a:r>
                  <a:rPr lang="en-US" sz="2800" dirty="0" smtClean="0"/>
                  <a:t>, then</a:t>
                </a:r>
                <a:endParaRPr lang="en-US" sz="28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/>
                  <a:t> we give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stochastic code </a:t>
                </a:r>
                <a:r>
                  <a:rPr lang="en-US" sz="2800" dirty="0" smtClean="0"/>
                  <a:t>with:</a:t>
                </a:r>
              </a:p>
              <a:p>
                <a:r>
                  <a:rPr lang="en-US" sz="2800" dirty="0" smtClean="0">
                    <a:solidFill>
                      <a:srgbClr val="0070C0"/>
                    </a:solidFill>
                  </a:rPr>
                  <a:t>Optimal Rate: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b="0" dirty="0" smtClean="0"/>
              </a:p>
              <a:p>
                <a:r>
                  <a:rPr lang="en-US" sz="2800" dirty="0" smtClean="0"/>
                  <a:t>For channels of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size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800" dirty="0" smtClean="0"/>
                  <a:t> that induce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𝑝𝑛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</a:rPr>
                  <a:t>errors</a:t>
                </a:r>
                <a:r>
                  <a:rPr lang="en-US" sz="2800" dirty="0" smtClean="0"/>
                  <a:t>.</a:t>
                </a:r>
              </a:p>
              <a:p>
                <a:r>
                  <a:rPr lang="en-US" sz="2800" dirty="0" smtClean="0">
                    <a:solidFill>
                      <a:srgbClr val="0070C0"/>
                    </a:solidFill>
                  </a:rPr>
                  <a:t>Constant list size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b="0" dirty="0" smtClean="0"/>
              </a:p>
              <a:p>
                <a:r>
                  <a:rPr lang="en-US" sz="2800" dirty="0" smtClean="0">
                    <a:solidFill>
                      <a:srgbClr val="0070C0"/>
                    </a:solidFill>
                  </a:rPr>
                  <a:t>Explicit</a:t>
                </a:r>
                <a:r>
                  <a:rPr lang="en-US" sz="2800" dirty="0" smtClean="0"/>
                  <a:t>: (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Enc</a:t>
                </a:r>
                <a:r>
                  <a:rPr lang="en-US" sz="2800" dirty="0" err="1" smtClean="0"/>
                  <a:t>,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Dec</a:t>
                </a:r>
                <a:r>
                  <a:rPr lang="en-US" sz="2800" dirty="0" smtClean="0"/>
                  <a:t>) run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 smtClean="0"/>
                  <a:t>.</a:t>
                </a:r>
              </a:p>
              <a:p>
                <a:r>
                  <a:rPr lang="en-US" sz="2800" dirty="0" smtClean="0"/>
                  <a:t>Probability of decoding failure: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 smtClean="0"/>
                  <a:t>.</a:t>
                </a:r>
                <a:endParaRPr lang="he-IL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6925" y="1052736"/>
                <a:ext cx="8229600" cy="4525963"/>
              </a:xfrm>
              <a:blipFill>
                <a:blip r:embed="rId2"/>
                <a:stretch>
                  <a:fillRect l="-1556" t="-134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תמונה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725144"/>
            <a:ext cx="1253361" cy="7920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5981" y="6165304"/>
            <a:ext cx="3960440" cy="672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Conservative assumption on the channel  </a:t>
            </a:r>
            <a:r>
              <a:rPr lang="en-US" sz="2400" dirty="0" smtClean="0"/>
              <a:t>complexity</a:t>
            </a:r>
            <a:endParaRPr lang="en-US" sz="2400" dirty="0"/>
          </a:p>
        </p:txBody>
      </p:sp>
      <p:sp>
        <p:nvSpPr>
          <p:cNvPr id="6" name="Right Arrow 5"/>
          <p:cNvSpPr/>
          <p:nvPr/>
        </p:nvSpPr>
        <p:spPr>
          <a:xfrm>
            <a:off x="4146423" y="6386992"/>
            <a:ext cx="1194641" cy="252799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341064" y="6178129"/>
            <a:ext cx="3357865" cy="670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Reduced efficiency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85981" y="5517232"/>
            <a:ext cx="8512947" cy="6342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 weakness of this result is that </a:t>
            </a:r>
            <a:r>
              <a:rPr lang="en-US" sz="2400" dirty="0" err="1" smtClean="0">
                <a:solidFill>
                  <a:srgbClr val="FF0000"/>
                </a:solidFill>
              </a:rPr>
              <a:t>Enc</a:t>
            </a:r>
            <a:r>
              <a:rPr lang="en-US" sz="2400" dirty="0" smtClean="0">
                <a:solidFill>
                  <a:srgbClr val="FF0000"/>
                </a:solidFill>
              </a:rPr>
              <a:t>/Dec</a:t>
            </a:r>
            <a:r>
              <a:rPr lang="en-US" sz="2400" dirty="0" smtClean="0"/>
              <a:t> need to be stronger than the channel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הסבר ענן 107"/>
              <p:cNvSpPr/>
              <p:nvPr/>
            </p:nvSpPr>
            <p:spPr>
              <a:xfrm>
                <a:off x="5737523" y="3155274"/>
                <a:ext cx="2808312" cy="2068748"/>
              </a:xfrm>
              <a:prstGeom prst="cloudCallout">
                <a:avLst>
                  <a:gd name="adj1" fmla="val 40124"/>
                  <a:gd name="adj2" fmla="val 5422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If channel is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online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logspace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(or space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√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can we get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fixed poly-time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enc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/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dec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?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הסבר ענן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523" y="3155274"/>
                <a:ext cx="2808312" cy="2068748"/>
              </a:xfrm>
              <a:prstGeom prst="cloudCallout">
                <a:avLst>
                  <a:gd name="adj1" fmla="val 40124"/>
                  <a:gd name="adj2" fmla="val 54227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8"/>
          <p:cNvSpPr/>
          <p:nvPr/>
        </p:nvSpPr>
        <p:spPr>
          <a:xfrm>
            <a:off x="1403648" y="1269541"/>
            <a:ext cx="6150935" cy="181422"/>
          </a:xfrm>
          <a:custGeom>
            <a:avLst/>
            <a:gdLst>
              <a:gd name="connsiteX0" fmla="*/ 0 w 6150935"/>
              <a:gd name="connsiteY0" fmla="*/ 74428 h 181422"/>
              <a:gd name="connsiteX1" fmla="*/ 154172 w 6150935"/>
              <a:gd name="connsiteY1" fmla="*/ 79745 h 181422"/>
              <a:gd name="connsiteX2" fmla="*/ 255181 w 6150935"/>
              <a:gd name="connsiteY2" fmla="*/ 58479 h 181422"/>
              <a:gd name="connsiteX3" fmla="*/ 287079 w 6150935"/>
              <a:gd name="connsiteY3" fmla="*/ 53163 h 181422"/>
              <a:gd name="connsiteX4" fmla="*/ 430618 w 6150935"/>
              <a:gd name="connsiteY4" fmla="*/ 63796 h 181422"/>
              <a:gd name="connsiteX5" fmla="*/ 467832 w 6150935"/>
              <a:gd name="connsiteY5" fmla="*/ 69112 h 181422"/>
              <a:gd name="connsiteX6" fmla="*/ 749595 w 6150935"/>
              <a:gd name="connsiteY6" fmla="*/ 101010 h 181422"/>
              <a:gd name="connsiteX7" fmla="*/ 839972 w 6150935"/>
              <a:gd name="connsiteY7" fmla="*/ 116959 h 181422"/>
              <a:gd name="connsiteX8" fmla="*/ 1057939 w 6150935"/>
              <a:gd name="connsiteY8" fmla="*/ 159489 h 181422"/>
              <a:gd name="connsiteX9" fmla="*/ 1095153 w 6150935"/>
              <a:gd name="connsiteY9" fmla="*/ 138224 h 181422"/>
              <a:gd name="connsiteX10" fmla="*/ 1190846 w 6150935"/>
              <a:gd name="connsiteY10" fmla="*/ 69112 h 181422"/>
              <a:gd name="connsiteX11" fmla="*/ 1196162 w 6150935"/>
              <a:gd name="connsiteY11" fmla="*/ 53163 h 181422"/>
              <a:gd name="connsiteX12" fmla="*/ 1297172 w 6150935"/>
              <a:gd name="connsiteY12" fmla="*/ 0 h 181422"/>
              <a:gd name="connsiteX13" fmla="*/ 1520455 w 6150935"/>
              <a:gd name="connsiteY13" fmla="*/ 10633 h 181422"/>
              <a:gd name="connsiteX14" fmla="*/ 1589567 w 6150935"/>
              <a:gd name="connsiteY14" fmla="*/ 26582 h 181422"/>
              <a:gd name="connsiteX15" fmla="*/ 1695893 w 6150935"/>
              <a:gd name="connsiteY15" fmla="*/ 31898 h 181422"/>
              <a:gd name="connsiteX16" fmla="*/ 1759688 w 6150935"/>
              <a:gd name="connsiteY16" fmla="*/ 53163 h 181422"/>
              <a:gd name="connsiteX17" fmla="*/ 1786269 w 6150935"/>
              <a:gd name="connsiteY17" fmla="*/ 69112 h 181422"/>
              <a:gd name="connsiteX18" fmla="*/ 1823483 w 6150935"/>
              <a:gd name="connsiteY18" fmla="*/ 85061 h 181422"/>
              <a:gd name="connsiteX19" fmla="*/ 1850065 w 6150935"/>
              <a:gd name="connsiteY19" fmla="*/ 101010 h 181422"/>
              <a:gd name="connsiteX20" fmla="*/ 1866014 w 6150935"/>
              <a:gd name="connsiteY20" fmla="*/ 106326 h 181422"/>
              <a:gd name="connsiteX21" fmla="*/ 1903228 w 6150935"/>
              <a:gd name="connsiteY21" fmla="*/ 122275 h 181422"/>
              <a:gd name="connsiteX22" fmla="*/ 2121195 w 6150935"/>
              <a:gd name="connsiteY22" fmla="*/ 95693 h 181422"/>
              <a:gd name="connsiteX23" fmla="*/ 2232837 w 6150935"/>
              <a:gd name="connsiteY23" fmla="*/ 79745 h 181422"/>
              <a:gd name="connsiteX24" fmla="*/ 2413590 w 6150935"/>
              <a:gd name="connsiteY24" fmla="*/ 74428 h 181422"/>
              <a:gd name="connsiteX25" fmla="*/ 2493335 w 6150935"/>
              <a:gd name="connsiteY25" fmla="*/ 79745 h 181422"/>
              <a:gd name="connsiteX26" fmla="*/ 2562446 w 6150935"/>
              <a:gd name="connsiteY26" fmla="*/ 95693 h 181422"/>
              <a:gd name="connsiteX27" fmla="*/ 2663455 w 6150935"/>
              <a:gd name="connsiteY27" fmla="*/ 111642 h 181422"/>
              <a:gd name="connsiteX28" fmla="*/ 2833576 w 6150935"/>
              <a:gd name="connsiteY28" fmla="*/ 101010 h 181422"/>
              <a:gd name="connsiteX29" fmla="*/ 2934586 w 6150935"/>
              <a:gd name="connsiteY29" fmla="*/ 85061 h 181422"/>
              <a:gd name="connsiteX30" fmla="*/ 3110023 w 6150935"/>
              <a:gd name="connsiteY30" fmla="*/ 74428 h 181422"/>
              <a:gd name="connsiteX31" fmla="*/ 3216349 w 6150935"/>
              <a:gd name="connsiteY31" fmla="*/ 53163 h 181422"/>
              <a:gd name="connsiteX32" fmla="*/ 3439632 w 6150935"/>
              <a:gd name="connsiteY32" fmla="*/ 63796 h 181422"/>
              <a:gd name="connsiteX33" fmla="*/ 3535325 w 6150935"/>
              <a:gd name="connsiteY33" fmla="*/ 79745 h 181422"/>
              <a:gd name="connsiteX34" fmla="*/ 3880883 w 6150935"/>
              <a:gd name="connsiteY34" fmla="*/ 31898 h 181422"/>
              <a:gd name="connsiteX35" fmla="*/ 4465674 w 6150935"/>
              <a:gd name="connsiteY35" fmla="*/ 21266 h 181422"/>
              <a:gd name="connsiteX36" fmla="*/ 4534786 w 6150935"/>
              <a:gd name="connsiteY36" fmla="*/ 37214 h 181422"/>
              <a:gd name="connsiteX37" fmla="*/ 4582632 w 6150935"/>
              <a:gd name="connsiteY37" fmla="*/ 53163 h 181422"/>
              <a:gd name="connsiteX38" fmla="*/ 4657060 w 6150935"/>
              <a:gd name="connsiteY38" fmla="*/ 74428 h 181422"/>
              <a:gd name="connsiteX39" fmla="*/ 4726172 w 6150935"/>
              <a:gd name="connsiteY39" fmla="*/ 90377 h 181422"/>
              <a:gd name="connsiteX40" fmla="*/ 4763386 w 6150935"/>
              <a:gd name="connsiteY40" fmla="*/ 101010 h 181422"/>
              <a:gd name="connsiteX41" fmla="*/ 4795283 w 6150935"/>
              <a:gd name="connsiteY41" fmla="*/ 106326 h 181422"/>
              <a:gd name="connsiteX42" fmla="*/ 4970721 w 6150935"/>
              <a:gd name="connsiteY42" fmla="*/ 95693 h 181422"/>
              <a:gd name="connsiteX43" fmla="*/ 5183372 w 6150935"/>
              <a:gd name="connsiteY43" fmla="*/ 90377 h 181422"/>
              <a:gd name="connsiteX44" fmla="*/ 5236535 w 6150935"/>
              <a:gd name="connsiteY44" fmla="*/ 79745 h 181422"/>
              <a:gd name="connsiteX45" fmla="*/ 5257800 w 6150935"/>
              <a:gd name="connsiteY45" fmla="*/ 74428 h 181422"/>
              <a:gd name="connsiteX46" fmla="*/ 5390707 w 6150935"/>
              <a:gd name="connsiteY46" fmla="*/ 69112 h 181422"/>
              <a:gd name="connsiteX47" fmla="*/ 5608674 w 6150935"/>
              <a:gd name="connsiteY47" fmla="*/ 95693 h 181422"/>
              <a:gd name="connsiteX48" fmla="*/ 5651204 w 6150935"/>
              <a:gd name="connsiteY48" fmla="*/ 106326 h 181422"/>
              <a:gd name="connsiteX49" fmla="*/ 5704367 w 6150935"/>
              <a:gd name="connsiteY49" fmla="*/ 116959 h 181422"/>
              <a:gd name="connsiteX50" fmla="*/ 5741581 w 6150935"/>
              <a:gd name="connsiteY50" fmla="*/ 122275 h 181422"/>
              <a:gd name="connsiteX51" fmla="*/ 5789428 w 6150935"/>
              <a:gd name="connsiteY51" fmla="*/ 132907 h 181422"/>
              <a:gd name="connsiteX52" fmla="*/ 5837274 w 6150935"/>
              <a:gd name="connsiteY52" fmla="*/ 138224 h 181422"/>
              <a:gd name="connsiteX53" fmla="*/ 5906386 w 6150935"/>
              <a:gd name="connsiteY53" fmla="*/ 148856 h 181422"/>
              <a:gd name="connsiteX54" fmla="*/ 6033976 w 6150935"/>
              <a:gd name="connsiteY54" fmla="*/ 138224 h 181422"/>
              <a:gd name="connsiteX55" fmla="*/ 6087139 w 6150935"/>
              <a:gd name="connsiteY55" fmla="*/ 85061 h 181422"/>
              <a:gd name="connsiteX56" fmla="*/ 6134986 w 6150935"/>
              <a:gd name="connsiteY56" fmla="*/ 53163 h 181422"/>
              <a:gd name="connsiteX57" fmla="*/ 6150935 w 6150935"/>
              <a:gd name="connsiteY57" fmla="*/ 53163 h 18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150935" h="181422">
                <a:moveTo>
                  <a:pt x="0" y="74428"/>
                </a:moveTo>
                <a:cubicBezTo>
                  <a:pt x="51391" y="76200"/>
                  <a:pt x="102851" y="82953"/>
                  <a:pt x="154172" y="79745"/>
                </a:cubicBezTo>
                <a:cubicBezTo>
                  <a:pt x="188513" y="77599"/>
                  <a:pt x="221441" y="65227"/>
                  <a:pt x="255181" y="58479"/>
                </a:cubicBezTo>
                <a:cubicBezTo>
                  <a:pt x="265751" y="56365"/>
                  <a:pt x="276446" y="54935"/>
                  <a:pt x="287079" y="53163"/>
                </a:cubicBezTo>
                <a:lnTo>
                  <a:pt x="430618" y="63796"/>
                </a:lnTo>
                <a:cubicBezTo>
                  <a:pt x="443100" y="64897"/>
                  <a:pt x="455386" y="67660"/>
                  <a:pt x="467832" y="69112"/>
                </a:cubicBezTo>
                <a:lnTo>
                  <a:pt x="749595" y="101010"/>
                </a:lnTo>
                <a:cubicBezTo>
                  <a:pt x="779936" y="104911"/>
                  <a:pt x="809846" y="111643"/>
                  <a:pt x="839972" y="116959"/>
                </a:cubicBezTo>
                <a:cubicBezTo>
                  <a:pt x="974484" y="201914"/>
                  <a:pt x="901801" y="187878"/>
                  <a:pt x="1057939" y="159489"/>
                </a:cubicBezTo>
                <a:cubicBezTo>
                  <a:pt x="1070344" y="152401"/>
                  <a:pt x="1083571" y="146589"/>
                  <a:pt x="1095153" y="138224"/>
                </a:cubicBezTo>
                <a:cubicBezTo>
                  <a:pt x="1208940" y="56044"/>
                  <a:pt x="1106663" y="117216"/>
                  <a:pt x="1190846" y="69112"/>
                </a:cubicBezTo>
                <a:cubicBezTo>
                  <a:pt x="1192618" y="63796"/>
                  <a:pt x="1191786" y="56664"/>
                  <a:pt x="1196162" y="53163"/>
                </a:cubicBezTo>
                <a:cubicBezTo>
                  <a:pt x="1256706" y="4728"/>
                  <a:pt x="1248252" y="9785"/>
                  <a:pt x="1297172" y="0"/>
                </a:cubicBezTo>
                <a:cubicBezTo>
                  <a:pt x="1371600" y="3544"/>
                  <a:pt x="1446249" y="3887"/>
                  <a:pt x="1520455" y="10633"/>
                </a:cubicBezTo>
                <a:cubicBezTo>
                  <a:pt x="1544001" y="12774"/>
                  <a:pt x="1566096" y="23737"/>
                  <a:pt x="1589567" y="26582"/>
                </a:cubicBezTo>
                <a:cubicBezTo>
                  <a:pt x="1624795" y="30852"/>
                  <a:pt x="1660451" y="30126"/>
                  <a:pt x="1695893" y="31898"/>
                </a:cubicBezTo>
                <a:cubicBezTo>
                  <a:pt x="1806915" y="87411"/>
                  <a:pt x="1653057" y="14388"/>
                  <a:pt x="1759688" y="53163"/>
                </a:cubicBezTo>
                <a:cubicBezTo>
                  <a:pt x="1769399" y="56694"/>
                  <a:pt x="1777027" y="64491"/>
                  <a:pt x="1786269" y="69112"/>
                </a:cubicBezTo>
                <a:cubicBezTo>
                  <a:pt x="1798340" y="75148"/>
                  <a:pt x="1811412" y="79025"/>
                  <a:pt x="1823483" y="85061"/>
                </a:cubicBezTo>
                <a:cubicBezTo>
                  <a:pt x="1832725" y="89682"/>
                  <a:pt x="1840823" y="96389"/>
                  <a:pt x="1850065" y="101010"/>
                </a:cubicBezTo>
                <a:cubicBezTo>
                  <a:pt x="1855077" y="103516"/>
                  <a:pt x="1860811" y="104245"/>
                  <a:pt x="1866014" y="106326"/>
                </a:cubicBezTo>
                <a:cubicBezTo>
                  <a:pt x="1878545" y="111338"/>
                  <a:pt x="1890823" y="116959"/>
                  <a:pt x="1903228" y="122275"/>
                </a:cubicBezTo>
                <a:lnTo>
                  <a:pt x="2121195" y="95693"/>
                </a:lnTo>
                <a:cubicBezTo>
                  <a:pt x="2300795" y="71516"/>
                  <a:pt x="2066836" y="96344"/>
                  <a:pt x="2232837" y="79745"/>
                </a:cubicBezTo>
                <a:cubicBezTo>
                  <a:pt x="2306413" y="50313"/>
                  <a:pt x="2253914" y="67170"/>
                  <a:pt x="2413590" y="74428"/>
                </a:cubicBezTo>
                <a:cubicBezTo>
                  <a:pt x="2440203" y="75638"/>
                  <a:pt x="2466753" y="77973"/>
                  <a:pt x="2493335" y="79745"/>
                </a:cubicBezTo>
                <a:cubicBezTo>
                  <a:pt x="2550350" y="98749"/>
                  <a:pt x="2499345" y="83861"/>
                  <a:pt x="2562446" y="95693"/>
                </a:cubicBezTo>
                <a:cubicBezTo>
                  <a:pt x="2653567" y="112778"/>
                  <a:pt x="2565816" y="101878"/>
                  <a:pt x="2663455" y="111642"/>
                </a:cubicBezTo>
                <a:cubicBezTo>
                  <a:pt x="2720162" y="108098"/>
                  <a:pt x="2777029" y="106554"/>
                  <a:pt x="2833576" y="101010"/>
                </a:cubicBezTo>
                <a:cubicBezTo>
                  <a:pt x="2867500" y="97684"/>
                  <a:pt x="2900655" y="88324"/>
                  <a:pt x="2934586" y="85061"/>
                </a:cubicBezTo>
                <a:cubicBezTo>
                  <a:pt x="2992903" y="79453"/>
                  <a:pt x="3051544" y="77972"/>
                  <a:pt x="3110023" y="74428"/>
                </a:cubicBezTo>
                <a:cubicBezTo>
                  <a:pt x="3145249" y="64364"/>
                  <a:pt x="3178570" y="53163"/>
                  <a:pt x="3216349" y="53163"/>
                </a:cubicBezTo>
                <a:cubicBezTo>
                  <a:pt x="3290861" y="53163"/>
                  <a:pt x="3365204" y="60252"/>
                  <a:pt x="3439632" y="63796"/>
                </a:cubicBezTo>
                <a:cubicBezTo>
                  <a:pt x="3471530" y="69112"/>
                  <a:pt x="3502987" y="79745"/>
                  <a:pt x="3535325" y="79745"/>
                </a:cubicBezTo>
                <a:cubicBezTo>
                  <a:pt x="3692966" y="79745"/>
                  <a:pt x="3711140" y="41136"/>
                  <a:pt x="3880883" y="31898"/>
                </a:cubicBezTo>
                <a:cubicBezTo>
                  <a:pt x="4075557" y="21304"/>
                  <a:pt x="4270744" y="24810"/>
                  <a:pt x="4465674" y="21266"/>
                </a:cubicBezTo>
                <a:cubicBezTo>
                  <a:pt x="4506056" y="1074"/>
                  <a:pt x="4473568" y="10006"/>
                  <a:pt x="4534786" y="37214"/>
                </a:cubicBezTo>
                <a:cubicBezTo>
                  <a:pt x="4550148" y="44042"/>
                  <a:pt x="4566779" y="47568"/>
                  <a:pt x="4582632" y="53163"/>
                </a:cubicBezTo>
                <a:cubicBezTo>
                  <a:pt x="4641486" y="73935"/>
                  <a:pt x="4605791" y="65884"/>
                  <a:pt x="4657060" y="74428"/>
                </a:cubicBezTo>
                <a:cubicBezTo>
                  <a:pt x="4699405" y="95602"/>
                  <a:pt x="4656827" y="77375"/>
                  <a:pt x="4726172" y="90377"/>
                </a:cubicBezTo>
                <a:cubicBezTo>
                  <a:pt x="4738852" y="92755"/>
                  <a:pt x="4750815" y="98109"/>
                  <a:pt x="4763386" y="101010"/>
                </a:cubicBezTo>
                <a:cubicBezTo>
                  <a:pt x="4773889" y="103434"/>
                  <a:pt x="4784651" y="104554"/>
                  <a:pt x="4795283" y="106326"/>
                </a:cubicBezTo>
                <a:lnTo>
                  <a:pt x="4970721" y="95693"/>
                </a:lnTo>
                <a:cubicBezTo>
                  <a:pt x="5041567" y="92781"/>
                  <a:pt x="5112593" y="94623"/>
                  <a:pt x="5183372" y="90377"/>
                </a:cubicBezTo>
                <a:cubicBezTo>
                  <a:pt x="5201411" y="89295"/>
                  <a:pt x="5218864" y="83532"/>
                  <a:pt x="5236535" y="79745"/>
                </a:cubicBezTo>
                <a:cubicBezTo>
                  <a:pt x="5243679" y="78214"/>
                  <a:pt x="5250511" y="74931"/>
                  <a:pt x="5257800" y="74428"/>
                </a:cubicBezTo>
                <a:cubicBezTo>
                  <a:pt x="5302033" y="71377"/>
                  <a:pt x="5346405" y="70884"/>
                  <a:pt x="5390707" y="69112"/>
                </a:cubicBezTo>
                <a:cubicBezTo>
                  <a:pt x="5463363" y="77972"/>
                  <a:pt x="5536216" y="85342"/>
                  <a:pt x="5608674" y="95693"/>
                </a:cubicBezTo>
                <a:cubicBezTo>
                  <a:pt x="5623140" y="97760"/>
                  <a:pt x="5636939" y="103156"/>
                  <a:pt x="5651204" y="106326"/>
                </a:cubicBezTo>
                <a:cubicBezTo>
                  <a:pt x="5668846" y="110247"/>
                  <a:pt x="5686570" y="113818"/>
                  <a:pt x="5704367" y="116959"/>
                </a:cubicBezTo>
                <a:cubicBezTo>
                  <a:pt x="5716707" y="119137"/>
                  <a:pt x="5729265" y="119966"/>
                  <a:pt x="5741581" y="122275"/>
                </a:cubicBezTo>
                <a:cubicBezTo>
                  <a:pt x="5757639" y="125286"/>
                  <a:pt x="5773312" y="130221"/>
                  <a:pt x="5789428" y="132907"/>
                </a:cubicBezTo>
                <a:cubicBezTo>
                  <a:pt x="5805257" y="135545"/>
                  <a:pt x="5821374" y="136056"/>
                  <a:pt x="5837274" y="138224"/>
                </a:cubicBezTo>
                <a:cubicBezTo>
                  <a:pt x="5860369" y="141373"/>
                  <a:pt x="5883349" y="145312"/>
                  <a:pt x="5906386" y="148856"/>
                </a:cubicBezTo>
                <a:cubicBezTo>
                  <a:pt x="5948916" y="145312"/>
                  <a:pt x="5992184" y="146871"/>
                  <a:pt x="6033976" y="138224"/>
                </a:cubicBezTo>
                <a:cubicBezTo>
                  <a:pt x="6050404" y="134825"/>
                  <a:pt x="6078862" y="93338"/>
                  <a:pt x="6087139" y="85061"/>
                </a:cubicBezTo>
                <a:cubicBezTo>
                  <a:pt x="6097238" y="74962"/>
                  <a:pt x="6119406" y="57615"/>
                  <a:pt x="6134986" y="53163"/>
                </a:cubicBezTo>
                <a:cubicBezTo>
                  <a:pt x="6140098" y="51702"/>
                  <a:pt x="6145619" y="53163"/>
                  <a:pt x="6150935" y="53163"/>
                </a:cubicBezTo>
              </a:path>
            </a:pathLst>
          </a:custGeom>
          <a:noFill/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Freeform 9"/>
          <p:cNvSpPr/>
          <p:nvPr/>
        </p:nvSpPr>
        <p:spPr>
          <a:xfrm>
            <a:off x="1472609" y="2977116"/>
            <a:ext cx="2636896" cy="222091"/>
          </a:xfrm>
          <a:custGeom>
            <a:avLst/>
            <a:gdLst>
              <a:gd name="connsiteX0" fmla="*/ 0 w 2636896"/>
              <a:gd name="connsiteY0" fmla="*/ 116958 h 222091"/>
              <a:gd name="connsiteX1" fmla="*/ 26582 w 2636896"/>
              <a:gd name="connsiteY1" fmla="*/ 127591 h 222091"/>
              <a:gd name="connsiteX2" fmla="*/ 42531 w 2636896"/>
              <a:gd name="connsiteY2" fmla="*/ 143540 h 222091"/>
              <a:gd name="connsiteX3" fmla="*/ 58479 w 2636896"/>
              <a:gd name="connsiteY3" fmla="*/ 154172 h 222091"/>
              <a:gd name="connsiteX4" fmla="*/ 217968 w 2636896"/>
              <a:gd name="connsiteY4" fmla="*/ 148856 h 222091"/>
              <a:gd name="connsiteX5" fmla="*/ 255182 w 2636896"/>
              <a:gd name="connsiteY5" fmla="*/ 138224 h 222091"/>
              <a:gd name="connsiteX6" fmla="*/ 313661 w 2636896"/>
              <a:gd name="connsiteY6" fmla="*/ 111642 h 222091"/>
              <a:gd name="connsiteX7" fmla="*/ 329610 w 2636896"/>
              <a:gd name="connsiteY7" fmla="*/ 101010 h 222091"/>
              <a:gd name="connsiteX8" fmla="*/ 372140 w 2636896"/>
              <a:gd name="connsiteY8" fmla="*/ 79744 h 222091"/>
              <a:gd name="connsiteX9" fmla="*/ 419986 w 2636896"/>
              <a:gd name="connsiteY9" fmla="*/ 47847 h 222091"/>
              <a:gd name="connsiteX10" fmla="*/ 457200 w 2636896"/>
              <a:gd name="connsiteY10" fmla="*/ 0 h 222091"/>
              <a:gd name="connsiteX11" fmla="*/ 520996 w 2636896"/>
              <a:gd name="connsiteY11" fmla="*/ 5317 h 222091"/>
              <a:gd name="connsiteX12" fmla="*/ 536944 w 2636896"/>
              <a:gd name="connsiteY12" fmla="*/ 21265 h 222091"/>
              <a:gd name="connsiteX13" fmla="*/ 563526 w 2636896"/>
              <a:gd name="connsiteY13" fmla="*/ 26582 h 222091"/>
              <a:gd name="connsiteX14" fmla="*/ 611372 w 2636896"/>
              <a:gd name="connsiteY14" fmla="*/ 47847 h 222091"/>
              <a:gd name="connsiteX15" fmla="*/ 643270 w 2636896"/>
              <a:gd name="connsiteY15" fmla="*/ 79744 h 222091"/>
              <a:gd name="connsiteX16" fmla="*/ 685800 w 2636896"/>
              <a:gd name="connsiteY16" fmla="*/ 95693 h 222091"/>
              <a:gd name="connsiteX17" fmla="*/ 813391 w 2636896"/>
              <a:gd name="connsiteY17" fmla="*/ 111642 h 222091"/>
              <a:gd name="connsiteX18" fmla="*/ 1111103 w 2636896"/>
              <a:gd name="connsiteY18" fmla="*/ 106326 h 222091"/>
              <a:gd name="connsiteX19" fmla="*/ 1148317 w 2636896"/>
              <a:gd name="connsiteY19" fmla="*/ 116958 h 222091"/>
              <a:gd name="connsiteX20" fmla="*/ 1244010 w 2636896"/>
              <a:gd name="connsiteY20" fmla="*/ 127591 h 222091"/>
              <a:gd name="connsiteX21" fmla="*/ 1281224 w 2636896"/>
              <a:gd name="connsiteY21" fmla="*/ 143540 h 222091"/>
              <a:gd name="connsiteX22" fmla="*/ 1339703 w 2636896"/>
              <a:gd name="connsiteY22" fmla="*/ 175437 h 222091"/>
              <a:gd name="connsiteX23" fmla="*/ 1387549 w 2636896"/>
              <a:gd name="connsiteY23" fmla="*/ 191386 h 222091"/>
              <a:gd name="connsiteX24" fmla="*/ 1419447 w 2636896"/>
              <a:gd name="connsiteY24" fmla="*/ 217968 h 222091"/>
              <a:gd name="connsiteX25" fmla="*/ 1616149 w 2636896"/>
              <a:gd name="connsiteY25" fmla="*/ 207335 h 222091"/>
              <a:gd name="connsiteX26" fmla="*/ 1663996 w 2636896"/>
              <a:gd name="connsiteY26" fmla="*/ 196703 h 222091"/>
              <a:gd name="connsiteX27" fmla="*/ 1695893 w 2636896"/>
              <a:gd name="connsiteY27" fmla="*/ 186070 h 222091"/>
              <a:gd name="connsiteX28" fmla="*/ 1722475 w 2636896"/>
              <a:gd name="connsiteY28" fmla="*/ 180754 h 222091"/>
              <a:gd name="connsiteX29" fmla="*/ 1754372 w 2636896"/>
              <a:gd name="connsiteY29" fmla="*/ 170121 h 222091"/>
              <a:gd name="connsiteX30" fmla="*/ 1775638 w 2636896"/>
              <a:gd name="connsiteY30" fmla="*/ 159489 h 222091"/>
              <a:gd name="connsiteX31" fmla="*/ 1998921 w 2636896"/>
              <a:gd name="connsiteY31" fmla="*/ 154172 h 222091"/>
              <a:gd name="connsiteX32" fmla="*/ 2083982 w 2636896"/>
              <a:gd name="connsiteY32" fmla="*/ 143540 h 222091"/>
              <a:gd name="connsiteX33" fmla="*/ 2131828 w 2636896"/>
              <a:gd name="connsiteY33" fmla="*/ 138224 h 222091"/>
              <a:gd name="connsiteX34" fmla="*/ 2174358 w 2636896"/>
              <a:gd name="connsiteY34" fmla="*/ 122275 h 222091"/>
              <a:gd name="connsiteX35" fmla="*/ 2211572 w 2636896"/>
              <a:gd name="connsiteY35" fmla="*/ 116958 h 222091"/>
              <a:gd name="connsiteX36" fmla="*/ 2301949 w 2636896"/>
              <a:gd name="connsiteY36" fmla="*/ 106326 h 222091"/>
              <a:gd name="connsiteX37" fmla="*/ 2397642 w 2636896"/>
              <a:gd name="connsiteY37" fmla="*/ 111642 h 222091"/>
              <a:gd name="connsiteX38" fmla="*/ 2445489 w 2636896"/>
              <a:gd name="connsiteY38" fmla="*/ 127591 h 222091"/>
              <a:gd name="connsiteX39" fmla="*/ 2519917 w 2636896"/>
              <a:gd name="connsiteY39" fmla="*/ 132907 h 222091"/>
              <a:gd name="connsiteX40" fmla="*/ 2535865 w 2636896"/>
              <a:gd name="connsiteY40" fmla="*/ 143540 h 222091"/>
              <a:gd name="connsiteX41" fmla="*/ 2573079 w 2636896"/>
              <a:gd name="connsiteY41" fmla="*/ 154172 h 222091"/>
              <a:gd name="connsiteX42" fmla="*/ 2589028 w 2636896"/>
              <a:gd name="connsiteY42" fmla="*/ 170121 h 222091"/>
              <a:gd name="connsiteX43" fmla="*/ 2620926 w 2636896"/>
              <a:gd name="connsiteY43" fmla="*/ 186070 h 222091"/>
              <a:gd name="connsiteX44" fmla="*/ 2626242 w 2636896"/>
              <a:gd name="connsiteY44" fmla="*/ 186070 h 222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636896" h="222091">
                <a:moveTo>
                  <a:pt x="0" y="116958"/>
                </a:moveTo>
                <a:cubicBezTo>
                  <a:pt x="8861" y="120502"/>
                  <a:pt x="18489" y="122533"/>
                  <a:pt x="26582" y="127591"/>
                </a:cubicBezTo>
                <a:cubicBezTo>
                  <a:pt x="32958" y="131576"/>
                  <a:pt x="36755" y="138727"/>
                  <a:pt x="42531" y="143540"/>
                </a:cubicBezTo>
                <a:cubicBezTo>
                  <a:pt x="47439" y="147630"/>
                  <a:pt x="53163" y="150628"/>
                  <a:pt x="58479" y="154172"/>
                </a:cubicBezTo>
                <a:cubicBezTo>
                  <a:pt x="111642" y="152400"/>
                  <a:pt x="164867" y="151979"/>
                  <a:pt x="217968" y="148856"/>
                </a:cubicBezTo>
                <a:cubicBezTo>
                  <a:pt x="223877" y="148508"/>
                  <a:pt x="248249" y="140997"/>
                  <a:pt x="255182" y="138224"/>
                </a:cubicBezTo>
                <a:cubicBezTo>
                  <a:pt x="268617" y="132850"/>
                  <a:pt x="298566" y="120268"/>
                  <a:pt x="313661" y="111642"/>
                </a:cubicBezTo>
                <a:cubicBezTo>
                  <a:pt x="319208" y="108472"/>
                  <a:pt x="324001" y="104070"/>
                  <a:pt x="329610" y="101010"/>
                </a:cubicBezTo>
                <a:cubicBezTo>
                  <a:pt x="343525" y="93420"/>
                  <a:pt x="358184" y="87259"/>
                  <a:pt x="372140" y="79744"/>
                </a:cubicBezTo>
                <a:cubicBezTo>
                  <a:pt x="380717" y="75126"/>
                  <a:pt x="412409" y="56371"/>
                  <a:pt x="419986" y="47847"/>
                </a:cubicBezTo>
                <a:cubicBezTo>
                  <a:pt x="521718" y="-66603"/>
                  <a:pt x="387326" y="69874"/>
                  <a:pt x="457200" y="0"/>
                </a:cubicBezTo>
                <a:cubicBezTo>
                  <a:pt x="478465" y="1772"/>
                  <a:pt x="500377" y="-181"/>
                  <a:pt x="520996" y="5317"/>
                </a:cubicBezTo>
                <a:cubicBezTo>
                  <a:pt x="528260" y="7254"/>
                  <a:pt x="530220" y="17903"/>
                  <a:pt x="536944" y="21265"/>
                </a:cubicBezTo>
                <a:cubicBezTo>
                  <a:pt x="545026" y="25306"/>
                  <a:pt x="554760" y="24390"/>
                  <a:pt x="563526" y="26582"/>
                </a:cubicBezTo>
                <a:cubicBezTo>
                  <a:pt x="577517" y="30080"/>
                  <a:pt x="602539" y="41222"/>
                  <a:pt x="611372" y="47847"/>
                </a:cubicBezTo>
                <a:cubicBezTo>
                  <a:pt x="623401" y="56869"/>
                  <a:pt x="629191" y="74464"/>
                  <a:pt x="643270" y="79744"/>
                </a:cubicBezTo>
                <a:cubicBezTo>
                  <a:pt x="657447" y="85060"/>
                  <a:pt x="671111" y="92021"/>
                  <a:pt x="685800" y="95693"/>
                </a:cubicBezTo>
                <a:cubicBezTo>
                  <a:pt x="728225" y="106299"/>
                  <a:pt x="770099" y="108034"/>
                  <a:pt x="813391" y="111642"/>
                </a:cubicBezTo>
                <a:cubicBezTo>
                  <a:pt x="950655" y="101084"/>
                  <a:pt x="967582" y="94690"/>
                  <a:pt x="1111103" y="106326"/>
                </a:cubicBezTo>
                <a:cubicBezTo>
                  <a:pt x="1123962" y="107369"/>
                  <a:pt x="1135578" y="114920"/>
                  <a:pt x="1148317" y="116958"/>
                </a:cubicBezTo>
                <a:cubicBezTo>
                  <a:pt x="1180008" y="122029"/>
                  <a:pt x="1212112" y="124047"/>
                  <a:pt x="1244010" y="127591"/>
                </a:cubicBezTo>
                <a:cubicBezTo>
                  <a:pt x="1256415" y="132907"/>
                  <a:pt x="1269376" y="137077"/>
                  <a:pt x="1281224" y="143540"/>
                </a:cubicBezTo>
                <a:cubicBezTo>
                  <a:pt x="1342402" y="176910"/>
                  <a:pt x="1249996" y="141797"/>
                  <a:pt x="1339703" y="175437"/>
                </a:cubicBezTo>
                <a:cubicBezTo>
                  <a:pt x="1355444" y="181340"/>
                  <a:pt x="1387549" y="191386"/>
                  <a:pt x="1387549" y="191386"/>
                </a:cubicBezTo>
                <a:cubicBezTo>
                  <a:pt x="1398182" y="200247"/>
                  <a:pt x="1405682" y="216519"/>
                  <a:pt x="1419447" y="217968"/>
                </a:cubicBezTo>
                <a:cubicBezTo>
                  <a:pt x="1498987" y="226341"/>
                  <a:pt x="1549800" y="221552"/>
                  <a:pt x="1616149" y="207335"/>
                </a:cubicBezTo>
                <a:cubicBezTo>
                  <a:pt x="1632124" y="203912"/>
                  <a:pt x="1648210" y="200913"/>
                  <a:pt x="1663996" y="196703"/>
                </a:cubicBezTo>
                <a:cubicBezTo>
                  <a:pt x="1674825" y="193815"/>
                  <a:pt x="1685080" y="189019"/>
                  <a:pt x="1695893" y="186070"/>
                </a:cubicBezTo>
                <a:cubicBezTo>
                  <a:pt x="1704611" y="183692"/>
                  <a:pt x="1713757" y="183132"/>
                  <a:pt x="1722475" y="180754"/>
                </a:cubicBezTo>
                <a:cubicBezTo>
                  <a:pt x="1733288" y="177805"/>
                  <a:pt x="1743966" y="174283"/>
                  <a:pt x="1754372" y="170121"/>
                </a:cubicBezTo>
                <a:cubicBezTo>
                  <a:pt x="1761730" y="167178"/>
                  <a:pt x="1767730" y="160005"/>
                  <a:pt x="1775638" y="159489"/>
                </a:cubicBezTo>
                <a:cubicBezTo>
                  <a:pt x="1849929" y="154644"/>
                  <a:pt x="1924493" y="155944"/>
                  <a:pt x="1998921" y="154172"/>
                </a:cubicBezTo>
                <a:lnTo>
                  <a:pt x="2083982" y="143540"/>
                </a:lnTo>
                <a:cubicBezTo>
                  <a:pt x="2099915" y="141628"/>
                  <a:pt x="2116000" y="140862"/>
                  <a:pt x="2131828" y="138224"/>
                </a:cubicBezTo>
                <a:cubicBezTo>
                  <a:pt x="2140408" y="136794"/>
                  <a:pt x="2170538" y="123230"/>
                  <a:pt x="2174358" y="122275"/>
                </a:cubicBezTo>
                <a:cubicBezTo>
                  <a:pt x="2186514" y="119236"/>
                  <a:pt x="2199138" y="118512"/>
                  <a:pt x="2211572" y="116958"/>
                </a:cubicBezTo>
                <a:lnTo>
                  <a:pt x="2301949" y="106326"/>
                </a:lnTo>
                <a:cubicBezTo>
                  <a:pt x="2333847" y="108098"/>
                  <a:pt x="2366040" y="106960"/>
                  <a:pt x="2397642" y="111642"/>
                </a:cubicBezTo>
                <a:cubicBezTo>
                  <a:pt x="2414272" y="114106"/>
                  <a:pt x="2428720" y="126393"/>
                  <a:pt x="2445489" y="127591"/>
                </a:cubicBezTo>
                <a:lnTo>
                  <a:pt x="2519917" y="132907"/>
                </a:lnTo>
                <a:cubicBezTo>
                  <a:pt x="2525233" y="136451"/>
                  <a:pt x="2529933" y="141167"/>
                  <a:pt x="2535865" y="143540"/>
                </a:cubicBezTo>
                <a:cubicBezTo>
                  <a:pt x="2547843" y="148331"/>
                  <a:pt x="2561540" y="148403"/>
                  <a:pt x="2573079" y="154172"/>
                </a:cubicBezTo>
                <a:cubicBezTo>
                  <a:pt x="2579804" y="157534"/>
                  <a:pt x="2583252" y="165308"/>
                  <a:pt x="2589028" y="170121"/>
                </a:cubicBezTo>
                <a:cubicBezTo>
                  <a:pt x="2602770" y="181573"/>
                  <a:pt x="2604940" y="180742"/>
                  <a:pt x="2620926" y="186070"/>
                </a:cubicBezTo>
                <a:cubicBezTo>
                  <a:pt x="2641046" y="199483"/>
                  <a:pt x="2641393" y="201221"/>
                  <a:pt x="2626242" y="186070"/>
                </a:cubicBezTo>
              </a:path>
            </a:pathLst>
          </a:cu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72609" y="3086129"/>
                <a:ext cx="374441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dirty="0" smtClean="0">
                    <a:solidFill>
                      <a:srgbClr val="0070C0"/>
                    </a:solidFill>
                  </a:rPr>
                  <a:t>online space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endParaRPr lang="he-IL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609" y="3086129"/>
                <a:ext cx="3744416" cy="461665"/>
              </a:xfrm>
              <a:prstGeom prst="rect">
                <a:avLst/>
              </a:prstGeom>
              <a:blipFill>
                <a:blip r:embed="rId6"/>
                <a:stretch>
                  <a:fillRect l="-2606" t="-10526" b="-289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4427985" y="4005064"/>
            <a:ext cx="1296144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84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2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Theorem for online channels with </a:t>
            </a:r>
            <a:r>
              <a:rPr lang="en-US" dirty="0" smtClean="0">
                <a:solidFill>
                  <a:srgbClr val="0070C0"/>
                </a:solidFill>
              </a:rPr>
              <a:t>fixed</a:t>
            </a:r>
            <a:r>
              <a:rPr lang="en-US" dirty="0" smtClean="0"/>
              <a:t> poly-time encoding/decoding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6925" y="1268760"/>
                <a:ext cx="8229600" cy="568863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00B050"/>
                    </a:solidFill>
                  </a:rPr>
                  <a:t>Thm: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∀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 smtClean="0"/>
                  <a:t> we give           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stochastic code </a:t>
                </a:r>
                <a:r>
                  <a:rPr lang="en-US" sz="2800" dirty="0" smtClean="0"/>
                  <a:t>with:</a:t>
                </a:r>
              </a:p>
              <a:p>
                <a:r>
                  <a:rPr lang="en-US" sz="2800" dirty="0" smtClean="0">
                    <a:solidFill>
                      <a:srgbClr val="0070C0"/>
                    </a:solidFill>
                  </a:rPr>
                  <a:t>Optimal Rate: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b="0" dirty="0" smtClean="0"/>
              </a:p>
              <a:p>
                <a:r>
                  <a:rPr lang="en-US" sz="2800" dirty="0" smtClean="0"/>
                  <a:t>For channels of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space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2800" dirty="0" smtClean="0"/>
                  <a:t> that induce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𝑝𝑛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</a:rPr>
                  <a:t>errors</a:t>
                </a:r>
                <a:r>
                  <a:rPr lang="en-US" sz="2800" dirty="0" smtClean="0"/>
                  <a:t>.</a:t>
                </a:r>
              </a:p>
              <a:p>
                <a:r>
                  <a:rPr lang="en-US" sz="2800" dirty="0" smtClean="0">
                    <a:solidFill>
                      <a:srgbClr val="0070C0"/>
                    </a:solidFill>
                  </a:rPr>
                  <a:t>Constant list size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b="0" dirty="0" smtClean="0"/>
              </a:p>
              <a:p>
                <a:r>
                  <a:rPr lang="en-US" sz="2800" dirty="0" smtClean="0">
                    <a:solidFill>
                      <a:srgbClr val="0070C0"/>
                    </a:solidFill>
                  </a:rPr>
                  <a:t>Explicit</a:t>
                </a:r>
                <a:r>
                  <a:rPr lang="en-US" sz="2800" dirty="0" smtClean="0"/>
                  <a:t>: (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Enc</a:t>
                </a:r>
                <a:r>
                  <a:rPr lang="en-US" sz="2800" dirty="0" err="1" smtClean="0"/>
                  <a:t>,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Dec</a:t>
                </a:r>
                <a:r>
                  <a:rPr lang="en-US" sz="2800" dirty="0" smtClean="0"/>
                  <a:t>) in poly time.</a:t>
                </a:r>
              </a:p>
              <a:p>
                <a:r>
                  <a:rPr lang="en-US" sz="2800" dirty="0" smtClean="0"/>
                  <a:t>Probability of decoding failure: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800" dirty="0" smtClean="0"/>
                  <a:t>.</a:t>
                </a:r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Also, the same holds for:</a:t>
                </a:r>
              </a:p>
              <a:p>
                <a:r>
                  <a:rPr lang="en-US" sz="2800" dirty="0" smtClean="0"/>
                  <a:t>For channels of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 smtClean="0"/>
                  <a:t> and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depth</a:t>
                </a:r>
                <a:r>
                  <a:rPr lang="en-US" sz="2800" dirty="0" smtClean="0"/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d</a:t>
                </a:r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6925" y="1268760"/>
                <a:ext cx="8229600" cy="5688632"/>
              </a:xfrm>
              <a:blipFill>
                <a:blip r:embed="rId2"/>
                <a:stretch>
                  <a:fillRect l="-1556" t="-171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תמונה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725144"/>
            <a:ext cx="1253361" cy="7920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הסבר ענן 107"/>
              <p:cNvSpPr/>
              <p:nvPr/>
            </p:nvSpPr>
            <p:spPr>
              <a:xfrm>
                <a:off x="5796136" y="3155274"/>
                <a:ext cx="2808312" cy="2068748"/>
              </a:xfrm>
              <a:prstGeom prst="cloudCallout">
                <a:avLst>
                  <a:gd name="adj1" fmla="val 40124"/>
                  <a:gd name="adj2" fmla="val 5422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If channel is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online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logspace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(or space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√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can we get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fixed poly-time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enc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/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dec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?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הסבר ענן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155274"/>
                <a:ext cx="2808312" cy="2068748"/>
              </a:xfrm>
              <a:prstGeom prst="cloudCallout">
                <a:avLst>
                  <a:gd name="adj1" fmla="val 40124"/>
                  <a:gd name="adj2" fmla="val 54227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130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12938</TotalTime>
  <Words>1507</Words>
  <Application>Microsoft Office PowerPoint</Application>
  <PresentationFormat>On-screen Show (4:3)</PresentationFormat>
  <Paragraphs>466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 Math</vt:lpstr>
      <vt:lpstr>Symbol</vt:lpstr>
      <vt:lpstr>Tahoma</vt:lpstr>
      <vt:lpstr>Times New Roman</vt:lpstr>
      <vt:lpstr>ערכת נושא Office</vt:lpstr>
      <vt:lpstr>Explicit List-Decodable Codes with Optimal Rate for Computationally Bounded Channels</vt:lpstr>
      <vt:lpstr>Towards Explicit Construction of Binary List Decodable Codes with Optimal Rate</vt:lpstr>
      <vt:lpstr>Different families of Channels</vt:lpstr>
      <vt:lpstr>Computationally Bounded Channels</vt:lpstr>
      <vt:lpstr>Guruswami and Smith [GS10]  Stochastic Codes</vt:lpstr>
      <vt:lpstr>Explicit Construction of Binary Stochastic List-Decodable Codes</vt:lpstr>
      <vt:lpstr>Theorem for circuit channels</vt:lpstr>
      <vt:lpstr>Theorem for online logspace channels</vt:lpstr>
      <vt:lpstr>Theorem for online channels with fixed poly-time encoding/decoding</vt:lpstr>
      <vt:lpstr>Overview of the Construction</vt:lpstr>
      <vt:lpstr>Ingredients </vt:lpstr>
      <vt:lpstr>Permuting Against Additive Error</vt:lpstr>
      <vt:lpstr>PowerPoint Presentation</vt:lpstr>
      <vt:lpstr>PowerPoint Presentation</vt:lpstr>
      <vt:lpstr>Handling the Control Information</vt:lpstr>
      <vt:lpstr>Pseudorandom Stochastic Inner Codes</vt:lpstr>
      <vt:lpstr>Inner code construction: the case of circuits</vt:lpstr>
      <vt:lpstr>Inner Code for Circuits of Size 2^(n^Ω(1/d)  )and Depth d</vt:lpstr>
      <vt:lpstr>Inner Code for Circuits of Size 2^(n^Ω(1/d)  )and Depth d</vt:lpstr>
      <vt:lpstr>Inner Stochastic code for online space channels (new result)</vt:lpstr>
      <vt:lpstr>Overview</vt:lpstr>
      <vt:lpstr>Conclusions and Questions</vt:lpstr>
      <vt:lpstr>That’s it…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win8</dc:creator>
  <cp:lastModifiedBy>Windows User</cp:lastModifiedBy>
  <cp:revision>622</cp:revision>
  <dcterms:created xsi:type="dcterms:W3CDTF">2016-08-17T15:03:50Z</dcterms:created>
  <dcterms:modified xsi:type="dcterms:W3CDTF">2022-02-01T09:25:30Z</dcterms:modified>
</cp:coreProperties>
</file>