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1" r:id="rId1"/>
  </p:sldMasterIdLst>
  <p:notesMasterIdLst>
    <p:notesMasterId r:id="rId28"/>
  </p:notesMasterIdLst>
  <p:handoutMasterIdLst>
    <p:handoutMasterId r:id="rId29"/>
  </p:handoutMasterIdLst>
  <p:sldIdLst>
    <p:sldId id="362" r:id="rId2"/>
    <p:sldId id="575" r:id="rId3"/>
    <p:sldId id="559" r:id="rId4"/>
    <p:sldId id="560" r:id="rId5"/>
    <p:sldId id="561" r:id="rId6"/>
    <p:sldId id="578" r:id="rId7"/>
    <p:sldId id="583" r:id="rId8"/>
    <p:sldId id="588" r:id="rId9"/>
    <p:sldId id="585" r:id="rId10"/>
    <p:sldId id="586" r:id="rId11"/>
    <p:sldId id="590" r:id="rId12"/>
    <p:sldId id="580" r:id="rId13"/>
    <p:sldId id="568" r:id="rId14"/>
    <p:sldId id="570" r:id="rId15"/>
    <p:sldId id="592" r:id="rId16"/>
    <p:sldId id="593" r:id="rId17"/>
    <p:sldId id="573" r:id="rId18"/>
    <p:sldId id="574" r:id="rId19"/>
    <p:sldId id="569" r:id="rId20"/>
    <p:sldId id="577" r:id="rId21"/>
    <p:sldId id="576" r:id="rId22"/>
    <p:sldId id="579" r:id="rId23"/>
    <p:sldId id="581" r:id="rId24"/>
    <p:sldId id="582" r:id="rId25"/>
    <p:sldId id="589" r:id="rId26"/>
    <p:sldId id="591" r:id="rId27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30"/>
    </p:embeddedFont>
    <p:embeddedFont>
      <p:font typeface="Tahoma" panose="020B0604030504040204" pitchFamily="34" charset="0"/>
      <p:regular r:id="rId31"/>
      <p:bold r:id="rId32"/>
    </p:embeddedFont>
  </p:embeddedFontLst>
  <p:custDataLst>
    <p:tags r:id="rId33"/>
  </p:custDataLst>
  <p:defaultTextStyle>
    <a:defPPr>
      <a:defRPr lang="en-US"/>
    </a:defPPr>
    <a:lvl1pPr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87668"/>
    <a:srgbClr val="FFFFFF"/>
    <a:srgbClr val="FFFF00"/>
    <a:srgbClr val="66FF33"/>
    <a:srgbClr val="008000"/>
    <a:srgbClr val="CCCC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89" autoAdjust="0"/>
    <p:restoredTop sz="94486" autoAdjust="0"/>
  </p:normalViewPr>
  <p:slideViewPr>
    <p:cSldViewPr snapToGrid="0">
      <p:cViewPr>
        <p:scale>
          <a:sx n="76" d="100"/>
          <a:sy n="76" d="100"/>
        </p:scale>
        <p:origin x="55" y="1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 smtClean="0"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 smtClean="0"/>
            </a:lvl1pPr>
          </a:lstStyle>
          <a:p>
            <a:pPr>
              <a:defRPr/>
            </a:pPr>
            <a:fld id="{E543BED8-D946-4F0F-91D0-AB98ABB2F6F0}" type="datetimeFigureOut">
              <a:rPr lang="he-IL"/>
              <a:pPr>
                <a:defRPr/>
              </a:pPr>
              <a:t>כ"ה/תשרי/תשע"ט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 smtClean="0"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 smtClean="0"/>
            </a:lvl1pPr>
          </a:lstStyle>
          <a:p>
            <a:pPr>
              <a:defRPr/>
            </a:pPr>
            <a:fld id="{2A60F114-A623-4EC9-960F-2C4C4EA05174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84443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36FFDDE8-20F2-4586-BA5C-55B98FDF0AE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813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2438402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he-IL" sz="2400">
                  <a:cs typeface="+mn-cs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he-IL" sz="2400">
                  <a:cs typeface="+mn-cs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he-IL" sz="2400">
                  <a:cs typeface="+mn-cs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he-IL" sz="2400">
                  <a:cs typeface="+mn-cs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he-IL" sz="2400">
                <a:cs typeface="+mn-cs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he-IL" sz="2400">
                <a:cs typeface="+mn-cs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he-IL" sz="2400">
                <a:cs typeface="+mn-cs"/>
              </a:endParaRPr>
            </a:p>
          </p:txBody>
        </p:sp>
      </p:grpSp>
      <p:sp>
        <p:nvSpPr>
          <p:cNvPr id="11777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777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72EC6C3-618F-41AD-A742-F5D2F99C310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3E845-4C4C-4F20-82FA-065C725DBF0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1326" y="188915"/>
            <a:ext cx="21637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8451" y="188915"/>
            <a:ext cx="6340475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E637D-7DD0-48E3-9A04-503CD624967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A756E-3505-43B9-816F-CD12698C8D8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BD8C1-9C5D-46C4-ACB8-F13C94E1707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1" y="1619250"/>
            <a:ext cx="4251325" cy="4852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6" y="1619250"/>
            <a:ext cx="4252913" cy="4852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C8769-D133-42F2-B032-B1A68BE12BD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0505E-09FA-4996-B440-7BB10C5BCEF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D246E-8E3E-4AE7-9338-C90A43E2557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9AFB5-709A-4A62-8B67-52B7CDD98AB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D1115-D8EE-4354-AC60-66449A6626E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BEA5F-105B-430E-A254-8F23F64BA8A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ltGray">
          <a:xfrm>
            <a:off x="146050" y="684213"/>
            <a:ext cx="438150" cy="47466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defRPr/>
            </a:pPr>
            <a:endParaRPr kumimoji="1" lang="he-IL" sz="2400">
              <a:cs typeface="+mn-cs"/>
            </a:endParaRPr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ltGray">
          <a:xfrm>
            <a:off x="528639" y="684213"/>
            <a:ext cx="328612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defRPr/>
            </a:pPr>
            <a:endParaRPr kumimoji="1" lang="he-IL" sz="2400">
              <a:cs typeface="+mn-cs"/>
            </a:endParaRPr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ltGray">
          <a:xfrm>
            <a:off x="269876" y="1106488"/>
            <a:ext cx="422275" cy="47466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defRPr/>
            </a:pPr>
            <a:endParaRPr kumimoji="1" lang="he-IL" sz="2400">
              <a:cs typeface="+mn-cs"/>
            </a:endParaRPr>
          </a:p>
        </p:txBody>
      </p:sp>
      <p:sp>
        <p:nvSpPr>
          <p:cNvPr id="116741" name="Rectangle 5"/>
          <p:cNvSpPr>
            <a:spLocks noChangeArrowheads="1"/>
          </p:cNvSpPr>
          <p:nvPr/>
        </p:nvSpPr>
        <p:spPr bwMode="ltGray">
          <a:xfrm>
            <a:off x="639763" y="1106488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defRPr/>
            </a:pPr>
            <a:endParaRPr kumimoji="1" lang="he-IL" sz="2400">
              <a:cs typeface="+mn-cs"/>
            </a:endParaRPr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ltGray">
          <a:xfrm>
            <a:off x="-144463" y="1033465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defRPr/>
            </a:pPr>
            <a:endParaRPr kumimoji="1" lang="he-IL" sz="2400">
              <a:cs typeface="+mn-cs"/>
            </a:endParaRPr>
          </a:p>
        </p:txBody>
      </p:sp>
      <p:sp>
        <p:nvSpPr>
          <p:cNvPr id="116743" name="Rectangle 7"/>
          <p:cNvSpPr>
            <a:spLocks noChangeArrowheads="1"/>
          </p:cNvSpPr>
          <p:nvPr/>
        </p:nvSpPr>
        <p:spPr bwMode="gray">
          <a:xfrm>
            <a:off x="490539" y="576263"/>
            <a:ext cx="31750" cy="10525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defRPr/>
            </a:pPr>
            <a:endParaRPr kumimoji="1" lang="he-IL" sz="2400">
              <a:cs typeface="+mn-cs"/>
            </a:endParaRPr>
          </a:p>
        </p:txBody>
      </p:sp>
      <p:sp>
        <p:nvSpPr>
          <p:cNvPr id="116744" name="Rectangle 8"/>
          <p:cNvSpPr>
            <a:spLocks noChangeArrowheads="1"/>
          </p:cNvSpPr>
          <p:nvPr/>
        </p:nvSpPr>
        <p:spPr bwMode="gray">
          <a:xfrm>
            <a:off x="214314" y="136683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defRPr/>
            </a:pPr>
            <a:endParaRPr kumimoji="1" lang="he-IL" sz="2400">
              <a:cs typeface="+mn-cs"/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893764" y="188913"/>
            <a:ext cx="7985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8450" y="1619250"/>
            <a:ext cx="8656638" cy="485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674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>
              <a:defRPr sz="1400">
                <a:cs typeface="Arial" pitchFamily="34" charset="0"/>
              </a:defRPr>
            </a:lvl1pPr>
          </a:lstStyle>
          <a:p>
            <a:pPr>
              <a:defRPr/>
            </a:pPr>
            <a:fld id="{1D9DAE20-FC87-4B40-8944-95BC5C5426D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13.jpeg"/><Relationship Id="rId7" Type="http://schemas.openxmlformats.org/officeDocument/2006/relationships/image" Target="../media/image220.png"/><Relationship Id="rId12" Type="http://schemas.openxmlformats.org/officeDocument/2006/relationships/image" Target="../media/image27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2.png"/><Relationship Id="rId11" Type="http://schemas.openxmlformats.org/officeDocument/2006/relationships/image" Target="../media/image260.png"/><Relationship Id="rId5" Type="http://schemas.openxmlformats.org/officeDocument/2006/relationships/image" Target="../media/image200.png"/><Relationship Id="rId10" Type="http://schemas.openxmlformats.org/officeDocument/2006/relationships/image" Target="../media/image250.png"/><Relationship Id="rId4" Type="http://schemas.openxmlformats.org/officeDocument/2006/relationships/image" Target="../media/image190.png"/><Relationship Id="rId9" Type="http://schemas.openxmlformats.org/officeDocument/2006/relationships/image" Target="../media/image2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0.png"/><Relationship Id="rId4" Type="http://schemas.openxmlformats.org/officeDocument/2006/relationships/image" Target="../media/image26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0.png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1.png"/><Relationship Id="rId4" Type="http://schemas.openxmlformats.org/officeDocument/2006/relationships/image" Target="../media/image19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0.png"/><Relationship Id="rId4" Type="http://schemas.openxmlformats.org/officeDocument/2006/relationships/image" Target="../media/image27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3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05807" y="1861900"/>
            <a:ext cx="8011160" cy="11430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Indistinguishability</a:t>
            </a:r>
            <a:r>
              <a:rPr lang="en-US" sz="3600" dirty="0"/>
              <a:t> by </a:t>
            </a:r>
            <a:r>
              <a:rPr lang="en-US" sz="3600" dirty="0">
                <a:solidFill>
                  <a:srgbClr val="0070C0"/>
                </a:solidFill>
              </a:rPr>
              <a:t>adaptive</a:t>
            </a:r>
            <a:r>
              <a:rPr lang="en-US" sz="3600" dirty="0"/>
              <a:t> procedures with </a:t>
            </a:r>
            <a:r>
              <a:rPr lang="en-US" sz="3600" dirty="0">
                <a:solidFill>
                  <a:srgbClr val="0070C0"/>
                </a:solidFill>
              </a:rPr>
              <a:t>advice</a:t>
            </a:r>
            <a:r>
              <a:rPr lang="en-US" sz="3600" dirty="0"/>
              <a:t>, </a:t>
            </a:r>
            <a:br>
              <a:rPr lang="en-US" sz="3600" dirty="0"/>
            </a:br>
            <a:r>
              <a:rPr lang="en-US" sz="3600" dirty="0"/>
              <a:t>and lower bounds on </a:t>
            </a:r>
            <a:r>
              <a:rPr lang="en-US" sz="3600" dirty="0" smtClean="0"/>
              <a:t>             </a:t>
            </a:r>
            <a:r>
              <a:rPr lang="en-US" sz="3600" dirty="0" smtClean="0">
                <a:solidFill>
                  <a:srgbClr val="0070C0"/>
                </a:solidFill>
              </a:rPr>
              <a:t>hardness </a:t>
            </a:r>
            <a:r>
              <a:rPr lang="en-US" sz="3600" dirty="0">
                <a:solidFill>
                  <a:srgbClr val="0070C0"/>
                </a:solidFill>
              </a:rPr>
              <a:t>amplification </a:t>
            </a:r>
            <a:r>
              <a:rPr lang="en-US" sz="3600" dirty="0"/>
              <a:t>proofs</a:t>
            </a:r>
            <a:endParaRPr lang="he-IL" sz="3600" dirty="0">
              <a:solidFill>
                <a:srgbClr val="FF00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410987" y="3410372"/>
            <a:ext cx="6400800" cy="1752600"/>
          </a:xfrm>
        </p:spPr>
        <p:txBody>
          <a:bodyPr/>
          <a:lstStyle/>
          <a:p>
            <a:r>
              <a:rPr lang="en-US" dirty="0" err="1" smtClean="0"/>
              <a:t>Aryeh</a:t>
            </a:r>
            <a:r>
              <a:rPr lang="en-US" dirty="0" smtClean="0"/>
              <a:t> </a:t>
            </a:r>
            <a:r>
              <a:rPr lang="en-US" dirty="0" err="1" smtClean="0"/>
              <a:t>Grinberg</a:t>
            </a:r>
            <a:r>
              <a:rPr lang="en-US" dirty="0" smtClean="0"/>
              <a:t>, U. Haifa</a:t>
            </a:r>
          </a:p>
          <a:p>
            <a:r>
              <a:rPr lang="en-US" dirty="0" smtClean="0"/>
              <a:t>Ronen </a:t>
            </a:r>
            <a:r>
              <a:rPr lang="en-US" dirty="0" err="1" smtClean="0"/>
              <a:t>Shaltiel</a:t>
            </a:r>
            <a:r>
              <a:rPr lang="en-US" dirty="0" smtClean="0"/>
              <a:t>, U. Haifa</a:t>
            </a:r>
          </a:p>
          <a:p>
            <a:r>
              <a:rPr lang="en-US" dirty="0" smtClean="0"/>
              <a:t>Emanuele Viola, Northeastern</a:t>
            </a:r>
          </a:p>
          <a:p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029137" y="2972863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pic>
        <p:nvPicPr>
          <p:cNvPr id="7" name="Picture 2" descr="https://upload.wikimedia.org/wikipedia/commons/1/1d/MarkIV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317" y="5409677"/>
            <a:ext cx="882665" cy="114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ounded Rectangle 7"/>
              <p:cNvSpPr/>
              <p:nvPr/>
            </p:nvSpPr>
            <p:spPr bwMode="auto">
              <a:xfrm>
                <a:off x="64166" y="5172553"/>
                <a:ext cx="3733800" cy="1621259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GB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kumimoji="0" lang="en-GB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kumimoji="0" lang="en-GB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0" lang="en-GB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GB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kumimoji="0" lang="en-GB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0" lang="en-GB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kumimoji="0" lang="en-US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→{</m:t>
                      </m:r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ahoma" pitchFamily="34" charset="0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∀</m:t>
                    </m:r>
                    <m:r>
                      <a: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𝐶</m:t>
                    </m:r>
                    <m:r>
                      <a: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rPr>
                  <a:t>in circuit class</a:t>
                </a:r>
                <a:r>
                  <a:rPr kumimoji="0" lang="en-US" sz="24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rPr>
                  <a:t> </a:t>
                </a:r>
                <a:r>
                  <a:rPr kumimoji="0" lang="en-US" sz="2400" b="0" i="0" u="none" strike="noStrike" cap="none" normalizeH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ahoma" pitchFamily="34" charset="0"/>
                  </a:rPr>
                  <a:t>C</a:t>
                </a:r>
                <a:r>
                  <a:rPr kumimoji="0" lang="en-US" sz="24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rPr>
                  <a:t>: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2400" b="0" i="1" u="none" strike="noStrike" cap="none" normalizeH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400" b="0" i="1" u="none" strike="noStrike" cap="none" normalizeH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400" b="0" i="0" u="none" strike="noStrike" cap="none" normalizeH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kumimoji="0" lang="en-US" sz="2400" b="0" i="0" u="none" strike="noStrike" cap="none" normalizeH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2400" b="0" i="1" u="none" strike="noStrike" cap="none" normalizeH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sz="2400" b="0" i="1" u="none" strike="noStrike" cap="none" normalizeH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kumimoji="0" lang="en-US" sz="2400" b="0" i="1" u="none" strike="noStrike" cap="none" normalizeH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400" b="0" i="1" u="none" strike="noStrike" cap="none" normalizeH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kumimoji="0" lang="en-US" sz="2400" b="0" i="1" u="none" strike="noStrike" cap="none" normalizeH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0" lang="en-US" sz="2400" b="0" i="1" u="none" strike="noStrike" cap="none" normalizeH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kumimoji="0" lang="en-US" sz="2400" b="0" i="1" u="none" strike="noStrike" cap="none" normalizeH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400" b="0" i="1" u="none" strike="noStrike" cap="none" normalizeH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  <m:r>
                            <a:rPr kumimoji="0" lang="en-US" sz="2400" b="0" i="1" u="none" strike="noStrike" cap="none" normalizeH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kumimoji="0" lang="en-US" sz="2400" b="0" i="1" u="none" strike="noStrike" cap="none" normalizeH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kumimoji="0" lang="en-US" sz="2400" b="0" i="1" u="none" strike="noStrike" cap="none" normalizeH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0" lang="en-US" sz="2400" b="0" i="1" u="none" strike="noStrike" cap="none" normalizeH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func>
                    </m:oMath>
                  </m:oMathPara>
                </a14:m>
                <a:endParaRPr kumimoji="0" lang="en-US" sz="2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mc:Choice>
        <mc:Fallback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166" y="5172553"/>
                <a:ext cx="3733800" cy="162125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ounded Rectangle 8"/>
              <p:cNvSpPr/>
              <p:nvPr/>
            </p:nvSpPr>
            <p:spPr bwMode="auto">
              <a:xfrm>
                <a:off x="5221700" y="5172554"/>
                <a:ext cx="3878179" cy="162125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GB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0" lang="en-US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0" lang="en-GB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kumimoji="0" lang="en-GB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0" lang="en-GB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GB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kumimoji="0" lang="en-GB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0" lang="en-GB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sSup>
                            <m:sSupPr>
                              <m:ctrlPr>
                                <a:rPr kumimoji="0" lang="en-US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kumimoji="0" lang="en-US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p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→{</m:t>
                      </m:r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ahoma" pitchFamily="34" charset="0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∀</m:t>
                    </m:r>
                    <m:r>
                      <a: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𝐶</m:t>
                    </m:r>
                    <m:r>
                      <a: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′</m:t>
                    </m:r>
                    <m:r>
                      <a: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rPr>
                  <a:t>in circuit class</a:t>
                </a:r>
                <a:r>
                  <a:rPr kumimoji="0" lang="en-US" sz="24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rPr>
                  <a:t> </a:t>
                </a:r>
                <a:r>
                  <a:rPr kumimoji="0" lang="en-US" sz="2400" b="0" i="0" u="none" strike="noStrike" cap="none" normalizeH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ahoma" pitchFamily="34" charset="0"/>
                  </a:rPr>
                  <a:t>C’</a:t>
                </a:r>
                <a:r>
                  <a:rPr kumimoji="0" lang="en-US" sz="24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rPr>
                  <a:t>: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2400" b="0" i="1" u="none" strike="noStrike" cap="none" normalizeH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400" b="0" i="1" u="none" strike="noStrike" cap="none" normalizeH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400" b="0" i="0" u="none" strike="noStrike" cap="none" normalizeH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kumimoji="0" lang="en-US" sz="2400" b="0" i="0" u="none" strike="noStrike" cap="none" normalizeH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2400" b="0" i="1" u="none" strike="noStrike" cap="none" normalizeH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sz="2400" b="0" i="1" u="none" strike="noStrike" cap="none" normalizeH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kumimoji="0" lang="en-US" sz="2400" b="0" i="1" u="none" strike="noStrike" cap="none" normalizeH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d>
                                <m:dPr>
                                  <m:ctrlPr>
                                    <a:rPr kumimoji="0" lang="en-US" sz="2400" b="0" i="1" u="none" strike="noStrike" cap="none" normalizeH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400" b="0" i="1" u="none" strike="noStrike" cap="none" normalizeH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kumimoji="0" lang="en-US" sz="2400" b="0" i="1" u="none" strike="noStrike" cap="none" normalizeH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0" lang="en-US" sz="2400" b="0" i="1" u="none" strike="noStrike" cap="none" normalizeH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kumimoji="0" lang="en-US" sz="2400" b="0" i="1" u="none" strike="noStrike" cap="none" normalizeH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d>
                                <m:dPr>
                                  <m:ctrlPr>
                                    <a:rPr kumimoji="0" lang="en-US" sz="2400" b="0" i="1" u="none" strike="noStrike" cap="none" normalizeH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400" b="0" i="1" u="none" strike="noStrike" cap="none" normalizeH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  <m:r>
                            <a:rPr kumimoji="0" lang="en-US" sz="2400" b="0" i="1" u="none" strike="noStrike" cap="none" normalizeH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&lt;</m:t>
                          </m:r>
                          <m:f>
                            <m:fPr>
                              <m:ctrlPr>
                                <a:rPr kumimoji="0" lang="en-US" sz="2400" b="0" i="1" u="none" strike="noStrike" cap="none" normalizeH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sz="2400" b="0" i="1" u="none" strike="noStrike" cap="none" normalizeH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2400" b="0" i="1" u="none" strike="noStrike" cap="none" normalizeH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kumimoji="0" lang="en-US" sz="2400" b="0" i="1" u="none" strike="noStrike" cap="none" normalizeH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0" lang="en-US" sz="2400" b="0" i="1" u="none" strike="noStrike" cap="none" normalizeH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func>
                    </m:oMath>
                  </m:oMathPara>
                </a14:m>
                <a:endParaRPr kumimoji="0" lang="en-US" sz="2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mc:Choice>
        <mc:Fallback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21700" y="5172554"/>
                <a:ext cx="3878179" cy="162125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Arrow 9"/>
          <p:cNvSpPr/>
          <p:nvPr/>
        </p:nvSpPr>
        <p:spPr bwMode="auto">
          <a:xfrm>
            <a:off x="3874162" y="5889438"/>
            <a:ext cx="192155" cy="184484"/>
          </a:xfrm>
          <a:prstGeom prst="righ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4989263" y="5889438"/>
            <a:ext cx="192155" cy="184484"/>
          </a:xfrm>
          <a:prstGeom prst="righ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6472" y="5326109"/>
                <a:ext cx="8845550" cy="1590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𝑅𝑒𝑑</m:t>
                    </m:r>
                  </m:oMath>
                </a14:m>
                <a:r>
                  <a:rPr lang="en-US" dirty="0"/>
                  <a:t> can be used to </a:t>
                </a:r>
                <a:r>
                  <a:rPr lang="en-US" dirty="0">
                    <a:solidFill>
                      <a:srgbClr val="0070C0"/>
                    </a:solidFill>
                  </a:rPr>
                  <a:t>distinguish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</m:sSub>
                  </m:oMath>
                </a14:m>
                <a:r>
                  <a:rPr lang="en-US" dirty="0"/>
                  <a:t> w/ </a:t>
                </a:r>
                <a:r>
                  <a:rPr lang="en-US" dirty="0">
                    <a:solidFill>
                      <a:srgbClr val="0070C0"/>
                    </a:solidFill>
                  </a:rPr>
                  <a:t>adv.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𝑅𝑒𝑑</m:t>
                    </m:r>
                  </m:oMath>
                </a14:m>
                <a:r>
                  <a:rPr lang="en-US" dirty="0"/>
                  <a:t> can be used to </a:t>
                </a:r>
                <a:r>
                  <a:rPr lang="en-US" dirty="0">
                    <a:solidFill>
                      <a:srgbClr val="0070C0"/>
                    </a:solidFill>
                  </a:rPr>
                  <a:t>compute </a:t>
                </a:r>
                <a:r>
                  <a:rPr lang="en-US" dirty="0" err="1">
                    <a:solidFill>
                      <a:srgbClr val="0070C0"/>
                    </a:solidFill>
                  </a:rPr>
                  <a:t>maj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on length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ℓ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[SV08]. </a:t>
                </a:r>
              </a:p>
              <a:p>
                <a:pPr algn="l" rtl="0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𝑅𝑒𝑑</m:t>
                    </m:r>
                  </m:oMath>
                </a14:m>
                <a:r>
                  <a:rPr lang="en-US" dirty="0"/>
                  <a:t> must make </a:t>
                </a:r>
                <a:r>
                  <a:rPr lang="en-GB" dirty="0"/>
                  <a:t>at least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queries</a:t>
                </a:r>
                <a:r>
                  <a:rPr lang="en-US" dirty="0"/>
                  <a:t> [SV08]. 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72" y="5326109"/>
                <a:ext cx="8845550" cy="1590307"/>
              </a:xfrm>
              <a:prstGeom prst="rect">
                <a:avLst/>
              </a:prstGeom>
              <a:blipFill>
                <a:blip r:embed="rId2"/>
                <a:stretch>
                  <a:fillRect l="-207" t="-3831" r="-1792" b="-1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strategy following [Vio06,SV08,GR09]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9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861613" y="3281098"/>
                <a:ext cx="4238363" cy="2109843"/>
              </a:xfrm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𝐶𝑜𝑛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400" dirty="0"/>
                  <a:t> gives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no info </a:t>
                </a:r>
                <a:r>
                  <a:rPr lang="en-US" sz="2400" dirty="0"/>
                  <a:t>on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𝑅𝑒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sSubSup>
                          <m:sSubSup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can’t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sz="2400" dirty="0"/>
                  <a:t>-</a:t>
                </a:r>
                <a:r>
                  <a:rPr lang="en-US" sz="2400" dirty="0">
                    <a:solidFill>
                      <a:srgbClr val="0070C0"/>
                    </a:solidFill>
                  </a:rPr>
                  <a:t>agree</a:t>
                </a:r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>
          <p:sp>
            <p:nvSpPr>
              <p:cNvPr id="10" name="Content Placehold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861613" y="3281098"/>
                <a:ext cx="4238363" cy="2109843"/>
              </a:xfrm>
              <a:blipFill>
                <a:blip r:embed="rId3"/>
                <a:stretch>
                  <a:fillRect l="-2152" b="-373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10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32079" y="3281099"/>
                <a:ext cx="4410782" cy="2109842"/>
              </a:xfrm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ar-AE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ar-AE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ar-AE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ar-AE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ar-AE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𝐶𝑜𝑛</m:t>
                          </m:r>
                          <m:d>
                            <m:dPr>
                              <m:ctrlPr>
                                <a:rPr lang="ar-AE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ar-AE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a:rPr lang="ar-AE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ar-AE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ar-AE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ar-AE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sub>
                      </m:sSub>
                    </m:oMath>
                  </m:oMathPara>
                </a14:m>
                <a:endParaRPr lang="ar-AE" dirty="0"/>
              </a:p>
              <a:p>
                <a:pPr marL="0" indent="0">
                  <a:buNone/>
                </a:pPr>
                <a:endParaRPr lang="ar-AE" sz="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ar-AE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ar-AE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ar-AE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ar-AE" sz="2400" dirty="0"/>
                  <a:t>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r-AE" sz="2400" dirty="0"/>
                  <a:t>-</a:t>
                </a:r>
                <a:r>
                  <a:rPr lang="en-US" sz="2400" dirty="0">
                    <a:solidFill>
                      <a:srgbClr val="0070C0"/>
                    </a:solidFill>
                  </a:rPr>
                  <a:t>agrees</a:t>
                </a:r>
                <a:r>
                  <a:rPr lang="en-US" sz="2400" dirty="0"/>
                  <a:t> w/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𝐶𝑜𝑛</m:t>
                    </m:r>
                    <m:d>
                      <m:dPr>
                        <m:ctrlPr>
                          <a:rPr lang="ar-AE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lang="ar-AE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ar-AE" sz="24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ar-AE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𝑅𝑒</m:t>
                    </m:r>
                    <m:sSup>
                      <m:sSupPr>
                        <m:ctrlPr>
                          <a:rPr lang="ar-AE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sSubSup>
                          <m:sSubSup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ar-AE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ar-AE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ar-AE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ar-AE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AE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sub>
                          <m: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sup>
                    </m:sSup>
                    <m:r>
                      <a:rPr lang="ar-AE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must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ar-AE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ar-AE" sz="2400" dirty="0"/>
                  <a:t>-</a:t>
                </a:r>
                <a:r>
                  <a:rPr lang="en-US" sz="2400" dirty="0">
                    <a:solidFill>
                      <a:srgbClr val="0070C0"/>
                    </a:solidFill>
                  </a:rPr>
                  <a:t>agree</a:t>
                </a:r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>
          <p:sp>
            <p:nvSpPr>
              <p:cNvPr id="11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32079" y="3281099"/>
                <a:ext cx="4410782" cy="2109842"/>
              </a:xfrm>
              <a:blipFill>
                <a:blip r:embed="rId4"/>
                <a:stretch>
                  <a:fillRect l="-2069" b="-948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98450" y="1514889"/>
                <a:ext cx="8656638" cy="1859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denote an oracle where each entry is an </a:t>
                </a:r>
                <a:r>
                  <a:rPr lang="en-US" dirty="0" err="1">
                    <a:solidFill>
                      <a:srgbClr val="0070C0"/>
                    </a:solidFill>
                  </a:rPr>
                  <a:t>i.i.d</a:t>
                </a:r>
                <a:r>
                  <a:rPr lang="en-US" dirty="0">
                    <a:solidFill>
                      <a:srgbClr val="0070C0"/>
                    </a:solidFill>
                  </a:rPr>
                  <a:t>. bit </a:t>
                </a:r>
                <a:r>
                  <a:rPr lang="en-US" dirty="0"/>
                  <a:t>which is one with </a:t>
                </a:r>
                <a:r>
                  <a:rPr lang="en-US" dirty="0">
                    <a:solidFill>
                      <a:srgbClr val="0070C0"/>
                    </a:solidFill>
                  </a:rPr>
                  <a:t>probability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</a:t>
                </a:r>
              </a:p>
              <a:p>
                <a:pPr algn="l" rtl="0"/>
                <a:endParaRPr lang="en-US" sz="800" dirty="0"/>
              </a:p>
              <a:p>
                <a:pPr algn="l" rtl="0"/>
                <a:r>
                  <a:rPr lang="en-US" dirty="0"/>
                  <a:t>Fix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to be </a:t>
                </a:r>
                <a:r>
                  <a:rPr lang="en-US" dirty="0">
                    <a:solidFill>
                      <a:srgbClr val="0070C0"/>
                    </a:solidFill>
                  </a:rPr>
                  <a:t>very hard for circuits </a:t>
                </a:r>
                <a:r>
                  <a:rPr lang="en-US" dirty="0"/>
                  <a:t>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(such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exist).</a:t>
                </a:r>
              </a:p>
              <a:p>
                <a:pPr algn="l" rtl="0"/>
                <a:endParaRPr lang="en-US" sz="800" dirty="0"/>
              </a:p>
              <a:p>
                <a:pPr algn="ctr" rtl="0"/>
                <a:r>
                  <a:rPr lang="en-US" dirty="0">
                    <a:solidFill>
                      <a:srgbClr val="00B050"/>
                    </a:solidFill>
                  </a:rPr>
                  <a:t>Consider two oracle distributions: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50" y="1514889"/>
                <a:ext cx="8656638" cy="1859740"/>
              </a:xfrm>
              <a:prstGeom prst="rect">
                <a:avLst/>
              </a:prstGeom>
              <a:blipFill>
                <a:blip r:embed="rId5"/>
                <a:stretch>
                  <a:fillRect l="-1127" t="-3279" r="-845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96949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11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6472" y="5326109"/>
                <a:ext cx="8845550" cy="1590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𝑅𝑒𝑑</m:t>
                    </m:r>
                  </m:oMath>
                </a14:m>
                <a:r>
                  <a:rPr lang="en-US" dirty="0"/>
                  <a:t> can be used to </a:t>
                </a:r>
                <a:r>
                  <a:rPr lang="en-US" dirty="0">
                    <a:solidFill>
                      <a:srgbClr val="0070C0"/>
                    </a:solidFill>
                  </a:rPr>
                  <a:t>distinguish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</m:sSub>
                  </m:oMath>
                </a14:m>
                <a:r>
                  <a:rPr lang="en-US" dirty="0"/>
                  <a:t> w/ </a:t>
                </a:r>
                <a:r>
                  <a:rPr lang="en-US" dirty="0">
                    <a:solidFill>
                      <a:srgbClr val="0070C0"/>
                    </a:solidFill>
                  </a:rPr>
                  <a:t>adv.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𝑅𝑒𝑑</m:t>
                    </m:r>
                  </m:oMath>
                </a14:m>
                <a:r>
                  <a:rPr lang="en-US" dirty="0"/>
                  <a:t> can be used to </a:t>
                </a:r>
                <a:r>
                  <a:rPr lang="en-US" dirty="0">
                    <a:solidFill>
                      <a:srgbClr val="0070C0"/>
                    </a:solidFill>
                  </a:rPr>
                  <a:t>compute </a:t>
                </a:r>
                <a:r>
                  <a:rPr lang="en-US" dirty="0" err="1">
                    <a:solidFill>
                      <a:srgbClr val="0070C0"/>
                    </a:solidFill>
                  </a:rPr>
                  <a:t>maj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on length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ℓ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[SV08]. </a:t>
                </a:r>
              </a:p>
              <a:p>
                <a:pPr algn="l" rtl="0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𝑅𝑒𝑑</m:t>
                    </m:r>
                  </m:oMath>
                </a14:m>
                <a:r>
                  <a:rPr lang="en-US" dirty="0"/>
                  <a:t> must make </a:t>
                </a:r>
                <a:r>
                  <a:rPr lang="en-GB" dirty="0"/>
                  <a:t>at least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queries</a:t>
                </a:r>
                <a:r>
                  <a:rPr lang="en-US" dirty="0"/>
                  <a:t> [SV08]. 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72" y="5326109"/>
                <a:ext cx="8845550" cy="1590307"/>
              </a:xfrm>
              <a:prstGeom prst="rect">
                <a:avLst/>
              </a:prstGeom>
              <a:blipFill>
                <a:blip r:embed="rId2"/>
                <a:stretch>
                  <a:fillRect l="-207" t="-3831" r="-1792" b="-1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strategy following [Vio06,SV08,GR09]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9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861613" y="3281098"/>
                <a:ext cx="4238363" cy="2109843"/>
              </a:xfrm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𝐶𝑜𝑛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400" dirty="0"/>
                  <a:t> gives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no info </a:t>
                </a:r>
                <a:r>
                  <a:rPr lang="en-US" sz="2400" dirty="0"/>
                  <a:t>on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𝑅𝑒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sSubSup>
                          <m:sSubSup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can’t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sz="2400" dirty="0"/>
                  <a:t>-</a:t>
                </a:r>
                <a:r>
                  <a:rPr lang="en-US" sz="2400" dirty="0">
                    <a:solidFill>
                      <a:srgbClr val="0070C0"/>
                    </a:solidFill>
                  </a:rPr>
                  <a:t>agree</a:t>
                </a:r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>
          <p:sp>
            <p:nvSpPr>
              <p:cNvPr id="10" name="Content Placehold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861613" y="3281098"/>
                <a:ext cx="4238363" cy="2109843"/>
              </a:xfrm>
              <a:blipFill>
                <a:blip r:embed="rId3"/>
                <a:stretch>
                  <a:fillRect l="-2152" b="-373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10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32079" y="3281099"/>
                <a:ext cx="4410782" cy="2109842"/>
              </a:xfrm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ar-AE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ar-AE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ar-AE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ar-AE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ar-AE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𝐶𝑜𝑛</m:t>
                          </m:r>
                          <m:d>
                            <m:dPr>
                              <m:ctrlPr>
                                <a:rPr lang="ar-AE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ar-AE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a:rPr lang="ar-AE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ar-AE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ar-AE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ar-AE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sub>
                      </m:sSub>
                    </m:oMath>
                  </m:oMathPara>
                </a14:m>
                <a:endParaRPr lang="ar-AE" dirty="0"/>
              </a:p>
              <a:p>
                <a:pPr marL="0" indent="0">
                  <a:buNone/>
                </a:pPr>
                <a:endParaRPr lang="ar-AE" sz="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ar-AE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ar-AE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ar-AE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ar-AE" sz="2400" dirty="0"/>
                  <a:t>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r-AE" sz="2400" dirty="0"/>
                  <a:t>-</a:t>
                </a:r>
                <a:r>
                  <a:rPr lang="en-US" sz="2400" dirty="0">
                    <a:solidFill>
                      <a:srgbClr val="0070C0"/>
                    </a:solidFill>
                  </a:rPr>
                  <a:t>agrees</a:t>
                </a:r>
                <a:r>
                  <a:rPr lang="en-US" sz="2400" dirty="0"/>
                  <a:t> w/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𝐶𝑜𝑛</m:t>
                    </m:r>
                    <m:d>
                      <m:dPr>
                        <m:ctrlPr>
                          <a:rPr lang="ar-AE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lang="ar-AE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ar-AE" sz="24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ar-AE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𝑅𝑒</m:t>
                    </m:r>
                    <m:sSup>
                      <m:sSupPr>
                        <m:ctrlPr>
                          <a:rPr lang="ar-AE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sSubSup>
                          <m:sSubSup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ar-AE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ar-AE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ar-AE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ar-AE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AE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sub>
                          <m: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sup>
                    </m:sSup>
                    <m:r>
                      <a:rPr lang="ar-AE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must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ar-AE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ar-AE" sz="2400" dirty="0"/>
                  <a:t>-</a:t>
                </a:r>
                <a:r>
                  <a:rPr lang="en-US" sz="2400" dirty="0">
                    <a:solidFill>
                      <a:srgbClr val="0070C0"/>
                    </a:solidFill>
                  </a:rPr>
                  <a:t>agree</a:t>
                </a:r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>
          <p:sp>
            <p:nvSpPr>
              <p:cNvPr id="11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32079" y="3281099"/>
                <a:ext cx="4410782" cy="2109842"/>
              </a:xfrm>
              <a:blipFill>
                <a:blip r:embed="rId4"/>
                <a:stretch>
                  <a:fillRect l="-2069" b="-948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298450" y="1514889"/>
                <a:ext cx="8656638" cy="1776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dirty="0" smtClean="0">
                    <a:solidFill>
                      <a:srgbClr val="00B050"/>
                    </a:solidFill>
                  </a:rPr>
                  <a:t>Problem: </a:t>
                </a:r>
                <a:r>
                  <a:rPr lang="en-US" dirty="0"/>
                  <a:t>a </a:t>
                </a:r>
                <a:r>
                  <a:rPr lang="en-US" dirty="0">
                    <a:solidFill>
                      <a:srgbClr val="0070C0"/>
                    </a:solidFill>
                  </a:rPr>
                  <a:t>non-uniform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𝑅𝑒𝑑</m:t>
                    </m:r>
                  </m:oMath>
                </a14:m>
                <a:r>
                  <a:rPr lang="en-US" dirty="0"/>
                  <a:t> gets </a:t>
                </a:r>
                <a:r>
                  <a:rPr lang="en-US" dirty="0">
                    <a:solidFill>
                      <a:srgbClr val="0070C0"/>
                    </a:solidFill>
                  </a:rPr>
                  <a:t>advice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algn="l" rtl="0"/>
                <a:endParaRPr lang="en-US" sz="800" dirty="0">
                  <a:solidFill>
                    <a:srgbClr val="00B050"/>
                  </a:solidFill>
                </a:endParaRPr>
              </a:p>
              <a:p>
                <a:pPr algn="l" rtl="0"/>
                <a:r>
                  <a:rPr lang="en-US" dirty="0">
                    <a:solidFill>
                      <a:srgbClr val="00B050"/>
                    </a:solidFill>
                  </a:rPr>
                  <a:t>Solution: </a:t>
                </a:r>
                <a:r>
                  <a:rPr lang="en-US" dirty="0"/>
                  <a:t>Argue that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𝑅𝑒𝑑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can’t distinguish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begChr m:val="|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d>
                  </m:oMath>
                </a14:m>
                <a:r>
                  <a:rPr lang="en-US" dirty="0"/>
                  <a:t> for a “</a:t>
                </a:r>
                <a:r>
                  <a:rPr lang="en-US" dirty="0">
                    <a:solidFill>
                      <a:srgbClr val="0070C0"/>
                    </a:solidFill>
                  </a:rPr>
                  <a:t>large</a:t>
                </a:r>
                <a:r>
                  <a:rPr lang="en-US" dirty="0"/>
                  <a:t>” event </a:t>
                </a:r>
                <a:r>
                  <a:rPr lang="en-US" dirty="0">
                    <a:solidFill>
                      <a:srgbClr val="FF0000"/>
                    </a:solidFill>
                  </a:rPr>
                  <a:t>A</a:t>
                </a:r>
                <a:r>
                  <a:rPr lang="en-US" dirty="0"/>
                  <a:t>.</a:t>
                </a:r>
              </a:p>
              <a:p>
                <a:pPr algn="l" rtl="0"/>
                <a:r>
                  <a:rPr lang="en-US" dirty="0">
                    <a:solidFill>
                      <a:srgbClr val="00B050"/>
                    </a:solidFill>
                  </a:rPr>
                  <a:t>Intuition: </a:t>
                </a:r>
                <a:r>
                  <a:rPr lang="en-US" dirty="0"/>
                  <a:t>for most fixings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en-US" dirty="0"/>
                  <a:t>is “</a:t>
                </a:r>
                <a:r>
                  <a:rPr lang="en-US" dirty="0">
                    <a:solidFill>
                      <a:srgbClr val="0070C0"/>
                    </a:solidFill>
                  </a:rPr>
                  <a:t>large</a:t>
                </a:r>
                <a:r>
                  <a:rPr lang="en-US" dirty="0"/>
                  <a:t>”.</a:t>
                </a: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50" y="1514889"/>
                <a:ext cx="8656638" cy="1776255"/>
              </a:xfrm>
              <a:prstGeom prst="rect">
                <a:avLst/>
              </a:prstGeom>
              <a:blipFill>
                <a:blip r:embed="rId5"/>
                <a:stretch>
                  <a:fillRect l="-1127" t="-3093" r="-1831" b="-44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05870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Indistinguishability by adaptive procedures that take advice</a:t>
            </a:r>
            <a:endParaRPr lang="he-IL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3886200"/>
            <a:ext cx="6888145" cy="1752600"/>
          </a:xfrm>
        </p:spPr>
        <p:txBody>
          <a:bodyPr/>
          <a:lstStyle/>
          <a:p>
            <a:r>
              <a:rPr lang="en-US" dirty="0" smtClean="0"/>
              <a:t>(A component in the proof)</a:t>
            </a:r>
          </a:p>
          <a:p>
            <a:endParaRPr lang="en-US" sz="1400" dirty="0"/>
          </a:p>
          <a:p>
            <a:r>
              <a:rPr lang="en-US" dirty="0" smtClean="0"/>
              <a:t>Unrelated to black-box issues!</a:t>
            </a:r>
          </a:p>
          <a:p>
            <a:endParaRPr lang="en-US" sz="1000" dirty="0" smtClean="0"/>
          </a:p>
          <a:p>
            <a:r>
              <a:rPr lang="en-US" dirty="0" smtClean="0"/>
              <a:t>Potentially useful in other settings?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981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2462" y="1611228"/>
                <a:ext cx="8769349" cy="48529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400" dirty="0">
                    <a:solidFill>
                      <a:srgbClr val="00B050"/>
                    </a:solidFill>
                  </a:rPr>
                  <a:t>Setup:</a:t>
                </a:r>
                <a:r>
                  <a:rPr lang="en-GB" sz="2400" dirty="0"/>
                  <a:t> Let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…,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be uniform </a:t>
                </a:r>
                <a:r>
                  <a:rPr lang="en-US" sz="2400" dirty="0" err="1"/>
                  <a:t>i.i.d</a:t>
                </a:r>
                <a:r>
                  <a:rPr lang="en-US" sz="2400" dirty="0"/>
                  <a:t>. bits. </a:t>
                </a:r>
              </a:p>
              <a:p>
                <a:pPr marL="0" indent="0">
                  <a:buNone/>
                </a:pPr>
                <a:r>
                  <a:rPr lang="en-US" sz="2400" dirty="0"/>
                  <a:t>Let </a:t>
                </a:r>
                <a:r>
                  <a:rPr lang="en-US" sz="2400" dirty="0">
                    <a:solidFill>
                      <a:srgbClr val="FF0000"/>
                    </a:solidFill>
                  </a:rPr>
                  <a:t>A</a:t>
                </a:r>
                <a:r>
                  <a:rPr lang="en-US" sz="2400" dirty="0"/>
                  <a:t> be an </a:t>
                </a:r>
                <a:r>
                  <a:rPr lang="en-US" sz="2400" dirty="0">
                    <a:solidFill>
                      <a:srgbClr val="0070C0"/>
                    </a:solidFill>
                  </a:rPr>
                  <a:t>event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US" sz="2400" dirty="0"/>
                  <a:t>. Let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/>
                  <a:t>Can depth </a:t>
                </a:r>
                <a:r>
                  <a:rPr lang="en-US" sz="2400" dirty="0">
                    <a:solidFill>
                      <a:srgbClr val="FF0000"/>
                    </a:solidFill>
                  </a:rPr>
                  <a:t>q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70C0"/>
                    </a:solidFill>
                  </a:rPr>
                  <a:t>decision trees distinguish </a:t>
                </a:r>
                <a:r>
                  <a:rPr lang="en-US" sz="2400" dirty="0">
                    <a:solidFill>
                      <a:srgbClr val="FF0000"/>
                    </a:solidFill>
                  </a:rPr>
                  <a:t>R</a:t>
                </a:r>
                <a:r>
                  <a:rPr lang="en-US" sz="2400" dirty="0"/>
                  <a:t> from </a:t>
                </a:r>
                <a:r>
                  <a:rPr lang="en-US" sz="2400" dirty="0">
                    <a:solidFill>
                      <a:srgbClr val="FF0000"/>
                    </a:solidFill>
                  </a:rPr>
                  <a:t>X</a:t>
                </a:r>
                <a:r>
                  <a:rPr lang="en-US" sz="2400" dirty="0"/>
                  <a:t>?</a:t>
                </a:r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00B050"/>
                    </a:solidFill>
                  </a:rPr>
                  <a:t>Advice is helpful!</a:t>
                </a:r>
                <a:endParaRPr lang="en-US" sz="2400" dirty="0">
                  <a:solidFill>
                    <a:srgbClr val="00B050"/>
                  </a:solidFill>
                </a:endParaRPr>
              </a:p>
              <a:p>
                <a:r>
                  <a:rPr lang="en-US" sz="2400" dirty="0">
                    <a:solidFill>
                      <a:srgbClr val="0070C0"/>
                    </a:solidFill>
                  </a:rPr>
                  <a:t>Bad bits: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>
                    <a:solidFill>
                      <a:srgbClr val="0070C0"/>
                    </a:solidFill>
                  </a:rPr>
                  <a:t>Pointer: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ℓ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sz="2400" dirty="0" smtClean="0"/>
                  <a:t>	</a:t>
                </a: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p>
                          </m:sSub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16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B050"/>
                    </a:solidFill>
                  </a:rPr>
                  <a:t>Forbidden set lemma: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400" dirty="0"/>
                  <a:t>, </a:t>
                </a:r>
                <a:r>
                  <a:rPr lang="en-US" sz="2400" dirty="0">
                    <a:solidFill>
                      <a:srgbClr val="0070C0"/>
                    </a:solidFill>
                  </a:rPr>
                  <a:t>small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depth </a:t>
                </a:r>
                <a:r>
                  <a:rPr lang="en-US" sz="2400" dirty="0">
                    <a:solidFill>
                      <a:srgbClr val="FF0000"/>
                    </a:solidFill>
                  </a:rPr>
                  <a:t>q</a:t>
                </a:r>
                <a:r>
                  <a:rPr lang="en-US" sz="2400" dirty="0"/>
                  <a:t> trees that don’t query in </a:t>
                </a:r>
                <a:r>
                  <a:rPr lang="en-US" sz="2400" dirty="0">
                    <a:solidFill>
                      <a:srgbClr val="FF0000"/>
                    </a:solidFill>
                  </a:rPr>
                  <a:t>B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70C0"/>
                    </a:solidFill>
                  </a:rPr>
                  <a:t>cannot distinguish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/>
                      <m:t>from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B050"/>
                    </a:solidFill>
                  </a:rPr>
                  <a:t>Fixed set lemma: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400" dirty="0"/>
                  <a:t>, </a:t>
                </a:r>
                <a:r>
                  <a:rPr lang="en-US" sz="2400" dirty="0">
                    <a:solidFill>
                      <a:srgbClr val="0070C0"/>
                    </a:solidFill>
                  </a:rPr>
                  <a:t>small</a:t>
                </a:r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value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400" dirty="0" smtClean="0"/>
                  <a:t>,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depth </a:t>
                </a:r>
                <a:r>
                  <a:rPr lang="en-US" sz="2400" dirty="0">
                    <a:solidFill>
                      <a:srgbClr val="FF0000"/>
                    </a:solidFill>
                  </a:rPr>
                  <a:t>q</a:t>
                </a:r>
                <a:r>
                  <a:rPr lang="en-US" sz="2400" dirty="0"/>
                  <a:t> trees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cannot distinguish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from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2462" y="1611228"/>
                <a:ext cx="8769349" cy="4852988"/>
              </a:xfrm>
              <a:blipFill>
                <a:blip r:embed="rId2"/>
                <a:stretch>
                  <a:fillRect l="-1113" t="-1131" r="-278" b="-892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3" descr="C:\Users\Ronen\Desktop\nobody-listens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570" y="1673498"/>
            <a:ext cx="7334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Indistinguishability by adaptive procedures with </a:t>
            </a:r>
            <a:r>
              <a:rPr lang="en-GB" dirty="0" smtClean="0"/>
              <a:t>advice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4487779" y="3449058"/>
                <a:ext cx="3060032" cy="405063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,……………….…,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87779" y="3449058"/>
                <a:ext cx="3060032" cy="405063"/>
              </a:xfrm>
              <a:prstGeom prst="rect">
                <a:avLst/>
              </a:prstGeom>
              <a:blipFill>
                <a:blip r:embed="rId4"/>
                <a:stretch>
                  <a:fillRect b="-1471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 bwMode="auto">
              <a:xfrm>
                <a:off x="4507828" y="4287266"/>
                <a:ext cx="533405" cy="421099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7828" y="4287266"/>
                <a:ext cx="533405" cy="4210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 bwMode="auto">
              <a:xfrm>
                <a:off x="5177583" y="4279243"/>
                <a:ext cx="2370228" cy="42912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,…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p>
                          </m:sSup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…,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p>
                          </m:sSup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77583" y="4279243"/>
                <a:ext cx="2370228" cy="429120"/>
              </a:xfrm>
              <a:prstGeom prst="rect">
                <a:avLst/>
              </a:prstGeom>
              <a:blipFill>
                <a:blip r:embed="rId6"/>
                <a:stretch>
                  <a:fillRect b="-11111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ular Callout 7"/>
          <p:cNvSpPr/>
          <p:nvPr/>
        </p:nvSpPr>
        <p:spPr bwMode="auto">
          <a:xfrm>
            <a:off x="4399549" y="3023933"/>
            <a:ext cx="509337" cy="300794"/>
          </a:xfrm>
          <a:prstGeom prst="wedgeRectCallout">
            <a:avLst>
              <a:gd name="adj1" fmla="val -2009"/>
              <a:gd name="adj2" fmla="val 11457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Tahoma" pitchFamily="34" charset="0"/>
              </a:rPr>
              <a:t>fixed 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328865" y="1632286"/>
            <a:ext cx="7507705" cy="1348251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 bwMode="auto">
          <a:xfrm rot="16200000">
            <a:off x="4695322" y="4558965"/>
            <a:ext cx="158416" cy="533405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 bwMode="auto">
          <a:xfrm rot="16200000">
            <a:off x="6283491" y="3640553"/>
            <a:ext cx="158416" cy="2370229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2" name="Rectangular Callout 11"/>
          <p:cNvSpPr/>
          <p:nvPr/>
        </p:nvSpPr>
        <p:spPr bwMode="auto">
          <a:xfrm>
            <a:off x="6224341" y="3918283"/>
            <a:ext cx="509337" cy="300794"/>
          </a:xfrm>
          <a:prstGeom prst="wedgeRectCallout">
            <a:avLst>
              <a:gd name="adj1" fmla="val -2009"/>
              <a:gd name="adj2" fmla="val 11457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Tahoma" pitchFamily="34" charset="0"/>
              </a:rPr>
              <a:t>fixed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224341" y="4845013"/>
                <a:ext cx="364961" cy="315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341" y="4845013"/>
                <a:ext cx="364961" cy="3154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341819" y="4825667"/>
                <a:ext cx="94247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𝑙𝑜𝑔𝑁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819" y="4825667"/>
                <a:ext cx="942470" cy="307777"/>
              </a:xfrm>
              <a:prstGeom prst="rect">
                <a:avLst/>
              </a:prstGeom>
              <a:blipFill>
                <a:blip r:embed="rId8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urved Connector 15"/>
          <p:cNvCxnSpPr/>
          <p:nvPr/>
        </p:nvCxnSpPr>
        <p:spPr bwMode="auto">
          <a:xfrm rot="16200000" flipH="1">
            <a:off x="5515067" y="3597123"/>
            <a:ext cx="12700" cy="1588168"/>
          </a:xfrm>
          <a:prstGeom prst="curvedConnector3">
            <a:avLst>
              <a:gd name="adj1" fmla="val -2675677"/>
            </a:avLst>
          </a:prstGeom>
          <a:solidFill>
            <a:schemeClr val="accent1"/>
          </a:solidFill>
          <a:ln w="28575" cap="flat" cmpd="sng" algn="ctr">
            <a:solidFill>
              <a:srgbClr val="7030A0"/>
            </a:solidFill>
            <a:prstDash val="sysDash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/>
              <p:cNvSpPr/>
              <p:nvPr/>
            </p:nvSpPr>
            <p:spPr bwMode="auto">
              <a:xfrm>
                <a:off x="7652953" y="3080951"/>
                <a:ext cx="1429265" cy="773168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:r>
                  <a:rPr lang="en-US" sz="1200" dirty="0">
                    <a:solidFill>
                      <a:srgbClr val="0070C0"/>
                    </a:solidFill>
                  </a:rPr>
                  <a:t>Nonadaptive </a:t>
                </a:r>
                <a:r>
                  <a:rPr lang="en-US" sz="1200" dirty="0"/>
                  <a:t>tree distinguishes by querying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30" name="Rounded 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52953" y="3080951"/>
                <a:ext cx="1429265" cy="773168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/>
              <p:cNvSpPr/>
              <p:nvPr/>
            </p:nvSpPr>
            <p:spPr bwMode="auto">
              <a:xfrm>
                <a:off x="7626496" y="4251926"/>
                <a:ext cx="1517504" cy="90849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:r>
                  <a:rPr lang="en-US" sz="1200" dirty="0">
                    <a:solidFill>
                      <a:srgbClr val="0070C0"/>
                    </a:solidFill>
                  </a:rPr>
                  <a:t>adaptive</a:t>
                </a:r>
                <a:r>
                  <a:rPr lang="en-US" sz="1200" dirty="0"/>
                  <a:t> tree distinguishes by querying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bSup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</m:t>
                    </m:r>
                    <m:sSubSup>
                      <m:sSubSupPr>
                        <m:ctrlP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  <m:sup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bSup>
                    <m:r>
                      <a:rPr lang="en-US" sz="12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1200" i="1" dirty="0">
                  <a:latin typeface="Cambria Math" panose="02040503050406030204" pitchFamily="18" charset="0"/>
                </a:endParaRPr>
              </a:p>
              <a:p>
                <a:pPr algn="l" rtl="0"/>
                <a:r>
                  <a:rPr lang="en-US" sz="1200" dirty="0"/>
                  <a:t>and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sSup>
                          <m:sSupPr>
                            <m:ctrlP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p>
                        </m:sSup>
                      </m:sub>
                      <m:sup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</m:oMath>
                </a14:m>
                <a:r>
                  <a:rPr lang="en-US" sz="1200" dirty="0"/>
                  <a:t>.</a:t>
                </a:r>
              </a:p>
            </p:txBody>
          </p:sp>
        </mc:Choice>
        <mc:Fallback xmlns="">
          <p:sp>
            <p:nvSpPr>
              <p:cNvPr id="31" name="Rounded 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6496" y="4251926"/>
                <a:ext cx="1517504" cy="908492"/>
              </a:xfrm>
              <a:prstGeom prst="roundRect">
                <a:avLst/>
              </a:prstGeom>
              <a:blipFill>
                <a:blip r:embed="rId10"/>
                <a:stretch>
                  <a:fillRect b="-1974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loud Callout 3"/>
              <p:cNvSpPr/>
              <p:nvPr/>
            </p:nvSpPr>
            <p:spPr bwMode="auto">
              <a:xfrm>
                <a:off x="5041233" y="1142708"/>
                <a:ext cx="4030579" cy="657726"/>
              </a:xfrm>
              <a:prstGeom prst="cloudCallout">
                <a:avLst>
                  <a:gd name="adj1" fmla="val -3420"/>
                  <a:gd name="adj2" fmla="val 94208"/>
                </a:avLst>
              </a:prstGeom>
              <a:solidFill>
                <a:schemeClr val="accent5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l"/>
                <a:r>
                  <a:rPr lang="en-US" sz="2000" dirty="0"/>
                  <a:t>say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𝑝𝑜𝑙𝑦𝑙𝑜𝑔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Cloud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41233" y="1142708"/>
                <a:ext cx="4030579" cy="657726"/>
              </a:xfrm>
              <a:prstGeom prst="cloudCallout">
                <a:avLst>
                  <a:gd name="adj1" fmla="val -3420"/>
                  <a:gd name="adj2" fmla="val 94208"/>
                </a:avLst>
              </a:prstGeom>
              <a:blipFill>
                <a:blip r:embed="rId11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ounded Rectangle 32"/>
          <p:cNvSpPr/>
          <p:nvPr/>
        </p:nvSpPr>
        <p:spPr bwMode="auto">
          <a:xfrm>
            <a:off x="328865" y="5190624"/>
            <a:ext cx="8683331" cy="707872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 bwMode="auto">
          <a:xfrm>
            <a:off x="328864" y="6021713"/>
            <a:ext cx="8683330" cy="707872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ular Callout 19"/>
              <p:cNvSpPr/>
              <p:nvPr/>
            </p:nvSpPr>
            <p:spPr bwMode="auto">
              <a:xfrm>
                <a:off x="7219321" y="2485415"/>
                <a:ext cx="1878893" cy="558810"/>
              </a:xfrm>
              <a:prstGeom prst="wedgeRoundRectCallout">
                <a:avLst>
                  <a:gd name="adj1" fmla="val -80172"/>
                  <a:gd name="adj2" fmla="val -65966"/>
                  <a:gd name="adj3" fmla="val 16667"/>
                </a:avLst>
              </a:prstGeom>
              <a:solidFill>
                <a:schemeClr val="accent5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l"/>
                <a:r>
                  <a:rPr lang="en-US" sz="1200" dirty="0" smtClean="0"/>
                  <a:t>so that:</a:t>
                </a:r>
                <a:endParaRPr lang="en-US" sz="1200" b="0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Rounded Rectangular Callout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19321" y="2485415"/>
                <a:ext cx="1878893" cy="558810"/>
              </a:xfrm>
              <a:prstGeom prst="wedgeRoundRectCallout">
                <a:avLst>
                  <a:gd name="adj1" fmla="val -80172"/>
                  <a:gd name="adj2" fmla="val -65966"/>
                  <a:gd name="adj3" fmla="val 16667"/>
                </a:avLst>
              </a:prstGeom>
              <a:blipFill>
                <a:blip r:embed="rId12"/>
                <a:stretch>
                  <a:fillRect b="-8333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74419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/>
      <p:bldP spid="14" grpId="0"/>
      <p:bldP spid="30" grpId="0" animBg="1"/>
      <p:bldP spid="31" grpId="0" animBg="1"/>
      <p:bldP spid="4" grpId="0" animBg="1"/>
      <p:bldP spid="33" grpId="0" animBg="1"/>
      <p:bldP spid="34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Ronen\Desktop\nobody-listens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570" y="1673498"/>
            <a:ext cx="7334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Indistinguishability by adaptive procedures with advice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2462" y="1611228"/>
                <a:ext cx="8769349" cy="48529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400" dirty="0">
                    <a:solidFill>
                      <a:srgbClr val="00B050"/>
                    </a:solidFill>
                  </a:rPr>
                  <a:t>Setup:</a:t>
                </a:r>
                <a:r>
                  <a:rPr lang="en-GB" sz="2400" dirty="0"/>
                  <a:t> Let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…,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be uniform </a:t>
                </a:r>
                <a:r>
                  <a:rPr lang="en-US" sz="2400" dirty="0" err="1"/>
                  <a:t>i.i.d</a:t>
                </a:r>
                <a:r>
                  <a:rPr lang="en-US" sz="2400" dirty="0"/>
                  <a:t>. bits. </a:t>
                </a:r>
              </a:p>
              <a:p>
                <a:pPr marL="0" indent="0">
                  <a:buNone/>
                </a:pPr>
                <a:r>
                  <a:rPr lang="en-US" sz="2400" dirty="0"/>
                  <a:t>Let </a:t>
                </a:r>
                <a:r>
                  <a:rPr lang="en-US" sz="2400" dirty="0">
                    <a:solidFill>
                      <a:srgbClr val="FF0000"/>
                    </a:solidFill>
                  </a:rPr>
                  <a:t>A</a:t>
                </a:r>
                <a:r>
                  <a:rPr lang="en-US" sz="2400" dirty="0"/>
                  <a:t> be an </a:t>
                </a:r>
                <a:r>
                  <a:rPr lang="en-US" sz="2400" dirty="0">
                    <a:solidFill>
                      <a:srgbClr val="0070C0"/>
                    </a:solidFill>
                  </a:rPr>
                  <a:t>event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US" sz="2400" dirty="0"/>
                  <a:t>. Let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/>
                  <a:t>Can depth </a:t>
                </a:r>
                <a:r>
                  <a:rPr lang="en-US" sz="2400" dirty="0">
                    <a:solidFill>
                      <a:srgbClr val="FF0000"/>
                    </a:solidFill>
                  </a:rPr>
                  <a:t>q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70C0"/>
                    </a:solidFill>
                  </a:rPr>
                  <a:t>decision trees distinguish </a:t>
                </a:r>
                <a:r>
                  <a:rPr lang="en-US" sz="2400" dirty="0">
                    <a:solidFill>
                      <a:srgbClr val="FF0000"/>
                    </a:solidFill>
                  </a:rPr>
                  <a:t>R</a:t>
                </a:r>
                <a:r>
                  <a:rPr lang="en-US" sz="2400" dirty="0"/>
                  <a:t> from </a:t>
                </a:r>
                <a:r>
                  <a:rPr lang="en-US" sz="2400" dirty="0">
                    <a:solidFill>
                      <a:srgbClr val="FF0000"/>
                    </a:solidFill>
                  </a:rPr>
                  <a:t>X</a:t>
                </a:r>
                <a:r>
                  <a:rPr lang="en-US" sz="2400" dirty="0"/>
                  <a:t>?</a:t>
                </a:r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B050"/>
                    </a:solidFill>
                  </a:rPr>
                  <a:t>Forbidden set lemma: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400" dirty="0"/>
                  <a:t>, </a:t>
                </a:r>
                <a:r>
                  <a:rPr lang="en-US" sz="2400" dirty="0">
                    <a:solidFill>
                      <a:srgbClr val="0070C0"/>
                    </a:solidFill>
                  </a:rPr>
                  <a:t>small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depth </a:t>
                </a:r>
                <a:r>
                  <a:rPr lang="en-US" sz="2400" dirty="0">
                    <a:solidFill>
                      <a:srgbClr val="FF0000"/>
                    </a:solidFill>
                  </a:rPr>
                  <a:t>q</a:t>
                </a:r>
                <a:r>
                  <a:rPr lang="en-US" sz="2400" dirty="0"/>
                  <a:t> trees that don’t query in </a:t>
                </a:r>
                <a:r>
                  <a:rPr lang="en-US" sz="2400" dirty="0">
                    <a:solidFill>
                      <a:srgbClr val="FF0000"/>
                    </a:solidFill>
                  </a:rPr>
                  <a:t>B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70C0"/>
                    </a:solidFill>
                  </a:rPr>
                  <a:t>cannot distinguish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/>
                      <m:t>from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B050"/>
                    </a:solidFill>
                  </a:rPr>
                  <a:t>Fixed set lemma: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400" dirty="0"/>
                  <a:t>, </a:t>
                </a:r>
                <a:r>
                  <a:rPr lang="en-US" sz="2400" dirty="0">
                    <a:solidFill>
                      <a:srgbClr val="0070C0"/>
                    </a:solidFill>
                  </a:rPr>
                  <a:t>small</a:t>
                </a:r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value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400" dirty="0" smtClean="0"/>
                  <a:t>,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depth </a:t>
                </a:r>
                <a:r>
                  <a:rPr lang="en-US" sz="2400" dirty="0">
                    <a:solidFill>
                      <a:srgbClr val="FF0000"/>
                    </a:solidFill>
                  </a:rPr>
                  <a:t>q</a:t>
                </a:r>
                <a:r>
                  <a:rPr lang="en-US" sz="2400" dirty="0"/>
                  <a:t> trees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cannot distinguish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from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>
                    <a:solidFill>
                      <a:srgbClr val="0070C0"/>
                    </a:solidFill>
                  </a:rPr>
                  <a:t>small</a:t>
                </a:r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2400" dirty="0"/>
                  <a:t> is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distinguishing advantage</a:t>
                </a:r>
                <a:r>
                  <a:rPr lang="en-US" sz="2400" dirty="0"/>
                  <a:t>.</a:t>
                </a:r>
              </a:p>
              <a:p>
                <a:r>
                  <a:rPr lang="en-US" sz="2400" dirty="0">
                    <a:solidFill>
                      <a:srgbClr val="0070C0"/>
                    </a:solidFill>
                  </a:rPr>
                  <a:t>Forbidden set lemma</a:t>
                </a:r>
                <a:r>
                  <a:rPr lang="en-US" sz="2400" dirty="0"/>
                  <a:t> is a </a:t>
                </a:r>
                <a:r>
                  <a:rPr lang="en-US" sz="2400" dirty="0">
                    <a:solidFill>
                      <a:srgbClr val="0070C0"/>
                    </a:solidFill>
                  </a:rPr>
                  <a:t>generalization</a:t>
                </a:r>
                <a:r>
                  <a:rPr lang="en-US" sz="2400" dirty="0"/>
                  <a:t> of </a:t>
                </a:r>
                <a:r>
                  <a:rPr lang="en-US" sz="2400" dirty="0">
                    <a:solidFill>
                      <a:srgbClr val="0070C0"/>
                    </a:solidFill>
                  </a:rPr>
                  <a:t>folklore lemma </a:t>
                </a:r>
                <a:r>
                  <a:rPr lang="en-US" sz="2400" dirty="0"/>
                  <a:t>that has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q=1</a:t>
                </a:r>
                <a:r>
                  <a:rPr lang="en-US" sz="2400" dirty="0"/>
                  <a:t>, and </a:t>
                </a:r>
                <a:r>
                  <a:rPr lang="en-US" sz="2000" dirty="0"/>
                  <a:t>[SV08]</a:t>
                </a:r>
                <a:r>
                  <a:rPr lang="en-US" sz="2400" dirty="0"/>
                  <a:t> where trees are 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nonadaptive</a:t>
                </a:r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Related variants of fixed set lemma in </a:t>
                </a:r>
                <a:r>
                  <a:rPr lang="en-US" sz="2000" dirty="0"/>
                  <a:t>[Unr07,DGK17,CDGS18].</a:t>
                </a:r>
              </a:p>
              <a:p>
                <a:r>
                  <a:rPr lang="en-US" sz="2400" dirty="0"/>
                  <a:t>Our proofs </a:t>
                </a:r>
                <a:r>
                  <a:rPr lang="en-US" sz="2400" dirty="0">
                    <a:solidFill>
                      <a:srgbClr val="000000"/>
                    </a:solidFill>
                  </a:rPr>
                  <a:t>on</a:t>
                </a:r>
                <a:r>
                  <a:rPr lang="en-US" sz="2400" dirty="0"/>
                  <a:t> reductions end up using the </a:t>
                </a:r>
                <a:r>
                  <a:rPr lang="en-US" sz="2400" dirty="0">
                    <a:solidFill>
                      <a:srgbClr val="0070C0"/>
                    </a:solidFill>
                  </a:rPr>
                  <a:t>fixed set lemma</a:t>
                </a:r>
                <a:r>
                  <a:rPr lang="en-US" sz="2400" dirty="0"/>
                  <a:t>. 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2462" y="1611228"/>
                <a:ext cx="8769349" cy="4852988"/>
              </a:xfrm>
              <a:blipFill>
                <a:blip r:embed="rId3"/>
                <a:stretch>
                  <a:fillRect l="-1113" t="-1131" r="-904" b="-1030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/>
          <p:cNvSpPr/>
          <p:nvPr/>
        </p:nvSpPr>
        <p:spPr bwMode="auto">
          <a:xfrm>
            <a:off x="328865" y="1632286"/>
            <a:ext cx="7507705" cy="1348251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loud Callout 3"/>
              <p:cNvSpPr/>
              <p:nvPr/>
            </p:nvSpPr>
            <p:spPr bwMode="auto">
              <a:xfrm>
                <a:off x="5041233" y="1142708"/>
                <a:ext cx="4030579" cy="657726"/>
              </a:xfrm>
              <a:prstGeom prst="cloudCallout">
                <a:avLst>
                  <a:gd name="adj1" fmla="val -3420"/>
                  <a:gd name="adj2" fmla="val 94208"/>
                </a:avLst>
              </a:prstGeom>
              <a:solidFill>
                <a:schemeClr val="accent5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l"/>
                <a:r>
                  <a:rPr lang="en-US" sz="2000" dirty="0"/>
                  <a:t>say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𝑝𝑜𝑙𝑦𝑙𝑜𝑔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Cloud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41233" y="1142708"/>
                <a:ext cx="4030579" cy="657726"/>
              </a:xfrm>
              <a:prstGeom prst="cloudCallout">
                <a:avLst>
                  <a:gd name="adj1" fmla="val -3420"/>
                  <a:gd name="adj2" fmla="val 94208"/>
                </a:avLst>
              </a:prstGeom>
              <a:blipFill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ounded Rectangle 32"/>
          <p:cNvSpPr/>
          <p:nvPr/>
        </p:nvSpPr>
        <p:spPr bwMode="auto">
          <a:xfrm>
            <a:off x="328865" y="3133222"/>
            <a:ext cx="8683331" cy="707872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 bwMode="auto">
          <a:xfrm>
            <a:off x="328864" y="3956292"/>
            <a:ext cx="8683330" cy="707872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ular Callout 7"/>
              <p:cNvSpPr/>
              <p:nvPr/>
            </p:nvSpPr>
            <p:spPr bwMode="auto">
              <a:xfrm>
                <a:off x="7219321" y="2485415"/>
                <a:ext cx="1878893" cy="558810"/>
              </a:xfrm>
              <a:prstGeom prst="wedgeRoundRectCallout">
                <a:avLst>
                  <a:gd name="adj1" fmla="val -80172"/>
                  <a:gd name="adj2" fmla="val -65966"/>
                  <a:gd name="adj3" fmla="val 16667"/>
                </a:avLst>
              </a:prstGeom>
              <a:solidFill>
                <a:schemeClr val="accent5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l"/>
                <a:r>
                  <a:rPr lang="en-US" sz="1200" dirty="0" smtClean="0"/>
                  <a:t>so that:</a:t>
                </a:r>
                <a:endParaRPr lang="en-US" sz="1200" b="0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ounded Rectangular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19321" y="2485415"/>
                <a:ext cx="1878893" cy="558810"/>
              </a:xfrm>
              <a:prstGeom prst="wedgeRoundRectCallout">
                <a:avLst>
                  <a:gd name="adj1" fmla="val -80172"/>
                  <a:gd name="adj2" fmla="val -65966"/>
                  <a:gd name="adj3" fmla="val 16667"/>
                </a:avLst>
              </a:prstGeom>
              <a:blipFill>
                <a:blip r:embed="rId5"/>
                <a:stretch>
                  <a:fillRect b="-8333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02904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Proof of fixed set lemma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1626" y="1626074"/>
                <a:ext cx="8852374" cy="4852988"/>
              </a:xfrm>
            </p:spPr>
            <p:txBody>
              <a:bodyPr/>
              <a:lstStyle/>
              <a:p>
                <a:pPr marL="0" indent="0">
                  <a:buClr>
                    <a:srgbClr val="3333CC"/>
                  </a:buClr>
                  <a:buNone/>
                </a:pPr>
                <a:r>
                  <a:rPr lang="en-GB" sz="2400" dirty="0">
                    <a:solidFill>
                      <a:srgbClr val="00B050"/>
                    </a:solidFill>
                  </a:rPr>
                  <a:t>Setup:</a:t>
                </a:r>
                <a:r>
                  <a:rPr lang="en-GB" sz="2400" dirty="0">
                    <a:solidFill>
                      <a:srgbClr val="000000"/>
                    </a:solidFill>
                  </a:rPr>
                  <a:t> Let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…,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be uniform </a:t>
                </a:r>
                <a:r>
                  <a:rPr lang="en-US" sz="2400" dirty="0" err="1">
                    <a:solidFill>
                      <a:srgbClr val="000000"/>
                    </a:solidFill>
                  </a:rPr>
                  <a:t>i.i.d</a:t>
                </a:r>
                <a:r>
                  <a:rPr lang="en-US" sz="2400" dirty="0">
                    <a:solidFill>
                      <a:srgbClr val="000000"/>
                    </a:solidFill>
                  </a:rPr>
                  <a:t>. bits. </a:t>
                </a:r>
              </a:p>
              <a:p>
                <a:pPr marL="0" indent="0">
                  <a:buClr>
                    <a:srgbClr val="3333CC"/>
                  </a:buClr>
                  <a:buNone/>
                </a:pPr>
                <a:r>
                  <a:rPr lang="en-US" sz="2400" dirty="0">
                    <a:solidFill>
                      <a:srgbClr val="000000"/>
                    </a:solidFill>
                  </a:rPr>
                  <a:t>Let </a:t>
                </a:r>
                <a:r>
                  <a:rPr lang="en-US" sz="2400" dirty="0">
                    <a:solidFill>
                      <a:srgbClr val="FF0000"/>
                    </a:solidFill>
                  </a:rPr>
                  <a:t>A</a:t>
                </a:r>
                <a:r>
                  <a:rPr lang="en-US" sz="2400" dirty="0">
                    <a:solidFill>
                      <a:srgbClr val="000000"/>
                    </a:solidFill>
                  </a:rPr>
                  <a:t> be an </a:t>
                </a:r>
                <a:r>
                  <a:rPr lang="en-US" sz="2400" dirty="0">
                    <a:solidFill>
                      <a:srgbClr val="0070C0"/>
                    </a:solidFill>
                  </a:rPr>
                  <a:t>event</a:t>
                </a: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</a:rPr>
                  <a:t>s.t.</a:t>
                </a: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. Let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0" indent="0">
                  <a:buClr>
                    <a:srgbClr val="3333CC"/>
                  </a:buClr>
                  <a:buNone/>
                </a:pPr>
                <a:r>
                  <a:rPr lang="en-US" sz="2400" dirty="0">
                    <a:solidFill>
                      <a:srgbClr val="000000"/>
                    </a:solidFill>
                  </a:rPr>
                  <a:t>Can depth </a:t>
                </a:r>
                <a:r>
                  <a:rPr lang="en-US" sz="2400" dirty="0">
                    <a:solidFill>
                      <a:srgbClr val="FF0000"/>
                    </a:solidFill>
                  </a:rPr>
                  <a:t>q</a:t>
                </a: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>
                    <a:solidFill>
                      <a:srgbClr val="0070C0"/>
                    </a:solidFill>
                  </a:rPr>
                  <a:t>decision trees distinguish </a:t>
                </a:r>
                <a:r>
                  <a:rPr lang="en-US" sz="2400" dirty="0">
                    <a:solidFill>
                      <a:srgbClr val="FF0000"/>
                    </a:solidFill>
                  </a:rPr>
                  <a:t>R</a:t>
                </a:r>
                <a:r>
                  <a:rPr lang="en-US" sz="2400" dirty="0">
                    <a:solidFill>
                      <a:srgbClr val="000000"/>
                    </a:solidFill>
                  </a:rPr>
                  <a:t> from </a:t>
                </a:r>
                <a:r>
                  <a:rPr lang="en-US" sz="2400" dirty="0">
                    <a:solidFill>
                      <a:srgbClr val="FF0000"/>
                    </a:solidFill>
                  </a:rPr>
                  <a:t>X</a:t>
                </a:r>
                <a:r>
                  <a:rPr lang="en-US" sz="2400" dirty="0">
                    <a:solidFill>
                      <a:srgbClr val="000000"/>
                    </a:solidFill>
                  </a:rPr>
                  <a:t>?</a:t>
                </a:r>
                <a:endParaRPr lang="en-US" sz="800" dirty="0">
                  <a:solidFill>
                    <a:srgbClr val="000000"/>
                  </a:solidFill>
                </a:endParaRPr>
              </a:p>
              <a:p>
                <a:pPr marL="0" indent="0">
                  <a:buClr>
                    <a:srgbClr val="3333CC"/>
                  </a:buClr>
                  <a:buNone/>
                </a:pPr>
                <a:r>
                  <a:rPr lang="en-US" sz="2400" dirty="0">
                    <a:solidFill>
                      <a:srgbClr val="00B050"/>
                    </a:solidFill>
                  </a:rPr>
                  <a:t>Fixed set lemma: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, </a:t>
                </a:r>
                <a:r>
                  <a:rPr lang="en-US" sz="2400" dirty="0">
                    <a:solidFill>
                      <a:srgbClr val="0070C0"/>
                    </a:solidFill>
                  </a:rPr>
                  <a:t>small</a:t>
                </a:r>
                <a:r>
                  <a:rPr lang="en-US" sz="2400" dirty="0">
                    <a:solidFill>
                      <a:srgbClr val="0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value</a:t>
                </a: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,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</a:rPr>
                  <a:t>s.t.</a:t>
                </a:r>
                <a:r>
                  <a:rPr lang="en-US" sz="2400" dirty="0">
                    <a:solidFill>
                      <a:srgbClr val="000000"/>
                    </a:solidFill>
                  </a:rPr>
                  <a:t> depth </a:t>
                </a:r>
                <a:r>
                  <a:rPr lang="en-US" sz="2400" dirty="0">
                    <a:solidFill>
                      <a:srgbClr val="FF0000"/>
                    </a:solidFill>
                  </a:rPr>
                  <a:t>q</a:t>
                </a:r>
                <a:r>
                  <a:rPr lang="en-US" sz="2400" dirty="0">
                    <a:solidFill>
                      <a:srgbClr val="000000"/>
                    </a:solidFill>
                  </a:rPr>
                  <a:t> trees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cannot distinguish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0" indent="0">
                  <a:buClr>
                    <a:srgbClr val="3333CC"/>
                  </a:buClr>
                  <a:buNone/>
                </a:pPr>
                <a:endParaRPr lang="en-GB" sz="800" dirty="0">
                  <a:solidFill>
                    <a:srgbClr val="000000"/>
                  </a:solidFill>
                </a:endParaRPr>
              </a:p>
              <a:p>
                <a:pPr marL="0" indent="0">
                  <a:buClr>
                    <a:srgbClr val="3333CC"/>
                  </a:buClr>
                  <a:buNone/>
                </a:pPr>
                <a:r>
                  <a:rPr lang="en-GB" sz="2400" dirty="0">
                    <a:solidFill>
                      <a:srgbClr val="00000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𝐻𝐷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GB" sz="2400" dirty="0">
                    <a:solidFill>
                      <a:srgbClr val="000000"/>
                    </a:solidFill>
                  </a:rPr>
                  <a:t>be the “</a:t>
                </a:r>
                <a:r>
                  <a:rPr lang="en-GB" sz="2400" dirty="0">
                    <a:solidFill>
                      <a:srgbClr val="0070C0"/>
                    </a:solidFill>
                  </a:rPr>
                  <a:t>entropy deficiency</a:t>
                </a:r>
                <a:r>
                  <a:rPr lang="en-GB" sz="2400" dirty="0">
                    <a:solidFill>
                      <a:srgbClr val="000000"/>
                    </a:solidFill>
                  </a:rPr>
                  <a:t>” of </a:t>
                </a:r>
                <a:r>
                  <a:rPr lang="en-GB" sz="2400" dirty="0">
                    <a:solidFill>
                      <a:srgbClr val="FF0000"/>
                    </a:solidFill>
                  </a:rPr>
                  <a:t>X</a:t>
                </a:r>
                <a:r>
                  <a:rPr lang="en-GB" sz="240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0" indent="0">
                  <a:buClr>
                    <a:srgbClr val="3333CC"/>
                  </a:buClr>
                  <a:buNone/>
                </a:pPr>
                <a:r>
                  <a:rPr lang="en-GB" sz="2400" dirty="0">
                    <a:solidFill>
                      <a:srgbClr val="00B050"/>
                    </a:solidFill>
                  </a:rPr>
                  <a:t>Claim:</a:t>
                </a:r>
                <a:r>
                  <a:rPr lang="en-GB" sz="2400" dirty="0">
                    <a:solidFill>
                      <a:srgbClr val="000000"/>
                    </a:solidFill>
                  </a:rPr>
                  <a:t> If depth </a:t>
                </a:r>
                <a:r>
                  <a:rPr lang="en-GB" sz="2400" dirty="0">
                    <a:solidFill>
                      <a:srgbClr val="FF0000"/>
                    </a:solidFill>
                  </a:rPr>
                  <a:t>q</a:t>
                </a:r>
                <a:r>
                  <a:rPr lang="en-GB" sz="2400" dirty="0">
                    <a:solidFill>
                      <a:srgbClr val="000000"/>
                    </a:solidFill>
                  </a:rPr>
                  <a:t> tree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GB" sz="2400" dirty="0">
                    <a:solidFill>
                      <a:srgbClr val="000000"/>
                    </a:solidFill>
                  </a:rPr>
                  <a:t>-</a:t>
                </a:r>
                <a:r>
                  <a:rPr lang="en-GB" sz="2400" dirty="0">
                    <a:solidFill>
                      <a:srgbClr val="0070C0"/>
                    </a:solidFill>
                  </a:rPr>
                  <a:t>distinguishes</a:t>
                </a:r>
                <a:r>
                  <a:rPr lang="en-GB" sz="2400" dirty="0">
                    <a:solidFill>
                      <a:srgbClr val="000000"/>
                    </a:solidFill>
                  </a:rPr>
                  <a:t> </a:t>
                </a:r>
                <a:r>
                  <a:rPr lang="en-GB" sz="2400" dirty="0">
                    <a:solidFill>
                      <a:srgbClr val="FF0000"/>
                    </a:solidFill>
                  </a:rPr>
                  <a:t>X</a:t>
                </a:r>
                <a:r>
                  <a:rPr lang="en-GB" sz="2400" dirty="0">
                    <a:solidFill>
                      <a:srgbClr val="000000"/>
                    </a:solidFill>
                  </a:rPr>
                  <a:t> from </a:t>
                </a:r>
                <a:r>
                  <a:rPr lang="en-GB" sz="2400" dirty="0">
                    <a:solidFill>
                      <a:srgbClr val="FF0000"/>
                    </a:solidFill>
                  </a:rPr>
                  <a:t>R</a:t>
                </a:r>
                <a:r>
                  <a:rPr lang="en-GB" sz="2400" dirty="0">
                    <a:solidFill>
                      <a:srgbClr val="000000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, of size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q</a:t>
                </a:r>
                <a:r>
                  <a:rPr lang="en-US" sz="2400" dirty="0">
                    <a:solidFill>
                      <a:srgbClr val="0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, s.t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𝐻𝐷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𝐻𝐷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0" indent="0">
                  <a:buClr>
                    <a:srgbClr val="3333CC"/>
                  </a:buClr>
                  <a:buNone/>
                </a:pPr>
                <a:r>
                  <a:rPr lang="en-GB" sz="2400" dirty="0">
                    <a:solidFill>
                      <a:srgbClr val="000000"/>
                    </a:solidFill>
                  </a:rPr>
                  <a:t>Fixed lemma follows as initially,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𝐻𝐷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400" dirty="0">
                    <a:solidFill>
                      <a:srgbClr val="000000"/>
                    </a:solidFill>
                  </a:rPr>
                  <a:t>, and so after at most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rgbClr val="000000"/>
                    </a:solidFill>
                  </a:rPr>
                  <a:t> steps, no tree can distinguish. </a:t>
                </a:r>
              </a:p>
              <a:p>
                <a:pPr marL="0" indent="0">
                  <a:buClr>
                    <a:srgbClr val="3333CC"/>
                  </a:buClr>
                  <a:buNone/>
                </a:pPr>
                <a:r>
                  <a:rPr lang="en-GB" sz="2400" dirty="0">
                    <a:solidFill>
                      <a:srgbClr val="000000"/>
                    </a:solidFill>
                  </a:rPr>
                  <a:t>We fix at most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𝑞𝑎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rgbClr val="000000"/>
                    </a:solidFill>
                  </a:rPr>
                  <a:t> bits.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1626" y="1626074"/>
                <a:ext cx="8852374" cy="4852988"/>
              </a:xfrm>
              <a:blipFill>
                <a:blip r:embed="rId2"/>
                <a:stretch>
                  <a:fillRect l="-1102" t="-1131" r="-207" b="-2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 bwMode="auto">
          <a:xfrm>
            <a:off x="328865" y="1632286"/>
            <a:ext cx="7507705" cy="1348251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328865" y="3037686"/>
            <a:ext cx="8683331" cy="707872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328865" y="4404438"/>
            <a:ext cx="8683331" cy="707872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9579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Proof of fixed set lemma:  Proof of claim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1626" y="1632898"/>
                <a:ext cx="8988228" cy="4852988"/>
              </a:xfrm>
            </p:spPr>
            <p:txBody>
              <a:bodyPr/>
              <a:lstStyle/>
              <a:p>
                <a:pPr marL="0" indent="0">
                  <a:buClr>
                    <a:srgbClr val="3333CC"/>
                  </a:buClr>
                  <a:buNone/>
                </a:pPr>
                <a:r>
                  <a:rPr lang="en-GB" sz="2400" dirty="0">
                    <a:solidFill>
                      <a:srgbClr val="00000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𝐻𝐷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GB" sz="2400" dirty="0">
                    <a:solidFill>
                      <a:srgbClr val="000000"/>
                    </a:solidFill>
                  </a:rPr>
                  <a:t>be the “</a:t>
                </a:r>
                <a:r>
                  <a:rPr lang="en-GB" sz="2400" dirty="0">
                    <a:solidFill>
                      <a:srgbClr val="0070C0"/>
                    </a:solidFill>
                  </a:rPr>
                  <a:t>entropy deficiency</a:t>
                </a:r>
                <a:r>
                  <a:rPr lang="en-GB" sz="2400" dirty="0">
                    <a:solidFill>
                      <a:srgbClr val="000000"/>
                    </a:solidFill>
                  </a:rPr>
                  <a:t>” of </a:t>
                </a:r>
                <a:r>
                  <a:rPr lang="en-GB" sz="2400" dirty="0">
                    <a:solidFill>
                      <a:srgbClr val="FF0000"/>
                    </a:solidFill>
                  </a:rPr>
                  <a:t>X</a:t>
                </a:r>
                <a:r>
                  <a:rPr lang="en-GB" sz="240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0" indent="0">
                  <a:buClr>
                    <a:srgbClr val="3333CC"/>
                  </a:buClr>
                  <a:buNone/>
                </a:pPr>
                <a:r>
                  <a:rPr lang="en-GB" sz="2400" dirty="0">
                    <a:solidFill>
                      <a:srgbClr val="00B050"/>
                    </a:solidFill>
                  </a:rPr>
                  <a:t>Claim:</a:t>
                </a:r>
                <a:r>
                  <a:rPr lang="en-GB" sz="2400" dirty="0">
                    <a:solidFill>
                      <a:srgbClr val="000000"/>
                    </a:solidFill>
                  </a:rPr>
                  <a:t> If depth </a:t>
                </a:r>
                <a:r>
                  <a:rPr lang="en-GB" sz="2400" dirty="0">
                    <a:solidFill>
                      <a:srgbClr val="FF0000"/>
                    </a:solidFill>
                  </a:rPr>
                  <a:t>q</a:t>
                </a:r>
                <a:r>
                  <a:rPr lang="en-GB" sz="2400" dirty="0">
                    <a:solidFill>
                      <a:srgbClr val="000000"/>
                    </a:solidFill>
                  </a:rPr>
                  <a:t> tree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GB" sz="2400" dirty="0">
                    <a:solidFill>
                      <a:srgbClr val="000000"/>
                    </a:solidFill>
                  </a:rPr>
                  <a:t>-</a:t>
                </a:r>
                <a:r>
                  <a:rPr lang="en-GB" sz="2400" dirty="0">
                    <a:solidFill>
                      <a:srgbClr val="0070C0"/>
                    </a:solidFill>
                  </a:rPr>
                  <a:t>distinguishes</a:t>
                </a:r>
                <a:r>
                  <a:rPr lang="en-GB" sz="2400" dirty="0">
                    <a:solidFill>
                      <a:srgbClr val="000000"/>
                    </a:solidFill>
                  </a:rPr>
                  <a:t> </a:t>
                </a:r>
                <a:r>
                  <a:rPr lang="en-GB" sz="2400" dirty="0">
                    <a:solidFill>
                      <a:srgbClr val="FF0000"/>
                    </a:solidFill>
                  </a:rPr>
                  <a:t>X</a:t>
                </a:r>
                <a:r>
                  <a:rPr lang="en-GB" sz="2400" dirty="0">
                    <a:solidFill>
                      <a:srgbClr val="000000"/>
                    </a:solidFill>
                  </a:rPr>
                  <a:t> from </a:t>
                </a:r>
                <a:r>
                  <a:rPr lang="en-GB" sz="2400" dirty="0">
                    <a:solidFill>
                      <a:srgbClr val="FF0000"/>
                    </a:solidFill>
                  </a:rPr>
                  <a:t>R</a:t>
                </a:r>
                <a:r>
                  <a:rPr lang="en-GB" sz="2400" dirty="0">
                    <a:solidFill>
                      <a:srgbClr val="000000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, of size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q</a:t>
                </a:r>
                <a:r>
                  <a:rPr lang="en-US" sz="2400" dirty="0">
                    <a:solidFill>
                      <a:srgbClr val="0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, s.t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𝐻𝐷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𝐻𝐷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0" indent="0">
                  <a:buClr>
                    <a:srgbClr val="3333CC"/>
                  </a:buClr>
                  <a:buNone/>
                </a:pPr>
                <a:r>
                  <a:rPr lang="en-GB" sz="2400" dirty="0">
                    <a:solidFill>
                      <a:srgbClr val="00B050"/>
                    </a:solidFill>
                  </a:rPr>
                  <a:t>Proof:</a:t>
                </a:r>
                <a:r>
                  <a:rPr lang="en-GB" sz="2400" dirty="0">
                    <a:solidFill>
                      <a:srgbClr val="000000"/>
                    </a:solidFill>
                  </a:rPr>
                  <a:t> Assume that a depth </a:t>
                </a:r>
                <a:r>
                  <a:rPr lang="en-GB" sz="2400" dirty="0">
                    <a:solidFill>
                      <a:srgbClr val="FF0000"/>
                    </a:solidFill>
                  </a:rPr>
                  <a:t>q</a:t>
                </a:r>
                <a:r>
                  <a:rPr lang="en-GB" sz="2400" dirty="0">
                    <a:solidFill>
                      <a:srgbClr val="000000"/>
                    </a:solidFill>
                  </a:rPr>
                  <a:t> tree </a:t>
                </a:r>
                <a:r>
                  <a:rPr lang="en-GB" sz="2400" dirty="0">
                    <a:solidFill>
                      <a:srgbClr val="FF0000"/>
                    </a:solidFill>
                  </a:rPr>
                  <a:t>T</a:t>
                </a:r>
                <a:r>
                  <a:rPr lang="en-GB" sz="2400" dirty="0">
                    <a:solidFill>
                      <a:srgbClr val="0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GB" sz="2400" dirty="0">
                    <a:solidFill>
                      <a:srgbClr val="000000"/>
                    </a:solidFill>
                  </a:rPr>
                  <a:t>-</a:t>
                </a:r>
                <a:r>
                  <a:rPr lang="en-GB" sz="2400" dirty="0">
                    <a:solidFill>
                      <a:srgbClr val="0070C0"/>
                    </a:solidFill>
                  </a:rPr>
                  <a:t>distinguishes</a:t>
                </a:r>
                <a:r>
                  <a:rPr lang="en-GB" sz="240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0" indent="0">
                  <a:buClr>
                    <a:srgbClr val="3333CC"/>
                  </a:buClr>
                  <a:buNone/>
                </a:pPr>
                <a:r>
                  <a:rPr lang="en-GB" sz="2400" dirty="0">
                    <a:solidFill>
                      <a:srgbClr val="00000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  <a:r>
                  <a:rPr lang="en-GB" sz="2400" dirty="0">
                    <a:solidFill>
                      <a:srgbClr val="000000"/>
                    </a:solidFill>
                  </a:rPr>
                  <a:t>be the queries asked on </a:t>
                </a:r>
                <a:r>
                  <a:rPr lang="en-GB" sz="2400" dirty="0">
                    <a:solidFill>
                      <a:srgbClr val="FF0000"/>
                    </a:solidFill>
                  </a:rPr>
                  <a:t>X</a:t>
                </a:r>
                <a:r>
                  <a:rPr lang="en-GB" sz="2400" dirty="0">
                    <a:solidFill>
                      <a:srgbClr val="000000"/>
                    </a:solidFill>
                  </a:rPr>
                  <a:t> (RVs).</a:t>
                </a:r>
              </a:p>
              <a:p>
                <a:pPr marL="0" indent="0">
                  <a:buClr>
                    <a:srgbClr val="3333CC"/>
                  </a:buCl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GB" sz="2400" dirty="0">
                    <a:solidFill>
                      <a:srgbClr val="000000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GB" sz="2400" dirty="0">
                    <a:solidFill>
                      <a:srgbClr val="000000"/>
                    </a:solidFill>
                  </a:rPr>
                  <a:t>-</a:t>
                </a:r>
                <a:r>
                  <a:rPr lang="en-GB" sz="2400" dirty="0">
                    <a:solidFill>
                      <a:srgbClr val="0070C0"/>
                    </a:solidFill>
                  </a:rPr>
                  <a:t>far</a:t>
                </a:r>
                <a:r>
                  <a:rPr lang="en-GB" sz="2400" dirty="0">
                    <a:solidFill>
                      <a:srgbClr val="000000"/>
                    </a:solidFill>
                  </a:rPr>
                  <a:t> from uniform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000000"/>
                  </a:solidFill>
                </a:endParaRPr>
              </a:p>
              <a:p>
                <a:pPr marL="0" indent="0">
                  <a:buClr>
                    <a:srgbClr val="3333CC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00000"/>
                  </a:solidFill>
                </a:endParaRPr>
              </a:p>
              <a:p>
                <a:pPr marL="0" indent="0">
                  <a:buClr>
                    <a:srgbClr val="3333CC"/>
                  </a:buClr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400" dirty="0">
                    <a:solidFill>
                      <a:srgbClr val="000000"/>
                    </a:solidFill>
                  </a:rPr>
                  <a:t> </a:t>
                </a:r>
              </a:p>
              <a:p>
                <a:pPr marL="0" indent="0">
                  <a:buClr>
                    <a:srgbClr val="3333CC"/>
                  </a:buClr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  <m: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</m:d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rgbClr val="0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:r>
                  <a:rPr lang="en-US" sz="2000" dirty="0">
                    <a:solidFill>
                      <a:srgbClr val="000000"/>
                    </a:solidFill>
                  </a:rPr>
                  <a:t>fixed to</a:t>
                </a: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Clr>
                    <a:srgbClr val="3333CC"/>
                  </a:buClr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𝐻𝐷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𝐻𝐷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rgbClr val="000000"/>
                    </a:solidFill>
                  </a:rPr>
                  <a:t>. </a:t>
                </a:r>
              </a:p>
              <a:p>
                <a:pPr marL="0" indent="0">
                  <a:buClr>
                    <a:srgbClr val="3333CC"/>
                  </a:buClr>
                  <a:buNone/>
                </a:pPr>
                <a:r>
                  <a:rPr lang="en-GB" sz="2400" dirty="0">
                    <a:solidFill>
                      <a:srgbClr val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1626" y="1632898"/>
                <a:ext cx="8988228" cy="4852988"/>
              </a:xfrm>
              <a:blipFill>
                <a:blip r:embed="rId2"/>
                <a:stretch>
                  <a:fillRect l="-1085" t="-1131" b="-5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 bwMode="auto">
          <a:xfrm>
            <a:off x="328865" y="2159372"/>
            <a:ext cx="8683331" cy="707872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10690" y="3690060"/>
            <a:ext cx="1801504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>
                <a:solidFill>
                  <a:srgbClr val="7030A0"/>
                </a:solidFill>
              </a:rPr>
              <a:t>Pinsker’s</a:t>
            </a:r>
            <a:r>
              <a:rPr lang="en-US" sz="1800" dirty="0">
                <a:solidFill>
                  <a:srgbClr val="7030A0"/>
                </a:solidFill>
              </a:rPr>
              <a:t> lemma</a:t>
            </a:r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 bwMode="auto">
          <a:xfrm flipH="1">
            <a:off x="4790364" y="3874726"/>
            <a:ext cx="2420326" cy="240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973883" y="5205011"/>
            <a:ext cx="208823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1800" dirty="0">
                <a:solidFill>
                  <a:srgbClr val="7030A0"/>
                </a:solidFill>
              </a:rPr>
              <a:t>I is a function of X</a:t>
            </a:r>
          </a:p>
        </p:txBody>
      </p:sp>
      <p:cxnSp>
        <p:nvCxnSpPr>
          <p:cNvPr id="11" name="Straight Arrow Connector 10"/>
          <p:cNvCxnSpPr>
            <a:stCxn id="10" idx="1"/>
          </p:cNvCxnSpPr>
          <p:nvPr/>
        </p:nvCxnSpPr>
        <p:spPr bwMode="auto">
          <a:xfrm flipH="1" flipV="1">
            <a:off x="1412543" y="4892723"/>
            <a:ext cx="5561340" cy="4969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6942038" y="5743090"/>
            <a:ext cx="2120077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1800" dirty="0">
                <a:solidFill>
                  <a:srgbClr val="7030A0"/>
                </a:solidFill>
              </a:rPr>
              <a:t>Entropy chain rule</a:t>
            </a:r>
          </a:p>
        </p:txBody>
      </p:sp>
      <p:cxnSp>
        <p:nvCxnSpPr>
          <p:cNvPr id="26" name="Straight Arrow Connector 25"/>
          <p:cNvCxnSpPr>
            <a:stCxn id="19" idx="1"/>
          </p:cNvCxnSpPr>
          <p:nvPr/>
        </p:nvCxnSpPr>
        <p:spPr bwMode="auto">
          <a:xfrm flipH="1" flipV="1">
            <a:off x="4107976" y="4892725"/>
            <a:ext cx="2834060" cy="10350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7480295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and Open problems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1528" y="1619250"/>
                <a:ext cx="8992472" cy="4852988"/>
              </a:xfrm>
            </p:spPr>
            <p:txBody>
              <a:bodyPr/>
              <a:lstStyle/>
              <a:p>
                <a:r>
                  <a:rPr lang="en-US" sz="2400" dirty="0"/>
                  <a:t>We show that the </a:t>
                </a:r>
                <a:r>
                  <a:rPr lang="en-US" sz="2400" dirty="0">
                    <a:solidFill>
                      <a:srgbClr val="0070C0"/>
                    </a:solidFill>
                  </a:rPr>
                  <a:t>XOR lemma for constant depth circuits cannot</a:t>
                </a:r>
                <a:r>
                  <a:rPr lang="en-US" sz="2400" dirty="0"/>
                  <a:t> be </a:t>
                </a:r>
                <a:r>
                  <a:rPr lang="en-US" sz="2400" dirty="0">
                    <a:solidFill>
                      <a:srgbClr val="0070C0"/>
                    </a:solidFill>
                  </a:rPr>
                  <a:t>proven </a:t>
                </a:r>
                <a:r>
                  <a:rPr lang="en-US" sz="2400" dirty="0"/>
                  <a:t>by general </a:t>
                </a:r>
                <a:r>
                  <a:rPr lang="en-US" sz="2400" dirty="0">
                    <a:solidFill>
                      <a:srgbClr val="0070C0"/>
                    </a:solidFill>
                  </a:rPr>
                  <a:t>black-box</a:t>
                </a:r>
                <a:r>
                  <a:rPr lang="en-US" sz="2400" dirty="0"/>
                  <a:t> techniques. Does the XOR lemma </a:t>
                </a:r>
                <a:r>
                  <a:rPr lang="en-US" sz="2400" dirty="0">
                    <a:solidFill>
                      <a:srgbClr val="0070C0"/>
                    </a:solidFill>
                  </a:rPr>
                  <a:t>hold </a:t>
                </a:r>
                <a:r>
                  <a:rPr lang="en-US" sz="2400" dirty="0"/>
                  <a:t>for constant depth circuits?</a:t>
                </a:r>
              </a:p>
              <a:p>
                <a:endParaRPr lang="en-US" sz="800" dirty="0"/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B050"/>
                    </a:solidFill>
                  </a:rPr>
                  <a:t>Question:</a:t>
                </a:r>
                <a:r>
                  <a:rPr lang="en-US" sz="2400" dirty="0"/>
                  <a:t> is it true that for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/>
                  <a:t> (or even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/>
                  <a:t>)</a:t>
                </a:r>
                <a:endParaRPr lang="en-US" sz="24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∀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)</a:t>
                </a:r>
                <a:r>
                  <a:rPr lang="en-US" sz="2400" dirty="0"/>
                  <a:t>-hard for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⊕…⊕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is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dirty="0"/>
                        <m:t>−</m:t>
                      </m:r>
                      <m:r>
                        <m:rPr>
                          <m:nor/>
                        </m:rPr>
                        <a:rPr lang="en-US" sz="2400" dirty="0"/>
                        <m:t>hard</m:t>
                      </m:r>
                      <m:r>
                        <m:rPr>
                          <m:nor/>
                        </m:rPr>
                        <a:rPr lang="en-US" sz="2400" dirty="0"/>
                        <m:t> </m:t>
                      </m:r>
                      <m:r>
                        <m:rPr>
                          <m:nor/>
                        </m:rPr>
                        <a:rPr lang="en-US" sz="2400" dirty="0"/>
                        <m:t>for</m:t>
                      </m:r>
                      <m:r>
                        <m:rPr>
                          <m:nor/>
                        </m:rPr>
                        <a:rPr lang="en-US" sz="2400" dirty="0"/>
                        <m:t> </m:t>
                      </m:r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</m:e>
                      </m:d>
                      <m:r>
                        <a:rPr lang="en-US" sz="2400" dirty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800" dirty="0"/>
              </a:p>
              <a:p>
                <a:r>
                  <a:rPr lang="en-US" sz="2400" dirty="0"/>
                  <a:t>What about non-black-box techniques?</a:t>
                </a:r>
              </a:p>
              <a:p>
                <a:pPr lvl="1"/>
                <a:r>
                  <a:rPr lang="en-US" sz="2000" dirty="0"/>
                  <a:t>In [GST05,Ats06,GT07], a “</a:t>
                </a:r>
                <a:r>
                  <a:rPr lang="en-US" sz="2000" dirty="0">
                    <a:solidFill>
                      <a:srgbClr val="0070C0"/>
                    </a:solidFill>
                  </a:rPr>
                  <a:t>weak variant of amplification</a:t>
                </a:r>
                <a:r>
                  <a:rPr lang="en-US" sz="2000" dirty="0"/>
                  <a:t>” that provably </a:t>
                </a:r>
                <a:r>
                  <a:rPr lang="en-US" sz="2000" dirty="0">
                    <a:solidFill>
                      <a:srgbClr val="0070C0"/>
                    </a:solidFill>
                  </a:rPr>
                  <a:t>beats black-box lower bounds</a:t>
                </a:r>
                <a:r>
                  <a:rPr lang="en-US" sz="2000" dirty="0"/>
                  <a:t> of [FF98,BT03]. This proof technique isn’t ruled out by our result.</a:t>
                </a:r>
              </a:p>
              <a:p>
                <a:pPr lvl="1"/>
                <a:endParaRPr lang="en-US" sz="2000" dirty="0"/>
              </a:p>
              <a:p>
                <a:pPr marL="0" indent="0">
                  <a:buNone/>
                </a:pPr>
                <a:endParaRPr lang="he-IL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1528" y="1619250"/>
                <a:ext cx="8992472" cy="4852988"/>
              </a:xfrm>
              <a:blipFill>
                <a:blip r:embed="rId2"/>
                <a:stretch>
                  <a:fillRect l="-1085" t="-1005" r="-610" b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 bwMode="auto">
          <a:xfrm>
            <a:off x="151530" y="2931305"/>
            <a:ext cx="8846167" cy="1912402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332596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conclusions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and open problems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8450" y="1619250"/>
                <a:ext cx="8656638" cy="517343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/>
                  <a:t>In paper we </a:t>
                </a:r>
                <a:r>
                  <a:rPr lang="en-US" sz="2400" dirty="0">
                    <a:solidFill>
                      <a:srgbClr val="0070C0"/>
                    </a:solidFill>
                  </a:rPr>
                  <a:t>consider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70C0"/>
                    </a:solidFill>
                  </a:rPr>
                  <a:t>hardness amplification </a:t>
                </a:r>
                <a:r>
                  <a:rPr lang="en-US" sz="2400" dirty="0"/>
                  <a:t>that corresponds to “</a:t>
                </a:r>
                <a:r>
                  <a:rPr lang="en-US" sz="2400" dirty="0">
                    <a:solidFill>
                      <a:srgbClr val="0070C0"/>
                    </a:solidFill>
                  </a:rPr>
                  <a:t>non-Boolean codes</a:t>
                </a:r>
                <a:r>
                  <a:rPr lang="en-US" sz="2400" dirty="0"/>
                  <a:t>”, “</a:t>
                </a:r>
                <a:r>
                  <a:rPr lang="en-US" sz="2400" dirty="0">
                    <a:solidFill>
                      <a:srgbClr val="0070C0"/>
                    </a:solidFill>
                  </a:rPr>
                  <a:t>decoding from erasures</a:t>
                </a:r>
                <a:r>
                  <a:rPr lang="en-US" sz="2400" dirty="0"/>
                  <a:t>”.</a:t>
                </a:r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>
                  <a:buNone/>
                </a:pPr>
                <a:r>
                  <a:rPr lang="en-US" sz="2400" dirty="0"/>
                  <a:t>Example, </a:t>
                </a:r>
                <a:r>
                  <a:rPr lang="en-US" sz="2400" dirty="0">
                    <a:solidFill>
                      <a:srgbClr val="0070C0"/>
                    </a:solidFill>
                  </a:rPr>
                  <a:t>direct product</a:t>
                </a:r>
                <a:r>
                  <a:rPr lang="en-US" sz="2400" dirty="0"/>
                  <a:t>: </a:t>
                </a:r>
                <a:r>
                  <a:rPr lang="en-US" sz="2400" dirty="0">
                    <a:solidFill>
                      <a:srgbClr val="00B050"/>
                    </a:solidFill>
                  </a:rPr>
                  <a:t>Construction map: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𝐶𝑜𝑛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Holds for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/>
                  <a:t>! Some reductions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don’t use majority</a:t>
                </a:r>
                <a:r>
                  <a:rPr lang="en-US" sz="2400" dirty="0"/>
                  <a:t> [IJKW].</a:t>
                </a:r>
              </a:p>
              <a:p>
                <a:r>
                  <a:rPr lang="en-US" sz="2400" dirty="0"/>
                  <a:t>We prove: </a:t>
                </a:r>
                <a:r>
                  <a:rPr lang="en-US" sz="2400" dirty="0">
                    <a:solidFill>
                      <a:srgbClr val="0070C0"/>
                    </a:solidFill>
                  </a:rPr>
                  <a:t>tight lower bound </a:t>
                </a:r>
                <a:r>
                  <a:rPr lang="en-US" sz="2400" dirty="0"/>
                  <a:t>on queries: </a:t>
                </a:r>
                <a:r>
                  <a:rPr lang="en-US" sz="2400" dirty="0">
                    <a:solidFill>
                      <a:srgbClr val="FF0000"/>
                    </a:solidFill>
                  </a:rPr>
                  <a:t>q=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0000"/>
                            </a:solidFill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)</a:t>
                </a:r>
                <a:r>
                  <a:rPr lang="en-US" sz="2400" dirty="0"/>
                  <a:t>.</a:t>
                </a:r>
                <a:endParaRPr lang="en-US" sz="24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>
                  <a:buNone/>
                </a:pPr>
                <a:r>
                  <a:rPr lang="en-US" sz="2400" dirty="0"/>
                  <a:t>We show </a:t>
                </a:r>
                <a:r>
                  <a:rPr lang="en-US" sz="2400" dirty="0">
                    <a:solidFill>
                      <a:srgbClr val="0070C0"/>
                    </a:solidFill>
                  </a:rPr>
                  <a:t>limitations</a:t>
                </a:r>
                <a:r>
                  <a:rPr lang="en-US" sz="2400" dirty="0"/>
                  <a:t> on </a:t>
                </a:r>
                <a:r>
                  <a:rPr lang="en-US" sz="2400" dirty="0">
                    <a:solidFill>
                      <a:srgbClr val="0070C0"/>
                    </a:solidFill>
                  </a:rPr>
                  <a:t>converting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FF0000"/>
                    </a:solidFill>
                  </a:rPr>
                  <a:t>f</a:t>
                </a:r>
                <a:r>
                  <a:rPr lang="en-US" sz="2400" dirty="0"/>
                  <a:t> that is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)</a:t>
                </a:r>
                <a:r>
                  <a:rPr lang="en-US" sz="2400" dirty="0"/>
                  <a:t>-hard for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</m:d>
                  </m:oMath>
                </a14:m>
                <a:r>
                  <a:rPr lang="en-US" sz="2400" dirty="0"/>
                  <a:t> into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-</a:t>
                </a:r>
                <a:r>
                  <a:rPr lang="en-US" sz="2400" dirty="0">
                    <a:solidFill>
                      <a:srgbClr val="0070C0"/>
                    </a:solidFill>
                  </a:rPr>
                  <a:t>PRG</a:t>
                </a:r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</m:d>
                  </m:oMath>
                </a14:m>
                <a:r>
                  <a:rPr lang="en-US" sz="2400" dirty="0"/>
                  <a:t>. (Same as main result).</a:t>
                </a:r>
              </a:p>
              <a:p>
                <a:pPr marL="0" indent="0">
                  <a:buNone/>
                </a:pPr>
                <a:r>
                  <a:rPr lang="en-US" sz="2400" dirty="0"/>
                  <a:t>Is it possible to get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/>
                  <a:t>-</a:t>
                </a:r>
                <a:r>
                  <a:rPr lang="en-US" sz="2400" dirty="0">
                    <a:solidFill>
                      <a:srgbClr val="0070C0"/>
                    </a:solidFill>
                  </a:rPr>
                  <a:t>PRG</a:t>
                </a:r>
                <a:r>
                  <a:rPr lang="en-US" sz="2400" dirty="0"/>
                  <a:t>? [FSUV12] beats hybrid argument.</a:t>
                </a:r>
              </a:p>
              <a:p>
                <a:r>
                  <a:rPr lang="en-US" sz="2400" dirty="0"/>
                  <a:t>Limitations on </a:t>
                </a:r>
                <a:r>
                  <a:rPr lang="en-US" sz="2400" dirty="0">
                    <a:solidFill>
                      <a:srgbClr val="0070C0"/>
                    </a:solidFill>
                  </a:rPr>
                  <a:t>specific black-box constructions </a:t>
                </a:r>
                <a:r>
                  <a:rPr lang="en-US" sz="2400" dirty="0"/>
                  <a:t>[Vio18].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8450" y="1619250"/>
                <a:ext cx="8656638" cy="5173436"/>
              </a:xfrm>
              <a:blipFill>
                <a:blip r:embed="rId2"/>
                <a:stretch>
                  <a:fillRect l="-1127" t="-943" r="-845" b="-1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94164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That’s it…</a:t>
            </a:r>
            <a:endParaRPr lang="he-IL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62112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93764" y="188913"/>
                <a:ext cx="8302373" cy="1143000"/>
              </a:xfrm>
            </p:spPr>
            <p:txBody>
              <a:bodyPr/>
              <a:lstStyle/>
              <a:p>
                <a:r>
                  <a:rPr lang="en-GB" sz="3200" dirty="0" smtClean="0"/>
                  <a:t>Hardness amplification theorems:                       mildly hard functions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 smtClean="0"/>
                  <a:t>very hard </a:t>
                </a:r>
                <a:r>
                  <a:rPr lang="en-US" sz="3200" dirty="0"/>
                  <a:t>functions</a:t>
                </a:r>
                <a:r>
                  <a:rPr lang="en-GB" sz="3200" dirty="0" smtClean="0"/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93764" y="188913"/>
                <a:ext cx="8302373" cy="1143000"/>
              </a:xfrm>
              <a:blipFill>
                <a:blip r:embed="rId2"/>
                <a:stretch>
                  <a:fillRect l="-1909" t="-535" r="-11601" b="-17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439" y="3836638"/>
            <a:ext cx="8656638" cy="292109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Used all over in </a:t>
            </a:r>
            <a:r>
              <a:rPr lang="en-US" sz="2400" dirty="0" smtClean="0">
                <a:solidFill>
                  <a:srgbClr val="0070C0"/>
                </a:solidFill>
              </a:rPr>
              <a:t>Crypto</a:t>
            </a:r>
            <a:r>
              <a:rPr lang="en-US" sz="2400" dirty="0" smtClean="0"/>
              <a:t>, </a:t>
            </a:r>
            <a:r>
              <a:rPr lang="en-US" sz="2400" dirty="0" err="1" smtClean="0">
                <a:solidFill>
                  <a:srgbClr val="0070C0"/>
                </a:solidFill>
              </a:rPr>
              <a:t>Derandomization</a:t>
            </a:r>
            <a:r>
              <a:rPr lang="en-US" sz="2400" dirty="0" smtClean="0"/>
              <a:t>…</a:t>
            </a:r>
          </a:p>
          <a:p>
            <a:pPr marL="0" indent="0">
              <a:buNone/>
            </a:pPr>
            <a:endParaRPr lang="en-US" sz="8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026" name="Picture 2" descr="https://upload.wikimedia.org/wikipedia/commons/1/1d/MarkIV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154" y="2080960"/>
            <a:ext cx="882665" cy="114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/>
              <p:cNvSpPr/>
              <p:nvPr/>
            </p:nvSpPr>
            <p:spPr bwMode="auto">
              <a:xfrm>
                <a:off x="64166" y="1579141"/>
                <a:ext cx="3733800" cy="215064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GB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kumimoji="0" lang="en-GB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kumimoji="0" lang="en-GB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0" lang="en-GB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GB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kumimoji="0" lang="en-GB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0" lang="en-GB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kumimoji="0" lang="en-US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→{</m:t>
                      </m:r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ahoma" pitchFamily="34" charset="0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∀</m:t>
                    </m:r>
                    <m:r>
                      <a: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𝐶</m:t>
                    </m:r>
                    <m:r>
                      <a: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rPr>
                  <a:t>in circuit class</a:t>
                </a:r>
                <a:r>
                  <a:rPr kumimoji="0" lang="en-US" sz="24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rPr>
                  <a:t> </a:t>
                </a:r>
                <a:r>
                  <a:rPr kumimoji="0" lang="en-US" sz="2400" b="0" i="0" u="none" strike="noStrike" cap="none" normalizeH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ahoma" pitchFamily="34" charset="0"/>
                  </a:rPr>
                  <a:t>C</a:t>
                </a:r>
                <a:r>
                  <a:rPr kumimoji="0" lang="en-US" sz="24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rPr>
                  <a:t>: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2400" b="0" i="1" u="none" strike="noStrike" cap="none" normalizeH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400" b="0" i="1" u="none" strike="noStrike" cap="none" normalizeH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400" b="0" i="0" u="none" strike="noStrike" cap="none" normalizeH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kumimoji="0" lang="en-US" sz="2400" b="0" i="0" u="none" strike="noStrike" cap="none" normalizeH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2400" b="0" i="1" u="none" strike="noStrike" cap="none" normalizeH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sz="2400" b="0" i="1" u="none" strike="noStrike" cap="none" normalizeH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kumimoji="0" lang="en-US" sz="2400" b="0" i="1" u="none" strike="noStrike" cap="none" normalizeH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400" b="0" i="1" u="none" strike="noStrike" cap="none" normalizeH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kumimoji="0" lang="en-US" sz="2400" b="0" i="1" u="none" strike="noStrike" cap="none" normalizeH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0" lang="en-US" sz="2400" b="0" i="1" u="none" strike="noStrike" cap="none" normalizeH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kumimoji="0" lang="en-US" sz="2400" b="0" i="1" u="none" strike="noStrike" cap="none" normalizeH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400" b="0" i="1" u="none" strike="noStrike" cap="none" normalizeH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  <m:r>
                            <a:rPr kumimoji="0" lang="en-US" sz="2400" b="0" i="1" u="none" strike="noStrike" cap="none" normalizeH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kumimoji="0" lang="en-US" sz="2400" b="0" i="1" u="none" strike="noStrike" cap="none" normalizeH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kumimoji="0" lang="en-US" sz="2400" b="0" i="1" u="none" strike="noStrike" cap="none" normalizeH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0" lang="en-US" sz="2400" b="0" i="1" u="none" strike="noStrike" cap="none" normalizeH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func>
                    </m:oMath>
                  </m:oMathPara>
                </a14:m>
                <a:endParaRPr kumimoji="0" lang="en-US" sz="2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  <a:p>
                <a:pPr algn="ctr" rtl="0"/>
                <a:r>
                  <a:rPr lang="en-US" dirty="0" smtClean="0">
                    <a:solidFill>
                      <a:schemeClr val="tx1"/>
                    </a:solidFill>
                    <a:latin typeface="Tahoma" pitchFamily="34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ahoma" pitchFamily="34" charset="0"/>
                  </a:rPr>
                  <a:t>–</a:t>
                </a:r>
                <a:r>
                  <a:rPr lang="en-US" dirty="0" smtClean="0">
                    <a:solidFill>
                      <a:srgbClr val="0070C0"/>
                    </a:solidFill>
                    <a:latin typeface="Tahoma" pitchFamily="34" charset="0"/>
                  </a:rPr>
                  <a:t>hard</a:t>
                </a:r>
                <a:r>
                  <a:rPr lang="en-US" dirty="0" smtClean="0">
                    <a:solidFill>
                      <a:schemeClr val="tx1"/>
                    </a:solidFill>
                    <a:latin typeface="Tahoma" pitchFamily="34" charset="0"/>
                  </a:rPr>
                  <a:t> function”.</a:t>
                </a:r>
                <a:endParaRPr kumimoji="0" lang="en-US" sz="2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mc:Choice>
        <mc:Fallback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166" y="1579141"/>
                <a:ext cx="3733800" cy="2150648"/>
              </a:xfrm>
              <a:prstGeom prst="roundRect">
                <a:avLst/>
              </a:prstGeom>
              <a:blipFill>
                <a:blip r:embed="rId4"/>
                <a:stretch>
                  <a:fillRect b="-560"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ounded Rectangle 5"/>
              <p:cNvSpPr/>
              <p:nvPr/>
            </p:nvSpPr>
            <p:spPr bwMode="auto">
              <a:xfrm>
                <a:off x="5221700" y="1579141"/>
                <a:ext cx="3878179" cy="219476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GB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0" lang="en-US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0" lang="en-GB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kumimoji="0" lang="en-GB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0" lang="en-GB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GB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kumimoji="0" lang="en-GB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0" lang="en-GB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sSup>
                            <m:sSupPr>
                              <m:ctrlPr>
                                <a:rPr kumimoji="0" lang="en-US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kumimoji="0" lang="en-US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p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→{</m:t>
                      </m:r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ahoma" pitchFamily="34" charset="0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∀</m:t>
                    </m:r>
                    <m:r>
                      <a: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𝐶</m:t>
                    </m:r>
                    <m:r>
                      <a: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′</m:t>
                    </m:r>
                    <m:r>
                      <a: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rPr>
                  <a:t>in circuit class</a:t>
                </a:r>
                <a:r>
                  <a:rPr kumimoji="0" lang="en-US" sz="24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rPr>
                  <a:t> </a:t>
                </a:r>
                <a:r>
                  <a:rPr kumimoji="0" lang="en-US" sz="2400" b="0" i="0" u="none" strike="noStrike" cap="none" normalizeH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ahoma" pitchFamily="34" charset="0"/>
                  </a:rPr>
                  <a:t>C’</a:t>
                </a:r>
                <a:r>
                  <a:rPr kumimoji="0" lang="en-US" sz="24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rPr>
                  <a:t>: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2400" b="0" i="1" u="none" strike="noStrike" cap="none" normalizeH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400" b="0" i="1" u="none" strike="noStrike" cap="none" normalizeH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400" b="0" i="0" u="none" strike="noStrike" cap="none" normalizeH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kumimoji="0" lang="en-US" sz="2400" b="0" i="0" u="none" strike="noStrike" cap="none" normalizeH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2400" b="0" i="1" u="none" strike="noStrike" cap="none" normalizeH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sz="2400" b="0" i="1" u="none" strike="noStrike" cap="none" normalizeH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kumimoji="0" lang="en-US" sz="2400" b="0" i="1" u="none" strike="noStrike" cap="none" normalizeH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d>
                                <m:dPr>
                                  <m:ctrlPr>
                                    <a:rPr kumimoji="0" lang="en-US" sz="2400" b="0" i="1" u="none" strike="noStrike" cap="none" normalizeH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400" b="0" i="1" u="none" strike="noStrike" cap="none" normalizeH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kumimoji="0" lang="en-US" sz="2400" b="0" i="1" u="none" strike="noStrike" cap="none" normalizeH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0" lang="en-US" sz="2400" b="0" i="1" u="none" strike="noStrike" cap="none" normalizeH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kumimoji="0" lang="en-US" sz="2400" b="0" i="1" u="none" strike="noStrike" cap="none" normalizeH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d>
                                <m:dPr>
                                  <m:ctrlPr>
                                    <a:rPr kumimoji="0" lang="en-US" sz="2400" b="0" i="1" u="none" strike="noStrike" cap="none" normalizeH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400" b="0" i="1" u="none" strike="noStrike" cap="none" normalizeH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  <m:r>
                            <a:rPr kumimoji="0" lang="en-US" sz="2400" b="0" i="1" u="none" strike="noStrike" cap="none" normalizeH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&lt;</m:t>
                          </m:r>
                          <m:f>
                            <m:fPr>
                              <m:ctrlPr>
                                <a:rPr kumimoji="0" lang="en-US" sz="2400" b="0" i="1" u="none" strike="noStrike" cap="none" normalizeH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sz="2400" b="0" i="1" u="none" strike="noStrike" cap="none" normalizeH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2400" b="0" i="1" u="none" strike="noStrike" cap="none" normalizeH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kumimoji="0" lang="en-US" sz="2400" b="0" i="1" u="none" strike="noStrike" cap="none" normalizeH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0" lang="en-US" sz="2400" b="0" i="1" u="none" strike="noStrike" cap="none" normalizeH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func>
                    </m:oMath>
                  </m:oMathPara>
                </a14:m>
                <a:endParaRPr kumimoji="0" lang="en-US" sz="2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  <a:p>
                <a:pPr algn="ctr" rtl="0"/>
                <a:r>
                  <a:rPr lang="en-US" dirty="0">
                    <a:solidFill>
                      <a:schemeClr val="tx1"/>
                    </a:solidFill>
                    <a:latin typeface="Tahoma" pitchFamily="34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ahoma" pitchFamily="34" charset="0"/>
                  </a:rPr>
                  <a:t>–</a:t>
                </a:r>
                <a:r>
                  <a:rPr lang="en-US" dirty="0">
                    <a:solidFill>
                      <a:srgbClr val="0070C0"/>
                    </a:solidFill>
                    <a:latin typeface="Tahoma" pitchFamily="34" charset="0"/>
                  </a:rPr>
                  <a:t>hard</a:t>
                </a:r>
                <a:r>
                  <a:rPr lang="en-US" dirty="0">
                    <a:solidFill>
                      <a:schemeClr val="tx1"/>
                    </a:solidFill>
                    <a:latin typeface="Tahoma" pitchFamily="34" charset="0"/>
                  </a:rPr>
                  <a:t> function</a:t>
                </a:r>
                <a:r>
                  <a:rPr lang="en-US" dirty="0" smtClean="0">
                    <a:solidFill>
                      <a:schemeClr val="tx1"/>
                    </a:solidFill>
                    <a:latin typeface="Tahoma" pitchFamily="34" charset="0"/>
                  </a:rPr>
                  <a:t>”.</a:t>
                </a:r>
                <a:endParaRPr lang="en-US" dirty="0">
                  <a:solidFill>
                    <a:schemeClr val="tx1"/>
                  </a:solidFill>
                  <a:latin typeface="Tahoma" pitchFamily="34" charset="0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mc:Choice>
        <mc:Fallback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21700" y="1579141"/>
                <a:ext cx="3878179" cy="2194763"/>
              </a:xfrm>
              <a:prstGeom prst="roundRect">
                <a:avLst/>
              </a:prstGeom>
              <a:blipFill>
                <a:blip r:embed="rId5"/>
                <a:stretch>
                  <a:fillRect b="-1099"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/>
          <p:cNvSpPr/>
          <p:nvPr/>
        </p:nvSpPr>
        <p:spPr bwMode="auto">
          <a:xfrm>
            <a:off x="3874162" y="2562223"/>
            <a:ext cx="192155" cy="184484"/>
          </a:xfrm>
          <a:prstGeom prst="righ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4993182" y="2584280"/>
            <a:ext cx="192155" cy="184484"/>
          </a:xfrm>
          <a:prstGeom prst="righ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3351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Old Slides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14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4000" dirty="0"/>
                  <a:t>Hardness amplification theorems: hard functions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000" dirty="0"/>
                  <a:t> harder functions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48" t="-24599" r="-916" b="-2246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Dfn:</a:t>
                </a:r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agree</a:t>
                </a:r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if: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←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hard</a:t>
                </a:r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otherwise).</a:t>
                </a:r>
              </a:p>
              <a:p>
                <a:pPr marL="0" indent="0">
                  <a:buNone/>
                </a:pPr>
                <a:endParaRPr lang="en-US" sz="1100" dirty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Very hard functions: </a:t>
                </a:r>
                <a:r>
                  <a:rPr lang="en-US" dirty="0" smtClean="0"/>
                  <a:t>explicit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is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dirty="0" smtClean="0"/>
                  <a:t>-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hard</a:t>
                </a:r>
                <a:r>
                  <a:rPr lang="en-US" dirty="0" smtClean="0"/>
                  <a:t> for all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poly-size circuits </a:t>
                </a:r>
                <a:r>
                  <a:rPr lang="en-US" dirty="0" smtClean="0"/>
                  <a:t>(or other circuit classes).</a:t>
                </a:r>
              </a:p>
              <a:p>
                <a:pPr marL="0" indent="0">
                  <a:buNone/>
                </a:pPr>
                <a:endParaRPr lang="en-US" sz="9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Required for crypto, </a:t>
                </a:r>
                <a:r>
                  <a:rPr lang="en-US" dirty="0" err="1" smtClean="0"/>
                  <a:t>derandomization</a:t>
                </a:r>
                <a:r>
                  <a:rPr lang="en-US" dirty="0" smtClean="0"/>
                  <a:t>, etc…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Hardness amplification: </a:t>
                </a:r>
                <a:r>
                  <a:rPr lang="en-US" dirty="0" smtClean="0"/>
                  <a:t>Map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𝐶𝑜𝑛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mildly </a:t>
                </a:r>
                <a:r>
                  <a:rPr lang="en-US" dirty="0">
                    <a:solidFill>
                      <a:srgbClr val="0070C0"/>
                    </a:solidFill>
                  </a:rPr>
                  <a:t>hard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 smtClean="0"/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𝐶𝑜𝑛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very hard</a:t>
                </a:r>
                <a:r>
                  <a:rPr lang="en-US" dirty="0" smtClean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(or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 smtClean="0"/>
                  <a:t>captures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worst-case hardness</a:t>
                </a:r>
                <a:r>
                  <a:rPr lang="en-US" dirty="0" smtClean="0"/>
                  <a:t>. </a:t>
                </a:r>
              </a:p>
              <a:p>
                <a:pPr marL="0" indent="0">
                  <a:buNone/>
                </a:pPr>
                <a:endParaRPr lang="en-US" sz="900" dirty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Hardness amplification </a:t>
                </a:r>
                <a:r>
                  <a:rPr lang="en-US" dirty="0" smtClean="0"/>
                  <a:t>is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conditional</a:t>
                </a:r>
                <a:r>
                  <a:rPr lang="en-US" dirty="0" smtClean="0"/>
                  <a:t> result.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8" t="-288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 bwMode="auto">
          <a:xfrm>
            <a:off x="298450" y="1619252"/>
            <a:ext cx="8656638" cy="1043739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975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93764" y="188913"/>
                <a:ext cx="8302373" cy="1143000"/>
              </a:xfrm>
            </p:spPr>
            <p:txBody>
              <a:bodyPr/>
              <a:lstStyle/>
              <a:p>
                <a:r>
                  <a:rPr lang="en-GB" sz="3200" dirty="0" smtClean="0"/>
                  <a:t>Hardness amplification theorems:                       mildly hard functions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 smtClean="0"/>
                  <a:t>very hard </a:t>
                </a:r>
                <a:r>
                  <a:rPr lang="en-US" sz="3200" dirty="0"/>
                  <a:t>functions</a:t>
                </a:r>
                <a:r>
                  <a:rPr lang="en-GB" sz="3200" dirty="0" smtClean="0"/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93764" y="188913"/>
                <a:ext cx="8302373" cy="1143000"/>
              </a:xfrm>
              <a:blipFill>
                <a:blip r:embed="rId2"/>
                <a:stretch>
                  <a:fillRect l="-1909" t="-535" r="-11601" b="-17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4439" y="3836638"/>
                <a:ext cx="8656638" cy="292109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 smtClean="0"/>
                  <a:t>(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black-box</a:t>
                </a:r>
                <a:r>
                  <a:rPr lang="en-US" sz="2400" dirty="0" smtClean="0"/>
                  <a:t>)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hardness amplification </a:t>
                </a:r>
                <a:r>
                  <a:rPr lang="en-US" sz="2400" dirty="0" smtClean="0"/>
                  <a:t>theorems consist of:</a:t>
                </a:r>
              </a:p>
              <a:p>
                <a:r>
                  <a:rPr lang="en-US" sz="2400" dirty="0" smtClean="0">
                    <a:solidFill>
                      <a:srgbClr val="00B050"/>
                    </a:solidFill>
                  </a:rPr>
                  <a:t>Construction map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𝐶𝑜𝑛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Tahoma" pitchFamily="34" charset="0"/>
                  </a:rPr>
                  <a:t>.</a:t>
                </a:r>
                <a:endParaRPr lang="en-US" sz="2400" dirty="0" smtClean="0">
                  <a:latin typeface="Tahoma" pitchFamily="34" charset="0"/>
                </a:endParaRPr>
              </a:p>
              <a:p>
                <a:r>
                  <a:rPr lang="en-US" sz="2400" dirty="0" smtClean="0">
                    <a:solidFill>
                      <a:srgbClr val="00B050"/>
                    </a:solidFill>
                    <a:latin typeface="Tahoma" pitchFamily="34" charset="0"/>
                  </a:rPr>
                  <a:t>Proof</a:t>
                </a:r>
                <a:r>
                  <a:rPr lang="en-US" sz="2400" dirty="0" smtClean="0">
                    <a:latin typeface="Tahoma" pitchFamily="34" charset="0"/>
                  </a:rPr>
                  <a:t>: 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Tahoma" pitchFamily="34" charset="0"/>
                  </a:rPr>
                  <a:t>reduction</a:t>
                </a:r>
                <a:r>
                  <a:rPr lang="en-US" sz="2400" dirty="0" smtClean="0"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𝑅𝑒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 smtClean="0"/>
                  <a:t> showing that:                       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breaks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𝑅𝑒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breaks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endParaRPr lang="en-US" sz="9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Used all over in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Crypto</a:t>
                </a:r>
                <a:r>
                  <a:rPr lang="en-US" sz="2400" dirty="0" smtClean="0"/>
                  <a:t>, </a:t>
                </a:r>
                <a:r>
                  <a:rPr lang="en-US" sz="2400" dirty="0" err="1" smtClean="0">
                    <a:solidFill>
                      <a:srgbClr val="0070C0"/>
                    </a:solidFill>
                  </a:rPr>
                  <a:t>Derandomization</a:t>
                </a:r>
                <a:r>
                  <a:rPr lang="en-US" sz="2400" dirty="0" smtClean="0"/>
                  <a:t>…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00B050"/>
                    </a:solidFill>
                  </a:rPr>
                  <a:t>Special case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 smtClean="0"/>
                  <a:t>captures worst case hardness.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4439" y="3836638"/>
                <a:ext cx="8656638" cy="2921099"/>
              </a:xfrm>
              <a:blipFill>
                <a:blip r:embed="rId3"/>
                <a:stretch>
                  <a:fillRect l="-1056" t="-1667" b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s://upload.wikimedia.org/wikipedia/commons/1/1d/MarkIV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154" y="2080960"/>
            <a:ext cx="882665" cy="114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>
                <a:off x="64166" y="1579141"/>
                <a:ext cx="3733800" cy="215064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GB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kumimoji="0" lang="en-GB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kumimoji="0" lang="en-GB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0" lang="en-GB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GB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kumimoji="0" lang="en-GB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0" lang="en-GB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kumimoji="0" lang="en-GB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→{</m:t>
                      </m:r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ahoma" pitchFamily="34" charset="0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∀</m:t>
                    </m:r>
                    <m:r>
                      <a: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𝐶</m:t>
                    </m:r>
                    <m:r>
                      <a: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rPr>
                  <a:t>in circuit class</a:t>
                </a:r>
                <a:r>
                  <a:rPr kumimoji="0" lang="en-US" sz="24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rPr>
                  <a:t> </a:t>
                </a:r>
                <a:r>
                  <a:rPr kumimoji="0" lang="en-US" sz="2400" b="0" i="0" u="none" strike="noStrike" cap="none" normalizeH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ahoma" pitchFamily="34" charset="0"/>
                  </a:rPr>
                  <a:t>C</a:t>
                </a:r>
                <a:r>
                  <a:rPr kumimoji="0" lang="en-US" sz="24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rPr>
                  <a:t>: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2400" b="0" i="1" u="none" strike="noStrike" cap="none" normalizeH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400" b="0" i="1" u="none" strike="noStrike" cap="none" normalizeH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400" b="0" i="0" u="none" strike="noStrike" cap="none" normalizeH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kumimoji="0" lang="en-US" sz="2400" b="0" i="0" u="none" strike="noStrike" cap="none" normalizeH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2400" b="0" i="1" u="none" strike="noStrike" cap="none" normalizeH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sz="2400" b="0" i="1" u="none" strike="noStrike" cap="none" normalizeH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kumimoji="0" lang="en-US" sz="2400" b="0" i="1" u="none" strike="noStrike" cap="none" normalizeH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400" b="0" i="1" u="none" strike="noStrike" cap="none" normalizeH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kumimoji="0" lang="en-US" sz="2400" b="0" i="1" u="none" strike="noStrike" cap="none" normalizeH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0" lang="en-US" sz="2400" b="0" i="1" u="none" strike="noStrike" cap="none" normalizeH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kumimoji="0" lang="en-US" sz="2400" b="0" i="1" u="none" strike="noStrike" cap="none" normalizeH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400" b="0" i="1" u="none" strike="noStrike" cap="none" normalizeH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  <m:r>
                            <a:rPr kumimoji="0" lang="en-US" sz="2400" b="0" i="1" u="none" strike="noStrike" cap="none" normalizeH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kumimoji="0" lang="en-US" sz="2400" b="0" i="1" u="none" strike="noStrike" cap="none" normalizeH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kumimoji="0" lang="en-US" sz="2400" b="0" i="1" u="none" strike="noStrike" cap="none" normalizeH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0" lang="en-US" sz="2400" b="0" i="1" u="none" strike="noStrike" cap="none" normalizeH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func>
                    </m:oMath>
                  </m:oMathPara>
                </a14:m>
                <a:endParaRPr kumimoji="0" lang="en-US" sz="2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  <a:p>
                <a:pPr algn="ctr" rtl="0"/>
                <a:r>
                  <a:rPr lang="en-US" dirty="0" smtClean="0">
                    <a:solidFill>
                      <a:schemeClr val="tx1"/>
                    </a:solidFill>
                    <a:latin typeface="Tahoma" pitchFamily="34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ahoma" pitchFamily="34" charset="0"/>
                  </a:rPr>
                  <a:t>–</a:t>
                </a:r>
                <a:r>
                  <a:rPr lang="en-US" dirty="0" smtClean="0">
                    <a:solidFill>
                      <a:srgbClr val="0070C0"/>
                    </a:solidFill>
                    <a:latin typeface="Tahoma" pitchFamily="34" charset="0"/>
                  </a:rPr>
                  <a:t>hard</a:t>
                </a:r>
                <a:r>
                  <a:rPr lang="en-US" dirty="0" smtClean="0">
                    <a:solidFill>
                      <a:schemeClr val="tx1"/>
                    </a:solidFill>
                    <a:latin typeface="Tahoma" pitchFamily="34" charset="0"/>
                  </a:rPr>
                  <a:t> function”.</a:t>
                </a:r>
                <a:endParaRPr kumimoji="0" lang="en-US" sz="2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166" y="1579141"/>
                <a:ext cx="3733800" cy="2150648"/>
              </a:xfrm>
              <a:prstGeom prst="roundRect">
                <a:avLst/>
              </a:prstGeom>
              <a:blipFill>
                <a:blip r:embed="rId5"/>
                <a:stretch>
                  <a:fillRect b="-840"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5221700" y="1579141"/>
                <a:ext cx="3878179" cy="219476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GB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0" lang="en-US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0" lang="en-GB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kumimoji="0" lang="en-GB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0" lang="en-GB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GB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kumimoji="0" lang="en-GB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0" lang="en-GB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sSup>
                            <m:sSupPr>
                              <m:ctrlPr>
                                <a:rPr kumimoji="0" lang="en-US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GB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kumimoji="0" lang="en-US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p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→{</m:t>
                      </m:r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ahoma" pitchFamily="34" charset="0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∀</m:t>
                    </m:r>
                    <m:r>
                      <a: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𝐶</m:t>
                    </m:r>
                    <m:r>
                      <a: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′</m:t>
                    </m:r>
                    <m:r>
                      <a: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rPr>
                  <a:t>in circuit class</a:t>
                </a:r>
                <a:r>
                  <a:rPr kumimoji="0" lang="en-US" sz="24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rPr>
                  <a:t> </a:t>
                </a:r>
                <a:r>
                  <a:rPr kumimoji="0" lang="en-US" sz="2400" b="0" i="0" u="none" strike="noStrike" cap="none" normalizeH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ahoma" pitchFamily="34" charset="0"/>
                  </a:rPr>
                  <a:t>C’</a:t>
                </a:r>
                <a:r>
                  <a:rPr kumimoji="0" lang="en-US" sz="24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rPr>
                  <a:t>: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2400" b="0" i="1" u="none" strike="noStrike" cap="none" normalizeH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400" b="0" i="1" u="none" strike="noStrike" cap="none" normalizeH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400" b="0" i="0" u="none" strike="noStrike" cap="none" normalizeH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kumimoji="0" lang="en-US" sz="2400" b="0" i="0" u="none" strike="noStrike" cap="none" normalizeH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2400" b="0" i="1" u="none" strike="noStrike" cap="none" normalizeH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sz="2400" b="0" i="1" u="none" strike="noStrike" cap="none" normalizeH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kumimoji="0" lang="en-US" sz="2400" b="0" i="1" u="none" strike="noStrike" cap="none" normalizeH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d>
                                <m:dPr>
                                  <m:ctrlPr>
                                    <a:rPr kumimoji="0" lang="en-US" sz="2400" b="0" i="1" u="none" strike="noStrike" cap="none" normalizeH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400" b="0" i="1" u="none" strike="noStrike" cap="none" normalizeH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kumimoji="0" lang="en-US" sz="2400" b="0" i="1" u="none" strike="noStrike" cap="none" normalizeH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0" lang="en-US" sz="2400" b="0" i="1" u="none" strike="noStrike" cap="none" normalizeH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kumimoji="0" lang="en-US" sz="2400" b="0" i="1" u="none" strike="noStrike" cap="none" normalizeH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d>
                                <m:dPr>
                                  <m:ctrlPr>
                                    <a:rPr kumimoji="0" lang="en-US" sz="2400" b="0" i="1" u="none" strike="noStrike" cap="none" normalizeH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400" b="0" i="1" u="none" strike="noStrike" cap="none" normalizeH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  <m:r>
                            <a:rPr kumimoji="0" lang="en-US" sz="2400" b="0" i="1" u="none" strike="noStrike" cap="none" normalizeH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&lt;</m:t>
                          </m:r>
                          <m:f>
                            <m:fPr>
                              <m:ctrlPr>
                                <a:rPr kumimoji="0" lang="en-US" sz="2400" b="0" i="1" u="none" strike="noStrike" cap="none" normalizeH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sz="2400" b="0" i="1" u="none" strike="noStrike" cap="none" normalizeH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2400" b="0" i="1" u="none" strike="noStrike" cap="none" normalizeH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kumimoji="0" lang="en-US" sz="2400" b="0" i="1" u="none" strike="noStrike" cap="none" normalizeH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0" lang="en-US" sz="2400" b="0" i="1" u="none" strike="noStrike" cap="none" normalizeH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func>
                    </m:oMath>
                  </m:oMathPara>
                </a14:m>
                <a:endParaRPr kumimoji="0" lang="en-US" sz="2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  <a:p>
                <a:pPr algn="ctr" rtl="0"/>
                <a:r>
                  <a:rPr lang="en-US" dirty="0">
                    <a:solidFill>
                      <a:schemeClr val="tx1"/>
                    </a:solidFill>
                    <a:latin typeface="Tahoma" pitchFamily="34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ahoma" pitchFamily="34" charset="0"/>
                  </a:rPr>
                  <a:t>–</a:t>
                </a:r>
                <a:r>
                  <a:rPr lang="en-US" dirty="0">
                    <a:solidFill>
                      <a:srgbClr val="0070C0"/>
                    </a:solidFill>
                    <a:latin typeface="Tahoma" pitchFamily="34" charset="0"/>
                  </a:rPr>
                  <a:t>hard</a:t>
                </a:r>
                <a:r>
                  <a:rPr lang="en-US" dirty="0">
                    <a:solidFill>
                      <a:schemeClr val="tx1"/>
                    </a:solidFill>
                    <a:latin typeface="Tahoma" pitchFamily="34" charset="0"/>
                  </a:rPr>
                  <a:t> function</a:t>
                </a:r>
                <a:r>
                  <a:rPr lang="en-US" dirty="0" smtClean="0">
                    <a:solidFill>
                      <a:schemeClr val="tx1"/>
                    </a:solidFill>
                    <a:latin typeface="Tahoma" pitchFamily="34" charset="0"/>
                  </a:rPr>
                  <a:t>”.</a:t>
                </a:r>
                <a:endParaRPr lang="en-US" dirty="0">
                  <a:solidFill>
                    <a:schemeClr val="tx1"/>
                  </a:solidFill>
                  <a:latin typeface="Tahoma" pitchFamily="34" charset="0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21700" y="1579141"/>
                <a:ext cx="3878179" cy="2194763"/>
              </a:xfrm>
              <a:prstGeom prst="roundRect">
                <a:avLst/>
              </a:prstGeom>
              <a:blipFill>
                <a:blip r:embed="rId6"/>
                <a:stretch>
                  <a:fillRect b="-1099"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/>
          <p:cNvSpPr/>
          <p:nvPr/>
        </p:nvSpPr>
        <p:spPr bwMode="auto">
          <a:xfrm>
            <a:off x="3874162" y="2562223"/>
            <a:ext cx="192155" cy="184484"/>
          </a:xfrm>
          <a:prstGeom prst="righ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4993182" y="2584280"/>
            <a:ext cx="192155" cy="184484"/>
          </a:xfrm>
          <a:prstGeom prst="righ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36621" y="3890211"/>
            <a:ext cx="8017042" cy="1796715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010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Proof of fixed set lemma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1626" y="1626074"/>
                <a:ext cx="8852374" cy="4852988"/>
              </a:xfrm>
            </p:spPr>
            <p:txBody>
              <a:bodyPr/>
              <a:lstStyle/>
              <a:p>
                <a:pPr marL="0" indent="0">
                  <a:buClr>
                    <a:srgbClr val="3333CC"/>
                  </a:buClr>
                  <a:buNone/>
                </a:pPr>
                <a:r>
                  <a:rPr lang="en-GB" sz="2400" dirty="0">
                    <a:solidFill>
                      <a:srgbClr val="00B050"/>
                    </a:solidFill>
                  </a:rPr>
                  <a:t>Setup:</a:t>
                </a:r>
                <a:r>
                  <a:rPr lang="en-GB" sz="2400" dirty="0">
                    <a:solidFill>
                      <a:srgbClr val="000000"/>
                    </a:solidFill>
                  </a:rPr>
                  <a:t> Let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…,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be uniform </a:t>
                </a:r>
                <a:r>
                  <a:rPr lang="en-US" sz="2400" dirty="0" err="1">
                    <a:solidFill>
                      <a:srgbClr val="000000"/>
                    </a:solidFill>
                  </a:rPr>
                  <a:t>i.i.d</a:t>
                </a:r>
                <a:r>
                  <a:rPr lang="en-US" sz="2400" dirty="0">
                    <a:solidFill>
                      <a:srgbClr val="000000"/>
                    </a:solidFill>
                  </a:rPr>
                  <a:t>. bits. </a:t>
                </a:r>
              </a:p>
              <a:p>
                <a:pPr marL="0" indent="0">
                  <a:buClr>
                    <a:srgbClr val="3333CC"/>
                  </a:buClr>
                  <a:buNone/>
                </a:pPr>
                <a:r>
                  <a:rPr lang="en-US" sz="2400" dirty="0">
                    <a:solidFill>
                      <a:srgbClr val="000000"/>
                    </a:solidFill>
                  </a:rPr>
                  <a:t>Let </a:t>
                </a:r>
                <a:r>
                  <a:rPr lang="en-US" sz="2400" dirty="0">
                    <a:solidFill>
                      <a:srgbClr val="FF0000"/>
                    </a:solidFill>
                  </a:rPr>
                  <a:t>A</a:t>
                </a:r>
                <a:r>
                  <a:rPr lang="en-US" sz="2400" dirty="0">
                    <a:solidFill>
                      <a:srgbClr val="000000"/>
                    </a:solidFill>
                  </a:rPr>
                  <a:t> be an </a:t>
                </a:r>
                <a:r>
                  <a:rPr lang="en-US" sz="2400" dirty="0">
                    <a:solidFill>
                      <a:srgbClr val="0070C0"/>
                    </a:solidFill>
                  </a:rPr>
                  <a:t>event</a:t>
                </a: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</a:rPr>
                  <a:t>s.t.</a:t>
                </a: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. Let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0" indent="0">
                  <a:buClr>
                    <a:srgbClr val="3333CC"/>
                  </a:buClr>
                  <a:buNone/>
                </a:pPr>
                <a:r>
                  <a:rPr lang="en-US" sz="2400" dirty="0">
                    <a:solidFill>
                      <a:srgbClr val="000000"/>
                    </a:solidFill>
                  </a:rPr>
                  <a:t>Can depth </a:t>
                </a:r>
                <a:r>
                  <a:rPr lang="en-US" sz="2400" dirty="0">
                    <a:solidFill>
                      <a:srgbClr val="FF0000"/>
                    </a:solidFill>
                  </a:rPr>
                  <a:t>q</a:t>
                </a: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>
                    <a:solidFill>
                      <a:srgbClr val="0070C0"/>
                    </a:solidFill>
                  </a:rPr>
                  <a:t>decision trees distinguish </a:t>
                </a:r>
                <a:r>
                  <a:rPr lang="en-US" sz="2400" dirty="0">
                    <a:solidFill>
                      <a:srgbClr val="FF0000"/>
                    </a:solidFill>
                  </a:rPr>
                  <a:t>R</a:t>
                </a:r>
                <a:r>
                  <a:rPr lang="en-US" sz="2400" dirty="0">
                    <a:solidFill>
                      <a:srgbClr val="000000"/>
                    </a:solidFill>
                  </a:rPr>
                  <a:t> from </a:t>
                </a:r>
                <a:r>
                  <a:rPr lang="en-US" sz="2400" dirty="0">
                    <a:solidFill>
                      <a:srgbClr val="FF0000"/>
                    </a:solidFill>
                  </a:rPr>
                  <a:t>X</a:t>
                </a:r>
                <a:r>
                  <a:rPr lang="en-US" sz="2400" dirty="0">
                    <a:solidFill>
                      <a:srgbClr val="000000"/>
                    </a:solidFill>
                  </a:rPr>
                  <a:t>?</a:t>
                </a:r>
                <a:endParaRPr lang="en-US" sz="800" dirty="0">
                  <a:solidFill>
                    <a:srgbClr val="000000"/>
                  </a:solidFill>
                </a:endParaRPr>
              </a:p>
              <a:p>
                <a:pPr marL="0" indent="0">
                  <a:buClr>
                    <a:srgbClr val="3333CC"/>
                  </a:buClr>
                  <a:buNone/>
                </a:pPr>
                <a:r>
                  <a:rPr lang="en-US" sz="2400" dirty="0">
                    <a:solidFill>
                      <a:srgbClr val="00B050"/>
                    </a:solidFill>
                  </a:rPr>
                  <a:t>Fixed set lemma: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, </a:t>
                </a:r>
                <a:r>
                  <a:rPr lang="en-US" sz="2400" dirty="0">
                    <a:solidFill>
                      <a:srgbClr val="0070C0"/>
                    </a:solidFill>
                  </a:rPr>
                  <a:t>small</a:t>
                </a:r>
                <a:r>
                  <a:rPr lang="en-US" sz="2400" dirty="0">
                    <a:solidFill>
                      <a:srgbClr val="0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value</a:t>
                </a: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</a:rPr>
                  <a:t>, </a:t>
                </a:r>
                <a:r>
                  <a:rPr lang="en-US" sz="2400" dirty="0" err="1">
                    <a:solidFill>
                      <a:srgbClr val="000000"/>
                    </a:solidFill>
                  </a:rPr>
                  <a:t>s.t.</a:t>
                </a:r>
                <a:r>
                  <a:rPr lang="en-US" sz="2400" dirty="0">
                    <a:solidFill>
                      <a:srgbClr val="000000"/>
                    </a:solidFill>
                  </a:rPr>
                  <a:t> depth </a:t>
                </a:r>
                <a:r>
                  <a:rPr lang="en-US" sz="2400" dirty="0">
                    <a:solidFill>
                      <a:srgbClr val="FF0000"/>
                    </a:solidFill>
                  </a:rPr>
                  <a:t>q</a:t>
                </a:r>
                <a:r>
                  <a:rPr lang="en-US" sz="2400" dirty="0">
                    <a:solidFill>
                      <a:srgbClr val="000000"/>
                    </a:solidFill>
                  </a:rPr>
                  <a:t> trees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cannot distinguish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0" indent="0">
                  <a:buClr>
                    <a:srgbClr val="3333CC"/>
                  </a:buClr>
                  <a:buNone/>
                </a:pPr>
                <a:endParaRPr lang="en-GB" sz="800" dirty="0">
                  <a:solidFill>
                    <a:srgbClr val="000000"/>
                  </a:solidFill>
                </a:endParaRPr>
              </a:p>
              <a:p>
                <a:pPr marL="0" indent="0">
                  <a:buClr>
                    <a:srgbClr val="3333CC"/>
                  </a:buClr>
                  <a:buNone/>
                </a:pPr>
                <a:r>
                  <a:rPr lang="en-GB" sz="2400" dirty="0">
                    <a:solidFill>
                      <a:srgbClr val="00000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𝐻𝐷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GB" sz="2400" dirty="0">
                    <a:solidFill>
                      <a:srgbClr val="000000"/>
                    </a:solidFill>
                  </a:rPr>
                  <a:t>be the “</a:t>
                </a:r>
                <a:r>
                  <a:rPr lang="en-GB" sz="2400" dirty="0">
                    <a:solidFill>
                      <a:srgbClr val="0070C0"/>
                    </a:solidFill>
                  </a:rPr>
                  <a:t>entropy deficiency</a:t>
                </a:r>
                <a:r>
                  <a:rPr lang="en-GB" sz="2400" dirty="0">
                    <a:solidFill>
                      <a:srgbClr val="000000"/>
                    </a:solidFill>
                  </a:rPr>
                  <a:t>” of </a:t>
                </a:r>
                <a:r>
                  <a:rPr lang="en-GB" sz="2400" dirty="0">
                    <a:solidFill>
                      <a:srgbClr val="FF0000"/>
                    </a:solidFill>
                  </a:rPr>
                  <a:t>X</a:t>
                </a:r>
                <a:r>
                  <a:rPr lang="en-GB" sz="240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0" indent="0">
                  <a:buClr>
                    <a:srgbClr val="3333CC"/>
                  </a:buClr>
                  <a:buNone/>
                </a:pPr>
                <a:r>
                  <a:rPr lang="en-GB" sz="2400" dirty="0">
                    <a:solidFill>
                      <a:srgbClr val="00B050"/>
                    </a:solidFill>
                  </a:rPr>
                  <a:t>Claim:</a:t>
                </a:r>
                <a:r>
                  <a:rPr lang="en-GB" sz="2400" dirty="0">
                    <a:solidFill>
                      <a:srgbClr val="000000"/>
                    </a:solidFill>
                  </a:rPr>
                  <a:t> If depth </a:t>
                </a:r>
                <a:r>
                  <a:rPr lang="en-GB" sz="2400" dirty="0">
                    <a:solidFill>
                      <a:srgbClr val="FF0000"/>
                    </a:solidFill>
                  </a:rPr>
                  <a:t>q</a:t>
                </a:r>
                <a:r>
                  <a:rPr lang="en-GB" sz="2400" dirty="0">
                    <a:solidFill>
                      <a:srgbClr val="000000"/>
                    </a:solidFill>
                  </a:rPr>
                  <a:t> tree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GB" sz="2400" dirty="0">
                    <a:solidFill>
                      <a:srgbClr val="000000"/>
                    </a:solidFill>
                  </a:rPr>
                  <a:t>-</a:t>
                </a:r>
                <a:r>
                  <a:rPr lang="en-GB" sz="2400" dirty="0">
                    <a:solidFill>
                      <a:srgbClr val="0070C0"/>
                    </a:solidFill>
                  </a:rPr>
                  <a:t>distinguishes</a:t>
                </a:r>
                <a:r>
                  <a:rPr lang="en-GB" sz="2400" dirty="0">
                    <a:solidFill>
                      <a:srgbClr val="000000"/>
                    </a:solidFill>
                  </a:rPr>
                  <a:t> </a:t>
                </a:r>
                <a:r>
                  <a:rPr lang="en-GB" sz="2400" dirty="0">
                    <a:solidFill>
                      <a:srgbClr val="FF0000"/>
                    </a:solidFill>
                  </a:rPr>
                  <a:t>X</a:t>
                </a:r>
                <a:r>
                  <a:rPr lang="en-GB" sz="2400" dirty="0">
                    <a:solidFill>
                      <a:srgbClr val="000000"/>
                    </a:solidFill>
                  </a:rPr>
                  <a:t> from </a:t>
                </a:r>
                <a:r>
                  <a:rPr lang="en-GB" sz="2400" dirty="0">
                    <a:solidFill>
                      <a:srgbClr val="FF0000"/>
                    </a:solidFill>
                  </a:rPr>
                  <a:t>R</a:t>
                </a:r>
                <a:r>
                  <a:rPr lang="en-GB" sz="2400" dirty="0">
                    <a:solidFill>
                      <a:srgbClr val="000000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, of size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q</a:t>
                </a:r>
                <a:r>
                  <a:rPr lang="en-US" sz="2400" dirty="0">
                    <a:solidFill>
                      <a:srgbClr val="0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, s.t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𝐻𝐷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𝐻𝐷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0" indent="0">
                  <a:buClr>
                    <a:srgbClr val="3333CC"/>
                  </a:buClr>
                  <a:buNone/>
                </a:pPr>
                <a:r>
                  <a:rPr lang="en-GB" sz="2400" dirty="0">
                    <a:solidFill>
                      <a:srgbClr val="000000"/>
                    </a:solidFill>
                  </a:rPr>
                  <a:t>Fixed lemma follows as initially,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𝐻𝐷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400" dirty="0">
                    <a:solidFill>
                      <a:srgbClr val="000000"/>
                    </a:solidFill>
                  </a:rPr>
                  <a:t>, and so after at most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rgbClr val="000000"/>
                    </a:solidFill>
                  </a:rPr>
                  <a:t> steps, no tree can distinguish. </a:t>
                </a:r>
              </a:p>
              <a:p>
                <a:pPr marL="0" indent="0">
                  <a:buClr>
                    <a:srgbClr val="3333CC"/>
                  </a:buClr>
                  <a:buNone/>
                </a:pPr>
                <a:r>
                  <a:rPr lang="en-GB" sz="2400" dirty="0">
                    <a:solidFill>
                      <a:srgbClr val="000000"/>
                    </a:solidFill>
                  </a:rPr>
                  <a:t>We fix at most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𝑞𝑎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rgbClr val="000000"/>
                    </a:solidFill>
                  </a:rPr>
                  <a:t> bits.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1626" y="1626074"/>
                <a:ext cx="8852374" cy="4852988"/>
              </a:xfrm>
              <a:blipFill rotWithShape="0">
                <a:blip r:embed="rId2"/>
                <a:stretch>
                  <a:fillRect l="-1102" t="-1131" r="-207" b="-226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 bwMode="auto">
          <a:xfrm>
            <a:off x="328865" y="1632286"/>
            <a:ext cx="7507705" cy="1348251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328865" y="3037686"/>
            <a:ext cx="8683331" cy="707872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328865" y="4404438"/>
            <a:ext cx="8683331" cy="707872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997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Proof of fixed set lemma:  Proof of claim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1626" y="1632898"/>
                <a:ext cx="8988228" cy="4852988"/>
              </a:xfrm>
            </p:spPr>
            <p:txBody>
              <a:bodyPr/>
              <a:lstStyle/>
              <a:p>
                <a:pPr marL="0" indent="0">
                  <a:buClr>
                    <a:srgbClr val="3333CC"/>
                  </a:buClr>
                  <a:buNone/>
                </a:pPr>
                <a:r>
                  <a:rPr lang="en-GB" sz="2400" dirty="0">
                    <a:solidFill>
                      <a:srgbClr val="00000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𝐻𝐷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GB" sz="2400" dirty="0">
                    <a:solidFill>
                      <a:srgbClr val="000000"/>
                    </a:solidFill>
                  </a:rPr>
                  <a:t>be the “</a:t>
                </a:r>
                <a:r>
                  <a:rPr lang="en-GB" sz="2400" dirty="0">
                    <a:solidFill>
                      <a:srgbClr val="0070C0"/>
                    </a:solidFill>
                  </a:rPr>
                  <a:t>entropy deficiency</a:t>
                </a:r>
                <a:r>
                  <a:rPr lang="en-GB" sz="2400" dirty="0">
                    <a:solidFill>
                      <a:srgbClr val="000000"/>
                    </a:solidFill>
                  </a:rPr>
                  <a:t>” of </a:t>
                </a:r>
                <a:r>
                  <a:rPr lang="en-GB" sz="2400" dirty="0">
                    <a:solidFill>
                      <a:srgbClr val="FF0000"/>
                    </a:solidFill>
                  </a:rPr>
                  <a:t>X</a:t>
                </a:r>
                <a:r>
                  <a:rPr lang="en-GB" sz="240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0" indent="0">
                  <a:buClr>
                    <a:srgbClr val="3333CC"/>
                  </a:buClr>
                  <a:buNone/>
                </a:pPr>
                <a:r>
                  <a:rPr lang="en-GB" sz="2400" dirty="0">
                    <a:solidFill>
                      <a:srgbClr val="00B050"/>
                    </a:solidFill>
                  </a:rPr>
                  <a:t>Claim:</a:t>
                </a:r>
                <a:r>
                  <a:rPr lang="en-GB" sz="2400" dirty="0">
                    <a:solidFill>
                      <a:srgbClr val="000000"/>
                    </a:solidFill>
                  </a:rPr>
                  <a:t> If depth </a:t>
                </a:r>
                <a:r>
                  <a:rPr lang="en-GB" sz="2400" dirty="0">
                    <a:solidFill>
                      <a:srgbClr val="FF0000"/>
                    </a:solidFill>
                  </a:rPr>
                  <a:t>q</a:t>
                </a:r>
                <a:r>
                  <a:rPr lang="en-GB" sz="2400" dirty="0">
                    <a:solidFill>
                      <a:srgbClr val="000000"/>
                    </a:solidFill>
                  </a:rPr>
                  <a:t> tree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GB" sz="2400" dirty="0">
                    <a:solidFill>
                      <a:srgbClr val="000000"/>
                    </a:solidFill>
                  </a:rPr>
                  <a:t>-</a:t>
                </a:r>
                <a:r>
                  <a:rPr lang="en-GB" sz="2400" dirty="0">
                    <a:solidFill>
                      <a:srgbClr val="0070C0"/>
                    </a:solidFill>
                  </a:rPr>
                  <a:t>distinguishes</a:t>
                </a:r>
                <a:r>
                  <a:rPr lang="en-GB" sz="2400" dirty="0">
                    <a:solidFill>
                      <a:srgbClr val="000000"/>
                    </a:solidFill>
                  </a:rPr>
                  <a:t> </a:t>
                </a:r>
                <a:r>
                  <a:rPr lang="en-GB" sz="2400" dirty="0">
                    <a:solidFill>
                      <a:srgbClr val="FF0000"/>
                    </a:solidFill>
                  </a:rPr>
                  <a:t>X</a:t>
                </a:r>
                <a:r>
                  <a:rPr lang="en-GB" sz="2400" dirty="0">
                    <a:solidFill>
                      <a:srgbClr val="000000"/>
                    </a:solidFill>
                  </a:rPr>
                  <a:t> from </a:t>
                </a:r>
                <a:r>
                  <a:rPr lang="en-GB" sz="2400" dirty="0">
                    <a:solidFill>
                      <a:srgbClr val="FF0000"/>
                    </a:solidFill>
                  </a:rPr>
                  <a:t>R</a:t>
                </a:r>
                <a:r>
                  <a:rPr lang="en-GB" sz="2400" dirty="0">
                    <a:solidFill>
                      <a:srgbClr val="000000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, of size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q</a:t>
                </a:r>
                <a:r>
                  <a:rPr lang="en-US" sz="2400" dirty="0">
                    <a:solidFill>
                      <a:srgbClr val="0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, s.t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𝐻𝐷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𝐻𝐷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0" indent="0">
                  <a:buClr>
                    <a:srgbClr val="3333CC"/>
                  </a:buClr>
                  <a:buNone/>
                </a:pPr>
                <a:r>
                  <a:rPr lang="en-GB" sz="2400" dirty="0">
                    <a:solidFill>
                      <a:srgbClr val="00B050"/>
                    </a:solidFill>
                  </a:rPr>
                  <a:t>Proof:</a:t>
                </a:r>
                <a:r>
                  <a:rPr lang="en-GB" sz="2400" dirty="0">
                    <a:solidFill>
                      <a:srgbClr val="000000"/>
                    </a:solidFill>
                  </a:rPr>
                  <a:t> Assume that a depth </a:t>
                </a:r>
                <a:r>
                  <a:rPr lang="en-GB" sz="2400" dirty="0">
                    <a:solidFill>
                      <a:srgbClr val="FF0000"/>
                    </a:solidFill>
                  </a:rPr>
                  <a:t>q</a:t>
                </a:r>
                <a:r>
                  <a:rPr lang="en-GB" sz="2400" dirty="0">
                    <a:solidFill>
                      <a:srgbClr val="000000"/>
                    </a:solidFill>
                  </a:rPr>
                  <a:t> tree </a:t>
                </a:r>
                <a:r>
                  <a:rPr lang="en-GB" sz="2400" dirty="0">
                    <a:solidFill>
                      <a:srgbClr val="FF0000"/>
                    </a:solidFill>
                  </a:rPr>
                  <a:t>T</a:t>
                </a:r>
                <a:r>
                  <a:rPr lang="en-GB" sz="2400" dirty="0">
                    <a:solidFill>
                      <a:srgbClr val="0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GB" sz="2400" dirty="0">
                    <a:solidFill>
                      <a:srgbClr val="000000"/>
                    </a:solidFill>
                  </a:rPr>
                  <a:t>-</a:t>
                </a:r>
                <a:r>
                  <a:rPr lang="en-GB" sz="2400" dirty="0">
                    <a:solidFill>
                      <a:srgbClr val="0070C0"/>
                    </a:solidFill>
                  </a:rPr>
                  <a:t>distinguishes</a:t>
                </a:r>
                <a:r>
                  <a:rPr lang="en-GB" sz="240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0" indent="0">
                  <a:buClr>
                    <a:srgbClr val="3333CC"/>
                  </a:buClr>
                  <a:buNone/>
                </a:pPr>
                <a:r>
                  <a:rPr lang="en-GB" sz="2400" dirty="0">
                    <a:solidFill>
                      <a:srgbClr val="00000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  <a:r>
                  <a:rPr lang="en-GB" sz="2400" dirty="0">
                    <a:solidFill>
                      <a:srgbClr val="000000"/>
                    </a:solidFill>
                  </a:rPr>
                  <a:t>be the queries asked on </a:t>
                </a:r>
                <a:r>
                  <a:rPr lang="en-GB" sz="2400" dirty="0">
                    <a:solidFill>
                      <a:srgbClr val="FF0000"/>
                    </a:solidFill>
                  </a:rPr>
                  <a:t>X</a:t>
                </a:r>
                <a:r>
                  <a:rPr lang="en-GB" sz="2400" dirty="0">
                    <a:solidFill>
                      <a:srgbClr val="000000"/>
                    </a:solidFill>
                  </a:rPr>
                  <a:t> (RVs).</a:t>
                </a:r>
              </a:p>
              <a:p>
                <a:pPr marL="0" indent="0">
                  <a:buClr>
                    <a:srgbClr val="3333CC"/>
                  </a:buCl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GB" sz="2400" dirty="0">
                    <a:solidFill>
                      <a:srgbClr val="000000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GB" sz="2400" dirty="0">
                    <a:solidFill>
                      <a:srgbClr val="000000"/>
                    </a:solidFill>
                  </a:rPr>
                  <a:t>-</a:t>
                </a:r>
                <a:r>
                  <a:rPr lang="en-GB" sz="2400" dirty="0">
                    <a:solidFill>
                      <a:srgbClr val="0070C0"/>
                    </a:solidFill>
                  </a:rPr>
                  <a:t>far</a:t>
                </a:r>
                <a:r>
                  <a:rPr lang="en-GB" sz="2400" dirty="0">
                    <a:solidFill>
                      <a:srgbClr val="000000"/>
                    </a:solidFill>
                  </a:rPr>
                  <a:t> from uniform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000000"/>
                  </a:solidFill>
                </a:endParaRPr>
              </a:p>
              <a:p>
                <a:pPr marL="0" indent="0">
                  <a:buClr>
                    <a:srgbClr val="3333CC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00000"/>
                  </a:solidFill>
                </a:endParaRPr>
              </a:p>
              <a:p>
                <a:pPr marL="0" indent="0">
                  <a:buClr>
                    <a:srgbClr val="3333CC"/>
                  </a:buClr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400" dirty="0">
                    <a:solidFill>
                      <a:srgbClr val="000000"/>
                    </a:solidFill>
                  </a:rPr>
                  <a:t> </a:t>
                </a:r>
              </a:p>
              <a:p>
                <a:pPr marL="0" indent="0">
                  <a:buClr>
                    <a:srgbClr val="3333CC"/>
                  </a:buClr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  <m: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</m:d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rgbClr val="0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:r>
                  <a:rPr lang="en-US" sz="2000" dirty="0">
                    <a:solidFill>
                      <a:srgbClr val="000000"/>
                    </a:solidFill>
                  </a:rPr>
                  <a:t>fixed to</a:t>
                </a: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Clr>
                    <a:srgbClr val="3333CC"/>
                  </a:buClr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𝐻𝐷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𝐻𝐷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rgbClr val="000000"/>
                    </a:solidFill>
                  </a:rPr>
                  <a:t>. </a:t>
                </a:r>
              </a:p>
              <a:p>
                <a:pPr marL="0" indent="0">
                  <a:buClr>
                    <a:srgbClr val="3333CC"/>
                  </a:buClr>
                  <a:buNone/>
                </a:pPr>
                <a:r>
                  <a:rPr lang="en-GB" sz="2400" dirty="0">
                    <a:solidFill>
                      <a:srgbClr val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1626" y="1632898"/>
                <a:ext cx="8988228" cy="4852988"/>
              </a:xfrm>
              <a:blipFill>
                <a:blip r:embed="rId2"/>
                <a:stretch>
                  <a:fillRect l="-1085" t="-1131" b="-5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 bwMode="auto">
          <a:xfrm>
            <a:off x="328865" y="2159372"/>
            <a:ext cx="8683331" cy="707872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10690" y="3690060"/>
            <a:ext cx="1801504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>
                <a:solidFill>
                  <a:srgbClr val="7030A0"/>
                </a:solidFill>
              </a:rPr>
              <a:t>Pinsker’s</a:t>
            </a:r>
            <a:r>
              <a:rPr lang="en-US" sz="1800" dirty="0">
                <a:solidFill>
                  <a:srgbClr val="7030A0"/>
                </a:solidFill>
              </a:rPr>
              <a:t> lemma</a:t>
            </a:r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 bwMode="auto">
          <a:xfrm flipH="1">
            <a:off x="4790364" y="3874726"/>
            <a:ext cx="2420326" cy="240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973883" y="5205011"/>
            <a:ext cx="208823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1800" dirty="0">
                <a:solidFill>
                  <a:srgbClr val="7030A0"/>
                </a:solidFill>
              </a:rPr>
              <a:t>I is a function of X</a:t>
            </a:r>
          </a:p>
        </p:txBody>
      </p:sp>
      <p:cxnSp>
        <p:nvCxnSpPr>
          <p:cNvPr id="11" name="Straight Arrow Connector 10"/>
          <p:cNvCxnSpPr>
            <a:stCxn id="10" idx="1"/>
          </p:cNvCxnSpPr>
          <p:nvPr/>
        </p:nvCxnSpPr>
        <p:spPr bwMode="auto">
          <a:xfrm flipH="1" flipV="1">
            <a:off x="1412543" y="4892723"/>
            <a:ext cx="5561340" cy="4969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6942038" y="5743090"/>
            <a:ext cx="2120077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1800" dirty="0">
                <a:solidFill>
                  <a:srgbClr val="7030A0"/>
                </a:solidFill>
              </a:rPr>
              <a:t>Entropy chain rule</a:t>
            </a:r>
          </a:p>
        </p:txBody>
      </p:sp>
      <p:cxnSp>
        <p:nvCxnSpPr>
          <p:cNvPr id="26" name="Straight Arrow Connector 25"/>
          <p:cNvCxnSpPr>
            <a:stCxn id="19" idx="1"/>
          </p:cNvCxnSpPr>
          <p:nvPr/>
        </p:nvCxnSpPr>
        <p:spPr bwMode="auto">
          <a:xfrm flipH="1" flipV="1">
            <a:off x="4107976" y="4892725"/>
            <a:ext cx="2834060" cy="10350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6083574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Black-box hardness amplification:</a:t>
            </a:r>
            <a:br>
              <a:rPr lang="en-US" sz="4000" dirty="0"/>
            </a:br>
            <a:r>
              <a:rPr lang="en-US" sz="4000" dirty="0"/>
              <a:t>A pair of construction/reduction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00B050"/>
                    </a:solidFill>
                  </a:rPr>
                  <a:t>Dfn:</a:t>
                </a:r>
                <a:r>
                  <a:rPr lang="en-US" sz="2400" dirty="0"/>
                  <a:t> A 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b.b</a:t>
                </a:r>
                <a:r>
                  <a:rPr lang="en-US" sz="2400" dirty="0">
                    <a:solidFill>
                      <a:srgbClr val="0070C0"/>
                    </a:solidFill>
                  </a:rPr>
                  <a:t>. hardness amplification </a:t>
                </a:r>
                <a:r>
                  <a:rPr lang="en-US" sz="2400" dirty="0"/>
                  <a:t>is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𝐶𝑜𝑛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𝑅𝑒𝑑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) </a:t>
                </a:r>
                <a:r>
                  <a:rPr lang="en-US" sz="2400" dirty="0" err="1"/>
                  <a:t>s.t.</a:t>
                </a:r>
                <a:endParaRPr lang="en-US" sz="2400" dirty="0"/>
              </a:p>
              <a:p>
                <a:r>
                  <a:rPr lang="en-US" sz="2400" dirty="0">
                    <a:solidFill>
                      <a:srgbClr val="0070C0"/>
                    </a:solidFill>
                  </a:rPr>
                  <a:t>Construction map</a:t>
                </a:r>
                <a:r>
                  <a:rPr lang="en-US" sz="2400" dirty="0"/>
                  <a:t>, maps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𝐶𝑜𝑛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𝑅𝑒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 is an </a:t>
                </a:r>
                <a:r>
                  <a:rPr lang="en-US" sz="2400" dirty="0">
                    <a:solidFill>
                      <a:srgbClr val="0070C0"/>
                    </a:solidFill>
                  </a:rPr>
                  <a:t>oracle circuit </a:t>
                </a:r>
                <a:r>
                  <a:rPr lang="en-US" sz="2400" dirty="0" err="1"/>
                  <a:t>s.t.</a:t>
                </a:r>
                <a:endParaRPr lang="en-US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2400" dirty="0"/>
                  <a:t>-</a:t>
                </a:r>
                <a:r>
                  <a:rPr lang="en-US" sz="2400" dirty="0">
                    <a:solidFill>
                      <a:srgbClr val="0070C0"/>
                    </a:solidFill>
                  </a:rPr>
                  <a:t>agrees</a:t>
                </a:r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𝐶𝑜𝑛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/>
                  <a:t>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m:rPr>
                        <m:nor/>
                      </m:rPr>
                      <a:rPr lang="en-US" sz="2400" dirty="0"/>
                      <m:t>−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70C0"/>
                        </a:solidFill>
                      </a:rPr>
                      <m:t>agree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rgbClr val="0070C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/>
                      <m:t>is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a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function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that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m:rPr>
                        <m:nor/>
                      </m:rPr>
                      <a:rPr lang="en-US" sz="2400" dirty="0"/>
                      <m:t>−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70C0"/>
                        </a:solidFill>
                      </a:rPr>
                      <m:t>agrees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with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m:rPr>
                        <m:nor/>
                      </m:rPr>
                      <a:rPr lang="en-US" sz="2400" dirty="0"/>
                      <m:t>.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B050"/>
                    </a:solidFill>
                  </a:rPr>
                  <a:t>Complexity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𝑅𝑒𝑑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</a:rPr>
                  <a:t>governs the complexity diff. between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</a:rPr>
                  <a:t>:</a:t>
                </a:r>
              </a:p>
              <a:p>
                <a:r>
                  <a:rPr lang="en-US" sz="2400" dirty="0"/>
                  <a:t>Circuit </a:t>
                </a:r>
                <a:r>
                  <a:rPr lang="en-US" sz="2400" dirty="0">
                    <a:solidFill>
                      <a:srgbClr val="0070C0"/>
                    </a:solidFill>
                  </a:rPr>
                  <a:t>size</a:t>
                </a:r>
                <a:r>
                  <a:rPr lang="en-US" sz="2400" dirty="0"/>
                  <a:t>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𝑅𝑒𝑑</m:t>
                    </m:r>
                  </m:oMath>
                </a14:m>
                <a:r>
                  <a:rPr lang="en-US" sz="2400" dirty="0"/>
                  <a:t> and length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/>
                  <a:t> (governs size difference).</a:t>
                </a:r>
              </a:p>
              <a:p>
                <a:r>
                  <a:rPr lang="en-US" sz="2400" dirty="0"/>
                  <a:t># of </a:t>
                </a:r>
                <a:r>
                  <a:rPr lang="en-US" sz="2400" dirty="0">
                    <a:solidFill>
                      <a:srgbClr val="0070C0"/>
                    </a:solidFill>
                  </a:rPr>
                  <a:t>queries</a:t>
                </a:r>
                <a:r>
                  <a:rPr lang="en-US" sz="2400" dirty="0"/>
                  <a:t> that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𝑅𝑒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/>
                  <a:t>makes (governs size difference). (Queries can be adaptive/non-adaptive).</a:t>
                </a:r>
              </a:p>
              <a:p>
                <a:r>
                  <a:rPr lang="en-US" sz="2400" dirty="0"/>
                  <a:t>Circuit </a:t>
                </a:r>
                <a:r>
                  <a:rPr lang="en-US" sz="2400" dirty="0">
                    <a:solidFill>
                      <a:srgbClr val="0070C0"/>
                    </a:solidFill>
                  </a:rPr>
                  <a:t>depth</a:t>
                </a:r>
                <a:r>
                  <a:rPr lang="en-US" sz="2400" dirty="0"/>
                  <a:t>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𝑅𝑒𝑑</m:t>
                    </m:r>
                  </m:oMath>
                </a14:m>
                <a:r>
                  <a:rPr lang="en-US" sz="2400" dirty="0"/>
                  <a:t> (governs depth difference).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27" t="-1131" r="-634" b="-9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118931" y="1319459"/>
            <a:ext cx="1913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non-uniform</a:t>
            </a:r>
          </a:p>
        </p:txBody>
      </p:sp>
      <p:sp>
        <p:nvSpPr>
          <p:cNvPr id="10" name="Freeform 9"/>
          <p:cNvSpPr/>
          <p:nvPr/>
        </p:nvSpPr>
        <p:spPr bwMode="auto">
          <a:xfrm>
            <a:off x="1730535" y="1680414"/>
            <a:ext cx="332874" cy="152411"/>
          </a:xfrm>
          <a:custGeom>
            <a:avLst/>
            <a:gdLst>
              <a:gd name="connsiteX0" fmla="*/ 0 w 332874"/>
              <a:gd name="connsiteY0" fmla="*/ 0 h 152411"/>
              <a:gd name="connsiteX1" fmla="*/ 52137 w 332874"/>
              <a:gd name="connsiteY1" fmla="*/ 4010 h 152411"/>
              <a:gd name="connsiteX2" fmla="*/ 72189 w 332874"/>
              <a:gd name="connsiteY2" fmla="*/ 16042 h 152411"/>
              <a:gd name="connsiteX3" fmla="*/ 88231 w 332874"/>
              <a:gd name="connsiteY3" fmla="*/ 24063 h 152411"/>
              <a:gd name="connsiteX4" fmla="*/ 100263 w 332874"/>
              <a:gd name="connsiteY4" fmla="*/ 48126 h 152411"/>
              <a:gd name="connsiteX5" fmla="*/ 104274 w 332874"/>
              <a:gd name="connsiteY5" fmla="*/ 60158 h 152411"/>
              <a:gd name="connsiteX6" fmla="*/ 120316 w 332874"/>
              <a:gd name="connsiteY6" fmla="*/ 84221 h 152411"/>
              <a:gd name="connsiteX7" fmla="*/ 128337 w 332874"/>
              <a:gd name="connsiteY7" fmla="*/ 96252 h 152411"/>
              <a:gd name="connsiteX8" fmla="*/ 140368 w 332874"/>
              <a:gd name="connsiteY8" fmla="*/ 120315 h 152411"/>
              <a:gd name="connsiteX9" fmla="*/ 152400 w 332874"/>
              <a:gd name="connsiteY9" fmla="*/ 128337 h 152411"/>
              <a:gd name="connsiteX10" fmla="*/ 172453 w 332874"/>
              <a:gd name="connsiteY10" fmla="*/ 148389 h 152411"/>
              <a:gd name="connsiteX11" fmla="*/ 188495 w 332874"/>
              <a:gd name="connsiteY11" fmla="*/ 112294 h 152411"/>
              <a:gd name="connsiteX12" fmla="*/ 192505 w 332874"/>
              <a:gd name="connsiteY12" fmla="*/ 100263 h 152411"/>
              <a:gd name="connsiteX13" fmla="*/ 212558 w 332874"/>
              <a:gd name="connsiteY13" fmla="*/ 76200 h 152411"/>
              <a:gd name="connsiteX14" fmla="*/ 220579 w 332874"/>
              <a:gd name="connsiteY14" fmla="*/ 64168 h 152411"/>
              <a:gd name="connsiteX15" fmla="*/ 232610 w 332874"/>
              <a:gd name="connsiteY15" fmla="*/ 60158 h 152411"/>
              <a:gd name="connsiteX16" fmla="*/ 252663 w 332874"/>
              <a:gd name="connsiteY16" fmla="*/ 52137 h 152411"/>
              <a:gd name="connsiteX17" fmla="*/ 276726 w 332874"/>
              <a:gd name="connsiteY17" fmla="*/ 32084 h 152411"/>
              <a:gd name="connsiteX18" fmla="*/ 308810 w 332874"/>
              <a:gd name="connsiteY18" fmla="*/ 24063 h 152411"/>
              <a:gd name="connsiteX19" fmla="*/ 320842 w 332874"/>
              <a:gd name="connsiteY19" fmla="*/ 20052 h 152411"/>
              <a:gd name="connsiteX20" fmla="*/ 332874 w 332874"/>
              <a:gd name="connsiteY20" fmla="*/ 20052 h 152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2874" h="152411">
                <a:moveTo>
                  <a:pt x="0" y="0"/>
                </a:moveTo>
                <a:cubicBezTo>
                  <a:pt x="17379" y="1337"/>
                  <a:pt x="35122" y="229"/>
                  <a:pt x="52137" y="4010"/>
                </a:cubicBezTo>
                <a:cubicBezTo>
                  <a:pt x="59746" y="5701"/>
                  <a:pt x="65375" y="12256"/>
                  <a:pt x="72189" y="16042"/>
                </a:cubicBezTo>
                <a:cubicBezTo>
                  <a:pt x="77415" y="18946"/>
                  <a:pt x="82884" y="21389"/>
                  <a:pt x="88231" y="24063"/>
                </a:cubicBezTo>
                <a:cubicBezTo>
                  <a:pt x="98314" y="54306"/>
                  <a:pt x="84712" y="17025"/>
                  <a:pt x="100263" y="48126"/>
                </a:cubicBezTo>
                <a:cubicBezTo>
                  <a:pt x="102154" y="51907"/>
                  <a:pt x="102221" y="56462"/>
                  <a:pt x="104274" y="60158"/>
                </a:cubicBezTo>
                <a:cubicBezTo>
                  <a:pt x="108956" y="68585"/>
                  <a:pt x="114969" y="76200"/>
                  <a:pt x="120316" y="84221"/>
                </a:cubicBezTo>
                <a:lnTo>
                  <a:pt x="128337" y="96252"/>
                </a:lnTo>
                <a:cubicBezTo>
                  <a:pt x="131599" y="106039"/>
                  <a:pt x="132592" y="112539"/>
                  <a:pt x="140368" y="120315"/>
                </a:cubicBezTo>
                <a:cubicBezTo>
                  <a:pt x="143776" y="123723"/>
                  <a:pt x="148389" y="125663"/>
                  <a:pt x="152400" y="128337"/>
                </a:cubicBezTo>
                <a:cubicBezTo>
                  <a:pt x="161758" y="156411"/>
                  <a:pt x="152400" y="155074"/>
                  <a:pt x="172453" y="148389"/>
                </a:cubicBezTo>
                <a:cubicBezTo>
                  <a:pt x="185164" y="129323"/>
                  <a:pt x="178950" y="140930"/>
                  <a:pt x="188495" y="112294"/>
                </a:cubicBezTo>
                <a:cubicBezTo>
                  <a:pt x="189832" y="108284"/>
                  <a:pt x="190160" y="103780"/>
                  <a:pt x="192505" y="100263"/>
                </a:cubicBezTo>
                <a:cubicBezTo>
                  <a:pt x="212420" y="70390"/>
                  <a:pt x="186824" y="107080"/>
                  <a:pt x="212558" y="76200"/>
                </a:cubicBezTo>
                <a:cubicBezTo>
                  <a:pt x="215644" y="72497"/>
                  <a:pt x="216815" y="67179"/>
                  <a:pt x="220579" y="64168"/>
                </a:cubicBezTo>
                <a:cubicBezTo>
                  <a:pt x="223880" y="61527"/>
                  <a:pt x="228652" y="61642"/>
                  <a:pt x="232610" y="60158"/>
                </a:cubicBezTo>
                <a:cubicBezTo>
                  <a:pt x="239351" y="57630"/>
                  <a:pt x="245979" y="54811"/>
                  <a:pt x="252663" y="52137"/>
                </a:cubicBezTo>
                <a:cubicBezTo>
                  <a:pt x="259248" y="45551"/>
                  <a:pt x="268551" y="35490"/>
                  <a:pt x="276726" y="32084"/>
                </a:cubicBezTo>
                <a:cubicBezTo>
                  <a:pt x="286902" y="27844"/>
                  <a:pt x="298352" y="27549"/>
                  <a:pt x="308810" y="24063"/>
                </a:cubicBezTo>
                <a:cubicBezTo>
                  <a:pt x="312821" y="22726"/>
                  <a:pt x="316672" y="20747"/>
                  <a:pt x="320842" y="20052"/>
                </a:cubicBezTo>
                <a:cubicBezTo>
                  <a:pt x="324798" y="19393"/>
                  <a:pt x="328863" y="20052"/>
                  <a:pt x="332874" y="20052"/>
                </a:cubicBezTo>
              </a:path>
            </a:pathLst>
          </a:cu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98450" y="3584081"/>
                <a:ext cx="83419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“</a:t>
                </a:r>
                <a:r>
                  <a:rPr lang="en-US" dirty="0">
                    <a:solidFill>
                      <a:srgbClr val="0070C0"/>
                    </a:solidFill>
                  </a:rPr>
                  <a:t>non-uniform advice string</a:t>
                </a:r>
                <a:r>
                  <a:rPr lang="en-US" dirty="0"/>
                  <a:t>” </a:t>
                </a:r>
                <a:r>
                  <a:rPr lang="en-US" dirty="0" err="1"/>
                  <a:t>s.t.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50" y="3584081"/>
                <a:ext cx="8341900" cy="461665"/>
              </a:xfrm>
              <a:prstGeom prst="rect">
                <a:avLst/>
              </a:prstGeom>
              <a:blipFill>
                <a:blip r:embed="rId3"/>
                <a:stretch>
                  <a:fillRect l="-73"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/>
          <p:cNvSpPr/>
          <p:nvPr/>
        </p:nvSpPr>
        <p:spPr bwMode="auto">
          <a:xfrm>
            <a:off x="112295" y="1692720"/>
            <a:ext cx="9007642" cy="2927406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 bwMode="auto">
              <a:xfrm>
                <a:off x="268707" y="4053165"/>
                <a:ext cx="2727159" cy="405063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𝑅𝑒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8707" y="4053165"/>
                <a:ext cx="2727159" cy="405063"/>
              </a:xfrm>
              <a:prstGeom prst="rect">
                <a:avLst/>
              </a:prstGeom>
              <a:blipFill>
                <a:blip r:embed="rId4"/>
                <a:stretch>
                  <a:fillRect r="-671" b="-37879"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ular Callout 13"/>
              <p:cNvSpPr/>
              <p:nvPr/>
            </p:nvSpPr>
            <p:spPr bwMode="auto">
              <a:xfrm>
                <a:off x="6509085" y="3048009"/>
                <a:ext cx="2578769" cy="1171067"/>
              </a:xfrm>
              <a:prstGeom prst="wedgeRectCallout">
                <a:avLst>
                  <a:gd name="adj1" fmla="val -107494"/>
                  <a:gd name="adj2" fmla="val 19529"/>
                </a:avLst>
              </a:prstGeom>
              <a:solidFill>
                <a:schemeClr val="accent5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𝑅𝑒𝑑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gets </a:t>
                </a:r>
                <a:r>
                  <a:rPr lang="en-US" dirty="0">
                    <a:solidFill>
                      <a:srgbClr val="0070C0"/>
                    </a:solidFill>
                  </a:rPr>
                  <a:t>non </a:t>
                </a:r>
                <a:r>
                  <a:rPr lang="en-US" dirty="0" err="1">
                    <a:solidFill>
                      <a:srgbClr val="0070C0"/>
                    </a:solidFill>
                  </a:rPr>
                  <a:t>b.b</a:t>
                </a:r>
                <a:r>
                  <a:rPr lang="en-US" dirty="0">
                    <a:solidFill>
                      <a:srgbClr val="0070C0"/>
                    </a:solidFill>
                  </a:rPr>
                  <a:t>. </a:t>
                </a:r>
                <a:r>
                  <a:rPr lang="en-US" dirty="0"/>
                  <a:t>access to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14" name="Rectangular Callout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09085" y="3048009"/>
                <a:ext cx="2578769" cy="1171067"/>
              </a:xfrm>
              <a:prstGeom prst="wedgeRectCallout">
                <a:avLst>
                  <a:gd name="adj1" fmla="val -107494"/>
                  <a:gd name="adj2" fmla="val 19529"/>
                </a:avLst>
              </a:prstGeom>
              <a:blipFill>
                <a:blip r:embed="rId5"/>
                <a:stretch>
                  <a:fillRect r="-3886" b="-14948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7348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6472" y="5326109"/>
                <a:ext cx="8845550" cy="1590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𝑅𝑒𝑑</m:t>
                    </m:r>
                  </m:oMath>
                </a14:m>
                <a:r>
                  <a:rPr lang="en-US" dirty="0"/>
                  <a:t> can be used to </a:t>
                </a:r>
                <a:r>
                  <a:rPr lang="en-US" dirty="0">
                    <a:solidFill>
                      <a:srgbClr val="0070C0"/>
                    </a:solidFill>
                  </a:rPr>
                  <a:t>distinguish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</m:sSub>
                  </m:oMath>
                </a14:m>
                <a:r>
                  <a:rPr lang="en-US" dirty="0"/>
                  <a:t> w/ </a:t>
                </a:r>
                <a:r>
                  <a:rPr lang="en-US" dirty="0">
                    <a:solidFill>
                      <a:srgbClr val="0070C0"/>
                    </a:solidFill>
                  </a:rPr>
                  <a:t>adv.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𝑅𝑒𝑑</m:t>
                    </m:r>
                  </m:oMath>
                </a14:m>
                <a:r>
                  <a:rPr lang="en-US" dirty="0"/>
                  <a:t> can be used to </a:t>
                </a:r>
                <a:r>
                  <a:rPr lang="en-US" dirty="0">
                    <a:solidFill>
                      <a:srgbClr val="0070C0"/>
                    </a:solidFill>
                  </a:rPr>
                  <a:t>compute </a:t>
                </a:r>
                <a:r>
                  <a:rPr lang="en-US" dirty="0" err="1">
                    <a:solidFill>
                      <a:srgbClr val="0070C0"/>
                    </a:solidFill>
                  </a:rPr>
                  <a:t>maj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on length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ℓ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[SV08]. </a:t>
                </a:r>
              </a:p>
              <a:p>
                <a:pPr algn="l" rtl="0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𝑅𝑒𝑑</m:t>
                    </m:r>
                  </m:oMath>
                </a14:m>
                <a:r>
                  <a:rPr lang="en-US" dirty="0"/>
                  <a:t> must make </a:t>
                </a:r>
                <a:r>
                  <a:rPr lang="en-GB" dirty="0"/>
                  <a:t>at least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queries</a:t>
                </a:r>
                <a:r>
                  <a:rPr lang="en-US" dirty="0"/>
                  <a:t> [SV08]. 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72" y="5326109"/>
                <a:ext cx="8845550" cy="1590307"/>
              </a:xfrm>
              <a:prstGeom prst="rect">
                <a:avLst/>
              </a:prstGeom>
              <a:blipFill>
                <a:blip r:embed="rId2"/>
                <a:stretch>
                  <a:fillRect l="-207" t="-3831" r="-1792" b="-1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strategy following [Vio06,SV08,GR09]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861613" y="3281098"/>
                <a:ext cx="4238363" cy="2010277"/>
              </a:xfrm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𝐶𝑜𝑛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gives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no info </a:t>
                </a:r>
                <a:r>
                  <a:rPr lang="en-US" sz="2400" dirty="0"/>
                  <a:t>on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𝑅𝑒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can’t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sz="2400" dirty="0"/>
                  <a:t>-</a:t>
                </a:r>
                <a:r>
                  <a:rPr lang="en-US" sz="2400" dirty="0">
                    <a:solidFill>
                      <a:srgbClr val="0070C0"/>
                    </a:solidFill>
                  </a:rPr>
                  <a:t>agree</a:t>
                </a:r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10" name="Content Placehold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861613" y="3281098"/>
                <a:ext cx="4238363" cy="2010277"/>
              </a:xfrm>
              <a:blipFill>
                <a:blip r:embed="rId3"/>
                <a:stretch>
                  <a:fillRect l="-2152" r="-574" b="-210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99198" y="3281099"/>
                <a:ext cx="4443663" cy="2010277"/>
              </a:xfrm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𝐶𝑜𝑛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sub>
                      </m:sSub>
                    </m:oMath>
                  </m:oMathPara>
                </a14:m>
                <a:endParaRPr dirty="0"/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r-AE" sz="2400" dirty="0"/>
                  <a:t>-</a:t>
                </a:r>
                <a:r>
                  <a:rPr lang="en-US" sz="2400" dirty="0">
                    <a:solidFill>
                      <a:srgbClr val="0070C0"/>
                    </a:solidFill>
                  </a:rPr>
                  <a:t>agrees</a:t>
                </a:r>
                <a:r>
                  <a:rPr lang="en-US" sz="2400" dirty="0"/>
                  <a:t> w/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𝐶𝑜𝑛</m:t>
                    </m:r>
                    <m:d>
                      <m:dPr>
                        <m:ctrlPr>
                          <a:rPr lang="ar-AE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𝑅𝑒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sub>
                        </m:sSub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must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sz="2400" dirty="0"/>
                  <a:t>-</a:t>
                </a:r>
                <a:r>
                  <a:rPr lang="en-US" sz="2400" dirty="0">
                    <a:solidFill>
                      <a:srgbClr val="0070C0"/>
                    </a:solidFill>
                  </a:rPr>
                  <a:t>agree</a:t>
                </a:r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11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99198" y="3281099"/>
                <a:ext cx="4443663" cy="2010277"/>
              </a:xfrm>
              <a:blipFill>
                <a:blip r:embed="rId4"/>
                <a:stretch>
                  <a:fillRect l="-1915" b="-903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90428" y="1514891"/>
                <a:ext cx="8656638" cy="1776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dirty="0">
                    <a:solidFill>
                      <a:srgbClr val="00B050"/>
                    </a:solidFill>
                  </a:rPr>
                  <a:t>Problem: </a:t>
                </a:r>
                <a:r>
                  <a:rPr lang="en-US" dirty="0"/>
                  <a:t>a </a:t>
                </a:r>
                <a:r>
                  <a:rPr lang="en-US" dirty="0">
                    <a:solidFill>
                      <a:srgbClr val="0070C0"/>
                    </a:solidFill>
                  </a:rPr>
                  <a:t>non-uniform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𝑅𝑒𝑑</m:t>
                    </m:r>
                  </m:oMath>
                </a14:m>
                <a:r>
                  <a:rPr lang="en-US" dirty="0"/>
                  <a:t> gets </a:t>
                </a:r>
                <a:r>
                  <a:rPr lang="en-US" dirty="0">
                    <a:solidFill>
                      <a:srgbClr val="0070C0"/>
                    </a:solidFill>
                  </a:rPr>
                  <a:t>advice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algn="l" rtl="0"/>
                <a:endParaRPr lang="en-US" sz="800" dirty="0">
                  <a:solidFill>
                    <a:srgbClr val="00B050"/>
                  </a:solidFill>
                </a:endParaRPr>
              </a:p>
              <a:p>
                <a:pPr algn="l" rtl="0"/>
                <a:r>
                  <a:rPr lang="en-US" dirty="0">
                    <a:solidFill>
                      <a:srgbClr val="00B050"/>
                    </a:solidFill>
                  </a:rPr>
                  <a:t>Solution: </a:t>
                </a:r>
                <a:r>
                  <a:rPr lang="en-US" dirty="0"/>
                  <a:t>Argue that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𝑅𝑒𝑑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can’t distinguish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begChr m:val="|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d>
                  </m:oMath>
                </a14:m>
                <a:r>
                  <a:rPr lang="en-US" dirty="0"/>
                  <a:t> for a “</a:t>
                </a:r>
                <a:r>
                  <a:rPr lang="en-US" dirty="0">
                    <a:solidFill>
                      <a:srgbClr val="0070C0"/>
                    </a:solidFill>
                  </a:rPr>
                  <a:t>large</a:t>
                </a:r>
                <a:r>
                  <a:rPr lang="en-US" dirty="0"/>
                  <a:t>” event </a:t>
                </a:r>
                <a:r>
                  <a:rPr lang="en-US" dirty="0">
                    <a:solidFill>
                      <a:srgbClr val="FF0000"/>
                    </a:solidFill>
                  </a:rPr>
                  <a:t>A</a:t>
                </a:r>
                <a:r>
                  <a:rPr lang="en-US" dirty="0"/>
                  <a:t>.</a:t>
                </a:r>
              </a:p>
              <a:p>
                <a:pPr algn="l" rtl="0"/>
                <a:r>
                  <a:rPr lang="en-US" dirty="0">
                    <a:solidFill>
                      <a:srgbClr val="00B050"/>
                    </a:solidFill>
                  </a:rPr>
                  <a:t>Intuition: </a:t>
                </a:r>
                <a:r>
                  <a:rPr lang="en-US" dirty="0"/>
                  <a:t>for most fixings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en-US" dirty="0"/>
                  <a:t>is “</a:t>
                </a:r>
                <a:r>
                  <a:rPr lang="en-US" dirty="0">
                    <a:solidFill>
                      <a:srgbClr val="0070C0"/>
                    </a:solidFill>
                  </a:rPr>
                  <a:t>large</a:t>
                </a:r>
                <a:r>
                  <a:rPr lang="en-US" dirty="0"/>
                  <a:t>”.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28" y="1514891"/>
                <a:ext cx="8656638" cy="1776255"/>
              </a:xfrm>
              <a:prstGeom prst="rect">
                <a:avLst/>
              </a:prstGeom>
              <a:blipFill>
                <a:blip r:embed="rId5"/>
                <a:stretch>
                  <a:fillRect l="-1127" t="-3093" r="-1831" b="-4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8691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5" y="180962"/>
            <a:ext cx="7985125" cy="1143000"/>
          </a:xfrm>
        </p:spPr>
        <p:txBody>
          <a:bodyPr/>
          <a:lstStyle/>
          <a:p>
            <a:r>
              <a:rPr lang="en-US" dirty="0" smtClean="0"/>
              <a:t>Example: Yao’s XOR-Lemma </a:t>
            </a:r>
            <a:r>
              <a:rPr lang="en-US" sz="3600" dirty="0">
                <a:solidFill>
                  <a:srgbClr val="002060"/>
                </a:solidFill>
              </a:rPr>
              <a:t>[Yao82,Lev87,Imp95,GNW95,KS03]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noFill/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00B050"/>
                    </a:solidFill>
                  </a:rPr>
                  <a:t>Construction map: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𝐶𝑜𝑛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⊕…⊕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err="1">
                    <a:solidFill>
                      <a:srgbClr val="00B050"/>
                    </a:solidFill>
                  </a:rPr>
                  <a:t>Thm</a:t>
                </a:r>
                <a:r>
                  <a:rPr lang="en-US" sz="2400" dirty="0">
                    <a:solidFill>
                      <a:srgbClr val="00B050"/>
                    </a:solidFill>
                  </a:rPr>
                  <a:t>:</a:t>
                </a:r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)</a:t>
                </a:r>
                <a:r>
                  <a:rPr lang="en-US" sz="2400" dirty="0"/>
                  <a:t>-hard for </a:t>
                </a:r>
                <a:r>
                  <a:rPr lang="en-US" sz="2400" dirty="0">
                    <a:solidFill>
                      <a:srgbClr val="FF0000"/>
                    </a:solidFill>
                  </a:rPr>
                  <a:t>P/poly</a:t>
                </a:r>
                <a:r>
                  <a:rPr lang="en-US" sz="2400" dirty="0"/>
                  <a:t>.</a:t>
                </a: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is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dirty="0"/>
                        <m:t>−</m:t>
                      </m:r>
                      <m:r>
                        <m:rPr>
                          <m:nor/>
                        </m:rPr>
                        <a:rPr lang="en-US" sz="2400" dirty="0"/>
                        <m:t>hard</m:t>
                      </m:r>
                      <m:r>
                        <m:rPr>
                          <m:nor/>
                        </m:rPr>
                        <a:rPr lang="en-US" sz="2400" dirty="0"/>
                        <m:t> </m:t>
                      </m:r>
                      <m:r>
                        <m:rPr>
                          <m:nor/>
                        </m:rPr>
                        <a:rPr lang="en-US" sz="2400" dirty="0"/>
                        <m:t>for</m:t>
                      </m:r>
                      <m:r>
                        <m:rPr>
                          <m:nor/>
                        </m:rPr>
                        <a:rPr lang="en-US" sz="2400" dirty="0"/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FF0000"/>
                          </a:solidFill>
                        </a:rPr>
                        <m:t>P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FF0000"/>
                          </a:solidFill>
                        </a:rPr>
                        <m:t>/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FF0000"/>
                          </a:solidFill>
                        </a:rPr>
                        <m:t>poly</m:t>
                      </m:r>
                      <m:r>
                        <m:rPr>
                          <m:nor/>
                        </m:rPr>
                        <a:rPr lang="en-US" sz="2400" dirty="0"/>
                        <m:t>.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What about lower circuit classes?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27" t="-1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Line 4"/>
          <p:cNvSpPr>
            <a:spLocks noChangeShapeType="1"/>
          </p:cNvSpPr>
          <p:nvPr/>
        </p:nvSpPr>
        <p:spPr bwMode="auto">
          <a:xfrm>
            <a:off x="399512" y="5647855"/>
            <a:ext cx="8016944" cy="9984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3071187" y="5269759"/>
            <a:ext cx="0" cy="7620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424810" y="4808096"/>
            <a:ext cx="1292754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/>
            <a:r>
              <a:rPr lang="en-US" altLang="he-IL" dirty="0"/>
              <a:t>Majority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7508063" y="5657841"/>
            <a:ext cx="17420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/>
            <a:r>
              <a:rPr lang="en-US" altLang="he-IL" dirty="0"/>
              <a:t>Power of </a:t>
            </a:r>
            <a:r>
              <a:rPr lang="en-US" altLang="he-IL" b="1" dirty="0"/>
              <a:t>C</a:t>
            </a:r>
          </a:p>
        </p:txBody>
      </p:sp>
      <p:sp>
        <p:nvSpPr>
          <p:cNvPr id="17" name="AutoShape 9"/>
          <p:cNvSpPr>
            <a:spLocks/>
          </p:cNvSpPr>
          <p:nvPr/>
        </p:nvSpPr>
        <p:spPr bwMode="auto">
          <a:xfrm rot="5400000" flipH="1">
            <a:off x="5200816" y="3710646"/>
            <a:ext cx="300824" cy="4412973"/>
          </a:xfrm>
          <a:prstGeom prst="leftBrace">
            <a:avLst>
              <a:gd name="adj1" fmla="val 53571"/>
              <a:gd name="adj2" fmla="val 50991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3160642" y="5938335"/>
            <a:ext cx="571824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/>
            <a:r>
              <a:rPr lang="en-US" altLang="he-IL" dirty="0">
                <a:solidFill>
                  <a:srgbClr val="00B050"/>
                </a:solidFill>
              </a:rPr>
              <a:t>Can do hardness amplification!</a:t>
            </a:r>
          </a:p>
          <a:p>
            <a:pPr algn="l" rtl="0"/>
            <a:r>
              <a:rPr lang="en-US" altLang="he-IL" dirty="0">
                <a:solidFill>
                  <a:srgbClr val="C00000"/>
                </a:solidFill>
              </a:rPr>
              <a:t>Cannot prove lower bounds [RR,NR] </a:t>
            </a:r>
            <a:r>
              <a:rPr lang="en-US" altLang="he-IL" dirty="0">
                <a:sym typeface="Wingdings" panose="05000000000000000000" pitchFamily="2" charset="2"/>
              </a:rPr>
              <a:t></a:t>
            </a:r>
            <a:endParaRPr lang="en-US" altLang="he-IL" dirty="0"/>
          </a:p>
          <a:p>
            <a:pPr algn="l" rtl="0"/>
            <a:endParaRPr lang="en-US" alt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33346" y="5196176"/>
                <a:ext cx="8445542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B0F0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[⊕]</m:t>
                    </m:r>
                  </m:oMath>
                </a14:m>
                <a:r>
                  <a:rPr lang="en-US" dirty="0">
                    <a:solidFill>
                      <a:srgbClr val="00B0F0"/>
                    </a:solidFill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𝑚𝑎𝑗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B0F0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𝑁𝐶</m:t>
                    </m:r>
                    <m:r>
                      <a:rPr lang="en-US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</m:oMath>
                </a14:m>
                <a:endParaRPr lang="he-IL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46" y="5196176"/>
                <a:ext cx="8445542" cy="461665"/>
              </a:xfrm>
              <a:prstGeom prst="rect">
                <a:avLst/>
              </a:prstGeom>
              <a:blipFill>
                <a:blip r:embed="rId3"/>
                <a:stretch>
                  <a:fillRect l="-144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utoShape 9"/>
          <p:cNvSpPr>
            <a:spLocks/>
          </p:cNvSpPr>
          <p:nvPr/>
        </p:nvSpPr>
        <p:spPr bwMode="auto">
          <a:xfrm rot="5400000" flipH="1">
            <a:off x="1567706" y="4629706"/>
            <a:ext cx="300824" cy="2569544"/>
          </a:xfrm>
          <a:prstGeom prst="leftBrace">
            <a:avLst>
              <a:gd name="adj1" fmla="val 53571"/>
              <a:gd name="adj2" fmla="val 50991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155784" y="5933068"/>
            <a:ext cx="291275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/>
            <a:r>
              <a:rPr lang="en-US" altLang="he-IL" dirty="0">
                <a:solidFill>
                  <a:srgbClr val="00B050"/>
                </a:solidFill>
              </a:rPr>
              <a:t>Have lower bounds!</a:t>
            </a:r>
          </a:p>
          <a:p>
            <a:pPr algn="l" rtl="0"/>
            <a:r>
              <a:rPr lang="en-US" altLang="he-IL" dirty="0">
                <a:solidFill>
                  <a:srgbClr val="C00000"/>
                </a:solidFill>
              </a:rPr>
              <a:t>No amplification </a:t>
            </a:r>
            <a:r>
              <a:rPr lang="en-US" altLang="he-IL" dirty="0">
                <a:sym typeface="Wingdings" panose="05000000000000000000" pitchFamily="2" charset="2"/>
              </a:rPr>
              <a:t></a:t>
            </a:r>
            <a:endParaRPr lang="en-US" alt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ular Callout 3"/>
              <p:cNvSpPr/>
              <p:nvPr/>
            </p:nvSpPr>
            <p:spPr bwMode="auto">
              <a:xfrm>
                <a:off x="4935954" y="2445958"/>
                <a:ext cx="4186113" cy="2750216"/>
              </a:xfrm>
              <a:prstGeom prst="wedgeRectCallout">
                <a:avLst>
                  <a:gd name="adj1" fmla="val -93392"/>
                  <a:gd name="adj2" fmla="val 59688"/>
                </a:avLst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solidFill>
                      <a:srgbClr val="00B050"/>
                    </a:solidFill>
                    <a:latin typeface="Tahoma" pitchFamily="34" charset="0"/>
                  </a:rPr>
                  <a:t>Lose-lose principle: </a:t>
                </a: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Tahoma" pitchFamily="34" charset="0"/>
                  </a:rPr>
                  <a:t>You can only amplify the hardness you don’t have.</a:t>
                </a:r>
                <a:endParaRPr lang="he-IL" dirty="0">
                  <a:solidFill>
                    <a:schemeClr val="tx1"/>
                  </a:solidFill>
                  <a:latin typeface="Tahoma" pitchFamily="34" charset="0"/>
                </a:endParaRPr>
              </a:p>
              <a:p>
                <a:pPr algn="ctr"/>
                <a:endParaRPr lang="en-US" sz="800" dirty="0">
                  <a:solidFill>
                    <a:schemeClr val="tx1"/>
                  </a:solidFill>
                  <a:latin typeface="Tahoma" pitchFamily="34" charset="0"/>
                </a:endParaRPr>
              </a:p>
              <a:p>
                <a:pPr algn="l"/>
                <a:r>
                  <a:rPr lang="en-US" dirty="0">
                    <a:solidFill>
                      <a:schemeClr val="tx1"/>
                    </a:solidFill>
                    <a:latin typeface="Tahoma" pitchFamily="34" charset="0"/>
                  </a:rPr>
                  <a:t>Most frustrating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</m:d>
                    <m:r>
                      <a:rPr lang="he-IL" i="1" dirty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>
                  <a:latin typeface="Tahoma" pitchFamily="34" charset="0"/>
                </a:endParaRPr>
              </a:p>
              <a:p>
                <a:pPr algn="l"/>
                <a:r>
                  <a:rPr lang="en-US" dirty="0">
                    <a:solidFill>
                      <a:srgbClr val="0070C0"/>
                    </a:solidFill>
                    <a:latin typeface="Tahoma" pitchFamily="34" charset="0"/>
                  </a:rPr>
                  <a:t>have mildly hard </a:t>
                </a:r>
                <a:r>
                  <a:rPr lang="en-US" dirty="0">
                    <a:solidFill>
                      <a:schemeClr val="tx1"/>
                    </a:solidFill>
                    <a:latin typeface="Tahoma" pitchFamily="34" charset="0"/>
                  </a:rPr>
                  <a:t>functions (majority) [Raz87], but </a:t>
                </a:r>
                <a:r>
                  <a:rPr lang="en-US" dirty="0">
                    <a:solidFill>
                      <a:srgbClr val="0070C0"/>
                    </a:solidFill>
                    <a:latin typeface="Tahoma" pitchFamily="34" charset="0"/>
                  </a:rPr>
                  <a:t>not very hard</a:t>
                </a:r>
                <a:r>
                  <a:rPr lang="en-US" dirty="0">
                    <a:solidFill>
                      <a:schemeClr val="tx1"/>
                    </a:solidFill>
                    <a:latin typeface="Tahoma" pitchFamily="34" charset="0"/>
                  </a:rPr>
                  <a:t> ones. </a:t>
                </a:r>
                <a:endParaRPr lang="he-IL" dirty="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4" name="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35954" y="2445958"/>
                <a:ext cx="4186113" cy="2750216"/>
              </a:xfrm>
              <a:prstGeom prst="wedgeRectCallout">
                <a:avLst>
                  <a:gd name="adj1" fmla="val -93392"/>
                  <a:gd name="adj2" fmla="val 59688"/>
                </a:avLst>
              </a:prstGeom>
              <a:blipFill>
                <a:blip r:embed="rId4"/>
                <a:stretch>
                  <a:fillRect t="-1202"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 bwMode="auto">
          <a:xfrm>
            <a:off x="131475" y="2477385"/>
            <a:ext cx="4761369" cy="181789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pic>
        <p:nvPicPr>
          <p:cNvPr id="22" name="Picture 2" descr="https://upload.wikimedia.org/wikipedia/commons/1/1d/MarkIV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741" y="1300695"/>
            <a:ext cx="392684" cy="5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9150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/>
      <p:bldP spid="17" grpId="0" animBg="1"/>
      <p:bldP spid="18" grpId="0"/>
      <p:bldP spid="19" grpId="0"/>
      <p:bldP spid="20" grpId="0" animBg="1"/>
      <p:bldP spid="21" grpId="0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5" y="180962"/>
            <a:ext cx="7985125" cy="1143000"/>
          </a:xfrm>
        </p:spPr>
        <p:txBody>
          <a:bodyPr/>
          <a:lstStyle/>
          <a:p>
            <a:r>
              <a:rPr lang="en-US" sz="2800" dirty="0">
                <a:solidFill>
                  <a:srgbClr val="7030A0"/>
                </a:solidFill>
              </a:rPr>
              <a:t>Our results: Limitations on “powerful” black-box techniques for hardness amplification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450" y="1619252"/>
            <a:ext cx="4611480" cy="313688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</a:rPr>
              <a:t>Previous work </a:t>
            </a:r>
            <a:r>
              <a:rPr lang="en-US" sz="2400" dirty="0">
                <a:solidFill>
                  <a:schemeClr val="accent4"/>
                </a:solidFill>
              </a:rPr>
              <a:t>[SV08,GR09]: Barrier cannot be bypassed by </a:t>
            </a:r>
            <a:r>
              <a:rPr lang="en-US" sz="2400" dirty="0">
                <a:solidFill>
                  <a:srgbClr val="0070C0"/>
                </a:solidFill>
              </a:rPr>
              <a:t>certain</a:t>
            </a:r>
            <a:r>
              <a:rPr lang="en-US" sz="2400" dirty="0">
                <a:solidFill>
                  <a:schemeClr val="accent4"/>
                </a:solidFill>
              </a:rPr>
              <a:t> black-box techniques.</a:t>
            </a:r>
          </a:p>
          <a:p>
            <a:pPr marL="0" indent="0">
              <a:buNone/>
            </a:pPr>
            <a:endParaRPr lang="en-US" sz="2400" dirty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</a:rPr>
              <a:t>This work: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4"/>
                </a:solidFill>
              </a:rPr>
              <a:t>Barrier cannot be bypassed by </a:t>
            </a:r>
            <a:r>
              <a:rPr lang="en-US" sz="2400" dirty="0">
                <a:solidFill>
                  <a:srgbClr val="0070C0"/>
                </a:solidFill>
              </a:rPr>
              <a:t>general</a:t>
            </a:r>
            <a:r>
              <a:rPr lang="en-US" sz="2400" dirty="0">
                <a:solidFill>
                  <a:schemeClr val="accent4"/>
                </a:solidFill>
              </a:rPr>
              <a:t> black-box techniques.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endParaRPr lang="en-US" sz="24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>
            <a:off x="399512" y="5647855"/>
            <a:ext cx="8016944" cy="9984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3071187" y="5269759"/>
            <a:ext cx="0" cy="7620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424810" y="4808096"/>
            <a:ext cx="1292754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/>
            <a:r>
              <a:rPr lang="en-US" altLang="he-IL" dirty="0"/>
              <a:t>Majority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7508063" y="5657841"/>
            <a:ext cx="17420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/>
            <a:r>
              <a:rPr lang="en-US" altLang="he-IL" dirty="0"/>
              <a:t>Power of </a:t>
            </a:r>
            <a:r>
              <a:rPr lang="en-US" altLang="he-IL" b="1" dirty="0"/>
              <a:t>C</a:t>
            </a:r>
          </a:p>
        </p:txBody>
      </p:sp>
      <p:sp>
        <p:nvSpPr>
          <p:cNvPr id="17" name="AutoShape 9"/>
          <p:cNvSpPr>
            <a:spLocks/>
          </p:cNvSpPr>
          <p:nvPr/>
        </p:nvSpPr>
        <p:spPr bwMode="auto">
          <a:xfrm rot="5400000" flipH="1">
            <a:off x="5200816" y="3710646"/>
            <a:ext cx="300824" cy="4412973"/>
          </a:xfrm>
          <a:prstGeom prst="leftBrace">
            <a:avLst>
              <a:gd name="adj1" fmla="val 53571"/>
              <a:gd name="adj2" fmla="val 50991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3160642" y="5938335"/>
            <a:ext cx="571824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/>
            <a:r>
              <a:rPr lang="en-US" altLang="he-IL" dirty="0">
                <a:solidFill>
                  <a:srgbClr val="00B050"/>
                </a:solidFill>
              </a:rPr>
              <a:t>Can do hardness amplification!</a:t>
            </a:r>
          </a:p>
          <a:p>
            <a:pPr algn="l" rtl="0"/>
            <a:r>
              <a:rPr lang="en-US" altLang="he-IL" dirty="0">
                <a:solidFill>
                  <a:srgbClr val="C00000"/>
                </a:solidFill>
              </a:rPr>
              <a:t>Cannot prove lower bounds [RR,NR] </a:t>
            </a:r>
            <a:r>
              <a:rPr lang="en-US" altLang="he-IL" dirty="0">
                <a:sym typeface="Wingdings" panose="05000000000000000000" pitchFamily="2" charset="2"/>
              </a:rPr>
              <a:t></a:t>
            </a:r>
            <a:endParaRPr lang="en-US" altLang="he-IL" dirty="0"/>
          </a:p>
          <a:p>
            <a:pPr algn="l" rtl="0"/>
            <a:endParaRPr lang="en-US" alt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33346" y="5196176"/>
                <a:ext cx="8445542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B0F0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[⊕]</m:t>
                    </m:r>
                  </m:oMath>
                </a14:m>
                <a:r>
                  <a:rPr lang="en-US" dirty="0">
                    <a:solidFill>
                      <a:srgbClr val="00B0F0"/>
                    </a:solidFill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𝑚𝑎𝑗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B0F0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𝑁𝐶</m:t>
                    </m:r>
                    <m:r>
                      <a:rPr lang="en-US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</m:oMath>
                </a14:m>
                <a:endParaRPr lang="he-IL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46" y="5196176"/>
                <a:ext cx="8445542" cy="461665"/>
              </a:xfrm>
              <a:prstGeom prst="rect">
                <a:avLst/>
              </a:prstGeom>
              <a:blipFill>
                <a:blip r:embed="rId2"/>
                <a:stretch>
                  <a:fillRect l="-144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utoShape 9"/>
          <p:cNvSpPr>
            <a:spLocks/>
          </p:cNvSpPr>
          <p:nvPr/>
        </p:nvSpPr>
        <p:spPr bwMode="auto">
          <a:xfrm rot="5400000" flipH="1">
            <a:off x="1567706" y="4629706"/>
            <a:ext cx="300824" cy="2569544"/>
          </a:xfrm>
          <a:prstGeom prst="leftBrace">
            <a:avLst>
              <a:gd name="adj1" fmla="val 53571"/>
              <a:gd name="adj2" fmla="val 50991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155784" y="5933068"/>
            <a:ext cx="291275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/>
            <a:r>
              <a:rPr lang="en-US" altLang="he-IL" dirty="0">
                <a:solidFill>
                  <a:srgbClr val="00B050"/>
                </a:solidFill>
              </a:rPr>
              <a:t>Have lower bounds!</a:t>
            </a:r>
          </a:p>
          <a:p>
            <a:pPr algn="l" rtl="0"/>
            <a:r>
              <a:rPr lang="en-US" altLang="he-IL" dirty="0">
                <a:solidFill>
                  <a:srgbClr val="C00000"/>
                </a:solidFill>
              </a:rPr>
              <a:t>No amplification </a:t>
            </a:r>
            <a:r>
              <a:rPr lang="en-US" altLang="he-IL" dirty="0">
                <a:sym typeface="Wingdings" panose="05000000000000000000" pitchFamily="2" charset="2"/>
              </a:rPr>
              <a:t></a:t>
            </a:r>
            <a:endParaRPr lang="en-US" alt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ular Callout 3"/>
              <p:cNvSpPr/>
              <p:nvPr/>
            </p:nvSpPr>
            <p:spPr bwMode="auto">
              <a:xfrm>
                <a:off x="4909930" y="1491782"/>
                <a:ext cx="4234070" cy="3608512"/>
              </a:xfrm>
              <a:prstGeom prst="wedgeRectCallout">
                <a:avLst>
                  <a:gd name="adj1" fmla="val -93202"/>
                  <a:gd name="adj2" fmla="val 63105"/>
                </a:avLst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solidFill>
                      <a:srgbClr val="00B050"/>
                    </a:solidFill>
                    <a:latin typeface="Tahoma" pitchFamily="34" charset="0"/>
                  </a:rPr>
                  <a:t>Lose-lose principle: </a:t>
                </a: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Tahoma" pitchFamily="34" charset="0"/>
                  </a:rPr>
                  <a:t>You can only amplify the hardness you don’t have</a:t>
                </a:r>
                <a:endParaRPr lang="he-IL" dirty="0">
                  <a:solidFill>
                    <a:schemeClr val="tx1"/>
                  </a:solidFill>
                  <a:latin typeface="Tahoma" pitchFamily="34" charset="0"/>
                </a:endParaRPr>
              </a:p>
              <a:p>
                <a:pPr algn="ctr"/>
                <a:endParaRPr lang="en-US" sz="800" dirty="0">
                  <a:solidFill>
                    <a:schemeClr val="tx1"/>
                  </a:solidFill>
                  <a:latin typeface="Tahoma" pitchFamily="34" charset="0"/>
                </a:endParaRPr>
              </a:p>
              <a:p>
                <a:pPr algn="l"/>
                <a:r>
                  <a:rPr lang="en-US" dirty="0">
                    <a:solidFill>
                      <a:schemeClr val="tx1"/>
                    </a:solidFill>
                    <a:latin typeface="Tahoma" pitchFamily="34" charset="0"/>
                  </a:rPr>
                  <a:t>Most frustrating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</m:d>
                    <m:r>
                      <a:rPr lang="he-IL" i="1" dirty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>
                  <a:latin typeface="Tahoma" pitchFamily="34" charset="0"/>
                </a:endParaRPr>
              </a:p>
              <a:p>
                <a:pPr algn="l"/>
                <a:r>
                  <a:rPr lang="en-US" dirty="0">
                    <a:solidFill>
                      <a:srgbClr val="0070C0"/>
                    </a:solidFill>
                    <a:latin typeface="Tahoma" pitchFamily="34" charset="0"/>
                  </a:rPr>
                  <a:t>have mildly hard </a:t>
                </a:r>
                <a:r>
                  <a:rPr lang="en-US" dirty="0">
                    <a:solidFill>
                      <a:schemeClr val="tx1"/>
                    </a:solidFill>
                    <a:latin typeface="Tahoma" pitchFamily="34" charset="0"/>
                  </a:rPr>
                  <a:t>functions (majority) [Raz87], but </a:t>
                </a:r>
                <a:r>
                  <a:rPr lang="en-US" dirty="0">
                    <a:solidFill>
                      <a:srgbClr val="0070C0"/>
                    </a:solidFill>
                    <a:latin typeface="Tahoma" pitchFamily="34" charset="0"/>
                  </a:rPr>
                  <a:t>not very hard</a:t>
                </a:r>
                <a:r>
                  <a:rPr lang="en-US" dirty="0">
                    <a:solidFill>
                      <a:schemeClr val="tx1"/>
                    </a:solidFill>
                    <a:latin typeface="Tahoma" pitchFamily="34" charset="0"/>
                  </a:rPr>
                  <a:t> ones. </a:t>
                </a:r>
              </a:p>
              <a:p>
                <a:pPr algn="l"/>
                <a:endParaRPr lang="en-US" sz="800" dirty="0">
                  <a:solidFill>
                    <a:schemeClr val="tx1"/>
                  </a:solidFill>
                  <a:latin typeface="Tahoma" pitchFamily="34" charset="0"/>
                </a:endParaRPr>
              </a:p>
              <a:p>
                <a:pPr algn="l"/>
                <a:r>
                  <a:rPr lang="en-US" dirty="0">
                    <a:solidFill>
                      <a:schemeClr val="tx1"/>
                    </a:solidFill>
                    <a:latin typeface="Tahoma" pitchFamily="34" charset="0"/>
                  </a:rPr>
                  <a:t>Can’t afford </a:t>
                </a:r>
                <a:r>
                  <a:rPr lang="en-US" dirty="0">
                    <a:solidFill>
                      <a:srgbClr val="0070C0"/>
                    </a:solidFill>
                    <a:latin typeface="Tahoma" pitchFamily="34" charset="0"/>
                  </a:rPr>
                  <a:t>hybrid argument </a:t>
                </a:r>
                <a:r>
                  <a:rPr lang="en-US" dirty="0">
                    <a:solidFill>
                      <a:schemeClr val="tx1"/>
                    </a:solidFill>
                    <a:latin typeface="Tahoma" pitchFamily="34" charset="0"/>
                  </a:rPr>
                  <a:t>and get </a:t>
                </a:r>
                <a:r>
                  <a:rPr lang="en-US" dirty="0">
                    <a:solidFill>
                      <a:srgbClr val="0070C0"/>
                    </a:solidFill>
                    <a:latin typeface="Tahoma" pitchFamily="34" charset="0"/>
                  </a:rPr>
                  <a:t>PRGs</a:t>
                </a:r>
                <a:r>
                  <a:rPr lang="en-US" dirty="0">
                    <a:solidFill>
                      <a:schemeClr val="tx1"/>
                    </a:solidFill>
                    <a:latin typeface="Tahoma" pitchFamily="34" charset="0"/>
                  </a:rPr>
                  <a:t> </a:t>
                </a:r>
                <a:r>
                  <a:rPr lang="en-US" dirty="0">
                    <a:solidFill>
                      <a:srgbClr val="0070C0"/>
                    </a:solidFill>
                    <a:latin typeface="Tahoma" pitchFamily="34" charset="0"/>
                  </a:rPr>
                  <a:t>w/large stretch</a:t>
                </a:r>
                <a:r>
                  <a:rPr lang="en-US" dirty="0">
                    <a:solidFill>
                      <a:schemeClr val="tx1"/>
                    </a:solidFill>
                    <a:latin typeface="Tahoma" pitchFamily="34" charset="0"/>
                  </a:rPr>
                  <a:t>.</a:t>
                </a:r>
              </a:p>
              <a:p>
                <a:pPr algn="l"/>
                <a:endParaRPr lang="en-US" sz="2800" dirty="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4" name="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09930" y="1491782"/>
                <a:ext cx="4234070" cy="3608512"/>
              </a:xfrm>
              <a:prstGeom prst="wedgeRectCallout">
                <a:avLst>
                  <a:gd name="adj1" fmla="val -93202"/>
                  <a:gd name="adj2" fmla="val 63105"/>
                </a:avLst>
              </a:prstGeom>
              <a:blipFill>
                <a:blip r:embed="rId3"/>
                <a:stretch>
                  <a:fillRect t="-890" r="-1100"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17260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5" y="180962"/>
            <a:ext cx="7985125" cy="1143000"/>
          </a:xfrm>
        </p:spPr>
        <p:txBody>
          <a:bodyPr/>
          <a:lstStyle/>
          <a:p>
            <a:r>
              <a:rPr lang="en-US" dirty="0" smtClean="0"/>
              <a:t>Example: Yao’s XOR-Lemma </a:t>
            </a:r>
            <a:r>
              <a:rPr lang="en-US" sz="3600" dirty="0">
                <a:solidFill>
                  <a:srgbClr val="002060"/>
                </a:solidFill>
              </a:rPr>
              <a:t>[Yao82,Lev87,Imp95,GNW95,KS03]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8450" y="1619250"/>
                <a:ext cx="8656638" cy="52720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00B050"/>
                    </a:solidFill>
                  </a:rPr>
                  <a:t>Construction map: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𝐶𝑜𝑛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⊕…⊕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err="1">
                    <a:solidFill>
                      <a:srgbClr val="00B050"/>
                    </a:solidFill>
                  </a:rPr>
                  <a:t>Thm</a:t>
                </a:r>
                <a:r>
                  <a:rPr lang="en-US" sz="2400" dirty="0">
                    <a:solidFill>
                      <a:srgbClr val="00B050"/>
                    </a:solidFill>
                  </a:rPr>
                  <a:t>:</a:t>
                </a:r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)</a:t>
                </a:r>
                <a:r>
                  <a:rPr lang="en-US" sz="2400" dirty="0"/>
                  <a:t>-hard for size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circuits.</a:t>
                </a: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is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dirty="0"/>
                        <m:t>−</m:t>
                      </m:r>
                      <m:r>
                        <m:rPr>
                          <m:nor/>
                        </m:rPr>
                        <a:rPr lang="en-US" sz="2400" dirty="0"/>
                        <m:t>hard</m:t>
                      </m:r>
                      <m:r>
                        <m:rPr>
                          <m:nor/>
                        </m:rPr>
                        <a:rPr lang="en-US" sz="2400" dirty="0"/>
                        <m:t> </m:t>
                      </m:r>
                      <m:r>
                        <m:rPr>
                          <m:nor/>
                        </m:rPr>
                        <a:rPr lang="en-US" sz="2400" dirty="0"/>
                        <m:t>for</m:t>
                      </m:r>
                      <m:r>
                        <m:rPr>
                          <m:nor/>
                        </m:rPr>
                        <a:rPr lang="en-US" sz="2400" dirty="0"/>
                        <m:t> </m:t>
                      </m:r>
                      <m:r>
                        <m:rPr>
                          <m:nor/>
                        </m:rPr>
                        <a:rPr lang="en-US" sz="2400" dirty="0"/>
                        <m:t>size</m:t>
                      </m:r>
                      <m:r>
                        <m:rPr>
                          <m:nor/>
                        </m:rPr>
                        <a:rPr lang="en-US" sz="2400" dirty="0"/>
                        <m:t> </m:t>
                      </m:r>
                      <m:sSup>
                        <m:sSupPr>
                          <m:ctrlP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dirty="0">
                          <a:solidFill>
                            <a:srgbClr val="FF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/>
                        <m:t>circuits</m:t>
                      </m:r>
                      <m:r>
                        <m:rPr>
                          <m:nor/>
                        </m:rPr>
                        <a:rPr lang="en-US" sz="2400" dirty="0"/>
                        <m:t>, 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Circuit for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400" dirty="0"/>
                  <a:t> is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q</a:t>
                </a:r>
                <a:r>
                  <a:rPr lang="en-US" sz="2400" dirty="0"/>
                  <a:t> times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smaller</a:t>
                </a:r>
                <a:r>
                  <a:rPr lang="en-US" sz="2400" dirty="0"/>
                  <a:t>?!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 smtClean="0"/>
                  <a:t>disappointing!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B050"/>
                    </a:solidFill>
                  </a:rPr>
                  <a:t>This work: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a loss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necessary</a:t>
                </a:r>
                <a:r>
                  <a:rPr lang="en-US" sz="2400" dirty="0"/>
                  <a:t> for </a:t>
                </a:r>
                <a:r>
                  <a:rPr lang="en-US" sz="2400" dirty="0" smtClean="0"/>
                  <a:t>     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general</a:t>
                </a:r>
                <a:r>
                  <a:rPr lang="en-US" sz="2400" dirty="0" smtClean="0"/>
                  <a:t> </a:t>
                </a:r>
                <a:r>
                  <a:rPr lang="en-US" sz="2400" dirty="0">
                    <a:solidFill>
                      <a:srgbClr val="0070C0"/>
                    </a:solidFill>
                  </a:rPr>
                  <a:t>black-box techniques </a:t>
                </a:r>
                <a:r>
                  <a:rPr lang="en-US" sz="2400" dirty="0"/>
                  <a:t>for hardness amplification.</a:t>
                </a:r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>
                  <a:buNone/>
                </a:pPr>
                <a:r>
                  <a:rPr lang="en-US" sz="2400" dirty="0"/>
                  <a:t>Improves upon [SV08,AS11</a:t>
                </a:r>
                <a:r>
                  <a:rPr lang="en-US" sz="2400" dirty="0" smtClean="0"/>
                  <a:t>].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The case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 smtClean="0"/>
                  <a:t> captures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worst-case hardness</a:t>
                </a:r>
                <a:r>
                  <a:rPr lang="en-US" sz="2400" dirty="0" smtClean="0"/>
                  <a:t>.</a:t>
                </a: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8450" y="1619250"/>
                <a:ext cx="8656638" cy="5272088"/>
              </a:xfrm>
              <a:blipFill>
                <a:blip r:embed="rId2"/>
                <a:stretch>
                  <a:fillRect l="-1127" t="-1042" b="-92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 bwMode="auto">
          <a:xfrm>
            <a:off x="131473" y="2477385"/>
            <a:ext cx="8775906" cy="1713615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pic>
        <p:nvPicPr>
          <p:cNvPr id="5" name="Picture 2" descr="https://upload.wikimedia.org/wikipedia/commons/1/1d/MarkIV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741" y="1300695"/>
            <a:ext cx="392684" cy="5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Callout 5"/>
          <p:cNvSpPr/>
          <p:nvPr/>
        </p:nvSpPr>
        <p:spPr bwMode="auto">
          <a:xfrm>
            <a:off x="83764" y="4605338"/>
            <a:ext cx="8093449" cy="1254933"/>
          </a:xfrm>
          <a:prstGeom prst="cloudCallout">
            <a:avLst>
              <a:gd name="adj1" fmla="val 12415"/>
              <a:gd name="adj2" fmla="val 7401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Closely related to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</a:rPr>
              <a:t>locally-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</a:rPr>
              <a:t>decoadable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</a:rPr>
              <a:t> list-decodable codes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[STV99].</a:t>
            </a:r>
            <a:r>
              <a:rPr kumimoji="0" lang="he-IL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</a:t>
            </a:r>
            <a:endParaRPr kumimoji="0" lang="he-I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2361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Reductions proving hardness amplification: </a:t>
            </a:r>
            <a:r>
              <a:rPr lang="en-US" sz="3200" dirty="0" err="1" smtClean="0"/>
              <a:t>nonuniform</a:t>
            </a:r>
            <a:r>
              <a:rPr lang="en-US" sz="3200" dirty="0" smtClean="0"/>
              <a:t> advice and </a:t>
            </a:r>
            <a:r>
              <a:rPr lang="en-US" sz="3200" dirty="0" err="1" smtClean="0"/>
              <a:t>adaptivity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8450" y="1619250"/>
                <a:ext cx="8845550" cy="5238750"/>
              </a:xfrm>
            </p:spPr>
            <p:txBody>
              <a:bodyPr/>
              <a:lstStyle/>
              <a:p>
                <a:pPr marL="0" lvl="0" indent="0">
                  <a:buClr>
                    <a:srgbClr val="3333CC"/>
                  </a:buClr>
                  <a:buNone/>
                </a:pPr>
                <a:r>
                  <a:rPr lang="en-US" sz="2400" dirty="0" smtClean="0">
                    <a:solidFill>
                      <a:srgbClr val="000000"/>
                    </a:solidFill>
                  </a:rPr>
                  <a:t>(</a:t>
                </a:r>
                <a:r>
                  <a:rPr lang="en-US" sz="2400" dirty="0">
                    <a:solidFill>
                      <a:srgbClr val="0070C0"/>
                    </a:solidFill>
                  </a:rPr>
                  <a:t>black-box</a:t>
                </a:r>
                <a:r>
                  <a:rPr lang="en-US" sz="2400" dirty="0">
                    <a:solidFill>
                      <a:srgbClr val="000000"/>
                    </a:solidFill>
                  </a:rPr>
                  <a:t>) </a:t>
                </a:r>
                <a:r>
                  <a:rPr lang="en-US" sz="2400" dirty="0">
                    <a:solidFill>
                      <a:srgbClr val="0070C0"/>
                    </a:solidFill>
                  </a:rPr>
                  <a:t>hardness amplification </a:t>
                </a:r>
                <a:r>
                  <a:rPr lang="en-US" sz="2400" dirty="0">
                    <a:solidFill>
                      <a:srgbClr val="000000"/>
                    </a:solidFill>
                  </a:rPr>
                  <a:t>theorems consist of:</a:t>
                </a:r>
              </a:p>
              <a:p>
                <a:pPr lvl="0">
                  <a:buClr>
                    <a:srgbClr val="3333CC"/>
                  </a:buClr>
                </a:pPr>
                <a:r>
                  <a:rPr lang="en-US" sz="2400" dirty="0">
                    <a:solidFill>
                      <a:srgbClr val="00B050"/>
                    </a:solidFill>
                  </a:rPr>
                  <a:t>Construction map</a:t>
                </a:r>
                <a:r>
                  <a:rPr lang="en-US" sz="2400" dirty="0">
                    <a:solidFill>
                      <a:srgbClr val="00000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𝐶𝑜𝑛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ahoma" pitchFamily="34" charset="0"/>
                  </a:rPr>
                  <a:t>.</a:t>
                </a:r>
              </a:p>
              <a:p>
                <a:pPr lvl="0">
                  <a:buClr>
                    <a:srgbClr val="3333CC"/>
                  </a:buClr>
                </a:pPr>
                <a:r>
                  <a:rPr lang="en-US" sz="2400" dirty="0">
                    <a:solidFill>
                      <a:srgbClr val="00B050"/>
                    </a:solidFill>
                    <a:latin typeface="Tahoma" pitchFamily="34" charset="0"/>
                  </a:rPr>
                  <a:t>Proof</a:t>
                </a:r>
                <a:r>
                  <a:rPr lang="en-US" sz="2400" dirty="0">
                    <a:solidFill>
                      <a:srgbClr val="000000"/>
                    </a:solidFill>
                    <a:latin typeface="Tahoma" pitchFamily="34" charset="0"/>
                  </a:rPr>
                  <a:t>: </a:t>
                </a:r>
                <a:r>
                  <a:rPr lang="en-US" sz="2400" dirty="0">
                    <a:solidFill>
                      <a:srgbClr val="0070C0"/>
                    </a:solidFill>
                    <a:latin typeface="Tahoma" pitchFamily="34" charset="0"/>
                  </a:rPr>
                  <a:t>reduction</a:t>
                </a:r>
                <a:r>
                  <a:rPr lang="en-US" sz="2400" dirty="0">
                    <a:solidFill>
                      <a:srgbClr val="000000"/>
                    </a:solidFill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𝑅𝑒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showing that: 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>                          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</a:rPr>
                  <a:t>breaks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𝑅𝑒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sSup>
                          <m:s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breaks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err="1" smtClean="0">
                    <a:solidFill>
                      <a:srgbClr val="0070C0"/>
                    </a:solidFill>
                  </a:rPr>
                  <a:t>nonuniform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smtClean="0"/>
                  <a:t>: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uniform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  list decoding </a:t>
                </a:r>
                <a:r>
                  <a:rPr lang="en-US" sz="2400" dirty="0" smtClean="0">
                    <a:solidFill>
                      <a:schemeClr val="accent4"/>
                    </a:solidFill>
                  </a:rPr>
                  <a:t>: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unique decoding.</a:t>
                </a:r>
                <a:endParaRPr lang="en-US" sz="240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00B050"/>
                    </a:solidFill>
                  </a:rPr>
                  <a:t>Our results: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lower bounds </a:t>
                </a:r>
                <a:r>
                  <a:rPr lang="en-US" sz="2400" dirty="0" smtClean="0"/>
                  <a:t>on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circuit depth </a:t>
                </a:r>
                <a:r>
                  <a:rPr lang="en-US" sz="2400" dirty="0" smtClean="0"/>
                  <a:t>and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# of queries </a:t>
                </a:r>
                <a:r>
                  <a:rPr lang="en-US" sz="2400" dirty="0" smtClean="0"/>
                  <a:t>for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general reductions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𝑅𝑒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 smtClean="0"/>
                  <a:t> that take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advice</a:t>
                </a:r>
                <a:r>
                  <a:rPr lang="en-US" sz="2400" dirty="0" smtClean="0"/>
                  <a:t> and are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adaptive</a:t>
                </a:r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8450" y="1619250"/>
                <a:ext cx="8845550" cy="5238750"/>
              </a:xfrm>
              <a:blipFill>
                <a:blip r:embed="rId2"/>
                <a:stretch>
                  <a:fillRect l="-1103" t="-931" r="-69" b="-267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 bwMode="auto">
              <a:xfrm>
                <a:off x="1921042" y="3843212"/>
                <a:ext cx="3060032" cy="405063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,…………………,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1042" y="3843212"/>
                <a:ext cx="3060032" cy="405063"/>
              </a:xfrm>
              <a:prstGeom prst="rect">
                <a:avLst/>
              </a:prstGeom>
              <a:blipFill>
                <a:blip r:embed="rId3"/>
                <a:stretch>
                  <a:fillRect r="-992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6621" y="4671801"/>
                <a:ext cx="1684421" cy="486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𝑅𝑒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21" y="4671801"/>
                <a:ext cx="1684421" cy="4866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 bwMode="auto">
          <a:xfrm>
            <a:off x="1764632" y="3677653"/>
            <a:ext cx="3473115" cy="725905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7" name="Picture 3" descr="C:\Users\Ronen\Desktop\nobody-listens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36" y="3785976"/>
            <a:ext cx="7334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Curved Connector 13"/>
          <p:cNvCxnSpPr>
            <a:stCxn id="5" idx="0"/>
          </p:cNvCxnSpPr>
          <p:nvPr/>
        </p:nvCxnSpPr>
        <p:spPr bwMode="auto">
          <a:xfrm rot="5400000" flipH="1" flipV="1">
            <a:off x="1438007" y="3691462"/>
            <a:ext cx="621165" cy="1339515"/>
          </a:xfrm>
          <a:prstGeom prst="curvedConnector2">
            <a:avLst/>
          </a:prstGeom>
          <a:solidFill>
            <a:schemeClr val="accent1"/>
          </a:solidFill>
          <a:ln w="28575" cap="flat" cmpd="sng" algn="ctr">
            <a:solidFill>
              <a:srgbClr val="7030A0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26" name="Curved Connector 25"/>
          <p:cNvCxnSpPr/>
          <p:nvPr/>
        </p:nvCxnSpPr>
        <p:spPr bwMode="auto">
          <a:xfrm rot="5400000">
            <a:off x="1582385" y="3715523"/>
            <a:ext cx="621165" cy="1339515"/>
          </a:xfrm>
          <a:prstGeom prst="curvedConnector2">
            <a:avLst/>
          </a:prstGeom>
          <a:solidFill>
            <a:schemeClr val="accent1"/>
          </a:solidFill>
          <a:ln w="28575" cap="flat" cmpd="sng" algn="ctr">
            <a:solidFill>
              <a:srgbClr val="7030A0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601575" y="3974432"/>
            <a:ext cx="978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query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1652340" y="4477616"/>
            <a:ext cx="978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answer</a:t>
            </a:r>
            <a:endParaRPr lang="en-US" sz="1600" dirty="0"/>
          </a:p>
        </p:txBody>
      </p:sp>
      <p:cxnSp>
        <p:nvCxnSpPr>
          <p:cNvPr id="29" name="Curved Connector 28"/>
          <p:cNvCxnSpPr/>
          <p:nvPr/>
        </p:nvCxnSpPr>
        <p:spPr bwMode="auto">
          <a:xfrm rot="10800000" flipV="1">
            <a:off x="1764638" y="4157628"/>
            <a:ext cx="3733795" cy="801509"/>
          </a:xfrm>
          <a:prstGeom prst="curvedConnector3">
            <a:avLst>
              <a:gd name="adj1" fmla="val 2739"/>
            </a:avLst>
          </a:prstGeom>
          <a:solidFill>
            <a:schemeClr val="accent1"/>
          </a:solidFill>
          <a:ln w="28575" cap="flat" cmpd="sng" algn="ctr">
            <a:solidFill>
              <a:srgbClr val="7030A0"/>
            </a:solidFill>
            <a:prstDash val="sysDash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661986" y="4714256"/>
                <a:ext cx="34553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1600" dirty="0" smtClean="0"/>
                  <a:t>“</a:t>
                </a:r>
                <a:r>
                  <a:rPr lang="en-US" sz="1600" dirty="0" smtClean="0">
                    <a:solidFill>
                      <a:srgbClr val="0070C0"/>
                    </a:solidFill>
                  </a:rPr>
                  <a:t>advice</a:t>
                </a:r>
                <a:r>
                  <a:rPr lang="en-US" sz="1600" dirty="0" smtClean="0"/>
                  <a:t>”: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1600" dirty="0" smtClean="0"/>
                  <a:t>of </a:t>
                </a:r>
                <a:r>
                  <a:rPr lang="en-US" sz="1600" dirty="0" smtClean="0">
                    <a:solidFill>
                      <a:srgbClr val="0070C0"/>
                    </a:solidFill>
                  </a:rPr>
                  <a:t>short length</a:t>
                </a:r>
                <a:r>
                  <a:rPr lang="en-US" sz="1600" dirty="0" smtClean="0"/>
                  <a:t>.</a:t>
                </a:r>
              </a:p>
              <a:p>
                <a:pPr algn="l" rtl="0"/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 smtClean="0"/>
                  <a:t>is an </a:t>
                </a:r>
                <a:r>
                  <a:rPr lang="en-US" sz="1600" dirty="0" smtClean="0">
                    <a:solidFill>
                      <a:srgbClr val="0070C0"/>
                    </a:solidFill>
                  </a:rPr>
                  <a:t>arbitrary function</a:t>
                </a:r>
                <a:r>
                  <a:rPr lang="en-US" sz="1600" dirty="0" smtClean="0"/>
                  <a:t>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1600" dirty="0" smtClean="0"/>
                  <a:t>.</a:t>
                </a:r>
                <a:endParaRPr lang="en-US" sz="16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986" y="4714256"/>
                <a:ext cx="3455320" cy="584775"/>
              </a:xfrm>
              <a:prstGeom prst="rect">
                <a:avLst/>
              </a:prstGeom>
              <a:blipFill>
                <a:blip r:embed="rId6"/>
                <a:stretch>
                  <a:fillRect l="-1058"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ounded Rectangle 41"/>
          <p:cNvSpPr/>
          <p:nvPr/>
        </p:nvSpPr>
        <p:spPr bwMode="auto">
          <a:xfrm>
            <a:off x="6318793" y="2077454"/>
            <a:ext cx="2738774" cy="176575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dirty="0" smtClean="0">
                <a:solidFill>
                  <a:srgbClr val="00B050"/>
                </a:solidFill>
              </a:rPr>
              <a:t>General reductions: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Can be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>adaptive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dirty="0" smtClean="0"/>
              <a:t>Receive poly-size “</a:t>
            </a:r>
            <a:r>
              <a:rPr lang="en-US" sz="2000" dirty="0" err="1" smtClean="0"/>
              <a:t>nonuniform</a:t>
            </a:r>
            <a:r>
              <a:rPr lang="en-US" sz="2000" dirty="0" smtClean="0"/>
              <a:t>” </a:t>
            </a:r>
            <a:r>
              <a:rPr lang="en-US" sz="2000" dirty="0" smtClean="0">
                <a:solidFill>
                  <a:srgbClr val="0070C0"/>
                </a:solidFill>
              </a:rPr>
              <a:t>advice</a:t>
            </a:r>
            <a:r>
              <a:rPr lang="en-US" sz="2000" dirty="0" smtClean="0"/>
              <a:t> string.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683047" y="3386305"/>
            <a:ext cx="1299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</a:t>
            </a:r>
            <a:r>
              <a:rPr lang="en-US" sz="1600" dirty="0" smtClean="0"/>
              <a:t>lack box</a:t>
            </a:r>
            <a:endParaRPr lang="en-US" sz="1600" dirty="0"/>
          </a:p>
        </p:txBody>
      </p:sp>
      <p:pic>
        <p:nvPicPr>
          <p:cNvPr id="16" name="Picture 2" descr="https://upload.wikimedia.org/wikipedia/commons/1/1d/MarkIV-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870" y="2021506"/>
            <a:ext cx="186187" cy="23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5649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27" grpId="0"/>
      <p:bldP spid="28" grpId="0"/>
      <p:bldP spid="41" grpId="0"/>
      <p:bldP spid="42" grpId="0" animBg="1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0822" y="1619250"/>
                <a:ext cx="8784266" cy="48529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00B050"/>
                    </a:solidFill>
                  </a:rPr>
                  <a:t>Dfn:</a:t>
                </a:r>
                <a:r>
                  <a:rPr lang="en-US" sz="2400" dirty="0"/>
                  <a:t> A 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b.b</a:t>
                </a:r>
                <a:r>
                  <a:rPr lang="en-US" sz="2400" dirty="0">
                    <a:solidFill>
                      <a:srgbClr val="0070C0"/>
                    </a:solidFill>
                  </a:rPr>
                  <a:t>. hardness amplification </a:t>
                </a:r>
                <a:r>
                  <a:rPr lang="en-US" sz="2400" dirty="0"/>
                  <a:t>is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𝐶𝑜𝑛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𝑅𝑒𝑑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) </a:t>
                </a:r>
                <a:r>
                  <a:rPr lang="en-US" sz="2400" dirty="0" err="1"/>
                  <a:t>s.t.</a:t>
                </a:r>
                <a:endParaRPr lang="en-US" sz="2400" dirty="0"/>
              </a:p>
              <a:p>
                <a:r>
                  <a:rPr lang="en-US" sz="2400" dirty="0">
                    <a:solidFill>
                      <a:srgbClr val="0070C0"/>
                    </a:solidFill>
                  </a:rPr>
                  <a:t>Construction map</a:t>
                </a:r>
                <a:r>
                  <a:rPr lang="en-US" sz="2400" dirty="0"/>
                  <a:t>, maps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𝐶𝑜𝑛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𝑅𝑒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 is an </a:t>
                </a:r>
                <a:r>
                  <a:rPr lang="en-US" sz="2400" dirty="0">
                    <a:solidFill>
                      <a:srgbClr val="0070C0"/>
                    </a:solidFill>
                  </a:rPr>
                  <a:t>oracle circuit </a:t>
                </a:r>
                <a:r>
                  <a:rPr lang="en-US" sz="2400" dirty="0" err="1"/>
                  <a:t>s.t.</a:t>
                </a:r>
                <a:endParaRPr lang="en-US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2400" dirty="0"/>
                  <a:t>-</a:t>
                </a:r>
                <a:r>
                  <a:rPr lang="en-US" sz="2400" dirty="0">
                    <a:solidFill>
                      <a:srgbClr val="0070C0"/>
                    </a:solidFill>
                  </a:rPr>
                  <a:t>agrees</a:t>
                </a:r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𝐶𝑜𝑛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𝑅𝑒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     </a:t>
                </a:r>
                <a:r>
                  <a:rPr lang="en-US" sz="2400" dirty="0" smtClean="0"/>
                  <a:t> is </a:t>
                </a:r>
                <a:r>
                  <a:rPr lang="en-US" sz="2400" dirty="0"/>
                  <a:t>a function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m:rPr>
                        <m:nor/>
                      </m:rPr>
                      <a:rPr lang="en-US" sz="2400" dirty="0"/>
                      <m:t>−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70C0"/>
                        </a:solidFill>
                      </a:rPr>
                      <m:t>agrees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with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B050"/>
                    </a:solidFill>
                  </a:rPr>
                  <a:t>Uniform vs. Non-uniform reductions:</a:t>
                </a:r>
              </a:p>
              <a:p>
                <a:pPr marL="0" indent="0">
                  <a:buNone/>
                </a:pPr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 err="1">
                    <a:solidFill>
                      <a:srgbClr val="0070C0"/>
                    </a:solidFill>
                  </a:rPr>
                  <a:t>b.b</a:t>
                </a:r>
                <a:r>
                  <a:rPr lang="en-US" sz="2400" dirty="0">
                    <a:solidFill>
                      <a:srgbClr val="0070C0"/>
                    </a:solidFill>
                  </a:rPr>
                  <a:t>. hardness amp.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70C0"/>
                    </a:solidFill>
                  </a:rPr>
                  <a:t>uniquely decodable codes</a:t>
                </a:r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 err="1">
                    <a:solidFill>
                      <a:srgbClr val="00B050"/>
                    </a:solidFill>
                  </a:rPr>
                  <a:t>Plotkin</a:t>
                </a:r>
                <a:r>
                  <a:rPr lang="en-US" sz="2400" dirty="0">
                    <a:solidFill>
                      <a:srgbClr val="00B050"/>
                    </a:solidFill>
                  </a:rPr>
                  <a:t> bound: </a:t>
                </a:r>
                <a:r>
                  <a:rPr lang="en-US" sz="2400" dirty="0">
                    <a:solidFill>
                      <a:srgbClr val="0070C0"/>
                    </a:solidFill>
                  </a:rPr>
                  <a:t>no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b.b</a:t>
                </a:r>
                <a:r>
                  <a:rPr lang="en-US" sz="2400" dirty="0"/>
                  <a:t>. hardness amp. for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non-uniform 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b.b</a:t>
                </a:r>
                <a:r>
                  <a:rPr lang="en-US" sz="2400" dirty="0">
                    <a:solidFill>
                      <a:srgbClr val="0070C0"/>
                    </a:solidFill>
                  </a:rPr>
                  <a:t>. hardness amp.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70C0"/>
                    </a:solidFill>
                  </a:rPr>
                  <a:t>list-decodable codes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.</a:t>
                </a: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0822" y="1619250"/>
                <a:ext cx="8784266" cy="4852988"/>
              </a:xfrm>
              <a:blipFill>
                <a:blip r:embed="rId2"/>
                <a:stretch>
                  <a:fillRect l="-1041" t="-1131" b="-66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 bwMode="auto">
              <a:xfrm>
                <a:off x="251210" y="4058189"/>
                <a:ext cx="2774400" cy="583917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𝑅𝑒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p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210" y="4058189"/>
                <a:ext cx="2774400" cy="5839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Black-box hardness amplification:</a:t>
            </a:r>
            <a:br>
              <a:rPr lang="en-US" sz="4000" dirty="0"/>
            </a:br>
            <a:r>
              <a:rPr lang="en-US" sz="4000" dirty="0"/>
              <a:t>A pair of construction/reduction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6677526" y="1986134"/>
            <a:ext cx="2145632" cy="489283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encoding map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6661484" y="2487455"/>
            <a:ext cx="2177718" cy="513344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decoding map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93155" y="2513296"/>
            <a:ext cx="672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list-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2156" y="1317347"/>
            <a:ext cx="1913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non-uniform</a:t>
            </a:r>
          </a:p>
        </p:txBody>
      </p:sp>
      <p:sp>
        <p:nvSpPr>
          <p:cNvPr id="10" name="Freeform 9"/>
          <p:cNvSpPr/>
          <p:nvPr/>
        </p:nvSpPr>
        <p:spPr bwMode="auto">
          <a:xfrm>
            <a:off x="1594887" y="1680414"/>
            <a:ext cx="332874" cy="152411"/>
          </a:xfrm>
          <a:custGeom>
            <a:avLst/>
            <a:gdLst>
              <a:gd name="connsiteX0" fmla="*/ 0 w 332874"/>
              <a:gd name="connsiteY0" fmla="*/ 0 h 152411"/>
              <a:gd name="connsiteX1" fmla="*/ 52137 w 332874"/>
              <a:gd name="connsiteY1" fmla="*/ 4010 h 152411"/>
              <a:gd name="connsiteX2" fmla="*/ 72189 w 332874"/>
              <a:gd name="connsiteY2" fmla="*/ 16042 h 152411"/>
              <a:gd name="connsiteX3" fmla="*/ 88231 w 332874"/>
              <a:gd name="connsiteY3" fmla="*/ 24063 h 152411"/>
              <a:gd name="connsiteX4" fmla="*/ 100263 w 332874"/>
              <a:gd name="connsiteY4" fmla="*/ 48126 h 152411"/>
              <a:gd name="connsiteX5" fmla="*/ 104274 w 332874"/>
              <a:gd name="connsiteY5" fmla="*/ 60158 h 152411"/>
              <a:gd name="connsiteX6" fmla="*/ 120316 w 332874"/>
              <a:gd name="connsiteY6" fmla="*/ 84221 h 152411"/>
              <a:gd name="connsiteX7" fmla="*/ 128337 w 332874"/>
              <a:gd name="connsiteY7" fmla="*/ 96252 h 152411"/>
              <a:gd name="connsiteX8" fmla="*/ 140368 w 332874"/>
              <a:gd name="connsiteY8" fmla="*/ 120315 h 152411"/>
              <a:gd name="connsiteX9" fmla="*/ 152400 w 332874"/>
              <a:gd name="connsiteY9" fmla="*/ 128337 h 152411"/>
              <a:gd name="connsiteX10" fmla="*/ 172453 w 332874"/>
              <a:gd name="connsiteY10" fmla="*/ 148389 h 152411"/>
              <a:gd name="connsiteX11" fmla="*/ 188495 w 332874"/>
              <a:gd name="connsiteY11" fmla="*/ 112294 h 152411"/>
              <a:gd name="connsiteX12" fmla="*/ 192505 w 332874"/>
              <a:gd name="connsiteY12" fmla="*/ 100263 h 152411"/>
              <a:gd name="connsiteX13" fmla="*/ 212558 w 332874"/>
              <a:gd name="connsiteY13" fmla="*/ 76200 h 152411"/>
              <a:gd name="connsiteX14" fmla="*/ 220579 w 332874"/>
              <a:gd name="connsiteY14" fmla="*/ 64168 h 152411"/>
              <a:gd name="connsiteX15" fmla="*/ 232610 w 332874"/>
              <a:gd name="connsiteY15" fmla="*/ 60158 h 152411"/>
              <a:gd name="connsiteX16" fmla="*/ 252663 w 332874"/>
              <a:gd name="connsiteY16" fmla="*/ 52137 h 152411"/>
              <a:gd name="connsiteX17" fmla="*/ 276726 w 332874"/>
              <a:gd name="connsiteY17" fmla="*/ 32084 h 152411"/>
              <a:gd name="connsiteX18" fmla="*/ 308810 w 332874"/>
              <a:gd name="connsiteY18" fmla="*/ 24063 h 152411"/>
              <a:gd name="connsiteX19" fmla="*/ 320842 w 332874"/>
              <a:gd name="connsiteY19" fmla="*/ 20052 h 152411"/>
              <a:gd name="connsiteX20" fmla="*/ 332874 w 332874"/>
              <a:gd name="connsiteY20" fmla="*/ 20052 h 152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2874" h="152411">
                <a:moveTo>
                  <a:pt x="0" y="0"/>
                </a:moveTo>
                <a:cubicBezTo>
                  <a:pt x="17379" y="1337"/>
                  <a:pt x="35122" y="229"/>
                  <a:pt x="52137" y="4010"/>
                </a:cubicBezTo>
                <a:cubicBezTo>
                  <a:pt x="59746" y="5701"/>
                  <a:pt x="65375" y="12256"/>
                  <a:pt x="72189" y="16042"/>
                </a:cubicBezTo>
                <a:cubicBezTo>
                  <a:pt x="77415" y="18946"/>
                  <a:pt x="82884" y="21389"/>
                  <a:pt x="88231" y="24063"/>
                </a:cubicBezTo>
                <a:cubicBezTo>
                  <a:pt x="98314" y="54306"/>
                  <a:pt x="84712" y="17025"/>
                  <a:pt x="100263" y="48126"/>
                </a:cubicBezTo>
                <a:cubicBezTo>
                  <a:pt x="102154" y="51907"/>
                  <a:pt x="102221" y="56462"/>
                  <a:pt x="104274" y="60158"/>
                </a:cubicBezTo>
                <a:cubicBezTo>
                  <a:pt x="108956" y="68585"/>
                  <a:pt x="114969" y="76200"/>
                  <a:pt x="120316" y="84221"/>
                </a:cubicBezTo>
                <a:lnTo>
                  <a:pt x="128337" y="96252"/>
                </a:lnTo>
                <a:cubicBezTo>
                  <a:pt x="131599" y="106039"/>
                  <a:pt x="132592" y="112539"/>
                  <a:pt x="140368" y="120315"/>
                </a:cubicBezTo>
                <a:cubicBezTo>
                  <a:pt x="143776" y="123723"/>
                  <a:pt x="148389" y="125663"/>
                  <a:pt x="152400" y="128337"/>
                </a:cubicBezTo>
                <a:cubicBezTo>
                  <a:pt x="161758" y="156411"/>
                  <a:pt x="152400" y="155074"/>
                  <a:pt x="172453" y="148389"/>
                </a:cubicBezTo>
                <a:cubicBezTo>
                  <a:pt x="185164" y="129323"/>
                  <a:pt x="178950" y="140930"/>
                  <a:pt x="188495" y="112294"/>
                </a:cubicBezTo>
                <a:cubicBezTo>
                  <a:pt x="189832" y="108284"/>
                  <a:pt x="190160" y="103780"/>
                  <a:pt x="192505" y="100263"/>
                </a:cubicBezTo>
                <a:cubicBezTo>
                  <a:pt x="212420" y="70390"/>
                  <a:pt x="186824" y="107080"/>
                  <a:pt x="212558" y="76200"/>
                </a:cubicBezTo>
                <a:cubicBezTo>
                  <a:pt x="215644" y="72497"/>
                  <a:pt x="216815" y="67179"/>
                  <a:pt x="220579" y="64168"/>
                </a:cubicBezTo>
                <a:cubicBezTo>
                  <a:pt x="223880" y="61527"/>
                  <a:pt x="228652" y="61642"/>
                  <a:pt x="232610" y="60158"/>
                </a:cubicBezTo>
                <a:cubicBezTo>
                  <a:pt x="239351" y="57630"/>
                  <a:pt x="245979" y="54811"/>
                  <a:pt x="252663" y="52137"/>
                </a:cubicBezTo>
                <a:cubicBezTo>
                  <a:pt x="259248" y="45551"/>
                  <a:pt x="268551" y="35490"/>
                  <a:pt x="276726" y="32084"/>
                </a:cubicBezTo>
                <a:cubicBezTo>
                  <a:pt x="286902" y="27844"/>
                  <a:pt x="298352" y="27549"/>
                  <a:pt x="308810" y="24063"/>
                </a:cubicBezTo>
                <a:cubicBezTo>
                  <a:pt x="312821" y="22726"/>
                  <a:pt x="316672" y="20747"/>
                  <a:pt x="320842" y="20052"/>
                </a:cubicBezTo>
                <a:cubicBezTo>
                  <a:pt x="324798" y="19393"/>
                  <a:pt x="328863" y="20052"/>
                  <a:pt x="332874" y="20052"/>
                </a:cubicBezTo>
              </a:path>
            </a:pathLst>
          </a:cu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258258" y="3584081"/>
                <a:ext cx="83419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“</a:t>
                </a:r>
                <a:r>
                  <a:rPr lang="en-US" dirty="0">
                    <a:solidFill>
                      <a:srgbClr val="0070C0"/>
                    </a:solidFill>
                  </a:rPr>
                  <a:t>non-uniform advice string</a:t>
                </a:r>
                <a:r>
                  <a:rPr lang="en-US" dirty="0"/>
                  <a:t>” </a:t>
                </a:r>
                <a:r>
                  <a:rPr lang="en-US" dirty="0" err="1"/>
                  <a:t>s.t.</a:t>
                </a:r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258" y="3584081"/>
                <a:ext cx="8341900" cy="461665"/>
              </a:xfrm>
              <a:prstGeom prst="rect">
                <a:avLst/>
              </a:prstGeom>
              <a:blipFill>
                <a:blip r:embed="rId4"/>
                <a:stretch>
                  <a:fillRect l="-73" t="-11842" b="-2763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/>
          <p:cNvSpPr/>
          <p:nvPr/>
        </p:nvSpPr>
        <p:spPr bwMode="auto">
          <a:xfrm>
            <a:off x="45218" y="1692720"/>
            <a:ext cx="9074719" cy="2889328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ular Callout 13"/>
              <p:cNvSpPr/>
              <p:nvPr/>
            </p:nvSpPr>
            <p:spPr bwMode="auto">
              <a:xfrm>
                <a:off x="6509085" y="3012841"/>
                <a:ext cx="2578769" cy="1171067"/>
              </a:xfrm>
              <a:prstGeom prst="wedgeRectCallout">
                <a:avLst>
                  <a:gd name="adj1" fmla="val -107494"/>
                  <a:gd name="adj2" fmla="val 19529"/>
                </a:avLst>
              </a:prstGeom>
              <a:solidFill>
                <a:schemeClr val="accent5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𝑅𝑒𝑑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gets </a:t>
                </a:r>
                <a:r>
                  <a:rPr lang="en-US" dirty="0">
                    <a:solidFill>
                      <a:srgbClr val="0070C0"/>
                    </a:solidFill>
                  </a:rPr>
                  <a:t>non </a:t>
                </a:r>
                <a:r>
                  <a:rPr lang="en-US" dirty="0" err="1">
                    <a:solidFill>
                      <a:srgbClr val="0070C0"/>
                    </a:solidFill>
                  </a:rPr>
                  <a:t>b.b</a:t>
                </a:r>
                <a:r>
                  <a:rPr lang="en-US" dirty="0">
                    <a:solidFill>
                      <a:srgbClr val="0070C0"/>
                    </a:solidFill>
                  </a:rPr>
                  <a:t>. </a:t>
                </a:r>
                <a:r>
                  <a:rPr lang="en-US" dirty="0"/>
                  <a:t>access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. </a:t>
                </a:r>
                <a:endParaRPr lang="en-US" dirty="0"/>
              </a:p>
            </p:txBody>
          </p:sp>
        </mc:Choice>
        <mc:Fallback>
          <p:sp>
            <p:nvSpPr>
              <p:cNvPr id="14" name="Rectangular Callout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09085" y="3012841"/>
                <a:ext cx="2578769" cy="1171067"/>
              </a:xfrm>
              <a:prstGeom prst="wedgeRectCallout">
                <a:avLst>
                  <a:gd name="adj1" fmla="val -107494"/>
                  <a:gd name="adj2" fmla="val 19529"/>
                </a:avLst>
              </a:prstGeom>
              <a:blipFill>
                <a:blip r:embed="rId5"/>
                <a:stretch>
                  <a:fillRect r="-3886" b="-16495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14824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6" grpId="0" animBg="1"/>
      <p:bldP spid="7" grpId="0"/>
      <p:bldP spid="8" grpId="0"/>
      <p:bldP spid="10" grpId="0" animBg="1"/>
      <p:bldP spid="11" grpId="0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0822" y="1619250"/>
                <a:ext cx="8784266" cy="48529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00B050"/>
                    </a:solidFill>
                  </a:rPr>
                  <a:t>Dfn:</a:t>
                </a:r>
                <a:r>
                  <a:rPr lang="en-US" sz="2400" dirty="0"/>
                  <a:t> A 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b.b</a:t>
                </a:r>
                <a:r>
                  <a:rPr lang="en-US" sz="2400" dirty="0">
                    <a:solidFill>
                      <a:srgbClr val="0070C0"/>
                    </a:solidFill>
                  </a:rPr>
                  <a:t>. hardness amplification </a:t>
                </a:r>
                <a:r>
                  <a:rPr lang="en-US" sz="2400" dirty="0"/>
                  <a:t>is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𝐶𝑜𝑛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𝑅𝑒𝑑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) </a:t>
                </a:r>
                <a:r>
                  <a:rPr lang="en-US" sz="2400" dirty="0" err="1"/>
                  <a:t>s.t.</a:t>
                </a:r>
                <a:endParaRPr lang="en-US" sz="2400" dirty="0"/>
              </a:p>
              <a:p>
                <a:r>
                  <a:rPr lang="en-US" sz="2400" dirty="0">
                    <a:solidFill>
                      <a:srgbClr val="0070C0"/>
                    </a:solidFill>
                  </a:rPr>
                  <a:t>Construction map</a:t>
                </a:r>
                <a:r>
                  <a:rPr lang="en-US" sz="2400" dirty="0"/>
                  <a:t>, maps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𝐶𝑜𝑛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𝑅𝑒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 is an </a:t>
                </a:r>
                <a:r>
                  <a:rPr lang="en-US" sz="2400" dirty="0">
                    <a:solidFill>
                      <a:srgbClr val="0070C0"/>
                    </a:solidFill>
                  </a:rPr>
                  <a:t>oracle circuit </a:t>
                </a:r>
                <a:r>
                  <a:rPr lang="en-US" sz="2400" dirty="0" err="1"/>
                  <a:t>s.t.</a:t>
                </a:r>
                <a:endParaRPr lang="en-US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2400" dirty="0"/>
                  <a:t>-</a:t>
                </a:r>
                <a:r>
                  <a:rPr lang="en-US" sz="2400" dirty="0">
                    <a:solidFill>
                      <a:srgbClr val="0070C0"/>
                    </a:solidFill>
                  </a:rPr>
                  <a:t>agrees</a:t>
                </a:r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𝐶𝑜𝑛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𝑅𝑒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     </a:t>
                </a:r>
                <a:r>
                  <a:rPr lang="en-US" sz="2400" dirty="0" smtClean="0"/>
                  <a:t> is </a:t>
                </a:r>
                <a:r>
                  <a:rPr lang="en-US" sz="2400" dirty="0"/>
                  <a:t>a function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m:rPr>
                        <m:nor/>
                      </m:rPr>
                      <a:rPr lang="en-US" sz="2400" dirty="0"/>
                      <m:t>−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70C0"/>
                        </a:solidFill>
                      </a:rPr>
                      <m:t>agrees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with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B050"/>
                    </a:solidFill>
                  </a:rPr>
                  <a:t>Complexity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𝑅𝑒𝑑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</a:rPr>
                  <a:t>governs the complexity diff. between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</a:rPr>
                  <a:t>:</a:t>
                </a:r>
              </a:p>
              <a:p>
                <a:r>
                  <a:rPr lang="en-US" sz="2400" dirty="0"/>
                  <a:t>Circuit </a:t>
                </a:r>
                <a:r>
                  <a:rPr lang="en-US" sz="2400" dirty="0">
                    <a:solidFill>
                      <a:srgbClr val="0070C0"/>
                    </a:solidFill>
                  </a:rPr>
                  <a:t>size</a:t>
                </a:r>
                <a:r>
                  <a:rPr lang="en-US" sz="2400" dirty="0"/>
                  <a:t>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𝑅𝑒𝑑</m:t>
                    </m:r>
                  </m:oMath>
                </a14:m>
                <a:r>
                  <a:rPr lang="en-US" sz="2400" dirty="0"/>
                  <a:t> and length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/>
                  <a:t> (governs size difference).</a:t>
                </a:r>
              </a:p>
              <a:p>
                <a:r>
                  <a:rPr lang="en-US" sz="2400" dirty="0"/>
                  <a:t># of </a:t>
                </a:r>
                <a:r>
                  <a:rPr lang="en-US" sz="2400" dirty="0">
                    <a:solidFill>
                      <a:srgbClr val="0070C0"/>
                    </a:solidFill>
                  </a:rPr>
                  <a:t>queries</a:t>
                </a:r>
                <a:r>
                  <a:rPr lang="en-US" sz="2400" dirty="0"/>
                  <a:t> that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𝑅𝑒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/>
                  <a:t>makes (governs size difference). (Queries can be adaptive/non-adaptive).</a:t>
                </a:r>
              </a:p>
              <a:p>
                <a:r>
                  <a:rPr lang="en-US" sz="2400" dirty="0"/>
                  <a:t>Circuit </a:t>
                </a:r>
                <a:r>
                  <a:rPr lang="en-US" sz="2400" dirty="0">
                    <a:solidFill>
                      <a:srgbClr val="0070C0"/>
                    </a:solidFill>
                  </a:rPr>
                  <a:t>depth</a:t>
                </a:r>
                <a:r>
                  <a:rPr lang="en-US" sz="2400" dirty="0"/>
                  <a:t>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𝑅𝑒𝑑</m:t>
                    </m:r>
                  </m:oMath>
                </a14:m>
                <a:r>
                  <a:rPr lang="en-US" sz="2400" dirty="0"/>
                  <a:t> (governs depth difference).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0822" y="1619250"/>
                <a:ext cx="8784266" cy="4852988"/>
              </a:xfrm>
              <a:blipFill>
                <a:blip r:embed="rId2"/>
                <a:stretch>
                  <a:fillRect l="-1041" t="-1131" b="-1105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 bwMode="auto">
              <a:xfrm>
                <a:off x="251210" y="4058189"/>
                <a:ext cx="2774400" cy="583917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𝑅𝑒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p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210" y="4058189"/>
                <a:ext cx="2774400" cy="5839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Black-box hardness amplification:</a:t>
            </a:r>
            <a:br>
              <a:rPr lang="en-US" sz="4000" dirty="0"/>
            </a:br>
            <a:r>
              <a:rPr lang="en-US" sz="4000" dirty="0"/>
              <a:t>A pair of construction/reduction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6677526" y="1986134"/>
            <a:ext cx="2145632" cy="489283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encoding map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6661484" y="2487455"/>
            <a:ext cx="2177718" cy="513344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decoding map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93155" y="2513296"/>
            <a:ext cx="672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list-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2156" y="1317347"/>
            <a:ext cx="1913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non-uniform</a:t>
            </a:r>
          </a:p>
        </p:txBody>
      </p:sp>
      <p:sp>
        <p:nvSpPr>
          <p:cNvPr id="10" name="Freeform 9"/>
          <p:cNvSpPr/>
          <p:nvPr/>
        </p:nvSpPr>
        <p:spPr bwMode="auto">
          <a:xfrm>
            <a:off x="1594887" y="1680414"/>
            <a:ext cx="332874" cy="152411"/>
          </a:xfrm>
          <a:custGeom>
            <a:avLst/>
            <a:gdLst>
              <a:gd name="connsiteX0" fmla="*/ 0 w 332874"/>
              <a:gd name="connsiteY0" fmla="*/ 0 h 152411"/>
              <a:gd name="connsiteX1" fmla="*/ 52137 w 332874"/>
              <a:gd name="connsiteY1" fmla="*/ 4010 h 152411"/>
              <a:gd name="connsiteX2" fmla="*/ 72189 w 332874"/>
              <a:gd name="connsiteY2" fmla="*/ 16042 h 152411"/>
              <a:gd name="connsiteX3" fmla="*/ 88231 w 332874"/>
              <a:gd name="connsiteY3" fmla="*/ 24063 h 152411"/>
              <a:gd name="connsiteX4" fmla="*/ 100263 w 332874"/>
              <a:gd name="connsiteY4" fmla="*/ 48126 h 152411"/>
              <a:gd name="connsiteX5" fmla="*/ 104274 w 332874"/>
              <a:gd name="connsiteY5" fmla="*/ 60158 h 152411"/>
              <a:gd name="connsiteX6" fmla="*/ 120316 w 332874"/>
              <a:gd name="connsiteY6" fmla="*/ 84221 h 152411"/>
              <a:gd name="connsiteX7" fmla="*/ 128337 w 332874"/>
              <a:gd name="connsiteY7" fmla="*/ 96252 h 152411"/>
              <a:gd name="connsiteX8" fmla="*/ 140368 w 332874"/>
              <a:gd name="connsiteY8" fmla="*/ 120315 h 152411"/>
              <a:gd name="connsiteX9" fmla="*/ 152400 w 332874"/>
              <a:gd name="connsiteY9" fmla="*/ 128337 h 152411"/>
              <a:gd name="connsiteX10" fmla="*/ 172453 w 332874"/>
              <a:gd name="connsiteY10" fmla="*/ 148389 h 152411"/>
              <a:gd name="connsiteX11" fmla="*/ 188495 w 332874"/>
              <a:gd name="connsiteY11" fmla="*/ 112294 h 152411"/>
              <a:gd name="connsiteX12" fmla="*/ 192505 w 332874"/>
              <a:gd name="connsiteY12" fmla="*/ 100263 h 152411"/>
              <a:gd name="connsiteX13" fmla="*/ 212558 w 332874"/>
              <a:gd name="connsiteY13" fmla="*/ 76200 h 152411"/>
              <a:gd name="connsiteX14" fmla="*/ 220579 w 332874"/>
              <a:gd name="connsiteY14" fmla="*/ 64168 h 152411"/>
              <a:gd name="connsiteX15" fmla="*/ 232610 w 332874"/>
              <a:gd name="connsiteY15" fmla="*/ 60158 h 152411"/>
              <a:gd name="connsiteX16" fmla="*/ 252663 w 332874"/>
              <a:gd name="connsiteY16" fmla="*/ 52137 h 152411"/>
              <a:gd name="connsiteX17" fmla="*/ 276726 w 332874"/>
              <a:gd name="connsiteY17" fmla="*/ 32084 h 152411"/>
              <a:gd name="connsiteX18" fmla="*/ 308810 w 332874"/>
              <a:gd name="connsiteY18" fmla="*/ 24063 h 152411"/>
              <a:gd name="connsiteX19" fmla="*/ 320842 w 332874"/>
              <a:gd name="connsiteY19" fmla="*/ 20052 h 152411"/>
              <a:gd name="connsiteX20" fmla="*/ 332874 w 332874"/>
              <a:gd name="connsiteY20" fmla="*/ 20052 h 152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2874" h="152411">
                <a:moveTo>
                  <a:pt x="0" y="0"/>
                </a:moveTo>
                <a:cubicBezTo>
                  <a:pt x="17379" y="1337"/>
                  <a:pt x="35122" y="229"/>
                  <a:pt x="52137" y="4010"/>
                </a:cubicBezTo>
                <a:cubicBezTo>
                  <a:pt x="59746" y="5701"/>
                  <a:pt x="65375" y="12256"/>
                  <a:pt x="72189" y="16042"/>
                </a:cubicBezTo>
                <a:cubicBezTo>
                  <a:pt x="77415" y="18946"/>
                  <a:pt x="82884" y="21389"/>
                  <a:pt x="88231" y="24063"/>
                </a:cubicBezTo>
                <a:cubicBezTo>
                  <a:pt x="98314" y="54306"/>
                  <a:pt x="84712" y="17025"/>
                  <a:pt x="100263" y="48126"/>
                </a:cubicBezTo>
                <a:cubicBezTo>
                  <a:pt x="102154" y="51907"/>
                  <a:pt x="102221" y="56462"/>
                  <a:pt x="104274" y="60158"/>
                </a:cubicBezTo>
                <a:cubicBezTo>
                  <a:pt x="108956" y="68585"/>
                  <a:pt x="114969" y="76200"/>
                  <a:pt x="120316" y="84221"/>
                </a:cubicBezTo>
                <a:lnTo>
                  <a:pt x="128337" y="96252"/>
                </a:lnTo>
                <a:cubicBezTo>
                  <a:pt x="131599" y="106039"/>
                  <a:pt x="132592" y="112539"/>
                  <a:pt x="140368" y="120315"/>
                </a:cubicBezTo>
                <a:cubicBezTo>
                  <a:pt x="143776" y="123723"/>
                  <a:pt x="148389" y="125663"/>
                  <a:pt x="152400" y="128337"/>
                </a:cubicBezTo>
                <a:cubicBezTo>
                  <a:pt x="161758" y="156411"/>
                  <a:pt x="152400" y="155074"/>
                  <a:pt x="172453" y="148389"/>
                </a:cubicBezTo>
                <a:cubicBezTo>
                  <a:pt x="185164" y="129323"/>
                  <a:pt x="178950" y="140930"/>
                  <a:pt x="188495" y="112294"/>
                </a:cubicBezTo>
                <a:cubicBezTo>
                  <a:pt x="189832" y="108284"/>
                  <a:pt x="190160" y="103780"/>
                  <a:pt x="192505" y="100263"/>
                </a:cubicBezTo>
                <a:cubicBezTo>
                  <a:pt x="212420" y="70390"/>
                  <a:pt x="186824" y="107080"/>
                  <a:pt x="212558" y="76200"/>
                </a:cubicBezTo>
                <a:cubicBezTo>
                  <a:pt x="215644" y="72497"/>
                  <a:pt x="216815" y="67179"/>
                  <a:pt x="220579" y="64168"/>
                </a:cubicBezTo>
                <a:cubicBezTo>
                  <a:pt x="223880" y="61527"/>
                  <a:pt x="228652" y="61642"/>
                  <a:pt x="232610" y="60158"/>
                </a:cubicBezTo>
                <a:cubicBezTo>
                  <a:pt x="239351" y="57630"/>
                  <a:pt x="245979" y="54811"/>
                  <a:pt x="252663" y="52137"/>
                </a:cubicBezTo>
                <a:cubicBezTo>
                  <a:pt x="259248" y="45551"/>
                  <a:pt x="268551" y="35490"/>
                  <a:pt x="276726" y="32084"/>
                </a:cubicBezTo>
                <a:cubicBezTo>
                  <a:pt x="286902" y="27844"/>
                  <a:pt x="298352" y="27549"/>
                  <a:pt x="308810" y="24063"/>
                </a:cubicBezTo>
                <a:cubicBezTo>
                  <a:pt x="312821" y="22726"/>
                  <a:pt x="316672" y="20747"/>
                  <a:pt x="320842" y="20052"/>
                </a:cubicBezTo>
                <a:cubicBezTo>
                  <a:pt x="324798" y="19393"/>
                  <a:pt x="328863" y="20052"/>
                  <a:pt x="332874" y="20052"/>
                </a:cubicBezTo>
              </a:path>
            </a:pathLst>
          </a:cu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258258" y="3584081"/>
                <a:ext cx="83419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“</a:t>
                </a:r>
                <a:r>
                  <a:rPr lang="en-US" dirty="0">
                    <a:solidFill>
                      <a:srgbClr val="0070C0"/>
                    </a:solidFill>
                  </a:rPr>
                  <a:t>non-uniform advice string</a:t>
                </a:r>
                <a:r>
                  <a:rPr lang="en-US" dirty="0"/>
                  <a:t>” </a:t>
                </a:r>
                <a:r>
                  <a:rPr lang="en-US" dirty="0" err="1"/>
                  <a:t>s.t.</a:t>
                </a:r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258" y="3584081"/>
                <a:ext cx="8341900" cy="461665"/>
              </a:xfrm>
              <a:prstGeom prst="rect">
                <a:avLst/>
              </a:prstGeom>
              <a:blipFill>
                <a:blip r:embed="rId4"/>
                <a:stretch>
                  <a:fillRect l="-73" t="-11842" b="-2763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/>
          <p:cNvSpPr/>
          <p:nvPr/>
        </p:nvSpPr>
        <p:spPr bwMode="auto">
          <a:xfrm>
            <a:off x="45218" y="1692720"/>
            <a:ext cx="9074719" cy="2889328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ular Callout 13"/>
              <p:cNvSpPr/>
              <p:nvPr/>
            </p:nvSpPr>
            <p:spPr bwMode="auto">
              <a:xfrm>
                <a:off x="6509085" y="3012841"/>
                <a:ext cx="2578769" cy="1171067"/>
              </a:xfrm>
              <a:prstGeom prst="wedgeRectCallout">
                <a:avLst>
                  <a:gd name="adj1" fmla="val -107494"/>
                  <a:gd name="adj2" fmla="val 19529"/>
                </a:avLst>
              </a:prstGeom>
              <a:solidFill>
                <a:schemeClr val="accent5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𝑅𝑒𝑑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gets </a:t>
                </a:r>
                <a:r>
                  <a:rPr lang="en-US" dirty="0">
                    <a:solidFill>
                      <a:srgbClr val="0070C0"/>
                    </a:solidFill>
                  </a:rPr>
                  <a:t>non </a:t>
                </a:r>
                <a:r>
                  <a:rPr lang="en-US" dirty="0" err="1">
                    <a:solidFill>
                      <a:srgbClr val="0070C0"/>
                    </a:solidFill>
                  </a:rPr>
                  <a:t>b.b</a:t>
                </a:r>
                <a:r>
                  <a:rPr lang="en-US" dirty="0">
                    <a:solidFill>
                      <a:srgbClr val="0070C0"/>
                    </a:solidFill>
                  </a:rPr>
                  <a:t>. </a:t>
                </a:r>
                <a:r>
                  <a:rPr lang="en-US" dirty="0"/>
                  <a:t>access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. </a:t>
                </a:r>
                <a:endParaRPr lang="en-US" dirty="0"/>
              </a:p>
            </p:txBody>
          </p:sp>
        </mc:Choice>
        <mc:Fallback>
          <p:sp>
            <p:nvSpPr>
              <p:cNvPr id="14" name="Rectangular Callout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09085" y="3012841"/>
                <a:ext cx="2578769" cy="1171067"/>
              </a:xfrm>
              <a:prstGeom prst="wedgeRectCallout">
                <a:avLst>
                  <a:gd name="adj1" fmla="val -107494"/>
                  <a:gd name="adj2" fmla="val 19529"/>
                </a:avLst>
              </a:prstGeom>
              <a:blipFill>
                <a:blip r:embed="rId5"/>
                <a:stretch>
                  <a:fillRect r="-3886" b="-16495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55418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</a:t>
            </a:r>
            <a:r>
              <a:rPr lang="en-GB" dirty="0" err="1" smtClean="0"/>
              <a:t>ur</a:t>
            </a:r>
            <a:r>
              <a:rPr lang="en-GB" dirty="0" smtClean="0"/>
              <a:t> results on non-uniform </a:t>
            </a:r>
            <a:r>
              <a:rPr lang="en-GB" dirty="0" err="1" smtClean="0"/>
              <a:t>b.b</a:t>
            </a:r>
            <a:r>
              <a:rPr lang="en-GB" dirty="0" smtClean="0"/>
              <a:t>. hardness amplification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8872" y="1679408"/>
                <a:ext cx="8777371" cy="48529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400" dirty="0">
                    <a:solidFill>
                      <a:srgbClr val="00B050"/>
                    </a:solidFill>
                  </a:rPr>
                  <a:t>Thm:</a:t>
                </a:r>
                <a:r>
                  <a:rPr lang="en-GB" sz="2400" dirty="0"/>
                  <a:t> Let </a:t>
                </a:r>
                <a:r>
                  <a:rPr lang="en-US" sz="2400" dirty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𝐶𝑜𝑛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𝑅𝑒𝑑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) </a:t>
                </a:r>
                <a:r>
                  <a:rPr lang="en-GB" sz="2400" dirty="0"/>
                  <a:t>be a </a:t>
                </a:r>
                <a:r>
                  <a:rPr lang="en-GB" sz="2400" dirty="0">
                    <a:solidFill>
                      <a:srgbClr val="0070C0"/>
                    </a:solidFill>
                  </a:rPr>
                  <a:t>non-uniform </a:t>
                </a:r>
                <a:r>
                  <a:rPr lang="en-GB" sz="2400" dirty="0" err="1">
                    <a:solidFill>
                      <a:srgbClr val="0070C0"/>
                    </a:solidFill>
                  </a:rPr>
                  <a:t>b.b</a:t>
                </a:r>
                <a:r>
                  <a:rPr lang="en-GB" sz="2400" dirty="0">
                    <a:solidFill>
                      <a:srgbClr val="0070C0"/>
                    </a:solidFill>
                  </a:rPr>
                  <a:t>. hard. amp.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size(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𝑅𝑒𝑑</m:t>
                    </m:r>
                  </m:oMath>
                </a14:m>
                <a:r>
                  <a:rPr lang="en-US" sz="2400" dirty="0"/>
                  <a:t>), # of queries,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2400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GB" sz="2400" dirty="0"/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𝑅𝑒𝑑</m:t>
                    </m:r>
                  </m:oMath>
                </a14:m>
                <a:r>
                  <a:rPr lang="en-GB" sz="2400" dirty="0"/>
                  <a:t> </a:t>
                </a:r>
                <a:r>
                  <a:rPr lang="en-GB" sz="2400" dirty="0">
                    <a:solidFill>
                      <a:srgbClr val="0070C0"/>
                    </a:solidFill>
                  </a:rPr>
                  <a:t>can be used to compute majority </a:t>
                </a:r>
                <a:r>
                  <a:rPr lang="en-GB" sz="2400" dirty="0"/>
                  <a:t>on length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ℓ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2400" dirty="0"/>
                  <a:t>,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⇒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𝑅𝑒𝑑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requires size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d</m:t>
                                        </m:r>
                                      </m:den>
                                    </m:f>
                                  </m:e>
                                </m:d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en-GB" sz="2400" dirty="0"/>
                  <a:t> for depth </a:t>
                </a:r>
                <a:r>
                  <a:rPr lang="en-GB" sz="2400" dirty="0">
                    <a:solidFill>
                      <a:srgbClr val="FF0000"/>
                    </a:solidFill>
                  </a:rPr>
                  <a:t>d</a:t>
                </a:r>
                <a:r>
                  <a:rPr lang="en-GB" sz="2400" dirty="0"/>
                  <a:t> circuits            (even with parity gates).</a:t>
                </a:r>
                <a:endParaRPr lang="en-GB" sz="1200" dirty="0"/>
              </a:p>
              <a:p>
                <a:pPr marL="0" indent="0">
                  <a:buNone/>
                </a:pPr>
                <a:r>
                  <a:rPr lang="en-US" sz="2400" dirty="0"/>
                  <a:t>   [SV08] only handled </a:t>
                </a:r>
                <a:r>
                  <a:rPr lang="en-US" sz="2400" dirty="0">
                    <a:solidFill>
                      <a:srgbClr val="0070C0"/>
                    </a:solidFill>
                  </a:rPr>
                  <a:t>non-adaptive</a:t>
                </a:r>
                <a:r>
                  <a:rPr lang="en-US" sz="2400" dirty="0"/>
                  <a:t> reductions.</a:t>
                </a:r>
              </a:p>
              <a:p>
                <a:pPr marL="0" indent="0">
                  <a:buNone/>
                </a:pPr>
                <a:r>
                  <a:rPr lang="en-US" sz="2400" dirty="0"/>
                  <a:t>   [GR09] only handled </a:t>
                </a:r>
                <a:r>
                  <a:rPr lang="en-US" sz="2400" dirty="0">
                    <a:solidFill>
                      <a:srgbClr val="0070C0"/>
                    </a:solidFill>
                  </a:rPr>
                  <a:t>logarithmic 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nonuniformity</a:t>
                </a:r>
                <a:r>
                  <a:rPr lang="en-US" sz="2400" dirty="0"/>
                  <a:t>. </a:t>
                </a:r>
                <a:endParaRPr lang="en-US" sz="24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𝑅𝑒𝑑</m:t>
                    </m:r>
                  </m:oMath>
                </a14:m>
                <a:r>
                  <a:rPr lang="en-GB" sz="2400" dirty="0"/>
                  <a:t> makes at least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400" dirty="0"/>
                  <a:t>queries.</a:t>
                </a:r>
              </a:p>
              <a:p>
                <a:pPr marL="0" indent="0">
                  <a:buNone/>
                </a:pPr>
                <a:r>
                  <a:rPr lang="en-US" sz="2400" dirty="0"/>
                  <a:t>   [SV08] only handled </a:t>
                </a:r>
                <a:r>
                  <a:rPr lang="en-US" sz="2400" dirty="0">
                    <a:solidFill>
                      <a:srgbClr val="0070C0"/>
                    </a:solidFill>
                  </a:rPr>
                  <a:t>non-adaptive</a:t>
                </a:r>
                <a:r>
                  <a:rPr lang="en-US" sz="2400" dirty="0"/>
                  <a:t> reductions.</a:t>
                </a:r>
              </a:p>
              <a:p>
                <a:pPr marL="0" indent="0">
                  <a:buNone/>
                </a:pPr>
                <a:r>
                  <a:rPr lang="en-US" sz="2400" dirty="0"/>
                  <a:t>   [AS11] only achieved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  <a:p>
                <a:endParaRPr lang="en-GB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8872" y="1679408"/>
                <a:ext cx="8777371" cy="4852988"/>
              </a:xfrm>
              <a:blipFill>
                <a:blip r:embed="rId2"/>
                <a:stretch>
                  <a:fillRect l="-1042" t="-1129" b="-6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00038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RONEN@PSWCKKSSRIWZY553" val="4167"/>
</p:tagLst>
</file>

<file path=ppt/theme/theme1.xml><?xml version="1.0" encoding="utf-8"?>
<a:theme xmlns:a="http://schemas.openxmlformats.org/drawingml/2006/main" name="Blends">
  <a:themeElements>
    <a:clrScheme name="Blends 8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99F2FB"/>
      </a:accent1>
      <a:accent2>
        <a:srgbClr val="FFCF01"/>
      </a:accent2>
      <a:accent3>
        <a:srgbClr val="FFFFFF"/>
      </a:accent3>
      <a:accent4>
        <a:srgbClr val="000000"/>
      </a:accent4>
      <a:accent5>
        <a:srgbClr val="CAF7FD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99F2FB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CAF7FD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9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C1F7FD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DDFAFE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0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99F2FB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CAF7FD"/>
        </a:accent5>
        <a:accent6>
          <a:srgbClr val="E7BB01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98165</TotalTime>
  <Words>759</Words>
  <Application>Microsoft Office PowerPoint</Application>
  <PresentationFormat>On-screen Show (4:3)</PresentationFormat>
  <Paragraphs>361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Cambria Math</vt:lpstr>
      <vt:lpstr>Times New Roman</vt:lpstr>
      <vt:lpstr>Tahoma</vt:lpstr>
      <vt:lpstr>Wingdings</vt:lpstr>
      <vt:lpstr>Arial</vt:lpstr>
      <vt:lpstr>Blends</vt:lpstr>
      <vt:lpstr>Indistinguishability by adaptive procedures with advice,  and lower bounds on              hardness amplification proofs</vt:lpstr>
      <vt:lpstr>Hardness amplification theorems:                       mildly hard functions ⇒ very hard functions </vt:lpstr>
      <vt:lpstr>Example: Yao’s XOR-Lemma [Yao82,Lev87,Imp95,GNW95,KS03]</vt:lpstr>
      <vt:lpstr>Our results: Limitations on “powerful” black-box techniques for hardness amplification</vt:lpstr>
      <vt:lpstr>Example: Yao’s XOR-Lemma [Yao82,Lev87,Imp95,GNW95,KS03]</vt:lpstr>
      <vt:lpstr>Reductions proving hardness amplification: nonuniform advice and adaptivity</vt:lpstr>
      <vt:lpstr>Black-box hardness amplification: A pair of construction/reduction</vt:lpstr>
      <vt:lpstr>Black-box hardness amplification: A pair of construction/reduction</vt:lpstr>
      <vt:lpstr>Our results on non-uniform b.b. hardness amplification</vt:lpstr>
      <vt:lpstr>Proof strategy following [Vio06,SV08,GR09]</vt:lpstr>
      <vt:lpstr>Proof strategy following [Vio06,SV08,GR09]</vt:lpstr>
      <vt:lpstr>Indistinguishability by adaptive procedures that take advice</vt:lpstr>
      <vt:lpstr>Indistinguishability by adaptive procedures with advice </vt:lpstr>
      <vt:lpstr>Indistinguishability by adaptive procedures with advice</vt:lpstr>
      <vt:lpstr>Proof of fixed set lemma</vt:lpstr>
      <vt:lpstr>Proof of fixed set lemma:  Proof of claim</vt:lpstr>
      <vt:lpstr>Conclusion and Open problems</vt:lpstr>
      <vt:lpstr>More conclusions  and open problems</vt:lpstr>
      <vt:lpstr>That’s it…</vt:lpstr>
      <vt:lpstr>Old Slides</vt:lpstr>
      <vt:lpstr>Hardness amplification theorems: hard functions ⇒ harder functions</vt:lpstr>
      <vt:lpstr>Hardness amplification theorems:                       mildly hard functions ⇒ very hard functions </vt:lpstr>
      <vt:lpstr>Proof of fixed set lemma</vt:lpstr>
      <vt:lpstr>Proof of fixed set lemma:  Proof of claim</vt:lpstr>
      <vt:lpstr>Black-box hardness amplification: A pair of construction/reduction</vt:lpstr>
      <vt:lpstr>Proof strategy following [Vio06,SV08,GR09]</vt:lpstr>
    </vt:vector>
  </TitlesOfParts>
  <Company>Weizmann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Draft for technical talk</dc:title>
  <dc:creator>computer &amp; math Faculty</dc:creator>
  <cp:lastModifiedBy>Ronen</cp:lastModifiedBy>
  <cp:revision>1739</cp:revision>
  <cp:lastPrinted>1601-01-01T00:00:00Z</cp:lastPrinted>
  <dcterms:created xsi:type="dcterms:W3CDTF">2002-11-07T10:59:15Z</dcterms:created>
  <dcterms:modified xsi:type="dcterms:W3CDTF">2018-10-17T15:29:27Z</dcterms:modified>
</cp:coreProperties>
</file>