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347" r:id="rId4"/>
    <p:sldId id="370" r:id="rId5"/>
    <p:sldId id="264" r:id="rId6"/>
    <p:sldId id="360" r:id="rId7"/>
    <p:sldId id="265" r:id="rId8"/>
    <p:sldId id="374" r:id="rId9"/>
    <p:sldId id="263" r:id="rId10"/>
    <p:sldId id="346" r:id="rId11"/>
    <p:sldId id="372" r:id="rId12"/>
    <p:sldId id="266" r:id="rId13"/>
    <p:sldId id="270" r:id="rId14"/>
    <p:sldId id="294" r:id="rId15"/>
    <p:sldId id="271" r:id="rId16"/>
    <p:sldId id="356" r:id="rId17"/>
    <p:sldId id="359" r:id="rId18"/>
    <p:sldId id="295" r:id="rId19"/>
    <p:sldId id="357" r:id="rId20"/>
    <p:sldId id="282" r:id="rId21"/>
    <p:sldId id="284" r:id="rId22"/>
    <p:sldId id="285" r:id="rId23"/>
    <p:sldId id="296" r:id="rId24"/>
    <p:sldId id="291" r:id="rId25"/>
    <p:sldId id="369" r:id="rId26"/>
    <p:sldId id="328" r:id="rId27"/>
    <p:sldId id="329" r:id="rId28"/>
    <p:sldId id="330" r:id="rId29"/>
    <p:sldId id="331" r:id="rId30"/>
    <p:sldId id="332" r:id="rId31"/>
    <p:sldId id="333" r:id="rId32"/>
    <p:sldId id="337" r:id="rId33"/>
    <p:sldId id="373" r:id="rId34"/>
    <p:sldId id="354" r:id="rId35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davk" initials="n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EE0000"/>
    <a:srgbClr val="00FF00"/>
    <a:srgbClr val="FF0000"/>
    <a:srgbClr val="FF4343"/>
    <a:srgbClr val="FF5D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2" autoAdjust="0"/>
    <p:restoredTop sz="76434" autoAdjust="0"/>
  </p:normalViewPr>
  <p:slideViewPr>
    <p:cSldViewPr snapToGrid="0">
      <p:cViewPr varScale="1">
        <p:scale>
          <a:sx n="71" d="100"/>
          <a:sy n="71" d="100"/>
        </p:scale>
        <p:origin x="2088" y="176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commentAuthors" Target="commentAuthors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Relationship Id="rId4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B0712A0F-0390-42D1-BD9E-ED391B181B60}" type="datetimeFigureOut">
              <a:rPr lang="he-IL" smtClean="0"/>
              <a:t>ט"ז.אלול.תשע"ז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C917F8B-06FB-4593-BC60-BECB6B6D5E8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8111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14584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Find the closest certain  node to r.</a:t>
            </a:r>
          </a:p>
          <a:p>
            <a:pPr marL="228600" indent="-228600">
              <a:buAutoNum type="arabicParenR"/>
            </a:pPr>
            <a:r>
              <a:rPr lang="en-US" dirty="0"/>
              <a:t>Check if we can take a candidate w.r.t r.</a:t>
            </a:r>
          </a:p>
          <a:p>
            <a:pPr marL="0" indent="0">
              <a:buNone/>
            </a:pPr>
            <a:r>
              <a:rPr lang="en-US" dirty="0"/>
              <a:t>We want to use this linear f.t. to search over the pairwise dist.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4896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4760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29617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69341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3932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33217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65124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90525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26296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0226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28600" indent="-228600">
                  <a:buAutoNum type="arabicParenR"/>
                </a:pPr>
                <a:r>
                  <a:rPr lang="en-US" dirty="0"/>
                  <a:t>Can solve opt. problem using f.t.</a:t>
                </a:r>
              </a:p>
              <a:p>
                <a:pPr marL="228600" indent="-228600">
                  <a:buAutoNum type="arabicParenR"/>
                </a:pPr>
                <a:r>
                  <a:rPr lang="en-US" dirty="0"/>
                  <a:t>Possible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are the pairwise distances</a:t>
                </a:r>
              </a:p>
              <a:p>
                <a:pPr marL="228600" indent="-228600">
                  <a:buAutoNum type="arabicParenR"/>
                </a:pPr>
                <a:r>
                  <a:rPr lang="en-US" dirty="0"/>
                  <a:t>Weighted case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228600" indent="-228600">
                  <a:buAutoNum type="arabicParenR"/>
                </a:pPr>
                <a:r>
                  <a:rPr lang="en-US" dirty="0"/>
                  <a:t>Can solve opt. problem using f.t.</a:t>
                </a:r>
              </a:p>
              <a:p>
                <a:pPr marL="228600" indent="-228600">
                  <a:buAutoNum type="arabicParenR"/>
                </a:pPr>
                <a:r>
                  <a:rPr lang="en-US" b="0" i="0">
                    <a:latin typeface="Cambria Math" panose="02040503050406030204" pitchFamily="18" charset="0"/>
                  </a:rPr>
                  <a:t>𝜆^∗</a:t>
                </a:r>
                <a:r>
                  <a:rPr lang="en-US" dirty="0"/>
                  <a:t> is some pairwise dist.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9315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679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Easy if v has one child.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04477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Describe the construction of a polyline. Interface and data structure later.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23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59262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45929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25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57374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26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24111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27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78281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28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78827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29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08438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30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1182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K-partitioning – delete k edges so as to maximize the weight of the lightest resulting subtree</a:t>
            </a:r>
          </a:p>
          <a:p>
            <a:r>
              <a:rPr lang="en-US" dirty="0"/>
              <a:t>P-center – place p supply centers in a graph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45809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31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06195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32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443439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34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7061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K-partitioning – delete k edges so as to maximize the weight of the lightest resulting subtree</a:t>
            </a:r>
          </a:p>
          <a:p>
            <a:r>
              <a:rPr lang="en-US" dirty="0"/>
              <a:t>P-center – place p supply centers in a graph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3574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6144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4904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most one candidate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8203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most one candidate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3140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Check which candidates are certain w.r.t 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17F8B-06FB-4593-BC60-BECB6B6D5E84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070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3330-EB55-4E91-8F09-BAC639326A43}" type="datetimeFigureOut">
              <a:rPr lang="he-IL" smtClean="0"/>
              <a:t>ט"ז.אלול.תשע"ז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BB7-7BA0-4F27-AF55-0BAD8B2D01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56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3330-EB55-4E91-8F09-BAC639326A43}" type="datetimeFigureOut">
              <a:rPr lang="he-IL" smtClean="0"/>
              <a:t>ט"ז.אלול.תשע"ז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BB7-7BA0-4F27-AF55-0BAD8B2D01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246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3330-EB55-4E91-8F09-BAC639326A43}" type="datetimeFigureOut">
              <a:rPr lang="he-IL" smtClean="0"/>
              <a:t>ט"ז.אלול.תשע"ז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BB7-7BA0-4F27-AF55-0BAD8B2D01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611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3330-EB55-4E91-8F09-BAC639326A43}" type="datetimeFigureOut">
              <a:rPr lang="he-IL" smtClean="0"/>
              <a:t>ט"ז.אלול.תשע"ז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BB7-7BA0-4F27-AF55-0BAD8B2D01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448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3330-EB55-4E91-8F09-BAC639326A43}" type="datetimeFigureOut">
              <a:rPr lang="he-IL" smtClean="0"/>
              <a:t>ט"ז.אלול.תשע"ז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BB7-7BA0-4F27-AF55-0BAD8B2D01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211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3330-EB55-4E91-8F09-BAC639326A43}" type="datetimeFigureOut">
              <a:rPr lang="he-IL" smtClean="0"/>
              <a:t>ט"ז.אלול.תשע"ז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BB7-7BA0-4F27-AF55-0BAD8B2D01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7220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3330-EB55-4E91-8F09-BAC639326A43}" type="datetimeFigureOut">
              <a:rPr lang="he-IL" smtClean="0"/>
              <a:t>ט"ז.אלול.תשע"ז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BB7-7BA0-4F27-AF55-0BAD8B2D01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441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3330-EB55-4E91-8F09-BAC639326A43}" type="datetimeFigureOut">
              <a:rPr lang="he-IL" smtClean="0"/>
              <a:t>ט"ז.אלול.תשע"ז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BB7-7BA0-4F27-AF55-0BAD8B2D01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180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3330-EB55-4E91-8F09-BAC639326A43}" type="datetimeFigureOut">
              <a:rPr lang="he-IL" smtClean="0"/>
              <a:t>ט"ז.אלול.תשע"ז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BB7-7BA0-4F27-AF55-0BAD8B2D01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283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3330-EB55-4E91-8F09-BAC639326A43}" type="datetimeFigureOut">
              <a:rPr lang="he-IL" smtClean="0"/>
              <a:t>ט"ז.אלול.תשע"ז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BB7-7BA0-4F27-AF55-0BAD8B2D01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124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D3330-EB55-4E91-8F09-BAC639326A43}" type="datetimeFigureOut">
              <a:rPr lang="he-IL" smtClean="0"/>
              <a:t>ט"ז.אלול.תשע"ז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BB7-7BA0-4F27-AF55-0BAD8B2D01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900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D3330-EB55-4E91-8F09-BAC639326A43}" type="datetimeFigureOut">
              <a:rPr lang="he-IL" smtClean="0"/>
              <a:t>ט"ז.אלול.תשע"ז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7BB7-7BA0-4F27-AF55-0BAD8B2D01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722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image" Target="../media/image180.png"/><Relationship Id="rId5" Type="http://schemas.openxmlformats.org/officeDocument/2006/relationships/image" Target="../media/image190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60.png"/><Relationship Id="rId5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6" Type="http://schemas.openxmlformats.org/officeDocument/2006/relationships/image" Target="../media/image36.png"/><Relationship Id="rId7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Relationship Id="rId8" Type="http://schemas.openxmlformats.org/officeDocument/2006/relationships/image" Target="../media/image42.png"/><Relationship Id="rId9" Type="http://schemas.openxmlformats.org/officeDocument/2006/relationships/image" Target="../media/image43.png"/><Relationship Id="rId10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4" Type="http://schemas.openxmlformats.org/officeDocument/2006/relationships/image" Target="../media/image21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Relationship Id="rId7" Type="http://schemas.openxmlformats.org/officeDocument/2006/relationships/image" Target="../media/image48.png"/><Relationship Id="rId8" Type="http://schemas.openxmlformats.org/officeDocument/2006/relationships/image" Target="../media/image49.png"/><Relationship Id="rId9" Type="http://schemas.openxmlformats.org/officeDocument/2006/relationships/image" Target="../media/image50.png"/><Relationship Id="rId10" Type="http://schemas.openxmlformats.org/officeDocument/2006/relationships/image" Target="../media/image51.png"/><Relationship Id="rId11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3.png"/><Relationship Id="rId1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21.png"/><Relationship Id="rId6" Type="http://schemas.openxmlformats.org/officeDocument/2006/relationships/image" Target="../media/image38.png"/><Relationship Id="rId7" Type="http://schemas.openxmlformats.org/officeDocument/2006/relationships/image" Target="../media/image39.png"/><Relationship Id="rId8" Type="http://schemas.openxmlformats.org/officeDocument/2006/relationships/image" Target="../media/image40.png"/><Relationship Id="rId9" Type="http://schemas.openxmlformats.org/officeDocument/2006/relationships/image" Target="../media/image41.png"/><Relationship Id="rId10" Type="http://schemas.openxmlformats.org/officeDocument/2006/relationships/image" Target="../media/image4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4" Type="http://schemas.openxmlformats.org/officeDocument/2006/relationships/image" Target="../media/image21.png"/><Relationship Id="rId5" Type="http://schemas.openxmlformats.org/officeDocument/2006/relationships/image" Target="../media/image56.png"/><Relationship Id="rId6" Type="http://schemas.openxmlformats.org/officeDocument/2006/relationships/image" Target="../media/image57.png"/><Relationship Id="rId7" Type="http://schemas.openxmlformats.org/officeDocument/2006/relationships/image" Target="../media/image53.png"/><Relationship Id="rId8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60.png"/><Relationship Id="rId5" Type="http://schemas.openxmlformats.org/officeDocument/2006/relationships/image" Target="../media/image61.png"/><Relationship Id="rId6" Type="http://schemas.openxmlformats.org/officeDocument/2006/relationships/image" Target="../media/image62.png"/><Relationship Id="rId7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01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4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4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4" Type="http://schemas.openxmlformats.org/officeDocument/2006/relationships/image" Target="../media/image100.png"/><Relationship Id="rId5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Dispersion on Trees</a:t>
            </a:r>
            <a:endParaRPr lang="he-IL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95567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 err="1"/>
              <a:t>Paweł</a:t>
            </a:r>
            <a:r>
              <a:rPr lang="en-US" sz="3200" dirty="0"/>
              <a:t> </a:t>
            </a:r>
            <a:r>
              <a:rPr lang="en-US" sz="3200" dirty="0" err="1"/>
              <a:t>Gawrychowski</a:t>
            </a:r>
            <a:r>
              <a:rPr lang="en-US" sz="3200" dirty="0"/>
              <a:t>, </a:t>
            </a:r>
            <a:r>
              <a:rPr lang="en-US" sz="3200" b="1" dirty="0" err="1"/>
              <a:t>Nadav</a:t>
            </a:r>
            <a:r>
              <a:rPr lang="en-US" sz="3200" b="1" dirty="0"/>
              <a:t> </a:t>
            </a:r>
            <a:r>
              <a:rPr lang="en-US" sz="3200" b="1" dirty="0" err="1"/>
              <a:t>Krasnopolsky</a:t>
            </a:r>
            <a:r>
              <a:rPr lang="en-US" sz="3200" dirty="0"/>
              <a:t>,</a:t>
            </a:r>
          </a:p>
          <a:p>
            <a:r>
              <a:rPr lang="en-US" sz="3200" dirty="0"/>
              <a:t> Shay </a:t>
            </a:r>
            <a:r>
              <a:rPr lang="en-US" sz="3200" dirty="0" err="1"/>
              <a:t>Mozes</a:t>
            </a:r>
            <a:r>
              <a:rPr lang="en-US" sz="3200" dirty="0"/>
              <a:t>, Oren </a:t>
            </a:r>
            <a:r>
              <a:rPr lang="en-US" sz="3200" dirty="0" err="1"/>
              <a:t>Weimann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2266896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412523" y="2093852"/>
            <a:ext cx="281354" cy="25790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4419600" y="3270737"/>
            <a:ext cx="281354" cy="25790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/>
          <p:cNvSpPr/>
          <p:nvPr/>
        </p:nvSpPr>
        <p:spPr>
          <a:xfrm>
            <a:off x="6412523" y="3270738"/>
            <a:ext cx="281354" cy="25790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Oval 6"/>
          <p:cNvSpPr/>
          <p:nvPr/>
        </p:nvSpPr>
        <p:spPr>
          <a:xfrm>
            <a:off x="8405446" y="3270738"/>
            <a:ext cx="281354" cy="25790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Isosceles Triangle 8"/>
          <p:cNvSpPr/>
          <p:nvPr/>
        </p:nvSpPr>
        <p:spPr>
          <a:xfrm>
            <a:off x="3657600" y="3528644"/>
            <a:ext cx="1805354" cy="239151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Isosceles Triangle 9"/>
          <p:cNvSpPr/>
          <p:nvPr/>
        </p:nvSpPr>
        <p:spPr>
          <a:xfrm>
            <a:off x="5650523" y="3528644"/>
            <a:ext cx="1805354" cy="239151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Isosceles Triangle 10"/>
          <p:cNvSpPr/>
          <p:nvPr/>
        </p:nvSpPr>
        <p:spPr>
          <a:xfrm>
            <a:off x="7643446" y="3528644"/>
            <a:ext cx="1805354" cy="239151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3" name="Straight Connector 12"/>
          <p:cNvCxnSpPr>
            <a:stCxn id="5" idx="7"/>
            <a:endCxn id="4" idx="3"/>
          </p:cNvCxnSpPr>
          <p:nvPr/>
        </p:nvCxnSpPr>
        <p:spPr>
          <a:xfrm flipV="1">
            <a:off x="4659751" y="2313989"/>
            <a:ext cx="1793975" cy="9945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4" idx="4"/>
          </p:cNvCxnSpPr>
          <p:nvPr/>
        </p:nvCxnSpPr>
        <p:spPr>
          <a:xfrm flipV="1">
            <a:off x="6553200" y="2351759"/>
            <a:ext cx="0" cy="91897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1"/>
            <a:endCxn id="4" idx="5"/>
          </p:cNvCxnSpPr>
          <p:nvPr/>
        </p:nvCxnSpPr>
        <p:spPr>
          <a:xfrm flipH="1" flipV="1">
            <a:off x="6652674" y="2313989"/>
            <a:ext cx="1793975" cy="99451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0"/>
            <a:endCxn id="9" idx="0"/>
          </p:cNvCxnSpPr>
          <p:nvPr/>
        </p:nvCxnSpPr>
        <p:spPr>
          <a:xfrm>
            <a:off x="4560277" y="35286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0"/>
          </p:cNvCxnSpPr>
          <p:nvPr/>
        </p:nvCxnSpPr>
        <p:spPr>
          <a:xfrm>
            <a:off x="4560277" y="3528644"/>
            <a:ext cx="99474" cy="5495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0"/>
          </p:cNvCxnSpPr>
          <p:nvPr/>
        </p:nvCxnSpPr>
        <p:spPr>
          <a:xfrm flipH="1">
            <a:off x="6315456" y="3528644"/>
            <a:ext cx="237744" cy="13183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0" idx="0"/>
          </p:cNvCxnSpPr>
          <p:nvPr/>
        </p:nvCxnSpPr>
        <p:spPr>
          <a:xfrm>
            <a:off x="6553200" y="3528644"/>
            <a:ext cx="97067" cy="9189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1" idx="0"/>
          </p:cNvCxnSpPr>
          <p:nvPr/>
        </p:nvCxnSpPr>
        <p:spPr>
          <a:xfrm flipH="1">
            <a:off x="8534400" y="3528644"/>
            <a:ext cx="11723" cy="53657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8468677" y="4077754"/>
            <a:ext cx="131445" cy="14065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Oval 44"/>
          <p:cNvSpPr/>
          <p:nvPr/>
        </p:nvSpPr>
        <p:spPr>
          <a:xfrm>
            <a:off x="6586464" y="4447624"/>
            <a:ext cx="131445" cy="14065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Oval 45"/>
          <p:cNvSpPr/>
          <p:nvPr/>
        </p:nvSpPr>
        <p:spPr>
          <a:xfrm>
            <a:off x="4610014" y="4077754"/>
            <a:ext cx="131445" cy="14065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Oval 46"/>
          <p:cNvSpPr/>
          <p:nvPr/>
        </p:nvSpPr>
        <p:spPr>
          <a:xfrm>
            <a:off x="6249733" y="4776672"/>
            <a:ext cx="131445" cy="14065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0DC10388-5916-410B-BA8B-283B14C770D9}"/>
                  </a:ext>
                </a:extLst>
              </p:cNvPr>
              <p:cNvSpPr txBox="1"/>
              <p:nvPr/>
            </p:nvSpPr>
            <p:spPr>
              <a:xfrm>
                <a:off x="6690069" y="1888567"/>
                <a:ext cx="487918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DC10388-5916-410B-BA8B-283B14C770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069" y="1888567"/>
                <a:ext cx="48791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itle 1">
            <a:extLst>
              <a:ext uri="{FF2B5EF4-FFF2-40B4-BE49-F238E27FC236}">
                <a16:creationId xmlns:a16="http://schemas.microsoft.com/office/drawing/2014/main" xmlns="" id="{3DA47463-2C68-46E7-86C3-CE4480C2BD14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Linear time feasibility test</a:t>
            </a:r>
            <a:r>
              <a:rPr lang="en-US" sz="2700"/>
              <a:t> </a:t>
            </a:r>
            <a:r>
              <a:rPr lang="en-US" sz="2700">
                <a:solidFill>
                  <a:srgbClr val="CC0066"/>
                </a:solidFill>
              </a:rPr>
              <a:t>[Bhattacharya and Houle 1997]</a:t>
            </a:r>
            <a:r>
              <a:rPr lang="he-IL">
                <a:solidFill>
                  <a:srgbClr val="CC0066"/>
                </a:solidFill>
              </a:rPr>
              <a:t/>
            </a:r>
            <a:br>
              <a:rPr lang="he-IL">
                <a:solidFill>
                  <a:srgbClr val="CC0066"/>
                </a:solidFill>
              </a:rPr>
            </a:br>
            <a:r>
              <a:rPr lang="en-US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034845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6487CE-FBF5-45E9-BAED-907258B8B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 optimization problem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6130DBE9-F84A-46AC-9A71-405EACE429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possible by binary searching over an implicitly constructed array containing all pairwise distances </a:t>
                </a:r>
                <a:r>
                  <a:rPr lang="en-US" sz="2400" dirty="0">
                    <a:solidFill>
                      <a:srgbClr val="CC0066"/>
                    </a:solidFill>
                  </a:rPr>
                  <a:t>[Bhattacharya and Houle 1997]</a:t>
                </a:r>
                <a:r>
                  <a:rPr lang="en-US" sz="2400" dirty="0"/>
                  <a:t>.</a:t>
                </a:r>
                <a:endParaRPr lang="en-US" dirty="0"/>
              </a:p>
              <a:p>
                <a:r>
                  <a:rPr lang="en-US" dirty="0"/>
                  <a:t>To achieve better running time we build a </a:t>
                </a:r>
                <a:r>
                  <a:rPr lang="en-US" b="1" dirty="0"/>
                  <a:t>sublinear </a:t>
                </a:r>
                <a:r>
                  <a:rPr lang="en-US" dirty="0"/>
                  <a:t>feasibility test, and use a more complex search methods </a:t>
                </a:r>
                <a:r>
                  <a:rPr lang="en-US" sz="2400" dirty="0">
                    <a:solidFill>
                      <a:srgbClr val="CC0066"/>
                    </a:solidFill>
                  </a:rPr>
                  <a:t>[Frederickson 1990]</a:t>
                </a:r>
                <a:r>
                  <a:rPr lang="en-US" dirty="0"/>
                  <a:t>.</a:t>
                </a:r>
                <a:endParaRPr lang="he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30DBE9-F84A-46AC-9A71-405EACE429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27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7232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Our sublinear feasibility test</a:t>
            </a:r>
            <a:endParaRPr lang="he-IL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7183669" cy="4351338"/>
              </a:xfrm>
            </p:spPr>
            <p:txBody>
              <a:bodyPr>
                <a:normAutofit/>
              </a:bodyPr>
              <a:lstStyle/>
              <a:p>
                <a:r>
                  <a:rPr lang="en-US" sz="3200" dirty="0"/>
                  <a:t>Partition the tree in linear time into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32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 </a:t>
                </a:r>
                <a:r>
                  <a:rPr lang="en-US" sz="3200" dirty="0">
                    <a:solidFill>
                      <a:schemeClr val="bg1">
                        <a:lumMod val="50000"/>
                      </a:schemeClr>
                    </a:solidFill>
                  </a:rPr>
                  <a:t>fragments</a:t>
                </a:r>
                <a:r>
                  <a:rPr lang="en-US" sz="3200" dirty="0"/>
                  <a:t> of size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/>
                  <a:t>.</a:t>
                </a:r>
              </a:p>
              <a:p>
                <a:r>
                  <a:rPr lang="en-US" sz="3200" dirty="0"/>
                  <a:t>Preprocess </a:t>
                </a:r>
                <a:r>
                  <a:rPr lang="en-US" sz="3200" dirty="0" err="1"/>
                  <a:t>s.t.</a:t>
                </a:r>
                <a:r>
                  <a:rPr lang="en-US" sz="3200" dirty="0"/>
                  <a:t> during a feasibility test a fragment of size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3200" dirty="0"/>
                  <a:t> is handled in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sz="3200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3200" dirty="0"/>
                  <a:t> time.</a:t>
                </a:r>
              </a:p>
              <a:p>
                <a:r>
                  <a:rPr lang="en-US" sz="3200" dirty="0"/>
                  <a:t>This gives us an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32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func>
                      <m:funcPr>
                        <m:ctrlPr>
                          <a:rPr lang="en-US" sz="3200" i="1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3200" dirty="0"/>
                  <a:t> time feasibility test.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7183669" cy="4351338"/>
              </a:xfrm>
              <a:blipFill>
                <a:blip r:embed="rId3"/>
                <a:stretch>
                  <a:fillRect l="-1952" t="-294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CE8BED54-7DEC-4388-ABED-B39EEF4369A7}"/>
              </a:ext>
            </a:extLst>
          </p:cNvPr>
          <p:cNvSpPr/>
          <p:nvPr/>
        </p:nvSpPr>
        <p:spPr>
          <a:xfrm>
            <a:off x="7581626" y="1937385"/>
            <a:ext cx="4545557" cy="3902392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52B12CB2-850C-4349-963F-7A62E91409C3}"/>
              </a:ext>
            </a:extLst>
          </p:cNvPr>
          <p:cNvSpPr/>
          <p:nvPr/>
        </p:nvSpPr>
        <p:spPr>
          <a:xfrm>
            <a:off x="8378781" y="3141038"/>
            <a:ext cx="2951246" cy="2693664"/>
          </a:xfrm>
          <a:custGeom>
            <a:avLst/>
            <a:gdLst>
              <a:gd name="connsiteX0" fmla="*/ 1808480 w 3540760"/>
              <a:gd name="connsiteY0" fmla="*/ 0 h 3566160"/>
              <a:gd name="connsiteX1" fmla="*/ 0 w 3540760"/>
              <a:gd name="connsiteY1" fmla="*/ 3550920 h 3566160"/>
              <a:gd name="connsiteX2" fmla="*/ 1818640 w 3540760"/>
              <a:gd name="connsiteY2" fmla="*/ 2108200 h 3566160"/>
              <a:gd name="connsiteX3" fmla="*/ 3540760 w 3540760"/>
              <a:gd name="connsiteY3" fmla="*/ 3566160 h 3566160"/>
              <a:gd name="connsiteX4" fmla="*/ 1808480 w 3540760"/>
              <a:gd name="connsiteY4" fmla="*/ 0 h 3566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40760" h="3566160">
                <a:moveTo>
                  <a:pt x="1808480" y="0"/>
                </a:moveTo>
                <a:lnTo>
                  <a:pt x="0" y="3550920"/>
                </a:lnTo>
                <a:lnTo>
                  <a:pt x="1818640" y="2108200"/>
                </a:lnTo>
                <a:lnTo>
                  <a:pt x="3540760" y="3566160"/>
                </a:lnTo>
                <a:lnTo>
                  <a:pt x="1808480" y="0"/>
                </a:lnTo>
                <a:close/>
              </a:path>
            </a:pathLst>
          </a:custGeom>
          <a:solidFill>
            <a:schemeClr val="bg1">
              <a:lumMod val="65000"/>
              <a:alpha val="3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xmlns="" id="{F048B659-B99A-4928-8ECA-68F895D4D869}"/>
              </a:ext>
            </a:extLst>
          </p:cNvPr>
          <p:cNvSpPr/>
          <p:nvPr/>
        </p:nvSpPr>
        <p:spPr>
          <a:xfrm>
            <a:off x="9854404" y="4698603"/>
            <a:ext cx="87901" cy="8280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072C4F4F-50D2-4157-808F-FE4D99735DB0}"/>
              </a:ext>
            </a:extLst>
          </p:cNvPr>
          <p:cNvSpPr/>
          <p:nvPr/>
        </p:nvSpPr>
        <p:spPr>
          <a:xfrm>
            <a:off x="9842295" y="3116697"/>
            <a:ext cx="87901" cy="8280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CBEEB6E-675A-4594-B83F-8ABC1424D5C8}"/>
              </a:ext>
            </a:extLst>
          </p:cNvPr>
          <p:cNvSpPr txBox="1"/>
          <p:nvPr/>
        </p:nvSpPr>
        <p:spPr>
          <a:xfrm>
            <a:off x="9922475" y="2888904"/>
            <a:ext cx="8968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root</a:t>
            </a:r>
            <a:endParaRPr lang="he-IL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84106D6-BEA6-4D28-984B-E4A714AB757A}"/>
              </a:ext>
            </a:extLst>
          </p:cNvPr>
          <p:cNvSpPr txBox="1"/>
          <p:nvPr/>
        </p:nvSpPr>
        <p:spPr>
          <a:xfrm>
            <a:off x="9593408" y="4849927"/>
            <a:ext cx="65813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hole</a:t>
            </a:r>
            <a:endParaRPr lang="he-IL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1377F35E-5F2A-48FF-A7AE-55B1072B7FD9}"/>
              </a:ext>
            </a:extLst>
          </p:cNvPr>
          <p:cNvCxnSpPr>
            <a:cxnSpLocks/>
            <a:stCxn id="21" idx="0"/>
            <a:endCxn id="21" idx="2"/>
          </p:cNvCxnSpPr>
          <p:nvPr/>
        </p:nvCxnSpPr>
        <p:spPr>
          <a:xfrm>
            <a:off x="9886161" y="3141038"/>
            <a:ext cx="8468" cy="15924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061935F2-0D4E-43A4-A94E-CCC995443117}"/>
              </a:ext>
            </a:extLst>
          </p:cNvPr>
          <p:cNvSpPr txBox="1"/>
          <p:nvPr/>
        </p:nvSpPr>
        <p:spPr>
          <a:xfrm>
            <a:off x="9891665" y="3363008"/>
            <a:ext cx="88305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/>
              <a:t>spine</a:t>
            </a:r>
            <a:endParaRPr lang="he-IL" sz="16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C0CA2106-EA5F-4593-A311-7935F7DE2E97}"/>
              </a:ext>
            </a:extLst>
          </p:cNvPr>
          <p:cNvSpPr/>
          <p:nvPr/>
        </p:nvSpPr>
        <p:spPr>
          <a:xfrm>
            <a:off x="10012561" y="5160799"/>
            <a:ext cx="87901" cy="82801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24A8CB7A-B02D-45A6-845F-21B7DE5F6FD4}"/>
              </a:ext>
            </a:extLst>
          </p:cNvPr>
          <p:cNvSpPr/>
          <p:nvPr/>
        </p:nvSpPr>
        <p:spPr>
          <a:xfrm>
            <a:off x="9675063" y="5305050"/>
            <a:ext cx="87901" cy="82801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2158C21A-9D0E-4314-A978-3B94188BB46B}"/>
              </a:ext>
            </a:extLst>
          </p:cNvPr>
          <p:cNvCxnSpPr>
            <a:cxnSpLocks/>
          </p:cNvCxnSpPr>
          <p:nvPr/>
        </p:nvCxnSpPr>
        <p:spPr>
          <a:xfrm flipH="1">
            <a:off x="9715057" y="4781404"/>
            <a:ext cx="179572" cy="523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CF4A9A8C-275A-4BE1-9B4F-E64B003EB007}"/>
              </a:ext>
            </a:extLst>
          </p:cNvPr>
          <p:cNvCxnSpPr>
            <a:cxnSpLocks/>
            <a:stCxn id="22" idx="4"/>
            <a:endCxn id="18" idx="1"/>
          </p:cNvCxnSpPr>
          <p:nvPr/>
        </p:nvCxnSpPr>
        <p:spPr>
          <a:xfrm>
            <a:off x="9898355" y="4781404"/>
            <a:ext cx="127079" cy="3915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>
            <a:extLst>
              <a:ext uri="{FF2B5EF4-FFF2-40B4-BE49-F238E27FC236}">
                <a16:creationId xmlns:a16="http://schemas.microsoft.com/office/drawing/2014/main" xmlns="" id="{367E47F9-7D9D-4696-896B-B323A8B6460F}"/>
              </a:ext>
            </a:extLst>
          </p:cNvPr>
          <p:cNvSpPr/>
          <p:nvPr/>
        </p:nvSpPr>
        <p:spPr>
          <a:xfrm rot="3244113">
            <a:off x="7952384" y="2803368"/>
            <a:ext cx="2511245" cy="1797354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05BA8909-E8DD-44B7-B4A1-0F08233AC944}"/>
              </a:ext>
            </a:extLst>
          </p:cNvPr>
          <p:cNvCxnSpPr>
            <a:cxnSpLocks/>
          </p:cNvCxnSpPr>
          <p:nvPr/>
        </p:nvCxnSpPr>
        <p:spPr>
          <a:xfrm flipH="1" flipV="1">
            <a:off x="9930196" y="3168052"/>
            <a:ext cx="99629" cy="1463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1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0.23333 L 0.03724 -0.17106 C 0.04557 -0.15787 0.05039 -0.13819 0.05039 -0.11759 C 0.05039 -0.09421 0.04557 -0.07569 0.03724 -0.0625 L 4.16667E-7 -4.81481E-6 " pathEditMode="relative" rAng="0" ptsTypes="AAAAA">
                                      <p:cBhvr>
                                        <p:cTn id="65" dur="20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3" y="11667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58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0.23333 L 0.03724 -0.17107 C 0.04557 -0.15787 0.05039 -0.13819 0.05039 -0.11759 C 0.05039 -0.09421 0.04557 -0.07569 0.03724 -0.0625 L 4.58333E-6 3.7037E-7 " pathEditMode="relative" rAng="0" ptsTypes="AAAAA">
                                      <p:cBhvr>
                                        <p:cTn id="67" dur="2000" spd="-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3" y="11667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23334 L 0.03724 -0.17107 C 0.04557 -0.15787 0.05039 -0.1382 0.05039 -0.1176 C 0.05039 -0.09422 0.04557 -0.0757 0.03724 -0.0625 L 3.33333E-6 3.33333E-6 " pathEditMode="relative" rAng="0" ptsTypes="AAAAA">
                                      <p:cBhvr>
                                        <p:cTn id="69" dur="2000" spd="-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3" y="11667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0.23333 L 0.03724 -0.17106 C 0.04557 -0.15787 0.05039 -0.13819 0.05039 -0.11759 C 0.05039 -0.09421 0.04557 -0.07569 0.03724 -0.0625 L 2.70833E-6 -4.44444E-6 " pathEditMode="relative" rAng="0" ptsTypes="AAAAA">
                                      <p:cBhvr>
                                        <p:cTn id="71" dur="2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3" y="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7" grpId="0"/>
      <p:bldP spid="27" grpId="1"/>
      <p:bldP spid="18" grpId="0" animBg="1"/>
      <p:bldP spid="18" grpId="1" animBg="1"/>
      <p:bldP spid="19" grpId="0" animBg="1"/>
      <p:bldP spid="19" grpId="1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Preprocessing fragments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63408"/>
            <a:ext cx="6933071" cy="43008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Run linear f.t. for the subtrees hanging off the spine, reduce each of them to at most two nodes. 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Obtain a caterpillar.</a:t>
            </a:r>
          </a:p>
        </p:txBody>
      </p:sp>
      <p:sp>
        <p:nvSpPr>
          <p:cNvPr id="8" name="Freeform: Shape 7"/>
          <p:cNvSpPr/>
          <p:nvPr/>
        </p:nvSpPr>
        <p:spPr>
          <a:xfrm>
            <a:off x="6990080" y="1927225"/>
            <a:ext cx="4064000" cy="4307840"/>
          </a:xfrm>
          <a:custGeom>
            <a:avLst/>
            <a:gdLst>
              <a:gd name="connsiteX0" fmla="*/ 2204720 w 4064000"/>
              <a:gd name="connsiteY0" fmla="*/ 0 h 4307840"/>
              <a:gd name="connsiteX1" fmla="*/ 0 w 4064000"/>
              <a:gd name="connsiteY1" fmla="*/ 4307840 h 4307840"/>
              <a:gd name="connsiteX2" fmla="*/ 2204720 w 4064000"/>
              <a:gd name="connsiteY2" fmla="*/ 3759200 h 4307840"/>
              <a:gd name="connsiteX3" fmla="*/ 4064000 w 4064000"/>
              <a:gd name="connsiteY3" fmla="*/ 4307840 h 4307840"/>
              <a:gd name="connsiteX4" fmla="*/ 2204720 w 4064000"/>
              <a:gd name="connsiteY4" fmla="*/ 0 h 430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64000" h="4307840">
                <a:moveTo>
                  <a:pt x="2204720" y="0"/>
                </a:moveTo>
                <a:lnTo>
                  <a:pt x="0" y="4307840"/>
                </a:lnTo>
                <a:lnTo>
                  <a:pt x="2204720" y="3759200"/>
                </a:lnTo>
                <a:lnTo>
                  <a:pt x="4064000" y="4307840"/>
                </a:lnTo>
                <a:lnTo>
                  <a:pt x="220472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6" name="Oval 5"/>
          <p:cNvSpPr/>
          <p:nvPr/>
        </p:nvSpPr>
        <p:spPr>
          <a:xfrm>
            <a:off x="9125584" y="5612448"/>
            <a:ext cx="140335" cy="1349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9125584" y="1863408"/>
            <a:ext cx="140335" cy="1349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Isosceles Triangle 15"/>
          <p:cNvSpPr/>
          <p:nvPr/>
        </p:nvSpPr>
        <p:spPr>
          <a:xfrm>
            <a:off x="8604404" y="3163599"/>
            <a:ext cx="480851" cy="62847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Isosceles Triangle 16"/>
          <p:cNvSpPr/>
          <p:nvPr/>
        </p:nvSpPr>
        <p:spPr>
          <a:xfrm>
            <a:off x="9383522" y="3575161"/>
            <a:ext cx="610237" cy="360017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Isosceles Triangle 17"/>
          <p:cNvSpPr/>
          <p:nvPr/>
        </p:nvSpPr>
        <p:spPr>
          <a:xfrm>
            <a:off x="8416351" y="4268633"/>
            <a:ext cx="513080" cy="25415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Isosceles Triangle 18"/>
          <p:cNvSpPr/>
          <p:nvPr/>
        </p:nvSpPr>
        <p:spPr>
          <a:xfrm>
            <a:off x="9397623" y="4733490"/>
            <a:ext cx="754836" cy="41969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Isosceles Triangle 19"/>
          <p:cNvSpPr/>
          <p:nvPr/>
        </p:nvSpPr>
        <p:spPr>
          <a:xfrm>
            <a:off x="7941990" y="5041897"/>
            <a:ext cx="1049734" cy="63804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" name="Straight Connector 21"/>
          <p:cNvCxnSpPr>
            <a:cxnSpLocks/>
            <a:stCxn id="55" idx="3"/>
            <a:endCxn id="16" idx="0"/>
          </p:cNvCxnSpPr>
          <p:nvPr/>
        </p:nvCxnSpPr>
        <p:spPr>
          <a:xfrm flipH="1">
            <a:off x="8844830" y="2675099"/>
            <a:ext cx="332478" cy="488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  <a:stCxn id="58" idx="5"/>
            <a:endCxn id="17" idx="0"/>
          </p:cNvCxnSpPr>
          <p:nvPr/>
        </p:nvCxnSpPr>
        <p:spPr>
          <a:xfrm>
            <a:off x="9209636" y="3246855"/>
            <a:ext cx="479005" cy="3283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  <a:stCxn id="60" idx="3"/>
            <a:endCxn id="18" idx="0"/>
          </p:cNvCxnSpPr>
          <p:nvPr/>
        </p:nvCxnSpPr>
        <p:spPr>
          <a:xfrm flipH="1">
            <a:off x="8672891" y="3747898"/>
            <a:ext cx="505107" cy="5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  <a:stCxn id="61" idx="5"/>
            <a:endCxn id="19" idx="0"/>
          </p:cNvCxnSpPr>
          <p:nvPr/>
        </p:nvCxnSpPr>
        <p:spPr>
          <a:xfrm>
            <a:off x="9211436" y="4283520"/>
            <a:ext cx="563605" cy="4499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  <a:stCxn id="64" idx="3"/>
            <a:endCxn id="20" idx="0"/>
          </p:cNvCxnSpPr>
          <p:nvPr/>
        </p:nvCxnSpPr>
        <p:spPr>
          <a:xfrm flipH="1">
            <a:off x="8466857" y="4784217"/>
            <a:ext cx="711083" cy="257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Isosceles Triangle 58"/>
          <p:cNvSpPr/>
          <p:nvPr/>
        </p:nvSpPr>
        <p:spPr>
          <a:xfrm>
            <a:off x="9397623" y="4733490"/>
            <a:ext cx="754836" cy="41969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Oval 61"/>
          <p:cNvSpPr/>
          <p:nvPr/>
        </p:nvSpPr>
        <p:spPr>
          <a:xfrm>
            <a:off x="9716010" y="4872451"/>
            <a:ext cx="65756" cy="58209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Oval 62"/>
          <p:cNvSpPr/>
          <p:nvPr/>
        </p:nvSpPr>
        <p:spPr>
          <a:xfrm>
            <a:off x="9792793" y="4961596"/>
            <a:ext cx="65756" cy="5820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5" name="Straight Connector 64"/>
          <p:cNvCxnSpPr>
            <a:cxnSpLocks/>
            <a:stCxn id="63" idx="0"/>
            <a:endCxn id="59" idx="0"/>
          </p:cNvCxnSpPr>
          <p:nvPr/>
        </p:nvCxnSpPr>
        <p:spPr>
          <a:xfrm flipH="1" flipV="1">
            <a:off x="9775041" y="4733490"/>
            <a:ext cx="50630" cy="2281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cxnSpLocks/>
            <a:stCxn id="62" idx="0"/>
            <a:endCxn id="59" idx="0"/>
          </p:cNvCxnSpPr>
          <p:nvPr/>
        </p:nvCxnSpPr>
        <p:spPr>
          <a:xfrm flipV="1">
            <a:off x="9748888" y="4733490"/>
            <a:ext cx="26153" cy="1389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Isosceles Triangle 72"/>
          <p:cNvSpPr/>
          <p:nvPr/>
        </p:nvSpPr>
        <p:spPr>
          <a:xfrm>
            <a:off x="8416526" y="4270421"/>
            <a:ext cx="513080" cy="254159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5" name="Straight Connector 84"/>
          <p:cNvCxnSpPr>
            <a:cxnSpLocks/>
            <a:stCxn id="138" idx="0"/>
            <a:endCxn id="73" idx="0"/>
          </p:cNvCxnSpPr>
          <p:nvPr/>
        </p:nvCxnSpPr>
        <p:spPr>
          <a:xfrm flipH="1" flipV="1">
            <a:off x="8673066" y="4270421"/>
            <a:ext cx="66811" cy="163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cxnSpLocks/>
            <a:stCxn id="148" idx="0"/>
            <a:endCxn id="73" idx="0"/>
          </p:cNvCxnSpPr>
          <p:nvPr/>
        </p:nvCxnSpPr>
        <p:spPr>
          <a:xfrm flipV="1">
            <a:off x="8637129" y="4270421"/>
            <a:ext cx="35937" cy="1047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Isosceles Triangle 96"/>
          <p:cNvSpPr/>
          <p:nvPr/>
        </p:nvSpPr>
        <p:spPr>
          <a:xfrm>
            <a:off x="9380121" y="3574009"/>
            <a:ext cx="610237" cy="360017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1" name="Straight Connector 100"/>
          <p:cNvCxnSpPr>
            <a:cxnSpLocks/>
            <a:stCxn id="136" idx="0"/>
            <a:endCxn id="97" idx="0"/>
          </p:cNvCxnSpPr>
          <p:nvPr/>
        </p:nvCxnSpPr>
        <p:spPr>
          <a:xfrm flipH="1" flipV="1">
            <a:off x="9685240" y="3574009"/>
            <a:ext cx="79151" cy="2086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cxnSpLocks/>
            <a:stCxn id="149" idx="0"/>
            <a:endCxn id="97" idx="0"/>
          </p:cNvCxnSpPr>
          <p:nvPr/>
        </p:nvCxnSpPr>
        <p:spPr>
          <a:xfrm flipV="1">
            <a:off x="9634423" y="3574009"/>
            <a:ext cx="50817" cy="1238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Isosceles Triangle 109"/>
          <p:cNvSpPr/>
          <p:nvPr/>
        </p:nvSpPr>
        <p:spPr>
          <a:xfrm>
            <a:off x="8602725" y="3163599"/>
            <a:ext cx="480851" cy="62847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4" name="Straight Connector 113"/>
          <p:cNvCxnSpPr>
            <a:cxnSpLocks/>
            <a:endCxn id="110" idx="0"/>
          </p:cNvCxnSpPr>
          <p:nvPr/>
        </p:nvCxnSpPr>
        <p:spPr>
          <a:xfrm flipH="1" flipV="1">
            <a:off x="8843151" y="3163599"/>
            <a:ext cx="121686" cy="337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cxnSpLocks/>
            <a:stCxn id="142" idx="0"/>
            <a:endCxn id="110" idx="0"/>
          </p:cNvCxnSpPr>
          <p:nvPr/>
        </p:nvCxnSpPr>
        <p:spPr>
          <a:xfrm flipH="1" flipV="1">
            <a:off x="8843151" y="3163599"/>
            <a:ext cx="52943" cy="3543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cxnSpLocks/>
            <a:stCxn id="150" idx="0"/>
            <a:endCxn id="110" idx="0"/>
          </p:cNvCxnSpPr>
          <p:nvPr/>
        </p:nvCxnSpPr>
        <p:spPr>
          <a:xfrm flipV="1">
            <a:off x="8816066" y="3163599"/>
            <a:ext cx="27085" cy="2168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5DC6DE7B-AE2F-404D-BC48-BC77F544AD22}"/>
              </a:ext>
            </a:extLst>
          </p:cNvPr>
          <p:cNvSpPr txBox="1"/>
          <p:nvPr/>
        </p:nvSpPr>
        <p:spPr>
          <a:xfrm>
            <a:off x="9271679" y="1690688"/>
            <a:ext cx="5868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root</a:t>
            </a:r>
            <a:endParaRPr lang="he-IL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D81409D5-3376-45B8-B0A4-CCA01421D7B0}"/>
              </a:ext>
            </a:extLst>
          </p:cNvPr>
          <p:cNvSpPr txBox="1"/>
          <p:nvPr/>
        </p:nvSpPr>
        <p:spPr>
          <a:xfrm>
            <a:off x="9000731" y="5702617"/>
            <a:ext cx="6665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hole</a:t>
            </a:r>
            <a:endParaRPr lang="he-IL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BE620464-44D9-4CC4-AAA1-C67E15F903B8}"/>
              </a:ext>
            </a:extLst>
          </p:cNvPr>
          <p:cNvCxnSpPr>
            <a:stCxn id="5" idx="4"/>
            <a:endCxn id="6" idx="0"/>
          </p:cNvCxnSpPr>
          <p:nvPr/>
        </p:nvCxnSpPr>
        <p:spPr>
          <a:xfrm>
            <a:off x="9195752" y="1998345"/>
            <a:ext cx="0" cy="361410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>
            <a:extLst>
              <a:ext uri="{FF2B5EF4-FFF2-40B4-BE49-F238E27FC236}">
                <a16:creationId xmlns:a16="http://schemas.microsoft.com/office/drawing/2014/main" xmlns="" id="{8A6033CC-49BA-427F-B80A-16FE1CA5652A}"/>
              </a:ext>
            </a:extLst>
          </p:cNvPr>
          <p:cNvSpPr/>
          <p:nvPr/>
        </p:nvSpPr>
        <p:spPr>
          <a:xfrm>
            <a:off x="9170613" y="263607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xmlns="" id="{2454DE36-E054-4010-B82F-F011B20729D3}"/>
              </a:ext>
            </a:extLst>
          </p:cNvPr>
          <p:cNvSpPr/>
          <p:nvPr/>
        </p:nvSpPr>
        <p:spPr>
          <a:xfrm>
            <a:off x="9170612" y="320783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xmlns="" id="{F9113A66-2D90-42D1-8C7E-59A139CEB20A}"/>
              </a:ext>
            </a:extLst>
          </p:cNvPr>
          <p:cNvSpPr/>
          <p:nvPr/>
        </p:nvSpPr>
        <p:spPr>
          <a:xfrm>
            <a:off x="9171303" y="370887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xmlns="" id="{61ED25B7-4F71-47AA-9999-C87A2F7A00C8}"/>
              </a:ext>
            </a:extLst>
          </p:cNvPr>
          <p:cNvSpPr/>
          <p:nvPr/>
        </p:nvSpPr>
        <p:spPr>
          <a:xfrm>
            <a:off x="9172412" y="424449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xmlns="" id="{F08E9A3B-C272-4E67-89B7-B902A406D4C8}"/>
              </a:ext>
            </a:extLst>
          </p:cNvPr>
          <p:cNvSpPr/>
          <p:nvPr/>
        </p:nvSpPr>
        <p:spPr>
          <a:xfrm>
            <a:off x="9171245" y="474519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xmlns="" id="{60A0EEDD-8445-45B1-9104-1796C25BA4EC}"/>
              </a:ext>
            </a:extLst>
          </p:cNvPr>
          <p:cNvSpPr/>
          <p:nvPr/>
        </p:nvSpPr>
        <p:spPr>
          <a:xfrm>
            <a:off x="9731513" y="3782692"/>
            <a:ext cx="65756" cy="5820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xmlns="" id="{9EA03B47-BF7D-41D4-9FD9-8140E9CED772}"/>
              </a:ext>
            </a:extLst>
          </p:cNvPr>
          <p:cNvSpPr/>
          <p:nvPr/>
        </p:nvSpPr>
        <p:spPr>
          <a:xfrm>
            <a:off x="8706999" y="4433789"/>
            <a:ext cx="65756" cy="5820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xmlns="" id="{E171A2C2-606F-4F92-A1E9-41A78B79B59F}"/>
              </a:ext>
            </a:extLst>
          </p:cNvPr>
          <p:cNvSpPr/>
          <p:nvPr/>
        </p:nvSpPr>
        <p:spPr>
          <a:xfrm>
            <a:off x="8854126" y="3517917"/>
            <a:ext cx="83935" cy="6846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xmlns="" id="{110D5881-0B5B-4E77-9BD8-5E60E6A15218}"/>
              </a:ext>
            </a:extLst>
          </p:cNvPr>
          <p:cNvSpPr/>
          <p:nvPr/>
        </p:nvSpPr>
        <p:spPr>
          <a:xfrm>
            <a:off x="8604251" y="4375216"/>
            <a:ext cx="65756" cy="58209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xmlns="" id="{41F6D81F-46F0-4BFC-89D9-D30B7F8BD3B4}"/>
              </a:ext>
            </a:extLst>
          </p:cNvPr>
          <p:cNvSpPr/>
          <p:nvPr/>
        </p:nvSpPr>
        <p:spPr>
          <a:xfrm>
            <a:off x="9601545" y="3697904"/>
            <a:ext cx="65756" cy="58209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xmlns="" id="{EDE4E800-4CBF-423B-B35E-8F95CF444F87}"/>
              </a:ext>
            </a:extLst>
          </p:cNvPr>
          <p:cNvSpPr/>
          <p:nvPr/>
        </p:nvSpPr>
        <p:spPr>
          <a:xfrm>
            <a:off x="8774098" y="3380406"/>
            <a:ext cx="83935" cy="6846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Isosceles Triangle 46"/>
          <p:cNvSpPr/>
          <p:nvPr/>
        </p:nvSpPr>
        <p:spPr>
          <a:xfrm>
            <a:off x="7941990" y="5041896"/>
            <a:ext cx="1049734" cy="6380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1" name="Straight Connector 50"/>
          <p:cNvCxnSpPr>
            <a:cxnSpLocks/>
            <a:stCxn id="47" idx="0"/>
            <a:endCxn id="145" idx="0"/>
          </p:cNvCxnSpPr>
          <p:nvPr/>
        </p:nvCxnSpPr>
        <p:spPr>
          <a:xfrm flipH="1">
            <a:off x="8373661" y="5041896"/>
            <a:ext cx="93196" cy="239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cxnSpLocks/>
            <a:stCxn id="47" idx="0"/>
            <a:endCxn id="140" idx="0"/>
          </p:cNvCxnSpPr>
          <p:nvPr/>
        </p:nvCxnSpPr>
        <p:spPr>
          <a:xfrm>
            <a:off x="8466857" y="5041896"/>
            <a:ext cx="57725" cy="392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Oval 139">
            <a:extLst>
              <a:ext uri="{FF2B5EF4-FFF2-40B4-BE49-F238E27FC236}">
                <a16:creationId xmlns:a16="http://schemas.microsoft.com/office/drawing/2014/main" xmlns="" id="{047B4DDA-EDC2-487B-9730-37280BE4FA65}"/>
              </a:ext>
            </a:extLst>
          </p:cNvPr>
          <p:cNvSpPr/>
          <p:nvPr/>
        </p:nvSpPr>
        <p:spPr>
          <a:xfrm>
            <a:off x="8491704" y="5434221"/>
            <a:ext cx="65756" cy="5820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xmlns="" id="{D394DCFE-5B64-42CE-8854-93FA2A6F7064}"/>
              </a:ext>
            </a:extLst>
          </p:cNvPr>
          <p:cNvSpPr/>
          <p:nvPr/>
        </p:nvSpPr>
        <p:spPr>
          <a:xfrm>
            <a:off x="8340783" y="5281821"/>
            <a:ext cx="65756" cy="58209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562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9" grpId="0" uiExpand="1" animBg="1"/>
      <p:bldP spid="62" grpId="0" uiExpand="1" animBg="1"/>
      <p:bldP spid="63" grpId="0" uiExpand="1" animBg="1"/>
      <p:bldP spid="73" grpId="0" uiExpand="1" animBg="1"/>
      <p:bldP spid="97" grpId="0" uiExpand="1" animBg="1"/>
      <p:bldP spid="110" grpId="0" uiExpand="1" animBg="1"/>
      <p:bldP spid="136" grpId="0" uiExpand="1" animBg="1"/>
      <p:bldP spid="138" grpId="0" uiExpand="1" animBg="1"/>
      <p:bldP spid="142" grpId="0" uiExpand="1" animBg="1"/>
      <p:bldP spid="148" grpId="0" uiExpand="1" animBg="1"/>
      <p:bldP spid="149" grpId="0" uiExpand="1" animBg="1"/>
      <p:bldP spid="150" grpId="0" uiExpand="1" animBg="1"/>
      <p:bldP spid="47" grpId="0" uiExpand="1" animBg="1"/>
      <p:bldP spid="140" grpId="0" uiExpand="1" animBg="1"/>
      <p:bldP spid="145" grpId="0" uiExpan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/>
          <p:cNvSpPr/>
          <p:nvPr/>
        </p:nvSpPr>
        <p:spPr>
          <a:xfrm>
            <a:off x="6990080" y="1927225"/>
            <a:ext cx="4064000" cy="4307840"/>
          </a:xfrm>
          <a:custGeom>
            <a:avLst/>
            <a:gdLst>
              <a:gd name="connsiteX0" fmla="*/ 2204720 w 4064000"/>
              <a:gd name="connsiteY0" fmla="*/ 0 h 4307840"/>
              <a:gd name="connsiteX1" fmla="*/ 0 w 4064000"/>
              <a:gd name="connsiteY1" fmla="*/ 4307840 h 4307840"/>
              <a:gd name="connsiteX2" fmla="*/ 2204720 w 4064000"/>
              <a:gd name="connsiteY2" fmla="*/ 3759200 h 4307840"/>
              <a:gd name="connsiteX3" fmla="*/ 4064000 w 4064000"/>
              <a:gd name="connsiteY3" fmla="*/ 4307840 h 4307840"/>
              <a:gd name="connsiteX4" fmla="*/ 2204720 w 4064000"/>
              <a:gd name="connsiteY4" fmla="*/ 0 h 430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64000" h="4307840">
                <a:moveTo>
                  <a:pt x="2204720" y="0"/>
                </a:moveTo>
                <a:lnTo>
                  <a:pt x="0" y="4307840"/>
                </a:lnTo>
                <a:lnTo>
                  <a:pt x="2204720" y="3759200"/>
                </a:lnTo>
                <a:lnTo>
                  <a:pt x="4064000" y="4307840"/>
                </a:lnTo>
                <a:lnTo>
                  <a:pt x="220472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Preprocessing fragments</a:t>
            </a:r>
            <a:endParaRPr lang="he-IL" dirty="0"/>
          </a:p>
        </p:txBody>
      </p:sp>
      <p:sp>
        <p:nvSpPr>
          <p:cNvPr id="6" name="Oval 5"/>
          <p:cNvSpPr/>
          <p:nvPr/>
        </p:nvSpPr>
        <p:spPr>
          <a:xfrm>
            <a:off x="9125584" y="5612448"/>
            <a:ext cx="140335" cy="1349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9125584" y="1863408"/>
            <a:ext cx="140335" cy="1349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" name="Straight Connector 21"/>
          <p:cNvCxnSpPr>
            <a:cxnSpLocks/>
            <a:stCxn id="55" idx="3"/>
            <a:endCxn id="55" idx="5"/>
          </p:cNvCxnSpPr>
          <p:nvPr/>
        </p:nvCxnSpPr>
        <p:spPr>
          <a:xfrm>
            <a:off x="9177308" y="2675099"/>
            <a:ext cx="323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  <a:stCxn id="58" idx="5"/>
            <a:endCxn id="58" idx="5"/>
          </p:cNvCxnSpPr>
          <p:nvPr/>
        </p:nvCxnSpPr>
        <p:spPr>
          <a:xfrm>
            <a:off x="9209636" y="3246855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  <a:stCxn id="60" idx="3"/>
            <a:endCxn id="60" idx="3"/>
          </p:cNvCxnSpPr>
          <p:nvPr/>
        </p:nvCxnSpPr>
        <p:spPr>
          <a:xfrm>
            <a:off x="9177998" y="3747898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  <a:stCxn id="61" idx="5"/>
            <a:endCxn id="61" idx="5"/>
          </p:cNvCxnSpPr>
          <p:nvPr/>
        </p:nvCxnSpPr>
        <p:spPr>
          <a:xfrm>
            <a:off x="9211436" y="4283520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  <a:stCxn id="64" idx="3"/>
            <a:endCxn id="64" idx="3"/>
          </p:cNvCxnSpPr>
          <p:nvPr/>
        </p:nvCxnSpPr>
        <p:spPr>
          <a:xfrm>
            <a:off x="9177940" y="4784217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9241344" y="4461956"/>
            <a:ext cx="65756" cy="58209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Oval 62"/>
          <p:cNvSpPr/>
          <p:nvPr/>
        </p:nvSpPr>
        <p:spPr>
          <a:xfrm>
            <a:off x="9355523" y="4513964"/>
            <a:ext cx="65756" cy="5820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5" name="Straight Connector 64"/>
          <p:cNvCxnSpPr>
            <a:cxnSpLocks/>
            <a:stCxn id="63" idx="0"/>
            <a:endCxn id="61" idx="5"/>
          </p:cNvCxnSpPr>
          <p:nvPr/>
        </p:nvCxnSpPr>
        <p:spPr>
          <a:xfrm flipH="1" flipV="1">
            <a:off x="9211436" y="4283520"/>
            <a:ext cx="176965" cy="2304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cxnSpLocks/>
            <a:stCxn id="62" idx="0"/>
            <a:endCxn id="61" idx="5"/>
          </p:cNvCxnSpPr>
          <p:nvPr/>
        </p:nvCxnSpPr>
        <p:spPr>
          <a:xfrm flipH="1" flipV="1">
            <a:off x="9211436" y="4283520"/>
            <a:ext cx="62786" cy="178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cxnSpLocks/>
            <a:stCxn id="138" idx="0"/>
            <a:endCxn id="60" idx="3"/>
          </p:cNvCxnSpPr>
          <p:nvPr/>
        </p:nvCxnSpPr>
        <p:spPr>
          <a:xfrm flipV="1">
            <a:off x="9089064" y="3747898"/>
            <a:ext cx="88934" cy="2297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cxnSpLocks/>
            <a:stCxn id="148" idx="7"/>
            <a:endCxn id="60" idx="3"/>
          </p:cNvCxnSpPr>
          <p:nvPr/>
        </p:nvCxnSpPr>
        <p:spPr>
          <a:xfrm flipV="1">
            <a:off x="9044350" y="3747898"/>
            <a:ext cx="133648" cy="1314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cxnSpLocks/>
            <a:stCxn id="136" idx="0"/>
            <a:endCxn id="58" idx="5"/>
          </p:cNvCxnSpPr>
          <p:nvPr/>
        </p:nvCxnSpPr>
        <p:spPr>
          <a:xfrm flipH="1" flipV="1">
            <a:off x="9209636" y="3246855"/>
            <a:ext cx="211643" cy="1692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cxnSpLocks/>
            <a:stCxn id="149" idx="0"/>
            <a:endCxn id="58" idx="5"/>
          </p:cNvCxnSpPr>
          <p:nvPr/>
        </p:nvCxnSpPr>
        <p:spPr>
          <a:xfrm flipH="1" flipV="1">
            <a:off x="9209636" y="3246855"/>
            <a:ext cx="69482" cy="1286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cxnSpLocks/>
            <a:stCxn id="142" idx="0"/>
            <a:endCxn id="55" idx="3"/>
          </p:cNvCxnSpPr>
          <p:nvPr/>
        </p:nvCxnSpPr>
        <p:spPr>
          <a:xfrm flipV="1">
            <a:off x="9075316" y="2675099"/>
            <a:ext cx="101992" cy="358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cxnSpLocks/>
            <a:stCxn id="150" idx="0"/>
            <a:endCxn id="55" idx="3"/>
          </p:cNvCxnSpPr>
          <p:nvPr/>
        </p:nvCxnSpPr>
        <p:spPr>
          <a:xfrm flipV="1">
            <a:off x="9000731" y="2675099"/>
            <a:ext cx="176577" cy="2044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BE620464-44D9-4CC4-AAA1-C67E15F903B8}"/>
              </a:ext>
            </a:extLst>
          </p:cNvPr>
          <p:cNvCxnSpPr>
            <a:stCxn id="5" idx="4"/>
            <a:endCxn id="6" idx="0"/>
          </p:cNvCxnSpPr>
          <p:nvPr/>
        </p:nvCxnSpPr>
        <p:spPr>
          <a:xfrm>
            <a:off x="9195752" y="1998345"/>
            <a:ext cx="0" cy="361410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>
            <a:extLst>
              <a:ext uri="{FF2B5EF4-FFF2-40B4-BE49-F238E27FC236}">
                <a16:creationId xmlns:a16="http://schemas.microsoft.com/office/drawing/2014/main" xmlns="" id="{8A6033CC-49BA-427F-B80A-16FE1CA5652A}"/>
              </a:ext>
            </a:extLst>
          </p:cNvPr>
          <p:cNvSpPr/>
          <p:nvPr/>
        </p:nvSpPr>
        <p:spPr>
          <a:xfrm>
            <a:off x="9170613" y="263607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xmlns="" id="{2454DE36-E054-4010-B82F-F011B20729D3}"/>
              </a:ext>
            </a:extLst>
          </p:cNvPr>
          <p:cNvSpPr/>
          <p:nvPr/>
        </p:nvSpPr>
        <p:spPr>
          <a:xfrm>
            <a:off x="9170612" y="320783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xmlns="" id="{F9113A66-2D90-42D1-8C7E-59A139CEB20A}"/>
              </a:ext>
            </a:extLst>
          </p:cNvPr>
          <p:cNvSpPr/>
          <p:nvPr/>
        </p:nvSpPr>
        <p:spPr>
          <a:xfrm>
            <a:off x="9171303" y="370887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xmlns="" id="{61ED25B7-4F71-47AA-9999-C87A2F7A00C8}"/>
              </a:ext>
            </a:extLst>
          </p:cNvPr>
          <p:cNvSpPr/>
          <p:nvPr/>
        </p:nvSpPr>
        <p:spPr>
          <a:xfrm>
            <a:off x="9172412" y="424449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xmlns="" id="{F08E9A3B-C272-4E67-89B7-B902A406D4C8}"/>
              </a:ext>
            </a:extLst>
          </p:cNvPr>
          <p:cNvSpPr/>
          <p:nvPr/>
        </p:nvSpPr>
        <p:spPr>
          <a:xfrm>
            <a:off x="9171245" y="474519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xmlns="" id="{60A0EEDD-8445-45B1-9104-1796C25BA4EC}"/>
              </a:ext>
            </a:extLst>
          </p:cNvPr>
          <p:cNvSpPr/>
          <p:nvPr/>
        </p:nvSpPr>
        <p:spPr>
          <a:xfrm>
            <a:off x="9388401" y="3416116"/>
            <a:ext cx="65756" cy="5820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xmlns="" id="{9EA03B47-BF7D-41D4-9FD9-8140E9CED772}"/>
              </a:ext>
            </a:extLst>
          </p:cNvPr>
          <p:cNvSpPr/>
          <p:nvPr/>
        </p:nvSpPr>
        <p:spPr>
          <a:xfrm>
            <a:off x="9056186" y="3977688"/>
            <a:ext cx="65756" cy="5820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xmlns="" id="{E171A2C2-606F-4F92-A1E9-41A78B79B59F}"/>
              </a:ext>
            </a:extLst>
          </p:cNvPr>
          <p:cNvSpPr/>
          <p:nvPr/>
        </p:nvSpPr>
        <p:spPr>
          <a:xfrm>
            <a:off x="9033348" y="3033886"/>
            <a:ext cx="83935" cy="6846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xmlns="" id="{110D5881-0B5B-4E77-9BD8-5E60E6A15218}"/>
              </a:ext>
            </a:extLst>
          </p:cNvPr>
          <p:cNvSpPr/>
          <p:nvPr/>
        </p:nvSpPr>
        <p:spPr>
          <a:xfrm>
            <a:off x="8988224" y="3870863"/>
            <a:ext cx="65756" cy="58209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xmlns="" id="{41F6D81F-46F0-4BFC-89D9-D30B7F8BD3B4}"/>
              </a:ext>
            </a:extLst>
          </p:cNvPr>
          <p:cNvSpPr/>
          <p:nvPr/>
        </p:nvSpPr>
        <p:spPr>
          <a:xfrm>
            <a:off x="9246240" y="3375457"/>
            <a:ext cx="65756" cy="58209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xmlns="" id="{EDE4E800-4CBF-423B-B35E-8F95CF444F87}"/>
              </a:ext>
            </a:extLst>
          </p:cNvPr>
          <p:cNvSpPr/>
          <p:nvPr/>
        </p:nvSpPr>
        <p:spPr>
          <a:xfrm>
            <a:off x="8958763" y="2879596"/>
            <a:ext cx="83935" cy="6846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1" name="Straight Connector 50"/>
          <p:cNvCxnSpPr>
            <a:cxnSpLocks/>
            <a:stCxn id="64" idx="3"/>
            <a:endCxn id="145" idx="7"/>
          </p:cNvCxnSpPr>
          <p:nvPr/>
        </p:nvCxnSpPr>
        <p:spPr>
          <a:xfrm flipH="1">
            <a:off x="9072655" y="4784217"/>
            <a:ext cx="105285" cy="1370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cxnSpLocks/>
            <a:stCxn id="64" idx="3"/>
            <a:endCxn id="140" idx="0"/>
          </p:cNvCxnSpPr>
          <p:nvPr/>
        </p:nvCxnSpPr>
        <p:spPr>
          <a:xfrm flipH="1">
            <a:off x="9066226" y="4784217"/>
            <a:ext cx="111714" cy="2924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Oval 139">
            <a:extLst>
              <a:ext uri="{FF2B5EF4-FFF2-40B4-BE49-F238E27FC236}">
                <a16:creationId xmlns:a16="http://schemas.microsoft.com/office/drawing/2014/main" xmlns="" id="{047B4DDA-EDC2-487B-9730-37280BE4FA65}"/>
              </a:ext>
            </a:extLst>
          </p:cNvPr>
          <p:cNvSpPr/>
          <p:nvPr/>
        </p:nvSpPr>
        <p:spPr>
          <a:xfrm>
            <a:off x="9033348" y="5076689"/>
            <a:ext cx="65756" cy="5820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xmlns="" id="{D394DCFE-5B64-42CE-8854-93FA2A6F7064}"/>
              </a:ext>
            </a:extLst>
          </p:cNvPr>
          <p:cNvSpPr/>
          <p:nvPr/>
        </p:nvSpPr>
        <p:spPr>
          <a:xfrm>
            <a:off x="9016529" y="4912709"/>
            <a:ext cx="65756" cy="58209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xmlns="" id="{79BB2478-EC86-4A00-8371-74A8697DF49F}"/>
              </a:ext>
            </a:extLst>
          </p:cNvPr>
          <p:cNvSpPr txBox="1">
            <a:spLocks/>
          </p:cNvSpPr>
          <p:nvPr/>
        </p:nvSpPr>
        <p:spPr>
          <a:xfrm>
            <a:off x="838199" y="1863408"/>
            <a:ext cx="6933071" cy="430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dirty="0"/>
              <a:t>Run linear f.t. for the subtrees hanging off the spine, reduce each of them to at most two nodes. 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Obtain a caterpillar.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88F87282-2C49-400B-91C6-C0F00DEF0536}"/>
              </a:ext>
            </a:extLst>
          </p:cNvPr>
          <p:cNvSpPr txBox="1"/>
          <p:nvPr/>
        </p:nvSpPr>
        <p:spPr>
          <a:xfrm>
            <a:off x="9271679" y="1690688"/>
            <a:ext cx="5868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root</a:t>
            </a:r>
            <a:endParaRPr lang="he-IL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5945941F-8CD9-4B80-BCFB-068E123EBBBC}"/>
              </a:ext>
            </a:extLst>
          </p:cNvPr>
          <p:cNvSpPr txBox="1"/>
          <p:nvPr/>
        </p:nvSpPr>
        <p:spPr>
          <a:xfrm>
            <a:off x="9000731" y="5702617"/>
            <a:ext cx="6665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hole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490248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Preprocessing fragments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3408"/>
            <a:ext cx="5562600" cy="43008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Remove collisions.</a:t>
            </a:r>
          </a:p>
          <a:p>
            <a:pPr>
              <a:lnSpc>
                <a:spcPct val="100000"/>
              </a:lnSpc>
            </a:pPr>
            <a:r>
              <a:rPr lang="en-US" dirty="0"/>
              <a:t>Ignore  certain nodes.</a:t>
            </a:r>
          </a:p>
          <a:p>
            <a:pPr>
              <a:lnSpc>
                <a:spcPct val="100000"/>
              </a:lnSpc>
            </a:pPr>
            <a:r>
              <a:rPr lang="en-US" dirty="0"/>
              <a:t>Prune the candidates </a:t>
            </a:r>
            <a:r>
              <a:rPr lang="en-US" dirty="0" err="1"/>
              <a:t>s.t.</a:t>
            </a:r>
            <a:r>
              <a:rPr lang="en-US" dirty="0"/>
              <a:t> their distances from the root and hole are monotone.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859520" y="1690688"/>
            <a:ext cx="0" cy="4496752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727440" y="1518286"/>
            <a:ext cx="264160" cy="27717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Oval 54"/>
          <p:cNvSpPr/>
          <p:nvPr/>
        </p:nvSpPr>
        <p:spPr>
          <a:xfrm>
            <a:off x="8727440" y="6082664"/>
            <a:ext cx="264160" cy="27717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TextBox 22"/>
          <p:cNvSpPr txBox="1"/>
          <p:nvPr/>
        </p:nvSpPr>
        <p:spPr>
          <a:xfrm>
            <a:off x="9123679" y="1424246"/>
            <a:ext cx="6153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root</a:t>
            </a:r>
            <a:endParaRPr lang="he-IL" dirty="0"/>
          </a:p>
        </p:txBody>
      </p:sp>
      <p:sp>
        <p:nvSpPr>
          <p:cNvPr id="57" name="TextBox 56"/>
          <p:cNvSpPr txBox="1"/>
          <p:nvPr/>
        </p:nvSpPr>
        <p:spPr>
          <a:xfrm>
            <a:off x="9036666" y="6096518"/>
            <a:ext cx="6194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hole</a:t>
            </a:r>
            <a:endParaRPr lang="he-IL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xmlns="" id="{E277704E-3B7F-41C1-81EF-CF59B5A52DA2}"/>
              </a:ext>
            </a:extLst>
          </p:cNvPr>
          <p:cNvSpPr/>
          <p:nvPr/>
        </p:nvSpPr>
        <p:spPr>
          <a:xfrm>
            <a:off x="8778715" y="1998346"/>
            <a:ext cx="161610" cy="1619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3F50EAF-3D8A-4997-9DAA-86A6DCEB312C}"/>
              </a:ext>
            </a:extLst>
          </p:cNvPr>
          <p:cNvCxnSpPr>
            <a:cxnSpLocks/>
            <a:stCxn id="52" idx="6"/>
            <a:endCxn id="56" idx="1"/>
          </p:cNvCxnSpPr>
          <p:nvPr/>
        </p:nvCxnSpPr>
        <p:spPr>
          <a:xfrm>
            <a:off x="8940325" y="2079308"/>
            <a:ext cx="701735" cy="2724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>
            <a:extLst>
              <a:ext uri="{FF2B5EF4-FFF2-40B4-BE49-F238E27FC236}">
                <a16:creationId xmlns:a16="http://schemas.microsoft.com/office/drawing/2014/main" xmlns="" id="{AAF350D4-EBE5-4F95-B94D-7893FD42ADA4}"/>
              </a:ext>
            </a:extLst>
          </p:cNvPr>
          <p:cNvSpPr/>
          <p:nvPr/>
        </p:nvSpPr>
        <p:spPr>
          <a:xfrm>
            <a:off x="9625426" y="2334999"/>
            <a:ext cx="113585" cy="11456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3B290EE9-76A9-44C5-8567-51A6651D5B89}"/>
              </a:ext>
            </a:extLst>
          </p:cNvPr>
          <p:cNvCxnSpPr>
            <a:cxnSpLocks/>
            <a:stCxn id="52" idx="6"/>
            <a:endCxn id="72" idx="1"/>
          </p:cNvCxnSpPr>
          <p:nvPr/>
        </p:nvCxnSpPr>
        <p:spPr>
          <a:xfrm>
            <a:off x="8940325" y="2079308"/>
            <a:ext cx="318955" cy="3870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>
            <a:extLst>
              <a:ext uri="{FF2B5EF4-FFF2-40B4-BE49-F238E27FC236}">
                <a16:creationId xmlns:a16="http://schemas.microsoft.com/office/drawing/2014/main" xmlns="" id="{1CAAAAFE-C137-401B-9025-2E942955EF58}"/>
              </a:ext>
            </a:extLst>
          </p:cNvPr>
          <p:cNvSpPr/>
          <p:nvPr/>
        </p:nvSpPr>
        <p:spPr>
          <a:xfrm>
            <a:off x="9242646" y="2449564"/>
            <a:ext cx="113585" cy="11456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xmlns="" id="{64E0D822-7239-41F6-8669-EBE1D0EB3ECD}"/>
              </a:ext>
            </a:extLst>
          </p:cNvPr>
          <p:cNvSpPr/>
          <p:nvPr/>
        </p:nvSpPr>
        <p:spPr>
          <a:xfrm>
            <a:off x="8778715" y="2610229"/>
            <a:ext cx="161610" cy="1619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xmlns="" id="{B770719D-3C43-46A0-A74E-44204D255C1E}"/>
              </a:ext>
            </a:extLst>
          </p:cNvPr>
          <p:cNvCxnSpPr>
            <a:cxnSpLocks/>
            <a:stCxn id="84" idx="6"/>
            <a:endCxn id="88" idx="1"/>
          </p:cNvCxnSpPr>
          <p:nvPr/>
        </p:nvCxnSpPr>
        <p:spPr>
          <a:xfrm>
            <a:off x="8940325" y="2691191"/>
            <a:ext cx="318955" cy="3870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>
            <a:extLst>
              <a:ext uri="{FF2B5EF4-FFF2-40B4-BE49-F238E27FC236}">
                <a16:creationId xmlns:a16="http://schemas.microsoft.com/office/drawing/2014/main" xmlns="" id="{1F9F3894-CEDA-48DD-B82F-6343ABB87C14}"/>
              </a:ext>
            </a:extLst>
          </p:cNvPr>
          <p:cNvSpPr/>
          <p:nvPr/>
        </p:nvSpPr>
        <p:spPr>
          <a:xfrm>
            <a:off x="9242646" y="3061447"/>
            <a:ext cx="113585" cy="11456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xmlns="" id="{E70AA70D-D937-45FF-8DFD-E971751EFE91}"/>
              </a:ext>
            </a:extLst>
          </p:cNvPr>
          <p:cNvSpPr/>
          <p:nvPr/>
        </p:nvSpPr>
        <p:spPr>
          <a:xfrm>
            <a:off x="8780620" y="3462437"/>
            <a:ext cx="161610" cy="1619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xmlns="" id="{62A4BA8F-5812-4213-A2D9-6A9C0555E0AA}"/>
              </a:ext>
            </a:extLst>
          </p:cNvPr>
          <p:cNvCxnSpPr>
            <a:cxnSpLocks/>
            <a:stCxn id="89" idx="6"/>
            <a:endCxn id="91" idx="1"/>
          </p:cNvCxnSpPr>
          <p:nvPr/>
        </p:nvCxnSpPr>
        <p:spPr>
          <a:xfrm>
            <a:off x="8942230" y="3543399"/>
            <a:ext cx="701735" cy="2724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>
            <a:extLst>
              <a:ext uri="{FF2B5EF4-FFF2-40B4-BE49-F238E27FC236}">
                <a16:creationId xmlns:a16="http://schemas.microsoft.com/office/drawing/2014/main" xmlns="" id="{81AF9079-3241-4610-B844-157E1B23E1FD}"/>
              </a:ext>
            </a:extLst>
          </p:cNvPr>
          <p:cNvSpPr/>
          <p:nvPr/>
        </p:nvSpPr>
        <p:spPr>
          <a:xfrm>
            <a:off x="9627331" y="3799090"/>
            <a:ext cx="113585" cy="11456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xmlns="" id="{B33F9E15-2FC7-43EB-955D-1EA5742BF0C8}"/>
              </a:ext>
            </a:extLst>
          </p:cNvPr>
          <p:cNvSpPr/>
          <p:nvPr/>
        </p:nvSpPr>
        <p:spPr>
          <a:xfrm>
            <a:off x="8779670" y="4312501"/>
            <a:ext cx="161610" cy="1619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xmlns="" id="{325A7A70-3898-4732-9D5F-4541942E7E41}"/>
              </a:ext>
            </a:extLst>
          </p:cNvPr>
          <p:cNvCxnSpPr>
            <a:cxnSpLocks/>
            <a:stCxn id="98" idx="6"/>
            <a:endCxn id="100" idx="1"/>
          </p:cNvCxnSpPr>
          <p:nvPr/>
        </p:nvCxnSpPr>
        <p:spPr>
          <a:xfrm>
            <a:off x="8941280" y="4393463"/>
            <a:ext cx="701735" cy="2724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>
            <a:extLst>
              <a:ext uri="{FF2B5EF4-FFF2-40B4-BE49-F238E27FC236}">
                <a16:creationId xmlns:a16="http://schemas.microsoft.com/office/drawing/2014/main" xmlns="" id="{A2ECDFA9-1AC5-4FA1-8752-1D0BA920E96A}"/>
              </a:ext>
            </a:extLst>
          </p:cNvPr>
          <p:cNvSpPr/>
          <p:nvPr/>
        </p:nvSpPr>
        <p:spPr>
          <a:xfrm>
            <a:off x="9626381" y="4649154"/>
            <a:ext cx="113585" cy="11456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xmlns="" id="{90D85E5F-E9E9-4D83-A23F-45746DC5B001}"/>
              </a:ext>
            </a:extLst>
          </p:cNvPr>
          <p:cNvCxnSpPr>
            <a:cxnSpLocks/>
            <a:stCxn id="98" idx="6"/>
            <a:endCxn id="104" idx="1"/>
          </p:cNvCxnSpPr>
          <p:nvPr/>
        </p:nvCxnSpPr>
        <p:spPr>
          <a:xfrm>
            <a:off x="8941280" y="4393463"/>
            <a:ext cx="318955" cy="3870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val 103">
            <a:extLst>
              <a:ext uri="{FF2B5EF4-FFF2-40B4-BE49-F238E27FC236}">
                <a16:creationId xmlns:a16="http://schemas.microsoft.com/office/drawing/2014/main" xmlns="" id="{D2DC63EE-1603-410C-B780-F185896C26ED}"/>
              </a:ext>
            </a:extLst>
          </p:cNvPr>
          <p:cNvSpPr/>
          <p:nvPr/>
        </p:nvSpPr>
        <p:spPr>
          <a:xfrm>
            <a:off x="9243601" y="4763719"/>
            <a:ext cx="113585" cy="11456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xmlns="" id="{421AA808-2035-4F69-8FEF-6007DDC7A737}"/>
              </a:ext>
            </a:extLst>
          </p:cNvPr>
          <p:cNvSpPr/>
          <p:nvPr/>
        </p:nvSpPr>
        <p:spPr>
          <a:xfrm>
            <a:off x="8778715" y="5313644"/>
            <a:ext cx="161610" cy="1619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xmlns="" id="{7089B65C-F82A-4032-A008-3D2284995F37}"/>
              </a:ext>
            </a:extLst>
          </p:cNvPr>
          <p:cNvCxnSpPr>
            <a:cxnSpLocks/>
            <a:stCxn id="105" idx="6"/>
            <a:endCxn id="107" idx="1"/>
          </p:cNvCxnSpPr>
          <p:nvPr/>
        </p:nvCxnSpPr>
        <p:spPr>
          <a:xfrm>
            <a:off x="8940325" y="5394606"/>
            <a:ext cx="701735" cy="2724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val 106">
            <a:extLst>
              <a:ext uri="{FF2B5EF4-FFF2-40B4-BE49-F238E27FC236}">
                <a16:creationId xmlns:a16="http://schemas.microsoft.com/office/drawing/2014/main" xmlns="" id="{0BE970FC-6767-41A6-ABF7-2FFFE8B7A655}"/>
              </a:ext>
            </a:extLst>
          </p:cNvPr>
          <p:cNvSpPr/>
          <p:nvPr/>
        </p:nvSpPr>
        <p:spPr>
          <a:xfrm>
            <a:off x="9625426" y="5650297"/>
            <a:ext cx="113585" cy="11456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xmlns="" id="{8D695CE7-585C-4A37-8DAD-83B177342F10}"/>
              </a:ext>
            </a:extLst>
          </p:cNvPr>
          <p:cNvCxnSpPr>
            <a:cxnSpLocks/>
            <a:stCxn id="105" idx="6"/>
            <a:endCxn id="109" idx="1"/>
          </p:cNvCxnSpPr>
          <p:nvPr/>
        </p:nvCxnSpPr>
        <p:spPr>
          <a:xfrm>
            <a:off x="8940325" y="5394606"/>
            <a:ext cx="318955" cy="3870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>
            <a:extLst>
              <a:ext uri="{FF2B5EF4-FFF2-40B4-BE49-F238E27FC236}">
                <a16:creationId xmlns:a16="http://schemas.microsoft.com/office/drawing/2014/main" xmlns="" id="{E6A5C683-F27B-4AC5-971F-52DEBC348770}"/>
              </a:ext>
            </a:extLst>
          </p:cNvPr>
          <p:cNvSpPr/>
          <p:nvPr/>
        </p:nvSpPr>
        <p:spPr>
          <a:xfrm>
            <a:off x="9242646" y="5764862"/>
            <a:ext cx="113585" cy="11456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401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remove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remove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remove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7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6" grpId="1" animBg="1"/>
      <p:bldP spid="88" grpId="0" animBg="1"/>
      <p:bldP spid="88" grpId="1" animBg="1"/>
      <p:bldP spid="91" grpId="0" animBg="1"/>
      <p:bldP spid="100" grpId="0" animBg="1"/>
      <p:bldP spid="10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Preprocessing fragments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3408"/>
            <a:ext cx="5562600" cy="43008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Remove collisions.</a:t>
            </a:r>
          </a:p>
          <a:p>
            <a:pPr>
              <a:lnSpc>
                <a:spcPct val="100000"/>
              </a:lnSpc>
            </a:pPr>
            <a:r>
              <a:rPr lang="en-US" dirty="0"/>
              <a:t>Ignore  certain nodes.</a:t>
            </a:r>
          </a:p>
          <a:p>
            <a:pPr>
              <a:lnSpc>
                <a:spcPct val="100000"/>
              </a:lnSpc>
            </a:pPr>
            <a:r>
              <a:rPr lang="en-US" dirty="0"/>
              <a:t>Prune the candidates </a:t>
            </a:r>
            <a:r>
              <a:rPr lang="en-US" dirty="0" err="1"/>
              <a:t>s.t.</a:t>
            </a:r>
            <a:r>
              <a:rPr lang="en-US" dirty="0"/>
              <a:t> their distances from the root and hole are monotone.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859520" y="1690688"/>
            <a:ext cx="0" cy="4496752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727440" y="1518286"/>
            <a:ext cx="264160" cy="27717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Oval 54"/>
          <p:cNvSpPr/>
          <p:nvPr/>
        </p:nvSpPr>
        <p:spPr>
          <a:xfrm>
            <a:off x="8727440" y="6082664"/>
            <a:ext cx="264160" cy="27717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xmlns="" id="{E277704E-3B7F-41C1-81EF-CF59B5A52DA2}"/>
              </a:ext>
            </a:extLst>
          </p:cNvPr>
          <p:cNvSpPr/>
          <p:nvPr/>
        </p:nvSpPr>
        <p:spPr>
          <a:xfrm>
            <a:off x="8778715" y="1998346"/>
            <a:ext cx="161610" cy="1619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3B290EE9-76A9-44C5-8567-51A6651D5B89}"/>
              </a:ext>
            </a:extLst>
          </p:cNvPr>
          <p:cNvCxnSpPr>
            <a:cxnSpLocks/>
            <a:stCxn id="52" idx="6"/>
            <a:endCxn id="72" idx="1"/>
          </p:cNvCxnSpPr>
          <p:nvPr/>
        </p:nvCxnSpPr>
        <p:spPr>
          <a:xfrm>
            <a:off x="8940325" y="2079308"/>
            <a:ext cx="318955" cy="3870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>
            <a:extLst>
              <a:ext uri="{FF2B5EF4-FFF2-40B4-BE49-F238E27FC236}">
                <a16:creationId xmlns:a16="http://schemas.microsoft.com/office/drawing/2014/main" xmlns="" id="{1CAAAAFE-C137-401B-9025-2E942955EF58}"/>
              </a:ext>
            </a:extLst>
          </p:cNvPr>
          <p:cNvSpPr/>
          <p:nvPr/>
        </p:nvSpPr>
        <p:spPr>
          <a:xfrm>
            <a:off x="9242646" y="2449564"/>
            <a:ext cx="113585" cy="11456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xmlns="" id="{64E0D822-7239-41F6-8669-EBE1D0EB3ECD}"/>
              </a:ext>
            </a:extLst>
          </p:cNvPr>
          <p:cNvSpPr/>
          <p:nvPr/>
        </p:nvSpPr>
        <p:spPr>
          <a:xfrm>
            <a:off x="8778715" y="2610229"/>
            <a:ext cx="161610" cy="1619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xmlns="" id="{E70AA70D-D937-45FF-8DFD-E971751EFE91}"/>
              </a:ext>
            </a:extLst>
          </p:cNvPr>
          <p:cNvSpPr/>
          <p:nvPr/>
        </p:nvSpPr>
        <p:spPr>
          <a:xfrm>
            <a:off x="8780620" y="3462437"/>
            <a:ext cx="161610" cy="1619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xmlns="" id="{B33F9E15-2FC7-43EB-955D-1EA5742BF0C8}"/>
              </a:ext>
            </a:extLst>
          </p:cNvPr>
          <p:cNvSpPr/>
          <p:nvPr/>
        </p:nvSpPr>
        <p:spPr>
          <a:xfrm>
            <a:off x="8779670" y="4312501"/>
            <a:ext cx="161610" cy="1619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xmlns="" id="{90D85E5F-E9E9-4D83-A23F-45746DC5B001}"/>
              </a:ext>
            </a:extLst>
          </p:cNvPr>
          <p:cNvCxnSpPr>
            <a:cxnSpLocks/>
            <a:stCxn id="98" idx="6"/>
            <a:endCxn id="104" idx="1"/>
          </p:cNvCxnSpPr>
          <p:nvPr/>
        </p:nvCxnSpPr>
        <p:spPr>
          <a:xfrm>
            <a:off x="8941280" y="4393463"/>
            <a:ext cx="1373563" cy="15115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val 103">
            <a:extLst>
              <a:ext uri="{FF2B5EF4-FFF2-40B4-BE49-F238E27FC236}">
                <a16:creationId xmlns:a16="http://schemas.microsoft.com/office/drawing/2014/main" xmlns="" id="{D2DC63EE-1603-410C-B780-F185896C26ED}"/>
              </a:ext>
            </a:extLst>
          </p:cNvPr>
          <p:cNvSpPr/>
          <p:nvPr/>
        </p:nvSpPr>
        <p:spPr>
          <a:xfrm>
            <a:off x="10298209" y="5888209"/>
            <a:ext cx="113585" cy="11456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xmlns="" id="{421AA808-2035-4F69-8FEF-6007DDC7A737}"/>
              </a:ext>
            </a:extLst>
          </p:cNvPr>
          <p:cNvSpPr/>
          <p:nvPr/>
        </p:nvSpPr>
        <p:spPr>
          <a:xfrm>
            <a:off x="8778715" y="5313644"/>
            <a:ext cx="161610" cy="1619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xmlns="" id="{8D695CE7-585C-4A37-8DAD-83B177342F10}"/>
              </a:ext>
            </a:extLst>
          </p:cNvPr>
          <p:cNvCxnSpPr>
            <a:cxnSpLocks/>
            <a:stCxn id="105" idx="6"/>
            <a:endCxn id="109" idx="1"/>
          </p:cNvCxnSpPr>
          <p:nvPr/>
        </p:nvCxnSpPr>
        <p:spPr>
          <a:xfrm>
            <a:off x="8940325" y="5394606"/>
            <a:ext cx="318955" cy="3870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>
            <a:extLst>
              <a:ext uri="{FF2B5EF4-FFF2-40B4-BE49-F238E27FC236}">
                <a16:creationId xmlns:a16="http://schemas.microsoft.com/office/drawing/2014/main" xmlns="" id="{E6A5C683-F27B-4AC5-971F-52DEBC348770}"/>
              </a:ext>
            </a:extLst>
          </p:cNvPr>
          <p:cNvSpPr/>
          <p:nvPr/>
        </p:nvSpPr>
        <p:spPr>
          <a:xfrm>
            <a:off x="9242646" y="5764862"/>
            <a:ext cx="113585" cy="11456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231EB771-6FDE-45A5-BA6B-A621FF6E8C06}"/>
              </a:ext>
            </a:extLst>
          </p:cNvPr>
          <p:cNvSpPr txBox="1"/>
          <p:nvPr/>
        </p:nvSpPr>
        <p:spPr>
          <a:xfrm>
            <a:off x="9123679" y="1424246"/>
            <a:ext cx="6153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root</a:t>
            </a:r>
            <a:endParaRPr lang="he-IL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F4A0E042-310E-471A-83D3-E45F3AF7B4AD}"/>
              </a:ext>
            </a:extLst>
          </p:cNvPr>
          <p:cNvSpPr txBox="1"/>
          <p:nvPr/>
        </p:nvSpPr>
        <p:spPr>
          <a:xfrm>
            <a:off x="9036666" y="6096518"/>
            <a:ext cx="6194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hole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96132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Preprocessing fragments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3408"/>
            <a:ext cx="5562600" cy="430085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/>
              <a:t>Compute the solution for any possible closest chosen node.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859520" y="1690688"/>
            <a:ext cx="0" cy="4496752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727440" y="1518286"/>
            <a:ext cx="264160" cy="27717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Oval 54"/>
          <p:cNvSpPr/>
          <p:nvPr/>
        </p:nvSpPr>
        <p:spPr>
          <a:xfrm>
            <a:off x="8727440" y="6082664"/>
            <a:ext cx="264160" cy="27717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Oval 53"/>
          <p:cNvSpPr/>
          <p:nvPr/>
        </p:nvSpPr>
        <p:spPr>
          <a:xfrm>
            <a:off x="8477317" y="6516236"/>
            <a:ext cx="97470" cy="9715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" name="Straight Connector 7"/>
          <p:cNvCxnSpPr>
            <a:cxnSpLocks/>
            <a:stCxn id="55" idx="3"/>
            <a:endCxn id="54" idx="7"/>
          </p:cNvCxnSpPr>
          <p:nvPr/>
        </p:nvCxnSpPr>
        <p:spPr>
          <a:xfrm flipH="1">
            <a:off x="8560513" y="6319250"/>
            <a:ext cx="205612" cy="2112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eft Brace 9"/>
          <p:cNvSpPr/>
          <p:nvPr/>
        </p:nvSpPr>
        <p:spPr>
          <a:xfrm rot="2687592">
            <a:off x="8488715" y="6187301"/>
            <a:ext cx="113299" cy="28388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214550" y="6069209"/>
                <a:ext cx="297477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550" y="6069209"/>
                <a:ext cx="29747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eft Brace 12"/>
          <p:cNvSpPr/>
          <p:nvPr/>
        </p:nvSpPr>
        <p:spPr>
          <a:xfrm>
            <a:off x="8481465" y="3596640"/>
            <a:ext cx="181854" cy="24725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101584" y="4637038"/>
                <a:ext cx="303573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1584" y="4637038"/>
                <a:ext cx="303573" cy="338554"/>
              </a:xfrm>
              <a:prstGeom prst="rect">
                <a:avLst/>
              </a:prstGeom>
              <a:blipFill>
                <a:blip r:embed="rId5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729216" y="4524374"/>
                <a:ext cx="1493520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9216" y="4524374"/>
                <a:ext cx="1493520" cy="338554"/>
              </a:xfrm>
              <a:prstGeom prst="rect">
                <a:avLst/>
              </a:prstGeom>
              <a:blipFill>
                <a:blip r:embed="rId6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Oval 43">
            <a:extLst>
              <a:ext uri="{FF2B5EF4-FFF2-40B4-BE49-F238E27FC236}">
                <a16:creationId xmlns:a16="http://schemas.microsoft.com/office/drawing/2014/main" xmlns="" id="{831E50B5-EAD8-48CB-97B2-C20F93BBC1CD}"/>
              </a:ext>
            </a:extLst>
          </p:cNvPr>
          <p:cNvSpPr/>
          <p:nvPr/>
        </p:nvSpPr>
        <p:spPr>
          <a:xfrm>
            <a:off x="8810785" y="2070260"/>
            <a:ext cx="97470" cy="97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xmlns="" id="{A2D5B573-9D78-43E7-93AC-823E70F983E8}"/>
              </a:ext>
            </a:extLst>
          </p:cNvPr>
          <p:cNvCxnSpPr>
            <a:cxnSpLocks/>
            <a:stCxn id="46" idx="1"/>
            <a:endCxn id="44" idx="5"/>
          </p:cNvCxnSpPr>
          <p:nvPr/>
        </p:nvCxnSpPr>
        <p:spPr>
          <a:xfrm flipH="1" flipV="1">
            <a:off x="8893981" y="2153186"/>
            <a:ext cx="306978" cy="3203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xmlns="" id="{5C4D55C1-E787-42A0-A460-AB274AE89EE3}"/>
              </a:ext>
            </a:extLst>
          </p:cNvPr>
          <p:cNvSpPr/>
          <p:nvPr/>
        </p:nvSpPr>
        <p:spPr>
          <a:xfrm>
            <a:off x="9186685" y="2459259"/>
            <a:ext cx="97470" cy="97154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xmlns="" id="{253CA8A0-4477-49D2-A4FB-F49AC43287CC}"/>
              </a:ext>
            </a:extLst>
          </p:cNvPr>
          <p:cNvSpPr/>
          <p:nvPr/>
        </p:nvSpPr>
        <p:spPr>
          <a:xfrm>
            <a:off x="8810785" y="2645509"/>
            <a:ext cx="97470" cy="97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5F042AAB-7E02-4801-A264-9EA1CA7A8F73}"/>
              </a:ext>
            </a:extLst>
          </p:cNvPr>
          <p:cNvCxnSpPr>
            <a:endCxn id="47" idx="5"/>
          </p:cNvCxnSpPr>
          <p:nvPr/>
        </p:nvCxnSpPr>
        <p:spPr>
          <a:xfrm flipH="1" flipV="1">
            <a:off x="8893981" y="2728435"/>
            <a:ext cx="406604" cy="43707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xmlns="" id="{E16F841E-0355-4C6D-BF70-2E5D2954FB13}"/>
              </a:ext>
            </a:extLst>
          </p:cNvPr>
          <p:cNvSpPr/>
          <p:nvPr/>
        </p:nvSpPr>
        <p:spPr>
          <a:xfrm>
            <a:off x="9286310" y="3151546"/>
            <a:ext cx="97470" cy="97154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xmlns="" id="{6D111780-162B-43B2-9C94-B410E7AA1813}"/>
              </a:ext>
            </a:extLst>
          </p:cNvPr>
          <p:cNvSpPr/>
          <p:nvPr/>
        </p:nvSpPr>
        <p:spPr>
          <a:xfrm>
            <a:off x="8810785" y="2983342"/>
            <a:ext cx="97470" cy="97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B337DECF-0C94-4806-92AD-A28B74651B5A}"/>
              </a:ext>
            </a:extLst>
          </p:cNvPr>
          <p:cNvCxnSpPr>
            <a:cxnSpLocks/>
            <a:stCxn id="52" idx="1"/>
            <a:endCxn id="50" idx="5"/>
          </p:cNvCxnSpPr>
          <p:nvPr/>
        </p:nvCxnSpPr>
        <p:spPr>
          <a:xfrm flipH="1" flipV="1">
            <a:off x="8893981" y="3066268"/>
            <a:ext cx="274440" cy="2949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xmlns="" id="{6E63CEBA-CDFE-485B-89EB-3EE4FFACFB7E}"/>
              </a:ext>
            </a:extLst>
          </p:cNvPr>
          <p:cNvSpPr/>
          <p:nvPr/>
        </p:nvSpPr>
        <p:spPr>
          <a:xfrm>
            <a:off x="9154147" y="3347008"/>
            <a:ext cx="97470" cy="97154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xmlns="" id="{3B89DC79-B129-4353-801B-8AC6C1528728}"/>
              </a:ext>
            </a:extLst>
          </p:cNvPr>
          <p:cNvSpPr/>
          <p:nvPr/>
        </p:nvSpPr>
        <p:spPr>
          <a:xfrm>
            <a:off x="8810785" y="3574860"/>
            <a:ext cx="97470" cy="97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xmlns="" id="{E65DC8AA-C1DD-4D4B-BB57-86FDE8FF47B9}"/>
              </a:ext>
            </a:extLst>
          </p:cNvPr>
          <p:cNvCxnSpPr>
            <a:endCxn id="53" idx="5"/>
          </p:cNvCxnSpPr>
          <p:nvPr/>
        </p:nvCxnSpPr>
        <p:spPr>
          <a:xfrm flipH="1" flipV="1">
            <a:off x="8893981" y="3657786"/>
            <a:ext cx="406604" cy="43707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xmlns="" id="{F0720000-159C-4A72-B761-A6D1CEC508B1}"/>
              </a:ext>
            </a:extLst>
          </p:cNvPr>
          <p:cNvSpPr/>
          <p:nvPr/>
        </p:nvSpPr>
        <p:spPr>
          <a:xfrm>
            <a:off x="9286310" y="4080897"/>
            <a:ext cx="97470" cy="97154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xmlns="" id="{0D75ECEF-7958-452D-A9AC-67B1107A7AE9}"/>
              </a:ext>
            </a:extLst>
          </p:cNvPr>
          <p:cNvSpPr/>
          <p:nvPr/>
        </p:nvSpPr>
        <p:spPr>
          <a:xfrm>
            <a:off x="8810785" y="4478340"/>
            <a:ext cx="97470" cy="97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xmlns="" id="{5494FC88-92CB-48DE-9264-14811950EDFD}"/>
              </a:ext>
            </a:extLst>
          </p:cNvPr>
          <p:cNvCxnSpPr>
            <a:endCxn id="62" idx="5"/>
          </p:cNvCxnSpPr>
          <p:nvPr/>
        </p:nvCxnSpPr>
        <p:spPr>
          <a:xfrm flipH="1" flipV="1">
            <a:off x="8893981" y="4561266"/>
            <a:ext cx="406604" cy="43707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xmlns="" id="{0F320EAE-B23C-41DE-9EE5-52516B3D6E5A}"/>
              </a:ext>
            </a:extLst>
          </p:cNvPr>
          <p:cNvSpPr/>
          <p:nvPr/>
        </p:nvSpPr>
        <p:spPr>
          <a:xfrm>
            <a:off x="9286310" y="4984377"/>
            <a:ext cx="97470" cy="97154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xmlns="" id="{DE9E497B-FDCA-4A93-850B-88841A662003}"/>
              </a:ext>
            </a:extLst>
          </p:cNvPr>
          <p:cNvSpPr/>
          <p:nvPr/>
        </p:nvSpPr>
        <p:spPr>
          <a:xfrm>
            <a:off x="8808648" y="5057536"/>
            <a:ext cx="97470" cy="97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A581D157-4957-4424-8115-A36972E3B7EF}"/>
              </a:ext>
            </a:extLst>
          </p:cNvPr>
          <p:cNvCxnSpPr>
            <a:cxnSpLocks/>
            <a:stCxn id="80" idx="1"/>
            <a:endCxn id="78" idx="5"/>
          </p:cNvCxnSpPr>
          <p:nvPr/>
        </p:nvCxnSpPr>
        <p:spPr>
          <a:xfrm flipH="1" flipV="1">
            <a:off x="8891844" y="5140462"/>
            <a:ext cx="406603" cy="4373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>
            <a:extLst>
              <a:ext uri="{FF2B5EF4-FFF2-40B4-BE49-F238E27FC236}">
                <a16:creationId xmlns:a16="http://schemas.microsoft.com/office/drawing/2014/main" xmlns="" id="{6908513C-9160-4696-BF96-CFE2EB0820B0}"/>
              </a:ext>
            </a:extLst>
          </p:cNvPr>
          <p:cNvSpPr/>
          <p:nvPr/>
        </p:nvSpPr>
        <p:spPr>
          <a:xfrm>
            <a:off x="9284173" y="5563573"/>
            <a:ext cx="97470" cy="97154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xmlns="" id="{96F8A663-36D6-4ECA-BF48-FAE28D6CA682}"/>
              </a:ext>
            </a:extLst>
          </p:cNvPr>
          <p:cNvSpPr/>
          <p:nvPr/>
        </p:nvSpPr>
        <p:spPr>
          <a:xfrm>
            <a:off x="8804796" y="5539289"/>
            <a:ext cx="97470" cy="97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xmlns="" id="{779EB56A-585C-4BFA-9511-4E8A8DC42F38}"/>
              </a:ext>
            </a:extLst>
          </p:cNvPr>
          <p:cNvCxnSpPr>
            <a:cxnSpLocks/>
            <a:stCxn id="83" idx="1"/>
            <a:endCxn id="81" idx="5"/>
          </p:cNvCxnSpPr>
          <p:nvPr/>
        </p:nvCxnSpPr>
        <p:spPr>
          <a:xfrm flipH="1" flipV="1">
            <a:off x="8887992" y="5622215"/>
            <a:ext cx="235826" cy="26111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xmlns="" id="{57189E7E-51B1-4771-8E40-A5C29C3E13A3}"/>
              </a:ext>
            </a:extLst>
          </p:cNvPr>
          <p:cNvSpPr/>
          <p:nvPr/>
        </p:nvSpPr>
        <p:spPr>
          <a:xfrm>
            <a:off x="9109544" y="5869106"/>
            <a:ext cx="97470" cy="97154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Left Brace 83">
            <a:extLst>
              <a:ext uri="{FF2B5EF4-FFF2-40B4-BE49-F238E27FC236}">
                <a16:creationId xmlns:a16="http://schemas.microsoft.com/office/drawing/2014/main" xmlns="" id="{93F5B15E-A0A0-44AC-956D-5FF706E3DB36}"/>
              </a:ext>
            </a:extLst>
          </p:cNvPr>
          <p:cNvSpPr/>
          <p:nvPr/>
        </p:nvSpPr>
        <p:spPr>
          <a:xfrm rot="8263427">
            <a:off x="9143216" y="3469624"/>
            <a:ext cx="69014" cy="6219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xmlns="" id="{AA1DC603-B7C5-4386-9955-45AEA40DC33E}"/>
                  </a:ext>
                </a:extLst>
              </p:cNvPr>
              <p:cNvSpPr txBox="1"/>
              <p:nvPr/>
            </p:nvSpPr>
            <p:spPr>
              <a:xfrm>
                <a:off x="9200959" y="3477103"/>
                <a:ext cx="303573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A1DC603-B7C5-4386-9955-45AEA40DC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0959" y="3477103"/>
                <a:ext cx="30357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Oval 85">
            <a:extLst>
              <a:ext uri="{FF2B5EF4-FFF2-40B4-BE49-F238E27FC236}">
                <a16:creationId xmlns:a16="http://schemas.microsoft.com/office/drawing/2014/main" xmlns="" id="{FF32A3DF-5984-4115-AC52-11819A48B418}"/>
              </a:ext>
            </a:extLst>
          </p:cNvPr>
          <p:cNvSpPr/>
          <p:nvPr/>
        </p:nvSpPr>
        <p:spPr>
          <a:xfrm>
            <a:off x="9275681" y="4064150"/>
            <a:ext cx="118728" cy="11829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xmlns="" id="{FAC3F8F3-04A1-41AB-A773-A76DF73DF32C}"/>
              </a:ext>
            </a:extLst>
          </p:cNvPr>
          <p:cNvSpPr/>
          <p:nvPr/>
        </p:nvSpPr>
        <p:spPr>
          <a:xfrm rot="3244113">
            <a:off x="5975849" y="1326183"/>
            <a:ext cx="4328429" cy="2063123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6" name="Straight Arrow Connector 225">
            <a:extLst>
              <a:ext uri="{FF2B5EF4-FFF2-40B4-BE49-F238E27FC236}">
                <a16:creationId xmlns:a16="http://schemas.microsoft.com/office/drawing/2014/main" xmlns="" id="{0D980BEB-2707-4D40-A8EF-BA6D450CAC27}"/>
              </a:ext>
            </a:extLst>
          </p:cNvPr>
          <p:cNvCxnSpPr>
            <a:cxnSpLocks/>
          </p:cNvCxnSpPr>
          <p:nvPr/>
        </p:nvCxnSpPr>
        <p:spPr>
          <a:xfrm flipH="1" flipV="1">
            <a:off x="8967719" y="1740976"/>
            <a:ext cx="102896" cy="1439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16E43A31-1DF5-41FB-874A-8EAE93404EAA}"/>
              </a:ext>
            </a:extLst>
          </p:cNvPr>
          <p:cNvSpPr txBox="1"/>
          <p:nvPr/>
        </p:nvSpPr>
        <p:spPr>
          <a:xfrm>
            <a:off x="9123679" y="1424246"/>
            <a:ext cx="6153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root</a:t>
            </a:r>
            <a:endParaRPr lang="he-IL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51CBC5E7-E1B2-4207-B9EC-3CCB6B15EF18}"/>
              </a:ext>
            </a:extLst>
          </p:cNvPr>
          <p:cNvSpPr txBox="1"/>
          <p:nvPr/>
        </p:nvSpPr>
        <p:spPr>
          <a:xfrm>
            <a:off x="9036666" y="6096518"/>
            <a:ext cx="6194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hole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8221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10" grpId="0" animBg="1"/>
      <p:bldP spid="12" grpId="0"/>
      <p:bldP spid="13" grpId="0" animBg="1"/>
      <p:bldP spid="14" grpId="0"/>
      <p:bldP spid="16" grpId="0"/>
      <p:bldP spid="84" grpId="0" animBg="1"/>
      <p:bldP spid="85" grpId="0"/>
      <p:bldP spid="86" grpId="0" animBg="1"/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Solving the optimization problem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time</a:t>
                </a:r>
                <a:endParaRPr lang="he-IL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 t="-13364" b="-2119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dirty="0"/>
                  <a:t>Using the sublinear feasibility test in a search framework due to Frederickson, we solve the optimization problem in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sz="3200" i="1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func>
                          <m:funcPr>
                            <m:ctrlPr>
                              <a:rPr lang="en-US" sz="3200" i="1">
                                <a:latin typeface="Cambria Math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3200" dirty="0"/>
                  <a:t> time.</a:t>
                </a:r>
              </a:p>
              <a:p>
                <a:r>
                  <a:rPr lang="en-US" sz="3200" dirty="0"/>
                  <a:t>Can do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sz="3200" i="1">
                            <a:latin typeface="Cambria Math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32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fName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 time, by using the same approach iteratively. Partition the tree into larger fragments each time.</a:t>
                </a:r>
              </a:p>
              <a:p>
                <a:r>
                  <a:rPr lang="en-US" sz="3200" dirty="0"/>
                  <a:t>For linear time we cannot partition the tree independently each iteration.</a:t>
                </a:r>
                <a:br>
                  <a:rPr lang="en-US" sz="3200" dirty="0"/>
                </a:br>
                <a:r>
                  <a:rPr lang="en-US" sz="3200" dirty="0"/>
                  <a:t>Many technical details (glue small fragments together, and tailor the precomputed data).</a:t>
                </a:r>
              </a:p>
              <a:p>
                <a:endParaRPr lang="he-IL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333" t="-2941" r="-1797" b="-336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167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 – the weighted dispersion problem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06120" y="1825625"/>
                <a:ext cx="10515600" cy="2124561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3200" dirty="0"/>
                  <a:t>Now the input tree has both edge lengths and </a:t>
                </a:r>
                <a:r>
                  <a:rPr lang="en-US" sz="3200" b="1" dirty="0"/>
                  <a:t>node weights, </a:t>
                </a:r>
                <a:r>
                  <a:rPr lang="en-US" sz="3200" dirty="0"/>
                  <a:t>and we want to find a subset of weight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3200" dirty="0"/>
                  <a:t> (instead of choosing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3200" dirty="0"/>
                  <a:t> nodes).</a:t>
                </a:r>
              </a:p>
              <a:p>
                <a:r>
                  <a:rPr lang="en-US" sz="3200" dirty="0"/>
                  <a:t>We can no longer reduce entire subtrees to at most two nodes, since we might have </a:t>
                </a:r>
                <a:r>
                  <a:rPr lang="en-US" sz="3200" b="1" dirty="0"/>
                  <a:t>many candidates</a:t>
                </a:r>
                <a:r>
                  <a:rPr lang="en-US" sz="3200" dirty="0"/>
                  <a:t>.</a:t>
                </a:r>
              </a:p>
              <a:p>
                <a:endParaRPr lang="he-IL" sz="3200" dirty="0"/>
              </a:p>
              <a:p>
                <a:endParaRPr lang="en-US" sz="3200" dirty="0"/>
              </a:p>
              <a:p>
                <a:endParaRPr lang="en-US" sz="3200" dirty="0"/>
              </a:p>
              <a:p>
                <a:pPr marL="0" indent="0">
                  <a:buNone/>
                </a:pPr>
                <a:endParaRPr lang="he-IL" sz="3200" dirty="0"/>
              </a:p>
              <a:p>
                <a:pPr marL="0" indent="0">
                  <a:buNone/>
                </a:pPr>
                <a:endParaRPr lang="he-IL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6120" y="1825625"/>
                <a:ext cx="10515600" cy="2124561"/>
              </a:xfrm>
              <a:blipFill>
                <a:blip r:embed="rId3"/>
                <a:stretch>
                  <a:fillRect l="-1217" t="-7450" r="-1855" b="-573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xmlns="" id="{0CF3DF42-56B7-47B2-BA0C-AF686A8B8215}"/>
              </a:ext>
            </a:extLst>
          </p:cNvPr>
          <p:cNvSpPr/>
          <p:nvPr/>
        </p:nvSpPr>
        <p:spPr>
          <a:xfrm>
            <a:off x="3534233" y="5185458"/>
            <a:ext cx="215073" cy="1995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xmlns="" id="{2DB2B22B-13BB-4FB4-8503-7941CB4D72D9}"/>
              </a:ext>
            </a:extLst>
          </p:cNvPr>
          <p:cNvSpPr/>
          <p:nvPr/>
        </p:nvSpPr>
        <p:spPr>
          <a:xfrm>
            <a:off x="2720051" y="5384978"/>
            <a:ext cx="1840078" cy="120607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500DF749-810B-4242-BFE5-7F11288F093A}"/>
              </a:ext>
            </a:extLst>
          </p:cNvPr>
          <p:cNvCxnSpPr>
            <a:cxnSpLocks/>
            <a:stCxn id="5" idx="7"/>
          </p:cNvCxnSpPr>
          <p:nvPr/>
        </p:nvCxnSpPr>
        <p:spPr>
          <a:xfrm flipV="1">
            <a:off x="3717809" y="4170323"/>
            <a:ext cx="1825472" cy="10443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A0DE0326-F477-4D58-91C1-BCDCBE9ADD9B}"/>
              </a:ext>
            </a:extLst>
          </p:cNvPr>
          <p:cNvCxnSpPr>
            <a:cxnSpLocks/>
            <a:stCxn id="8" idx="0"/>
            <a:endCxn id="8" idx="0"/>
          </p:cNvCxnSpPr>
          <p:nvPr/>
        </p:nvCxnSpPr>
        <p:spPr>
          <a:xfrm>
            <a:off x="3640090" y="538497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0F573536-A2CC-4EFB-A191-B6BF13D67414}"/>
              </a:ext>
            </a:extLst>
          </p:cNvPr>
          <p:cNvCxnSpPr>
            <a:cxnSpLocks/>
            <a:stCxn id="8" idx="0"/>
          </p:cNvCxnSpPr>
          <p:nvPr/>
        </p:nvCxnSpPr>
        <p:spPr>
          <a:xfrm>
            <a:off x="3640090" y="5384978"/>
            <a:ext cx="116836" cy="5495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0A1E1F0C-E262-4D50-AFD0-E749747362F0}"/>
              </a:ext>
            </a:extLst>
          </p:cNvPr>
          <p:cNvSpPr/>
          <p:nvPr/>
        </p:nvSpPr>
        <p:spPr>
          <a:xfrm>
            <a:off x="3707189" y="5934088"/>
            <a:ext cx="131445" cy="14065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7444C293-A5BD-4012-A206-85733DAB40AC}"/>
              </a:ext>
            </a:extLst>
          </p:cNvPr>
          <p:cNvSpPr/>
          <p:nvPr/>
        </p:nvSpPr>
        <p:spPr>
          <a:xfrm>
            <a:off x="5511784" y="4062943"/>
            <a:ext cx="215073" cy="1995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5B9EF11C-BF20-4218-B4AA-D328FB9A70A2}"/>
              </a:ext>
            </a:extLst>
          </p:cNvPr>
          <p:cNvSpPr/>
          <p:nvPr/>
        </p:nvSpPr>
        <p:spPr>
          <a:xfrm>
            <a:off x="7231399" y="5185458"/>
            <a:ext cx="215073" cy="1995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xmlns="" id="{C1D3960C-357C-41DA-B445-48A71C3B0BB9}"/>
              </a:ext>
            </a:extLst>
          </p:cNvPr>
          <p:cNvSpPr/>
          <p:nvPr/>
        </p:nvSpPr>
        <p:spPr>
          <a:xfrm>
            <a:off x="6417217" y="5384978"/>
            <a:ext cx="1840078" cy="120607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FA581F3B-3DED-478F-AD52-48CB56829F3B}"/>
              </a:ext>
            </a:extLst>
          </p:cNvPr>
          <p:cNvCxnSpPr>
            <a:cxnSpLocks/>
            <a:stCxn id="30" idx="1"/>
            <a:endCxn id="28" idx="5"/>
          </p:cNvCxnSpPr>
          <p:nvPr/>
        </p:nvCxnSpPr>
        <p:spPr>
          <a:xfrm flipH="1" flipV="1">
            <a:off x="5695360" y="4233244"/>
            <a:ext cx="1567536" cy="98143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6FD34FAD-CD64-478A-9B66-BA4A03DAB997}"/>
              </a:ext>
            </a:extLst>
          </p:cNvPr>
          <p:cNvCxnSpPr>
            <a:cxnSpLocks/>
            <a:stCxn id="31" idx="0"/>
            <a:endCxn id="31" idx="0"/>
          </p:cNvCxnSpPr>
          <p:nvPr/>
        </p:nvCxnSpPr>
        <p:spPr>
          <a:xfrm>
            <a:off x="7337256" y="538497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27A48EC0-DBA3-465E-8CC5-0DA92C0EDF1A}"/>
              </a:ext>
            </a:extLst>
          </p:cNvPr>
          <p:cNvCxnSpPr>
            <a:cxnSpLocks/>
            <a:stCxn id="31" idx="0"/>
            <a:endCxn id="35" idx="0"/>
          </p:cNvCxnSpPr>
          <p:nvPr/>
        </p:nvCxnSpPr>
        <p:spPr>
          <a:xfrm>
            <a:off x="7337256" y="5384978"/>
            <a:ext cx="0" cy="2747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584FE26F-9BD4-4EC9-B250-65F09A5FBBC8}"/>
              </a:ext>
            </a:extLst>
          </p:cNvPr>
          <p:cNvSpPr/>
          <p:nvPr/>
        </p:nvSpPr>
        <p:spPr>
          <a:xfrm>
            <a:off x="7271533" y="5659768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xmlns="" id="{DF3F48B7-3F5B-4A8C-801D-00F324620D73}"/>
              </a:ext>
            </a:extLst>
          </p:cNvPr>
          <p:cNvSpPr/>
          <p:nvPr/>
        </p:nvSpPr>
        <p:spPr>
          <a:xfrm>
            <a:off x="3708033" y="5934087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xmlns="" id="{BDA5D352-E967-44D2-9BAF-E28232040366}"/>
              </a:ext>
            </a:extLst>
          </p:cNvPr>
          <p:cNvSpPr/>
          <p:nvPr/>
        </p:nvSpPr>
        <p:spPr>
          <a:xfrm>
            <a:off x="3381660" y="6021947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xmlns="" id="{F6135F32-909B-4510-96AF-F991AA75C2C3}"/>
              </a:ext>
            </a:extLst>
          </p:cNvPr>
          <p:cNvSpPr/>
          <p:nvPr/>
        </p:nvSpPr>
        <p:spPr>
          <a:xfrm>
            <a:off x="3969533" y="6249048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xmlns="" id="{809774FD-02DA-4C5A-B43F-A198AC6690FB}"/>
              </a:ext>
            </a:extLst>
          </p:cNvPr>
          <p:cNvSpPr/>
          <p:nvPr/>
        </p:nvSpPr>
        <p:spPr>
          <a:xfrm>
            <a:off x="7314219" y="6055079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xmlns="" id="{57E304A5-0D9C-4C29-B56B-D67E361B91F6}"/>
              </a:ext>
            </a:extLst>
          </p:cNvPr>
          <p:cNvSpPr/>
          <p:nvPr/>
        </p:nvSpPr>
        <p:spPr>
          <a:xfrm>
            <a:off x="6987053" y="6319377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xmlns="" id="{C8106D8F-3A72-4AC6-926C-FC5A19C63096}"/>
              </a:ext>
            </a:extLst>
          </p:cNvPr>
          <p:cNvSpPr/>
          <p:nvPr/>
        </p:nvSpPr>
        <p:spPr>
          <a:xfrm>
            <a:off x="7676558" y="6214848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xmlns="" id="{EE7B5AEF-0253-4F16-BFE0-9138066E8D35}"/>
              </a:ext>
            </a:extLst>
          </p:cNvPr>
          <p:cNvSpPr/>
          <p:nvPr/>
        </p:nvSpPr>
        <p:spPr>
          <a:xfrm>
            <a:off x="7052775" y="5828764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xmlns="" id="{679E4D07-2A18-4559-A373-26D0D54DB1E0}"/>
              </a:ext>
            </a:extLst>
          </p:cNvPr>
          <p:cNvSpPr/>
          <p:nvPr/>
        </p:nvSpPr>
        <p:spPr>
          <a:xfrm>
            <a:off x="3721753" y="6159482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xmlns="" id="{C198BC37-8B3C-4D3D-BE29-B644896645AC}"/>
              </a:ext>
            </a:extLst>
          </p:cNvPr>
          <p:cNvSpPr/>
          <p:nvPr/>
        </p:nvSpPr>
        <p:spPr>
          <a:xfrm>
            <a:off x="3238013" y="6320168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912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-dispersion on trees</a:t>
                </a:r>
                <a:endParaRPr lang="he-IL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90688"/>
                <a:ext cx="5163452" cy="4542471"/>
              </a:xfrm>
            </p:spPr>
            <p:txBody>
              <a:bodyPr>
                <a:normAutofit/>
              </a:bodyPr>
              <a:lstStyle/>
              <a:p>
                <a:r>
                  <a:rPr lang="en-US" b="1" i="1" dirty="0"/>
                  <a:t>The Dispersion Optimization Problem:</a:t>
                </a:r>
                <a:r>
                  <a:rPr lang="en-US" i="1" dirty="0"/>
                  <a:t> </a:t>
                </a:r>
                <a:r>
                  <a:rPr lang="en-US" dirty="0"/>
                  <a:t>Choose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i="1" dirty="0"/>
                  <a:t> nodes, </a:t>
                </a:r>
                <a:r>
                  <a:rPr lang="en-US" dirty="0" err="1"/>
                  <a:t>s.t.</a:t>
                </a:r>
                <a:r>
                  <a:rPr lang="en-US" dirty="0"/>
                  <a:t> the shortest pairwise distance is maximized.</a:t>
                </a:r>
              </a:p>
              <a:p>
                <a:endParaRPr lang="en-US" dirty="0"/>
              </a:p>
              <a:p>
                <a:r>
                  <a:rPr lang="en-US" b="1" i="1" dirty="0"/>
                  <a:t>The Feasibility Test</a:t>
                </a:r>
                <a:r>
                  <a:rPr lang="en-US" i="1" dirty="0"/>
                  <a:t>: </a:t>
                </a:r>
                <a:r>
                  <a:rPr lang="en-US" dirty="0"/>
                  <a:t>Choose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nodes </a:t>
                </a:r>
                <a:r>
                  <a:rPr lang="en-US" dirty="0" err="1"/>
                  <a:t>s.t.</a:t>
                </a:r>
                <a:r>
                  <a:rPr lang="en-US" dirty="0"/>
                  <a:t> any pairwise distance is at least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.</a:t>
                </a:r>
                <a:endParaRPr lang="he-IL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90688"/>
                <a:ext cx="5163452" cy="4542471"/>
              </a:xfrm>
              <a:blipFill>
                <a:blip r:embed="rId4"/>
                <a:stretch>
                  <a:fillRect l="-2125" t="-2148" r="-165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xmlns="" id="{05270599-312C-4673-86E6-5EE265376520}"/>
              </a:ext>
            </a:extLst>
          </p:cNvPr>
          <p:cNvSpPr/>
          <p:nvPr/>
        </p:nvSpPr>
        <p:spPr>
          <a:xfrm>
            <a:off x="8961120" y="1819275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7CF0BE71-F27B-42CF-9174-975A980B55FC}"/>
              </a:ext>
            </a:extLst>
          </p:cNvPr>
          <p:cNvSpPr/>
          <p:nvPr/>
        </p:nvSpPr>
        <p:spPr>
          <a:xfrm>
            <a:off x="11247119" y="3462332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DCE6EB9D-0A1F-438B-92A8-FBE1BD77A705}"/>
              </a:ext>
            </a:extLst>
          </p:cNvPr>
          <p:cNvSpPr/>
          <p:nvPr/>
        </p:nvSpPr>
        <p:spPr>
          <a:xfrm>
            <a:off x="6713220" y="2640438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02CB4889-B9B2-4B86-BADB-A1FFEFECE790}"/>
              </a:ext>
            </a:extLst>
          </p:cNvPr>
          <p:cNvSpPr/>
          <p:nvPr/>
        </p:nvSpPr>
        <p:spPr>
          <a:xfrm>
            <a:off x="8961120" y="2640439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0F5194E4-A4B5-441A-A2A1-220AAF3C6090}"/>
              </a:ext>
            </a:extLst>
          </p:cNvPr>
          <p:cNvSpPr/>
          <p:nvPr/>
        </p:nvSpPr>
        <p:spPr>
          <a:xfrm>
            <a:off x="10866119" y="2640437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CAFCD216-E91D-4DB6-B0D8-BC8AE460AC3F}"/>
              </a:ext>
            </a:extLst>
          </p:cNvPr>
          <p:cNvSpPr/>
          <p:nvPr/>
        </p:nvSpPr>
        <p:spPr>
          <a:xfrm>
            <a:off x="10642282" y="3462332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25DA9CAC-8B01-440F-927B-B3D390843126}"/>
              </a:ext>
            </a:extLst>
          </p:cNvPr>
          <p:cNvSpPr/>
          <p:nvPr/>
        </p:nvSpPr>
        <p:spPr>
          <a:xfrm>
            <a:off x="5941695" y="3486137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079E7A39-2D1F-49B6-92CF-FA1188AE0340}"/>
              </a:ext>
            </a:extLst>
          </p:cNvPr>
          <p:cNvSpPr/>
          <p:nvPr/>
        </p:nvSpPr>
        <p:spPr>
          <a:xfrm>
            <a:off x="8951595" y="3486137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2EBF1403-929F-4403-ADC9-9ADE157CCE5D}"/>
              </a:ext>
            </a:extLst>
          </p:cNvPr>
          <p:cNvSpPr/>
          <p:nvPr/>
        </p:nvSpPr>
        <p:spPr>
          <a:xfrm>
            <a:off x="6713220" y="3486138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FAE7BFE7-70A0-4B0B-BA7B-EAACF7CF96B5}"/>
              </a:ext>
            </a:extLst>
          </p:cNvPr>
          <p:cNvSpPr/>
          <p:nvPr/>
        </p:nvSpPr>
        <p:spPr>
          <a:xfrm>
            <a:off x="7446645" y="3486137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78C33CD8-0558-4D0D-A604-8B484264C0CF}"/>
              </a:ext>
            </a:extLst>
          </p:cNvPr>
          <p:cNvSpPr/>
          <p:nvPr/>
        </p:nvSpPr>
        <p:spPr>
          <a:xfrm>
            <a:off x="5360670" y="4452934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CCED83EB-8C6F-4014-8FE5-E21BD4B1CFE1}"/>
              </a:ext>
            </a:extLst>
          </p:cNvPr>
          <p:cNvSpPr/>
          <p:nvPr/>
        </p:nvSpPr>
        <p:spPr>
          <a:xfrm>
            <a:off x="7208520" y="4462461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00C4C5AF-03A6-49F8-A0F5-1B30908578C1}"/>
              </a:ext>
            </a:extLst>
          </p:cNvPr>
          <p:cNvSpPr/>
          <p:nvPr/>
        </p:nvSpPr>
        <p:spPr>
          <a:xfrm>
            <a:off x="7765732" y="4462460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1FCE1A6F-B07F-41BC-9BB9-964A16607590}"/>
              </a:ext>
            </a:extLst>
          </p:cNvPr>
          <p:cNvSpPr/>
          <p:nvPr/>
        </p:nvSpPr>
        <p:spPr>
          <a:xfrm>
            <a:off x="5941695" y="4462461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819EE702-20C3-45D3-B894-A711E1A456A2}"/>
              </a:ext>
            </a:extLst>
          </p:cNvPr>
          <p:cNvSpPr/>
          <p:nvPr/>
        </p:nvSpPr>
        <p:spPr>
          <a:xfrm>
            <a:off x="6522720" y="4452934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201EBB80-71BD-4D5C-95EA-E91DCAE777AA}"/>
              </a:ext>
            </a:extLst>
          </p:cNvPr>
          <p:cNvSpPr/>
          <p:nvPr/>
        </p:nvSpPr>
        <p:spPr>
          <a:xfrm>
            <a:off x="8718232" y="4452931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3EACD6EF-A37F-42D1-862C-DED3814BBF6E}"/>
              </a:ext>
            </a:extLst>
          </p:cNvPr>
          <p:cNvSpPr/>
          <p:nvPr/>
        </p:nvSpPr>
        <p:spPr>
          <a:xfrm>
            <a:off x="9280207" y="4452931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296318A0-4358-40D0-948D-FD52C0CE98C2}"/>
              </a:ext>
            </a:extLst>
          </p:cNvPr>
          <p:cNvSpPr/>
          <p:nvPr/>
        </p:nvSpPr>
        <p:spPr>
          <a:xfrm>
            <a:off x="10956607" y="4452930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xmlns="" id="{DA80BD8D-FA5C-48C9-AB26-2D16E045BC81}"/>
              </a:ext>
            </a:extLst>
          </p:cNvPr>
          <p:cNvSpPr/>
          <p:nvPr/>
        </p:nvSpPr>
        <p:spPr>
          <a:xfrm>
            <a:off x="11547157" y="4462460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CF379F9E-EDF9-449B-B1EA-CB899A0CD0F5}"/>
              </a:ext>
            </a:extLst>
          </p:cNvPr>
          <p:cNvCxnSpPr>
            <a:stCxn id="4" idx="2"/>
            <a:endCxn id="6" idx="7"/>
          </p:cNvCxnSpPr>
          <p:nvPr/>
        </p:nvCxnSpPr>
        <p:spPr>
          <a:xfrm flipH="1">
            <a:off x="6875822" y="1909763"/>
            <a:ext cx="2085298" cy="7571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C1988FA5-EC6D-4012-80DD-1A8F97B22B2F}"/>
              </a:ext>
            </a:extLst>
          </p:cNvPr>
          <p:cNvCxnSpPr>
            <a:stCxn id="4" idx="4"/>
            <a:endCxn id="7" idx="0"/>
          </p:cNvCxnSpPr>
          <p:nvPr/>
        </p:nvCxnSpPr>
        <p:spPr>
          <a:xfrm>
            <a:off x="9056370" y="2000250"/>
            <a:ext cx="0" cy="6401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8A5C4676-8704-4873-9487-DD14690B9853}"/>
              </a:ext>
            </a:extLst>
          </p:cNvPr>
          <p:cNvCxnSpPr>
            <a:stCxn id="4" idx="6"/>
            <a:endCxn id="8" idx="1"/>
          </p:cNvCxnSpPr>
          <p:nvPr/>
        </p:nvCxnSpPr>
        <p:spPr>
          <a:xfrm>
            <a:off x="9151620" y="1909763"/>
            <a:ext cx="1742397" cy="7571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05733E32-7AE4-4C0D-99F0-FF97F9FB56E5}"/>
              </a:ext>
            </a:extLst>
          </p:cNvPr>
          <p:cNvCxnSpPr>
            <a:stCxn id="6" idx="3"/>
            <a:endCxn id="10" idx="7"/>
          </p:cNvCxnSpPr>
          <p:nvPr/>
        </p:nvCxnSpPr>
        <p:spPr>
          <a:xfrm flipH="1">
            <a:off x="6104297" y="2794910"/>
            <a:ext cx="636821" cy="717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1BD1105C-3F21-4599-9ED5-A290F7CEF329}"/>
              </a:ext>
            </a:extLst>
          </p:cNvPr>
          <p:cNvCxnSpPr>
            <a:stCxn id="12" idx="0"/>
            <a:endCxn id="6" idx="4"/>
          </p:cNvCxnSpPr>
          <p:nvPr/>
        </p:nvCxnSpPr>
        <p:spPr>
          <a:xfrm flipV="1">
            <a:off x="6808470" y="2821413"/>
            <a:ext cx="0" cy="6647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E427BBB8-2D7E-439C-AAF7-32BF9CC7A2EF}"/>
              </a:ext>
            </a:extLst>
          </p:cNvPr>
          <p:cNvCxnSpPr>
            <a:cxnSpLocks/>
            <a:stCxn id="13" idx="1"/>
            <a:endCxn id="6" idx="5"/>
          </p:cNvCxnSpPr>
          <p:nvPr/>
        </p:nvCxnSpPr>
        <p:spPr>
          <a:xfrm flipH="1" flipV="1">
            <a:off x="6875822" y="2794910"/>
            <a:ext cx="598721" cy="717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8C04C9C4-7DBE-4D12-9B0B-29FF7740BC73}"/>
              </a:ext>
            </a:extLst>
          </p:cNvPr>
          <p:cNvCxnSpPr>
            <a:stCxn id="11" idx="0"/>
            <a:endCxn id="7" idx="4"/>
          </p:cNvCxnSpPr>
          <p:nvPr/>
        </p:nvCxnSpPr>
        <p:spPr>
          <a:xfrm flipV="1">
            <a:off x="9046845" y="2821414"/>
            <a:ext cx="9525" cy="6647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E30DB9A8-CD45-4416-AF5A-B737B1E64791}"/>
              </a:ext>
            </a:extLst>
          </p:cNvPr>
          <p:cNvCxnSpPr>
            <a:stCxn id="9" idx="0"/>
            <a:endCxn id="8" idx="4"/>
          </p:cNvCxnSpPr>
          <p:nvPr/>
        </p:nvCxnSpPr>
        <p:spPr>
          <a:xfrm flipV="1">
            <a:off x="10737532" y="2821412"/>
            <a:ext cx="223837" cy="6409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E37D8A2E-F931-4C9A-B16B-F853BE84F863}"/>
              </a:ext>
            </a:extLst>
          </p:cNvPr>
          <p:cNvCxnSpPr>
            <a:stCxn id="5" idx="0"/>
            <a:endCxn id="8" idx="4"/>
          </p:cNvCxnSpPr>
          <p:nvPr/>
        </p:nvCxnSpPr>
        <p:spPr>
          <a:xfrm flipH="1" flipV="1">
            <a:off x="10961369" y="2821412"/>
            <a:ext cx="381000" cy="6409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588067C9-FACD-40B6-B773-3068ED829EAD}"/>
              </a:ext>
            </a:extLst>
          </p:cNvPr>
          <p:cNvCxnSpPr>
            <a:stCxn id="14" idx="0"/>
            <a:endCxn id="10" idx="3"/>
          </p:cNvCxnSpPr>
          <p:nvPr/>
        </p:nvCxnSpPr>
        <p:spPr>
          <a:xfrm flipV="1">
            <a:off x="5455920" y="3640609"/>
            <a:ext cx="513673" cy="812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365CA0AB-3367-42FC-92CC-279AD36E2400}"/>
              </a:ext>
            </a:extLst>
          </p:cNvPr>
          <p:cNvCxnSpPr>
            <a:stCxn id="17" idx="0"/>
            <a:endCxn id="10" idx="4"/>
          </p:cNvCxnSpPr>
          <p:nvPr/>
        </p:nvCxnSpPr>
        <p:spPr>
          <a:xfrm flipV="1">
            <a:off x="6036945" y="3667112"/>
            <a:ext cx="0" cy="7953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ABD23658-68BC-40E9-943C-1AF49F36BFE9}"/>
              </a:ext>
            </a:extLst>
          </p:cNvPr>
          <p:cNvCxnSpPr>
            <a:stCxn id="18" idx="0"/>
            <a:endCxn id="10" idx="5"/>
          </p:cNvCxnSpPr>
          <p:nvPr/>
        </p:nvCxnSpPr>
        <p:spPr>
          <a:xfrm flipH="1" flipV="1">
            <a:off x="6104297" y="3640609"/>
            <a:ext cx="513673" cy="812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EFEDF6EC-89C8-4931-846F-639388DAF64F}"/>
              </a:ext>
            </a:extLst>
          </p:cNvPr>
          <p:cNvCxnSpPr>
            <a:cxnSpLocks/>
            <a:stCxn id="15" idx="0"/>
            <a:endCxn id="13" idx="4"/>
          </p:cNvCxnSpPr>
          <p:nvPr/>
        </p:nvCxnSpPr>
        <p:spPr>
          <a:xfrm flipV="1">
            <a:off x="7303770" y="3667112"/>
            <a:ext cx="238125" cy="7953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62CF4C0C-62B1-4E35-AB68-54FFBB5C958E}"/>
              </a:ext>
            </a:extLst>
          </p:cNvPr>
          <p:cNvCxnSpPr>
            <a:cxnSpLocks/>
            <a:stCxn id="16" idx="0"/>
            <a:endCxn id="13" idx="5"/>
          </p:cNvCxnSpPr>
          <p:nvPr/>
        </p:nvCxnSpPr>
        <p:spPr>
          <a:xfrm flipH="1" flipV="1">
            <a:off x="7609247" y="3640609"/>
            <a:ext cx="251735" cy="821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0F92A580-CAFE-4DEF-A90D-459C2FB125D7}"/>
              </a:ext>
            </a:extLst>
          </p:cNvPr>
          <p:cNvCxnSpPr>
            <a:stCxn id="20" idx="0"/>
            <a:endCxn id="11" idx="4"/>
          </p:cNvCxnSpPr>
          <p:nvPr/>
        </p:nvCxnSpPr>
        <p:spPr>
          <a:xfrm flipH="1" flipV="1">
            <a:off x="9046845" y="3667112"/>
            <a:ext cx="328612" cy="7858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FEA6F426-CF0A-46E8-B5D5-F7A42B8398B7}"/>
              </a:ext>
            </a:extLst>
          </p:cNvPr>
          <p:cNvCxnSpPr>
            <a:stCxn id="21" idx="0"/>
            <a:endCxn id="5" idx="4"/>
          </p:cNvCxnSpPr>
          <p:nvPr/>
        </p:nvCxnSpPr>
        <p:spPr>
          <a:xfrm flipV="1">
            <a:off x="11051857" y="3643307"/>
            <a:ext cx="290512" cy="8096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6603FAAE-1A97-4B14-B4F5-96618679803B}"/>
              </a:ext>
            </a:extLst>
          </p:cNvPr>
          <p:cNvCxnSpPr>
            <a:stCxn id="22" idx="0"/>
            <a:endCxn id="5" idx="5"/>
          </p:cNvCxnSpPr>
          <p:nvPr/>
        </p:nvCxnSpPr>
        <p:spPr>
          <a:xfrm flipH="1" flipV="1">
            <a:off x="11409721" y="3616804"/>
            <a:ext cx="232686" cy="845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0E6B36DF-413B-454D-A874-C79263931DD5}"/>
              </a:ext>
            </a:extLst>
          </p:cNvPr>
          <p:cNvSpPr/>
          <p:nvPr/>
        </p:nvSpPr>
        <p:spPr>
          <a:xfrm>
            <a:off x="5360670" y="4452930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CEE853B0-E10B-430F-97DD-A7943E462C04}"/>
              </a:ext>
            </a:extLst>
          </p:cNvPr>
          <p:cNvSpPr/>
          <p:nvPr/>
        </p:nvSpPr>
        <p:spPr>
          <a:xfrm>
            <a:off x="4941570" y="5329230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xmlns="" id="{E2D2F3E7-F7AC-4176-B854-321E53BB734A}"/>
              </a:ext>
            </a:extLst>
          </p:cNvPr>
          <p:cNvSpPr/>
          <p:nvPr/>
        </p:nvSpPr>
        <p:spPr>
          <a:xfrm>
            <a:off x="5360670" y="5329230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xmlns="" id="{47AA24EB-9BA1-45B9-BF96-AF191CDF7886}"/>
              </a:ext>
            </a:extLst>
          </p:cNvPr>
          <p:cNvSpPr/>
          <p:nvPr/>
        </p:nvSpPr>
        <p:spPr>
          <a:xfrm>
            <a:off x="7613332" y="5329229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xmlns="" id="{1916D794-8410-4795-BF41-A5F08BF8F4BF}"/>
              </a:ext>
            </a:extLst>
          </p:cNvPr>
          <p:cNvSpPr/>
          <p:nvPr/>
        </p:nvSpPr>
        <p:spPr>
          <a:xfrm>
            <a:off x="5779770" y="5329230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xmlns="" id="{5845171A-47D8-4B28-9D13-F6338CF3A9F2}"/>
              </a:ext>
            </a:extLst>
          </p:cNvPr>
          <p:cNvSpPr/>
          <p:nvPr/>
        </p:nvSpPr>
        <p:spPr>
          <a:xfrm>
            <a:off x="6294120" y="5329230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xmlns="" id="{571C5C0A-7787-4870-8B36-2FEAF47A9EC1}"/>
              </a:ext>
            </a:extLst>
          </p:cNvPr>
          <p:cNvSpPr/>
          <p:nvPr/>
        </p:nvSpPr>
        <p:spPr>
          <a:xfrm>
            <a:off x="7208520" y="5329229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xmlns="" id="{315F54D1-181F-4BB8-B47A-3B96E2E9DDCD}"/>
              </a:ext>
            </a:extLst>
          </p:cNvPr>
          <p:cNvSpPr/>
          <p:nvPr/>
        </p:nvSpPr>
        <p:spPr>
          <a:xfrm>
            <a:off x="6741118" y="5329230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xmlns="" id="{BE9803B8-219F-4607-B1B5-B013BA6B1500}"/>
              </a:ext>
            </a:extLst>
          </p:cNvPr>
          <p:cNvSpPr/>
          <p:nvPr/>
        </p:nvSpPr>
        <p:spPr>
          <a:xfrm>
            <a:off x="8013382" y="5329229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xmlns="" id="{F89155D2-D6A6-463F-927A-330AA88EAB81}"/>
              </a:ext>
            </a:extLst>
          </p:cNvPr>
          <p:cNvSpPr/>
          <p:nvPr/>
        </p:nvSpPr>
        <p:spPr>
          <a:xfrm>
            <a:off x="8488955" y="5329220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xmlns="" id="{D704A9F8-7885-47F1-A271-744FB50CD425}"/>
              </a:ext>
            </a:extLst>
          </p:cNvPr>
          <p:cNvSpPr/>
          <p:nvPr/>
        </p:nvSpPr>
        <p:spPr>
          <a:xfrm>
            <a:off x="8908055" y="5329210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xmlns="" id="{58D49925-D513-4147-94AF-498F7245BEB7}"/>
              </a:ext>
            </a:extLst>
          </p:cNvPr>
          <p:cNvSpPr/>
          <p:nvPr/>
        </p:nvSpPr>
        <p:spPr>
          <a:xfrm>
            <a:off x="9280207" y="5329220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xmlns="" id="{CE0C5979-1AC7-42F3-A13A-CC7FDCBAE647}"/>
              </a:ext>
            </a:extLst>
          </p:cNvPr>
          <p:cNvSpPr/>
          <p:nvPr/>
        </p:nvSpPr>
        <p:spPr>
          <a:xfrm>
            <a:off x="10525601" y="5329209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xmlns="" id="{B3FD6CBF-E9EC-49B2-BADE-2314EE59B3C2}"/>
              </a:ext>
            </a:extLst>
          </p:cNvPr>
          <p:cNvSpPr/>
          <p:nvPr/>
        </p:nvSpPr>
        <p:spPr>
          <a:xfrm>
            <a:off x="10951167" y="5329211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xmlns="" id="{56228800-38F4-4D88-BC11-52EE4204D09A}"/>
              </a:ext>
            </a:extLst>
          </p:cNvPr>
          <p:cNvSpPr/>
          <p:nvPr/>
        </p:nvSpPr>
        <p:spPr>
          <a:xfrm>
            <a:off x="11399519" y="5329211"/>
            <a:ext cx="190500" cy="180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xmlns="" id="{A0F734D3-DA15-4BCF-9AE8-FA4616A4E8F7}"/>
              </a:ext>
            </a:extLst>
          </p:cNvPr>
          <p:cNvCxnSpPr>
            <a:cxnSpLocks/>
            <a:endCxn id="41" idx="0"/>
          </p:cNvCxnSpPr>
          <p:nvPr/>
        </p:nvCxnSpPr>
        <p:spPr>
          <a:xfrm flipH="1">
            <a:off x="5036820" y="4543417"/>
            <a:ext cx="419100" cy="785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xmlns="" id="{68B25D8F-D75B-4978-AB9D-F1D8F89429FC}"/>
              </a:ext>
            </a:extLst>
          </p:cNvPr>
          <p:cNvCxnSpPr>
            <a:stCxn id="42" idx="0"/>
          </p:cNvCxnSpPr>
          <p:nvPr/>
        </p:nvCxnSpPr>
        <p:spPr>
          <a:xfrm flipV="1">
            <a:off x="5455920" y="4588659"/>
            <a:ext cx="11906" cy="7405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xmlns="" id="{6177AEDD-E0E9-47E7-9652-41F1E915945B}"/>
              </a:ext>
            </a:extLst>
          </p:cNvPr>
          <p:cNvCxnSpPr>
            <a:cxnSpLocks/>
            <a:stCxn id="44" idx="0"/>
          </p:cNvCxnSpPr>
          <p:nvPr/>
        </p:nvCxnSpPr>
        <p:spPr>
          <a:xfrm flipH="1" flipV="1">
            <a:off x="5494698" y="4607406"/>
            <a:ext cx="380322" cy="7218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xmlns="" id="{298642B0-ABED-4CAE-84CA-F3D69D43646D}"/>
              </a:ext>
            </a:extLst>
          </p:cNvPr>
          <p:cNvCxnSpPr>
            <a:cxnSpLocks/>
            <a:stCxn id="45" idx="0"/>
          </p:cNvCxnSpPr>
          <p:nvPr/>
        </p:nvCxnSpPr>
        <p:spPr>
          <a:xfrm flipV="1">
            <a:off x="6389370" y="4552948"/>
            <a:ext cx="222133" cy="7762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FBF367C7-D5F4-418B-9FDF-36602D4E3373}"/>
              </a:ext>
            </a:extLst>
          </p:cNvPr>
          <p:cNvCxnSpPr>
            <a:stCxn id="47" idx="0"/>
          </p:cNvCxnSpPr>
          <p:nvPr/>
        </p:nvCxnSpPr>
        <p:spPr>
          <a:xfrm flipH="1" flipV="1">
            <a:off x="6621203" y="4552947"/>
            <a:ext cx="215165" cy="7762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75D30128-C9F1-4AAB-9133-1CFD345AC3E7}"/>
              </a:ext>
            </a:extLst>
          </p:cNvPr>
          <p:cNvCxnSpPr>
            <a:cxnSpLocks/>
            <a:stCxn id="46" idx="0"/>
          </p:cNvCxnSpPr>
          <p:nvPr/>
        </p:nvCxnSpPr>
        <p:spPr>
          <a:xfrm flipV="1">
            <a:off x="7303770" y="4533900"/>
            <a:ext cx="9525" cy="7953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6F79071D-E427-4C2B-AC78-3F146589D5A8}"/>
              </a:ext>
            </a:extLst>
          </p:cNvPr>
          <p:cNvCxnSpPr>
            <a:stCxn id="43" idx="0"/>
          </p:cNvCxnSpPr>
          <p:nvPr/>
        </p:nvCxnSpPr>
        <p:spPr>
          <a:xfrm flipV="1">
            <a:off x="7708582" y="4588659"/>
            <a:ext cx="152400" cy="7405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5B576FD3-AB82-4C5B-BED6-2824A858AB5F}"/>
              </a:ext>
            </a:extLst>
          </p:cNvPr>
          <p:cNvCxnSpPr>
            <a:stCxn id="48" idx="0"/>
          </p:cNvCxnSpPr>
          <p:nvPr/>
        </p:nvCxnSpPr>
        <p:spPr>
          <a:xfrm flipH="1" flipV="1">
            <a:off x="7856558" y="4607406"/>
            <a:ext cx="252074" cy="7218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xmlns="" id="{C7954930-D17F-49DE-AD4D-89234231F942}"/>
              </a:ext>
            </a:extLst>
          </p:cNvPr>
          <p:cNvCxnSpPr>
            <a:stCxn id="49" idx="0"/>
          </p:cNvCxnSpPr>
          <p:nvPr/>
        </p:nvCxnSpPr>
        <p:spPr>
          <a:xfrm flipV="1">
            <a:off x="8584205" y="4543417"/>
            <a:ext cx="236590" cy="7858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xmlns="" id="{DCEE2921-D064-4FC4-88DA-27C519450AEB}"/>
              </a:ext>
            </a:extLst>
          </p:cNvPr>
          <p:cNvCxnSpPr>
            <a:stCxn id="50" idx="0"/>
          </p:cNvCxnSpPr>
          <p:nvPr/>
        </p:nvCxnSpPr>
        <p:spPr>
          <a:xfrm flipH="1" flipV="1">
            <a:off x="8823097" y="4588657"/>
            <a:ext cx="180208" cy="740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xmlns="" id="{EBCA0DA6-4776-464C-9ADF-80C391DCF1B1}"/>
              </a:ext>
            </a:extLst>
          </p:cNvPr>
          <p:cNvCxnSpPr>
            <a:stCxn id="51" idx="4"/>
          </p:cNvCxnSpPr>
          <p:nvPr/>
        </p:nvCxnSpPr>
        <p:spPr>
          <a:xfrm flipH="1" flipV="1">
            <a:off x="9368696" y="4534045"/>
            <a:ext cx="6761" cy="976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xmlns="" id="{CA2DB5AC-8E17-4B58-A731-D0600D7E025B}"/>
              </a:ext>
            </a:extLst>
          </p:cNvPr>
          <p:cNvCxnSpPr>
            <a:stCxn id="52" idx="0"/>
          </p:cNvCxnSpPr>
          <p:nvPr/>
        </p:nvCxnSpPr>
        <p:spPr>
          <a:xfrm flipV="1">
            <a:off x="10620851" y="4552947"/>
            <a:ext cx="425566" cy="776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C9B62C21-DEC6-4CCE-A1FD-900525A37341}"/>
              </a:ext>
            </a:extLst>
          </p:cNvPr>
          <p:cNvCxnSpPr>
            <a:stCxn id="53" idx="0"/>
          </p:cNvCxnSpPr>
          <p:nvPr/>
        </p:nvCxnSpPr>
        <p:spPr>
          <a:xfrm flipV="1">
            <a:off x="11046417" y="4552947"/>
            <a:ext cx="0" cy="7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xmlns="" id="{C65B32AF-C5E2-41DF-A8A2-B3BFEF1381BE}"/>
              </a:ext>
            </a:extLst>
          </p:cNvPr>
          <p:cNvCxnSpPr>
            <a:stCxn id="54" idx="0"/>
          </p:cNvCxnSpPr>
          <p:nvPr/>
        </p:nvCxnSpPr>
        <p:spPr>
          <a:xfrm flipH="1" flipV="1">
            <a:off x="11056619" y="4552947"/>
            <a:ext cx="438150" cy="7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xmlns="" id="{29E69F45-5D98-4340-B282-7611A7780538}"/>
              </a:ext>
            </a:extLst>
          </p:cNvPr>
          <p:cNvCxnSpPr>
            <a:stCxn id="19" idx="0"/>
            <a:endCxn id="11" idx="4"/>
          </p:cNvCxnSpPr>
          <p:nvPr/>
        </p:nvCxnSpPr>
        <p:spPr>
          <a:xfrm flipV="1">
            <a:off x="8813482" y="3667112"/>
            <a:ext cx="233363" cy="7858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Left Brace 69">
            <a:extLst>
              <a:ext uri="{FF2B5EF4-FFF2-40B4-BE49-F238E27FC236}">
                <a16:creationId xmlns:a16="http://schemas.microsoft.com/office/drawing/2014/main" xmlns="" id="{05632230-9CD7-454C-BF10-9C83280375E1}"/>
              </a:ext>
            </a:extLst>
          </p:cNvPr>
          <p:cNvSpPr/>
          <p:nvPr/>
        </p:nvSpPr>
        <p:spPr>
          <a:xfrm rot="2167525">
            <a:off x="5607736" y="2307619"/>
            <a:ext cx="333022" cy="210605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xmlns="" id="{EF0446BC-2CC2-4885-A3EE-0B36CF608355}"/>
                  </a:ext>
                </a:extLst>
              </p:cNvPr>
              <p:cNvSpPr txBox="1"/>
              <p:nvPr/>
            </p:nvSpPr>
            <p:spPr>
              <a:xfrm>
                <a:off x="5142484" y="2944618"/>
                <a:ext cx="362628" cy="37190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EF0446BC-2CC2-4885-A3EE-0B36CF6083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484" y="2944618"/>
                <a:ext cx="362628" cy="3719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43CA4AA8-E2DC-4834-BF98-DFF455067E05}"/>
              </a:ext>
            </a:extLst>
          </p:cNvPr>
          <p:cNvSpPr txBox="1"/>
          <p:nvPr/>
        </p:nvSpPr>
        <p:spPr>
          <a:xfrm>
            <a:off x="9898380" y="1942882"/>
            <a:ext cx="54592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/>
              <a:t>12</a:t>
            </a:r>
            <a:endParaRPr lang="he-IL" sz="1400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F1270C8D-3AF8-4248-B9E7-80665F759B4D}"/>
              </a:ext>
            </a:extLst>
          </p:cNvPr>
          <p:cNvSpPr txBox="1"/>
          <p:nvPr/>
        </p:nvSpPr>
        <p:spPr>
          <a:xfrm>
            <a:off x="10577850" y="2919760"/>
            <a:ext cx="54592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/>
              <a:t>7</a:t>
            </a:r>
            <a:endParaRPr lang="he-IL" sz="14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F709A74F-279B-43B0-B853-E098E2CE4399}"/>
              </a:ext>
            </a:extLst>
          </p:cNvPr>
          <p:cNvSpPr txBox="1"/>
          <p:nvPr/>
        </p:nvSpPr>
        <p:spPr>
          <a:xfrm>
            <a:off x="6174141" y="2919760"/>
            <a:ext cx="54592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/>
              <a:t>8</a:t>
            </a:r>
            <a:endParaRPr lang="he-IL" sz="1400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E87E4C99-28F9-441B-8C8D-7F48DDF65F4E}"/>
              </a:ext>
            </a:extLst>
          </p:cNvPr>
          <p:cNvSpPr txBox="1"/>
          <p:nvPr/>
        </p:nvSpPr>
        <p:spPr>
          <a:xfrm>
            <a:off x="5435373" y="3742599"/>
            <a:ext cx="54592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/>
              <a:t>11</a:t>
            </a:r>
            <a:endParaRPr lang="he-IL" sz="1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FA598A9E-8994-4749-8B49-1477AE3E1899}"/>
              </a:ext>
            </a:extLst>
          </p:cNvPr>
          <p:cNvSpPr txBox="1"/>
          <p:nvPr/>
        </p:nvSpPr>
        <p:spPr>
          <a:xfrm>
            <a:off x="11151869" y="2902154"/>
            <a:ext cx="54592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/>
              <a:t>21</a:t>
            </a:r>
            <a:endParaRPr lang="he-IL" sz="14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7F77FF37-611E-46E0-81A4-96277F81A3B6}"/>
              </a:ext>
            </a:extLst>
          </p:cNvPr>
          <p:cNvSpPr txBox="1"/>
          <p:nvPr/>
        </p:nvSpPr>
        <p:spPr>
          <a:xfrm>
            <a:off x="9095736" y="2232113"/>
            <a:ext cx="54592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/>
              <a:t>71</a:t>
            </a:r>
            <a:endParaRPr lang="he-IL" sz="1400" dirty="0"/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xmlns="" id="{0E19260F-F215-408E-A818-270DD93DB7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766" y="2528052"/>
            <a:ext cx="353105" cy="353105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xmlns="" id="{480670DA-D6A0-466B-BD15-E7ECC8708BF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668" y="4334871"/>
            <a:ext cx="353105" cy="353105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xmlns="" id="{8B54B9EB-9DA3-4A20-BD70-B79CDD51D6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621" y="4389485"/>
            <a:ext cx="353105" cy="353105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xmlns="" id="{9E7662F3-F439-4A48-B3A6-60BC17D4EC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445" y="3364670"/>
            <a:ext cx="353105" cy="353105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xmlns="" id="{AAB11AA3-8EA0-4822-B671-8C5EE5DD0F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581" y="4389485"/>
            <a:ext cx="353105" cy="353105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xmlns="" id="{70F4DB9F-AF17-4972-BD7F-E53C5539C5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827" y="5243145"/>
            <a:ext cx="353105" cy="35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4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0" grpId="0" animBg="1"/>
      <p:bldP spid="8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570E8568-EFB9-41F9-B2A1-B7D068027C49}"/>
              </a:ext>
            </a:extLst>
          </p:cNvPr>
          <p:cNvCxnSpPr>
            <a:cxnSpLocks/>
          </p:cNvCxnSpPr>
          <p:nvPr/>
        </p:nvCxnSpPr>
        <p:spPr>
          <a:xfrm>
            <a:off x="4903470" y="4633517"/>
            <a:ext cx="514091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8935E067-6885-4627-ABC6-AA6EED9D6B40}"/>
              </a:ext>
            </a:extLst>
          </p:cNvPr>
          <p:cNvCxnSpPr>
            <a:cxnSpLocks/>
          </p:cNvCxnSpPr>
          <p:nvPr/>
        </p:nvCxnSpPr>
        <p:spPr>
          <a:xfrm flipV="1">
            <a:off x="5417562" y="4633516"/>
            <a:ext cx="0" cy="23947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DBEB4EFD-0474-481B-86AA-2E106CB591AF}"/>
              </a:ext>
            </a:extLst>
          </p:cNvPr>
          <p:cNvCxnSpPr>
            <a:cxnSpLocks/>
          </p:cNvCxnSpPr>
          <p:nvPr/>
        </p:nvCxnSpPr>
        <p:spPr>
          <a:xfrm>
            <a:off x="5410200" y="4872991"/>
            <a:ext cx="817463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C5767709-C429-4B43-820A-AA065F669CF0}"/>
              </a:ext>
            </a:extLst>
          </p:cNvPr>
          <p:cNvCxnSpPr>
            <a:cxnSpLocks/>
          </p:cNvCxnSpPr>
          <p:nvPr/>
        </p:nvCxnSpPr>
        <p:spPr>
          <a:xfrm flipV="1">
            <a:off x="6227663" y="4869180"/>
            <a:ext cx="0" cy="48973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xmlns="" id="{9ED8DCE1-DB82-4343-BCEC-CFFBFDB6AA78}"/>
              </a:ext>
            </a:extLst>
          </p:cNvPr>
          <p:cNvCxnSpPr>
            <a:cxnSpLocks/>
          </p:cNvCxnSpPr>
          <p:nvPr/>
        </p:nvCxnSpPr>
        <p:spPr>
          <a:xfrm>
            <a:off x="6214079" y="5375121"/>
            <a:ext cx="297649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xmlns="" id="{B6EC7B4B-1F5C-41A4-AEEF-671EA8982018}"/>
              </a:ext>
            </a:extLst>
          </p:cNvPr>
          <p:cNvCxnSpPr>
            <a:cxnSpLocks/>
          </p:cNvCxnSpPr>
          <p:nvPr/>
        </p:nvCxnSpPr>
        <p:spPr>
          <a:xfrm flipV="1">
            <a:off x="6515249" y="5375121"/>
            <a:ext cx="0" cy="28222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xmlns="" id="{20726730-A046-4CCE-84A6-D8D77AEFC052}"/>
              </a:ext>
            </a:extLst>
          </p:cNvPr>
          <p:cNvCxnSpPr>
            <a:cxnSpLocks/>
          </p:cNvCxnSpPr>
          <p:nvPr/>
        </p:nvCxnSpPr>
        <p:spPr>
          <a:xfrm>
            <a:off x="6503670" y="5657342"/>
            <a:ext cx="321073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C297B985-FAF6-4A2D-9585-F865255BCDAC}"/>
              </a:ext>
            </a:extLst>
          </p:cNvPr>
          <p:cNvCxnSpPr>
            <a:cxnSpLocks/>
          </p:cNvCxnSpPr>
          <p:nvPr/>
        </p:nvCxnSpPr>
        <p:spPr>
          <a:xfrm flipV="1">
            <a:off x="6826749" y="5657341"/>
            <a:ext cx="0" cy="26876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0F42D4-FA87-4415-A42A-426E06CA4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feasibility test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B61F5A-68B9-4341-8D67-A611EF326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074"/>
            <a:ext cx="10515600" cy="2601561"/>
          </a:xfrm>
        </p:spPr>
        <p:txBody>
          <a:bodyPr>
            <a:normAutofit/>
          </a:bodyPr>
          <a:lstStyle/>
          <a:p>
            <a:r>
              <a:rPr lang="en-US" sz="3200" dirty="0"/>
              <a:t>Again, perform a bottom-up computation.</a:t>
            </a:r>
          </a:p>
          <a:p>
            <a:r>
              <a:rPr lang="en-US" sz="3200" dirty="0"/>
              <a:t>Generate a representation of the solution for the subtree rooted at some node given the solutions for its children.</a:t>
            </a:r>
          </a:p>
          <a:p>
            <a:r>
              <a:rPr lang="en-US" sz="3200" dirty="0"/>
              <a:t>The representation accounts for any option of choosing candidates in the subtree.</a:t>
            </a:r>
            <a:endParaRPr lang="he-IL" sz="320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B63F806E-DB7A-4458-9C7D-A3C2DCB8258E}"/>
              </a:ext>
            </a:extLst>
          </p:cNvPr>
          <p:cNvCxnSpPr>
            <a:cxnSpLocks/>
          </p:cNvCxnSpPr>
          <p:nvPr/>
        </p:nvCxnSpPr>
        <p:spPr>
          <a:xfrm flipV="1">
            <a:off x="4917684" y="4280635"/>
            <a:ext cx="0" cy="20280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43A8167C-C3CD-4194-B74F-805B1C538DFE}"/>
              </a:ext>
            </a:extLst>
          </p:cNvPr>
          <p:cNvCxnSpPr>
            <a:cxnSpLocks/>
          </p:cNvCxnSpPr>
          <p:nvPr/>
        </p:nvCxnSpPr>
        <p:spPr>
          <a:xfrm>
            <a:off x="4917684" y="6299203"/>
            <a:ext cx="3879606" cy="95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EAC7DD2-BEAC-478C-BB2E-4222A44B491C}"/>
              </a:ext>
            </a:extLst>
          </p:cNvPr>
          <p:cNvSpPr txBox="1"/>
          <p:nvPr/>
        </p:nvSpPr>
        <p:spPr>
          <a:xfrm>
            <a:off x="3992314" y="4817703"/>
            <a:ext cx="105891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Weight of optimal solution</a:t>
            </a:r>
            <a:endParaRPr lang="he-IL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80F2841-BC53-4409-B94A-392172E3C89B}"/>
              </a:ext>
            </a:extLst>
          </p:cNvPr>
          <p:cNvSpPr txBox="1"/>
          <p:nvPr/>
        </p:nvSpPr>
        <p:spPr>
          <a:xfrm>
            <a:off x="4919965" y="6300393"/>
            <a:ext cx="36004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Distance of closest node to the root</a:t>
            </a:r>
            <a:endParaRPr lang="he-IL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1AFC955-D51C-46FC-86EF-EB2B23B0A58F}"/>
              </a:ext>
            </a:extLst>
          </p:cNvPr>
          <p:cNvSpPr/>
          <p:nvPr/>
        </p:nvSpPr>
        <p:spPr>
          <a:xfrm flipH="1">
            <a:off x="5375396" y="4843331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4DA55287-6991-45FB-9063-F237BF712EE2}"/>
              </a:ext>
            </a:extLst>
          </p:cNvPr>
          <p:cNvSpPr/>
          <p:nvPr/>
        </p:nvSpPr>
        <p:spPr>
          <a:xfrm flipH="1">
            <a:off x="6185498" y="5327317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75ED6B77-C1B4-4E6E-95E8-945A03514A92}"/>
              </a:ext>
            </a:extLst>
          </p:cNvPr>
          <p:cNvSpPr/>
          <p:nvPr/>
        </p:nvSpPr>
        <p:spPr>
          <a:xfrm flipH="1">
            <a:off x="6469563" y="5608298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713945EF-849E-4003-A376-914685D83071}"/>
              </a:ext>
            </a:extLst>
          </p:cNvPr>
          <p:cNvSpPr/>
          <p:nvPr/>
        </p:nvSpPr>
        <p:spPr>
          <a:xfrm flipH="1">
            <a:off x="6774288" y="5884383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686B9F49-61A4-437E-9C53-158BE609AB00}"/>
              </a:ext>
            </a:extLst>
          </p:cNvPr>
          <p:cNvSpPr/>
          <p:nvPr/>
        </p:nvSpPr>
        <p:spPr>
          <a:xfrm flipH="1">
            <a:off x="4875516" y="4596487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FF20396F-CB22-48C8-8284-C40AC903D4BE}"/>
              </a:ext>
            </a:extLst>
          </p:cNvPr>
          <p:cNvSpPr/>
          <p:nvPr/>
        </p:nvSpPr>
        <p:spPr>
          <a:xfrm>
            <a:off x="1652382" y="4735275"/>
            <a:ext cx="215073" cy="1995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44379792-CEE3-4BE9-8580-163C9D0733CC}"/>
              </a:ext>
            </a:extLst>
          </p:cNvPr>
          <p:cNvSpPr/>
          <p:nvPr/>
        </p:nvSpPr>
        <p:spPr>
          <a:xfrm>
            <a:off x="838200" y="4934795"/>
            <a:ext cx="1840078" cy="120607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5D245405-669F-402E-ADF0-4A4034900ABC}"/>
              </a:ext>
            </a:extLst>
          </p:cNvPr>
          <p:cNvCxnSpPr>
            <a:cxnSpLocks/>
            <a:stCxn id="20" idx="0"/>
            <a:endCxn id="20" idx="0"/>
          </p:cNvCxnSpPr>
          <p:nvPr/>
        </p:nvCxnSpPr>
        <p:spPr>
          <a:xfrm>
            <a:off x="1758239" y="493479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D0F4A256-402C-46C6-8DB3-D6D0F67EA363}"/>
              </a:ext>
            </a:extLst>
          </p:cNvPr>
          <p:cNvSpPr/>
          <p:nvPr/>
        </p:nvSpPr>
        <p:spPr>
          <a:xfrm>
            <a:off x="1912143" y="5354198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3DF1E199-EBAC-4F6A-9F70-D587AB272247}"/>
              </a:ext>
            </a:extLst>
          </p:cNvPr>
          <p:cNvSpPr/>
          <p:nvPr/>
        </p:nvSpPr>
        <p:spPr>
          <a:xfrm>
            <a:off x="1677871" y="5570994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A4364466-AD2B-4B9A-9AE0-119DB9D20FC9}"/>
              </a:ext>
            </a:extLst>
          </p:cNvPr>
          <p:cNvSpPr/>
          <p:nvPr/>
        </p:nvSpPr>
        <p:spPr>
          <a:xfrm>
            <a:off x="1726081" y="5199925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BD364BB3-988B-4CC8-8031-08E8A88B895E}"/>
              </a:ext>
            </a:extLst>
          </p:cNvPr>
          <p:cNvSpPr/>
          <p:nvPr/>
        </p:nvSpPr>
        <p:spPr>
          <a:xfrm>
            <a:off x="1548640" y="5962720"/>
            <a:ext cx="131445" cy="14065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E7FC1AF8-96FD-4493-BDA2-E43138DEC923}"/>
              </a:ext>
            </a:extLst>
          </p:cNvPr>
          <p:cNvSpPr/>
          <p:nvPr/>
        </p:nvSpPr>
        <p:spPr>
          <a:xfrm>
            <a:off x="1697686" y="5186658"/>
            <a:ext cx="169769" cy="1675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xmlns="" id="{684ABA8C-4D2F-42A0-B537-D0293E9CA882}"/>
              </a:ext>
            </a:extLst>
          </p:cNvPr>
          <p:cNvSpPr/>
          <p:nvPr/>
        </p:nvSpPr>
        <p:spPr>
          <a:xfrm>
            <a:off x="1902675" y="5340757"/>
            <a:ext cx="169769" cy="1675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xmlns="" id="{5EB060B0-F75F-47B5-8132-DE3B88E126E5}"/>
              </a:ext>
            </a:extLst>
          </p:cNvPr>
          <p:cNvSpPr/>
          <p:nvPr/>
        </p:nvSpPr>
        <p:spPr>
          <a:xfrm>
            <a:off x="1652382" y="5557553"/>
            <a:ext cx="169769" cy="1675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AC991D3A-CCEE-490C-8BFD-5EA31393D1DD}"/>
              </a:ext>
            </a:extLst>
          </p:cNvPr>
          <p:cNvSpPr/>
          <p:nvPr/>
        </p:nvSpPr>
        <p:spPr>
          <a:xfrm>
            <a:off x="1529477" y="5949279"/>
            <a:ext cx="169769" cy="1675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9314BDD6-965D-46CC-9C1A-C01ADEBE6F75}"/>
              </a:ext>
            </a:extLst>
          </p:cNvPr>
          <p:cNvSpPr/>
          <p:nvPr/>
        </p:nvSpPr>
        <p:spPr>
          <a:xfrm>
            <a:off x="1653925" y="4737153"/>
            <a:ext cx="211826" cy="19510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xmlns="" id="{E69DFB4E-1F43-4AAE-9A68-0A608FAEFF24}"/>
              </a:ext>
            </a:extLst>
          </p:cNvPr>
          <p:cNvSpPr/>
          <p:nvPr/>
        </p:nvSpPr>
        <p:spPr>
          <a:xfrm>
            <a:off x="4832797" y="4551885"/>
            <a:ext cx="169769" cy="1675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xmlns="" id="{140604D8-0F33-4D94-8C29-5FAF32DDC7DD}"/>
              </a:ext>
            </a:extLst>
          </p:cNvPr>
          <p:cNvSpPr/>
          <p:nvPr/>
        </p:nvSpPr>
        <p:spPr>
          <a:xfrm>
            <a:off x="6142779" y="5282715"/>
            <a:ext cx="169769" cy="1675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xmlns="" id="{52B749C2-932B-4A23-86DE-237EAFD6C6A9}"/>
              </a:ext>
            </a:extLst>
          </p:cNvPr>
          <p:cNvSpPr/>
          <p:nvPr/>
        </p:nvSpPr>
        <p:spPr>
          <a:xfrm>
            <a:off x="6426844" y="5561129"/>
            <a:ext cx="169769" cy="1675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xmlns="" id="{C5FD485B-17C7-49A1-BE3F-28C061B57A19}"/>
              </a:ext>
            </a:extLst>
          </p:cNvPr>
          <p:cNvSpPr/>
          <p:nvPr/>
        </p:nvSpPr>
        <p:spPr>
          <a:xfrm>
            <a:off x="6739859" y="5839781"/>
            <a:ext cx="169769" cy="1675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xmlns="" id="{A380AE58-BED6-4840-ABAC-ECFF644D87BA}"/>
              </a:ext>
            </a:extLst>
          </p:cNvPr>
          <p:cNvSpPr/>
          <p:nvPr/>
        </p:nvSpPr>
        <p:spPr>
          <a:xfrm>
            <a:off x="5332677" y="4780082"/>
            <a:ext cx="169769" cy="1675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19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8" grpId="0" animBg="1"/>
      <p:bldP spid="30" grpId="0" animBg="1"/>
      <p:bldP spid="30" grpId="1" animBg="1"/>
      <p:bldP spid="32" grpId="0" animBg="1"/>
      <p:bldP spid="32" grpId="1" animBg="1"/>
      <p:bldP spid="33" grpId="0" animBg="1"/>
      <p:bldP spid="33" grpId="1" animBg="1"/>
      <p:bldP spid="35" grpId="0" animBg="1"/>
      <p:bldP spid="35" grpId="1" animBg="1"/>
      <p:bldP spid="36" grpId="0" animBg="1"/>
      <p:bldP spid="36" grpId="1" animBg="1"/>
      <p:bldP spid="38" grpId="0" animBg="1"/>
      <p:bldP spid="38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4" grpId="0" animBg="1"/>
      <p:bldP spid="4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31C5C6-32E3-4F8A-A68D-F50A4CA3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representation - monotone polylines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5AEFB4-635A-49BF-BDEF-54492D6F9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158663" cy="4197106"/>
          </a:xfrm>
        </p:spPr>
        <p:txBody>
          <a:bodyPr>
            <a:noAutofit/>
          </a:bodyPr>
          <a:lstStyle/>
          <a:p>
            <a:r>
              <a:rPr lang="en-US" sz="3200" dirty="0"/>
              <a:t>We only store the breakpoints. </a:t>
            </a:r>
          </a:p>
          <a:p>
            <a:r>
              <a:rPr lang="en-US" sz="3200" dirty="0"/>
              <a:t>The polyline is monotonically decreasing.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153B08F3-8D8F-4132-8DC3-7AC93BD5A676}"/>
              </a:ext>
            </a:extLst>
          </p:cNvPr>
          <p:cNvCxnSpPr>
            <a:cxnSpLocks/>
          </p:cNvCxnSpPr>
          <p:nvPr/>
        </p:nvCxnSpPr>
        <p:spPr>
          <a:xfrm flipV="1">
            <a:off x="4917684" y="4280635"/>
            <a:ext cx="0" cy="20280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57E49126-53E1-4745-8336-B5362713DAD3}"/>
              </a:ext>
            </a:extLst>
          </p:cNvPr>
          <p:cNvCxnSpPr>
            <a:cxnSpLocks/>
          </p:cNvCxnSpPr>
          <p:nvPr/>
        </p:nvCxnSpPr>
        <p:spPr>
          <a:xfrm>
            <a:off x="4917684" y="6299203"/>
            <a:ext cx="3879606" cy="95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A12A7D2-53A8-408E-98C3-3F1AE0B88D84}"/>
              </a:ext>
            </a:extLst>
          </p:cNvPr>
          <p:cNvSpPr txBox="1"/>
          <p:nvPr/>
        </p:nvSpPr>
        <p:spPr>
          <a:xfrm>
            <a:off x="3992314" y="4817703"/>
            <a:ext cx="105891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Weight of optimal solution</a:t>
            </a:r>
            <a:endParaRPr lang="he-IL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22D85BB-A4EF-4977-BA70-DEADC0E1F307}"/>
              </a:ext>
            </a:extLst>
          </p:cNvPr>
          <p:cNvSpPr txBox="1"/>
          <p:nvPr/>
        </p:nvSpPr>
        <p:spPr>
          <a:xfrm>
            <a:off x="4919965" y="6300393"/>
            <a:ext cx="36004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Distance of closest node to the root</a:t>
            </a:r>
            <a:endParaRPr lang="he-IL" dirty="0"/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xmlns="" id="{69FB3A58-00F5-4A7E-A8EE-D9F12B34D992}"/>
              </a:ext>
            </a:extLst>
          </p:cNvPr>
          <p:cNvCxnSpPr>
            <a:cxnSpLocks/>
          </p:cNvCxnSpPr>
          <p:nvPr/>
        </p:nvCxnSpPr>
        <p:spPr>
          <a:xfrm>
            <a:off x="4917684" y="4639410"/>
            <a:ext cx="1003056" cy="241300"/>
          </a:xfrm>
          <a:prstGeom prst="bentConnector3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xmlns="" id="{08C919D1-74E2-4645-9E53-F4194A4D43A9}"/>
              </a:ext>
            </a:extLst>
          </p:cNvPr>
          <p:cNvCxnSpPr>
            <a:cxnSpLocks/>
          </p:cNvCxnSpPr>
          <p:nvPr/>
        </p:nvCxnSpPr>
        <p:spPr>
          <a:xfrm>
            <a:off x="5920740" y="4880710"/>
            <a:ext cx="600075" cy="485775"/>
          </a:xfrm>
          <a:prstGeom prst="bentConnector3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xmlns="" id="{7A21B9D0-0502-4322-86DF-3D69B1CBFE7A}"/>
              </a:ext>
            </a:extLst>
          </p:cNvPr>
          <p:cNvCxnSpPr>
            <a:cxnSpLocks/>
          </p:cNvCxnSpPr>
          <p:nvPr/>
        </p:nvCxnSpPr>
        <p:spPr>
          <a:xfrm rot="16200000" flipH="1">
            <a:off x="6373800" y="5500238"/>
            <a:ext cx="575897" cy="300037"/>
          </a:xfrm>
          <a:prstGeom prst="bentConnector3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xmlns="" id="{C3808459-B8C8-47A2-96B8-77311159BA79}"/>
              </a:ext>
            </a:extLst>
          </p:cNvPr>
          <p:cNvCxnSpPr>
            <a:cxnSpLocks/>
          </p:cNvCxnSpPr>
          <p:nvPr/>
        </p:nvCxnSpPr>
        <p:spPr>
          <a:xfrm>
            <a:off x="6811767" y="5938206"/>
            <a:ext cx="1044453" cy="171082"/>
          </a:xfrm>
          <a:prstGeom prst="bentConnector3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F38E7369-153F-47D2-B38A-6917E2F8C2CC}"/>
              </a:ext>
            </a:extLst>
          </p:cNvPr>
          <p:cNvCxnSpPr>
            <a:cxnSpLocks/>
          </p:cNvCxnSpPr>
          <p:nvPr/>
        </p:nvCxnSpPr>
        <p:spPr>
          <a:xfrm>
            <a:off x="7852410" y="6109288"/>
            <a:ext cx="6578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CB9E9CAA-946E-4C5E-8A2F-7467F7514655}"/>
              </a:ext>
            </a:extLst>
          </p:cNvPr>
          <p:cNvSpPr/>
          <p:nvPr/>
        </p:nvSpPr>
        <p:spPr>
          <a:xfrm flipH="1">
            <a:off x="5375396" y="4843331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xmlns="" id="{4D3A97C4-D91E-4C14-A333-0155E942A229}"/>
              </a:ext>
            </a:extLst>
          </p:cNvPr>
          <p:cNvSpPr/>
          <p:nvPr/>
        </p:nvSpPr>
        <p:spPr>
          <a:xfrm flipH="1">
            <a:off x="6185498" y="5327317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24650FBC-D41E-49BB-92DF-8E4466F33A53}"/>
              </a:ext>
            </a:extLst>
          </p:cNvPr>
          <p:cNvSpPr/>
          <p:nvPr/>
        </p:nvSpPr>
        <p:spPr>
          <a:xfrm flipH="1">
            <a:off x="6469563" y="5608298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793EE74B-96ED-4CBC-817B-4B6A40CD83D8}"/>
              </a:ext>
            </a:extLst>
          </p:cNvPr>
          <p:cNvSpPr/>
          <p:nvPr/>
        </p:nvSpPr>
        <p:spPr>
          <a:xfrm flipH="1">
            <a:off x="6774288" y="5884383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42FE23C8-0E73-4089-8027-2A52AF2E9EC2}"/>
              </a:ext>
            </a:extLst>
          </p:cNvPr>
          <p:cNvSpPr/>
          <p:nvPr/>
        </p:nvSpPr>
        <p:spPr>
          <a:xfrm flipH="1">
            <a:off x="7295636" y="6062531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xmlns="" id="{2D76EF61-153E-4951-87E0-775FABF92461}"/>
              </a:ext>
            </a:extLst>
          </p:cNvPr>
          <p:cNvSpPr/>
          <p:nvPr/>
        </p:nvSpPr>
        <p:spPr>
          <a:xfrm flipH="1">
            <a:off x="4875516" y="4596487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6261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F7094A-AC69-4AB7-B1DB-6288D9033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polyline by merging the children</a:t>
            </a:r>
            <a:endParaRPr lang="he-IL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C7B24848-14CF-448E-B19C-1AD4314B5BA0}"/>
              </a:ext>
            </a:extLst>
          </p:cNvPr>
          <p:cNvSpPr/>
          <p:nvPr/>
        </p:nvSpPr>
        <p:spPr>
          <a:xfrm>
            <a:off x="6469208" y="2861776"/>
            <a:ext cx="180340" cy="1828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94301CB5-19C5-4062-994A-B74CD0D57F39}"/>
              </a:ext>
            </a:extLst>
          </p:cNvPr>
          <p:cNvSpPr/>
          <p:nvPr/>
        </p:nvSpPr>
        <p:spPr>
          <a:xfrm>
            <a:off x="4815033" y="4213056"/>
            <a:ext cx="180340" cy="1828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AC2B8FBD-9931-4227-BD1D-E0E7E064EAF9}"/>
              </a:ext>
            </a:extLst>
          </p:cNvPr>
          <p:cNvSpPr/>
          <p:nvPr/>
        </p:nvSpPr>
        <p:spPr>
          <a:xfrm>
            <a:off x="8123383" y="4213056"/>
            <a:ext cx="180340" cy="1828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F15C0A37-EB63-484F-9F11-C88F6F2BE4AD}"/>
                  </a:ext>
                </a:extLst>
              </p:cNvPr>
              <p:cNvSpPr txBox="1"/>
              <p:nvPr/>
            </p:nvSpPr>
            <p:spPr>
              <a:xfrm>
                <a:off x="6081858" y="2738070"/>
                <a:ext cx="47752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15C0A37-EB63-484F-9F11-C88F6F2BE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858" y="2738070"/>
                <a:ext cx="47752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2220BE95-2A2A-4BC3-B333-5E23379F75EF}"/>
                  </a:ext>
                </a:extLst>
              </p:cNvPr>
              <p:cNvSpPr txBox="1"/>
              <p:nvPr/>
            </p:nvSpPr>
            <p:spPr>
              <a:xfrm>
                <a:off x="4362913" y="4099510"/>
                <a:ext cx="47752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20BE95-2A2A-4BC3-B333-5E23379F75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913" y="4099510"/>
                <a:ext cx="47752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429B4F2-6D13-43FC-A5F1-77B6E31F6A2E}"/>
                  </a:ext>
                </a:extLst>
              </p:cNvPr>
              <p:cNvSpPr txBox="1"/>
              <p:nvPr/>
            </p:nvSpPr>
            <p:spPr>
              <a:xfrm>
                <a:off x="7699203" y="4099510"/>
                <a:ext cx="47752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429B4F2-6D13-43FC-A5F1-77B6E31F6A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203" y="4099510"/>
                <a:ext cx="47752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3AD9A211-D429-4819-8E83-D4833AB45260}"/>
              </a:ext>
            </a:extLst>
          </p:cNvPr>
          <p:cNvCxnSpPr>
            <a:cxnSpLocks/>
          </p:cNvCxnSpPr>
          <p:nvPr/>
        </p:nvCxnSpPr>
        <p:spPr>
          <a:xfrm flipV="1">
            <a:off x="3434200" y="4965227"/>
            <a:ext cx="0" cy="14305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890D4172-C1F1-4B35-94FB-F7DE792DCD60}"/>
              </a:ext>
            </a:extLst>
          </p:cNvPr>
          <p:cNvCxnSpPr>
            <a:cxnSpLocks/>
          </p:cNvCxnSpPr>
          <p:nvPr/>
        </p:nvCxnSpPr>
        <p:spPr>
          <a:xfrm>
            <a:off x="3434200" y="6395755"/>
            <a:ext cx="2237232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C389DA53-46B3-4E1E-BA8A-34AC10260DEF}"/>
              </a:ext>
            </a:extLst>
          </p:cNvPr>
          <p:cNvCxnSpPr/>
          <p:nvPr/>
        </p:nvCxnSpPr>
        <p:spPr>
          <a:xfrm>
            <a:off x="3434200" y="5422427"/>
            <a:ext cx="5532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4C6FB7DA-E33F-4BFD-B024-B527B5E8D45C}"/>
              </a:ext>
            </a:extLst>
          </p:cNvPr>
          <p:cNvCxnSpPr/>
          <p:nvPr/>
        </p:nvCxnSpPr>
        <p:spPr>
          <a:xfrm>
            <a:off x="3981697" y="5424332"/>
            <a:ext cx="0" cy="2019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A58E4289-E053-4957-8F28-980DAC741696}"/>
              </a:ext>
            </a:extLst>
          </p:cNvPr>
          <p:cNvCxnSpPr/>
          <p:nvPr/>
        </p:nvCxnSpPr>
        <p:spPr>
          <a:xfrm>
            <a:off x="3975982" y="5631977"/>
            <a:ext cx="32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FDEE3896-C304-45F5-ABC4-B8EF71373203}"/>
              </a:ext>
            </a:extLst>
          </p:cNvPr>
          <p:cNvCxnSpPr/>
          <p:nvPr/>
        </p:nvCxnSpPr>
        <p:spPr>
          <a:xfrm>
            <a:off x="4301737" y="5626262"/>
            <a:ext cx="0" cy="114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6316E3EB-145A-4C6E-96DD-C09372BE827A}"/>
              </a:ext>
            </a:extLst>
          </p:cNvPr>
          <p:cNvCxnSpPr/>
          <p:nvPr/>
        </p:nvCxnSpPr>
        <p:spPr>
          <a:xfrm>
            <a:off x="4296022" y="5746277"/>
            <a:ext cx="339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213BFA85-404C-43A6-A8F0-CF87649934F3}"/>
              </a:ext>
            </a:extLst>
          </p:cNvPr>
          <p:cNvCxnSpPr/>
          <p:nvPr/>
        </p:nvCxnSpPr>
        <p:spPr>
          <a:xfrm>
            <a:off x="4635112" y="5740562"/>
            <a:ext cx="0" cy="1333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97EAFCD4-5531-4C4E-8BFC-E5FFC9895CD6}"/>
              </a:ext>
            </a:extLst>
          </p:cNvPr>
          <p:cNvCxnSpPr/>
          <p:nvPr/>
        </p:nvCxnSpPr>
        <p:spPr>
          <a:xfrm>
            <a:off x="4629397" y="5873912"/>
            <a:ext cx="46863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9CB34D75-793E-4DA6-90B8-206C0CEE52FC}"/>
              </a:ext>
            </a:extLst>
          </p:cNvPr>
          <p:cNvCxnSpPr/>
          <p:nvPr/>
        </p:nvCxnSpPr>
        <p:spPr>
          <a:xfrm>
            <a:off x="5098027" y="5868197"/>
            <a:ext cx="0" cy="2705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DE5C0376-9A05-4176-8D39-061EC1E314A2}"/>
              </a:ext>
            </a:extLst>
          </p:cNvPr>
          <p:cNvCxnSpPr/>
          <p:nvPr/>
        </p:nvCxnSpPr>
        <p:spPr>
          <a:xfrm>
            <a:off x="5092312" y="6144422"/>
            <a:ext cx="4533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xmlns="" id="{5CD91E63-8943-4697-8397-DCA239092F88}"/>
              </a:ext>
            </a:extLst>
          </p:cNvPr>
          <p:cNvCxnSpPr>
            <a:cxnSpLocks/>
          </p:cNvCxnSpPr>
          <p:nvPr/>
        </p:nvCxnSpPr>
        <p:spPr>
          <a:xfrm flipV="1">
            <a:off x="6631641" y="4976802"/>
            <a:ext cx="0" cy="14305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xmlns="" id="{1E3984D7-8385-46A9-8968-C745D7D605C0}"/>
              </a:ext>
            </a:extLst>
          </p:cNvPr>
          <p:cNvCxnSpPr>
            <a:cxnSpLocks/>
          </p:cNvCxnSpPr>
          <p:nvPr/>
        </p:nvCxnSpPr>
        <p:spPr>
          <a:xfrm>
            <a:off x="6631641" y="6407330"/>
            <a:ext cx="2237232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xmlns="" id="{1A59908F-FD1F-49F4-B7EE-60E4724549DF}"/>
              </a:ext>
            </a:extLst>
          </p:cNvPr>
          <p:cNvCxnSpPr>
            <a:cxnSpLocks/>
          </p:cNvCxnSpPr>
          <p:nvPr/>
        </p:nvCxnSpPr>
        <p:spPr>
          <a:xfrm>
            <a:off x="6631641" y="5434002"/>
            <a:ext cx="3220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xmlns="" id="{7FABFEB8-1B04-49B5-8501-417C8B10F80B}"/>
              </a:ext>
            </a:extLst>
          </p:cNvPr>
          <p:cNvCxnSpPr>
            <a:cxnSpLocks/>
          </p:cNvCxnSpPr>
          <p:nvPr/>
        </p:nvCxnSpPr>
        <p:spPr>
          <a:xfrm>
            <a:off x="6949268" y="5435907"/>
            <a:ext cx="0" cy="1136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xmlns="" id="{5A3E438F-D7EE-4576-9332-BE99EAB51959}"/>
              </a:ext>
            </a:extLst>
          </p:cNvPr>
          <p:cNvCxnSpPr>
            <a:cxnSpLocks/>
          </p:cNvCxnSpPr>
          <p:nvPr/>
        </p:nvCxnSpPr>
        <p:spPr>
          <a:xfrm>
            <a:off x="6942918" y="5555922"/>
            <a:ext cx="55054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4DAFDBC9-AA69-4583-9499-AA3D121D21AB}"/>
              </a:ext>
            </a:extLst>
          </p:cNvPr>
          <p:cNvCxnSpPr>
            <a:cxnSpLocks/>
          </p:cNvCxnSpPr>
          <p:nvPr/>
        </p:nvCxnSpPr>
        <p:spPr>
          <a:xfrm>
            <a:off x="7495368" y="5554017"/>
            <a:ext cx="0" cy="1962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8886CC4E-535B-4EF6-816C-126D817168FF}"/>
              </a:ext>
            </a:extLst>
          </p:cNvPr>
          <p:cNvCxnSpPr/>
          <p:nvPr/>
        </p:nvCxnSpPr>
        <p:spPr>
          <a:xfrm>
            <a:off x="7489653" y="5755947"/>
            <a:ext cx="339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BB07B629-AAAD-4632-B94F-1080B525EF1F}"/>
              </a:ext>
            </a:extLst>
          </p:cNvPr>
          <p:cNvCxnSpPr>
            <a:cxnSpLocks/>
          </p:cNvCxnSpPr>
          <p:nvPr/>
        </p:nvCxnSpPr>
        <p:spPr>
          <a:xfrm>
            <a:off x="7832553" y="5752137"/>
            <a:ext cx="0" cy="3981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xmlns="" id="{03BAD66F-F63C-4E23-A5CC-16F9A6068C45}"/>
              </a:ext>
            </a:extLst>
          </p:cNvPr>
          <p:cNvCxnSpPr>
            <a:cxnSpLocks/>
          </p:cNvCxnSpPr>
          <p:nvPr/>
        </p:nvCxnSpPr>
        <p:spPr>
          <a:xfrm>
            <a:off x="7826838" y="6155997"/>
            <a:ext cx="914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xmlns="" id="{CED1266E-948C-4D80-BB26-08F1184A8642}"/>
                  </a:ext>
                </a:extLst>
              </p:cNvPr>
              <p:cNvSpPr txBox="1"/>
              <p:nvPr/>
            </p:nvSpPr>
            <p:spPr>
              <a:xfrm>
                <a:off x="3143647" y="6381008"/>
                <a:ext cx="567159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CED1266E-948C-4D80-BB26-08F1184A8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47" y="6381008"/>
                <a:ext cx="567159" cy="369332"/>
              </a:xfrm>
              <a:prstGeom prst="rect">
                <a:avLst/>
              </a:prstGeom>
              <a:blipFill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xmlns="" id="{7FBA7478-0AC9-48E0-87D7-A7513800294F}"/>
                  </a:ext>
                </a:extLst>
              </p:cNvPr>
              <p:cNvSpPr txBox="1"/>
              <p:nvPr/>
            </p:nvSpPr>
            <p:spPr>
              <a:xfrm>
                <a:off x="6336486" y="6381008"/>
                <a:ext cx="567159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7FBA7478-0AC9-48E0-87D7-A75138002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486" y="6381008"/>
                <a:ext cx="567159" cy="369332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36352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C7B24848-14CF-448E-B19C-1AD4314B5BA0}"/>
              </a:ext>
            </a:extLst>
          </p:cNvPr>
          <p:cNvSpPr/>
          <p:nvPr/>
        </p:nvSpPr>
        <p:spPr>
          <a:xfrm>
            <a:off x="6469205" y="2849753"/>
            <a:ext cx="180340" cy="1828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94301CB5-19C5-4062-994A-B74CD0D57F39}"/>
              </a:ext>
            </a:extLst>
          </p:cNvPr>
          <p:cNvSpPr/>
          <p:nvPr/>
        </p:nvSpPr>
        <p:spPr>
          <a:xfrm>
            <a:off x="4815030" y="4201033"/>
            <a:ext cx="180340" cy="1828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AC2B8FBD-9931-4227-BD1D-E0E7E064EAF9}"/>
              </a:ext>
            </a:extLst>
          </p:cNvPr>
          <p:cNvSpPr/>
          <p:nvPr/>
        </p:nvSpPr>
        <p:spPr>
          <a:xfrm>
            <a:off x="8123380" y="4201033"/>
            <a:ext cx="180340" cy="1828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F15C0A37-EB63-484F-9F11-C88F6F2BE4AD}"/>
                  </a:ext>
                </a:extLst>
              </p:cNvPr>
              <p:cNvSpPr txBox="1"/>
              <p:nvPr/>
            </p:nvSpPr>
            <p:spPr>
              <a:xfrm>
                <a:off x="6081855" y="2726047"/>
                <a:ext cx="47752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15C0A37-EB63-484F-9F11-C88F6F2BE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855" y="2726047"/>
                <a:ext cx="47752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2220BE95-2A2A-4BC3-B333-5E23379F75EF}"/>
                  </a:ext>
                </a:extLst>
              </p:cNvPr>
              <p:cNvSpPr txBox="1"/>
              <p:nvPr/>
            </p:nvSpPr>
            <p:spPr>
              <a:xfrm>
                <a:off x="4362910" y="4087487"/>
                <a:ext cx="47752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20BE95-2A2A-4BC3-B333-5E23379F75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910" y="4087487"/>
                <a:ext cx="477520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429B4F2-6D13-43FC-A5F1-77B6E31F6A2E}"/>
                  </a:ext>
                </a:extLst>
              </p:cNvPr>
              <p:cNvSpPr txBox="1"/>
              <p:nvPr/>
            </p:nvSpPr>
            <p:spPr>
              <a:xfrm>
                <a:off x="7699200" y="4087487"/>
                <a:ext cx="47752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429B4F2-6D13-43FC-A5F1-77B6E31F6A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200" y="4087487"/>
                <a:ext cx="477520" cy="369332"/>
              </a:xfrm>
              <a:prstGeom prst="rect">
                <a:avLst/>
              </a:prstGeom>
              <a:blipFill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3AD9A211-D429-4819-8E83-D4833AB45260}"/>
              </a:ext>
            </a:extLst>
          </p:cNvPr>
          <p:cNvCxnSpPr>
            <a:cxnSpLocks/>
          </p:cNvCxnSpPr>
          <p:nvPr/>
        </p:nvCxnSpPr>
        <p:spPr>
          <a:xfrm flipV="1">
            <a:off x="5482913" y="1260879"/>
            <a:ext cx="0" cy="14305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890D4172-C1F1-4B35-94FB-F7DE792DCD60}"/>
              </a:ext>
            </a:extLst>
          </p:cNvPr>
          <p:cNvCxnSpPr>
            <a:cxnSpLocks/>
          </p:cNvCxnSpPr>
          <p:nvPr/>
        </p:nvCxnSpPr>
        <p:spPr>
          <a:xfrm>
            <a:off x="5482913" y="2691407"/>
            <a:ext cx="2237232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4C6FB7DA-E33F-4BFD-B024-B527B5E8D45C}"/>
              </a:ext>
            </a:extLst>
          </p:cNvPr>
          <p:cNvCxnSpPr>
            <a:cxnSpLocks/>
          </p:cNvCxnSpPr>
          <p:nvPr/>
        </p:nvCxnSpPr>
        <p:spPr>
          <a:xfrm>
            <a:off x="6030410" y="1824030"/>
            <a:ext cx="0" cy="978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A58E4289-E053-4957-8F28-980DAC741696}"/>
              </a:ext>
            </a:extLst>
          </p:cNvPr>
          <p:cNvCxnSpPr/>
          <p:nvPr/>
        </p:nvCxnSpPr>
        <p:spPr>
          <a:xfrm>
            <a:off x="6024695" y="1927629"/>
            <a:ext cx="32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FDEE3896-C304-45F5-ABC4-B8EF71373203}"/>
              </a:ext>
            </a:extLst>
          </p:cNvPr>
          <p:cNvCxnSpPr/>
          <p:nvPr/>
        </p:nvCxnSpPr>
        <p:spPr>
          <a:xfrm>
            <a:off x="6350450" y="1921914"/>
            <a:ext cx="0" cy="114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6316E3EB-145A-4C6E-96DD-C09372BE827A}"/>
              </a:ext>
            </a:extLst>
          </p:cNvPr>
          <p:cNvCxnSpPr/>
          <p:nvPr/>
        </p:nvCxnSpPr>
        <p:spPr>
          <a:xfrm>
            <a:off x="6344735" y="2040024"/>
            <a:ext cx="339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213BFA85-404C-43A6-A8F0-CF87649934F3}"/>
              </a:ext>
            </a:extLst>
          </p:cNvPr>
          <p:cNvCxnSpPr/>
          <p:nvPr/>
        </p:nvCxnSpPr>
        <p:spPr>
          <a:xfrm>
            <a:off x="6683825" y="2036214"/>
            <a:ext cx="0" cy="1333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9CB34D75-793E-4DA6-90B8-206C0CEE52FC}"/>
              </a:ext>
            </a:extLst>
          </p:cNvPr>
          <p:cNvCxnSpPr>
            <a:cxnSpLocks/>
          </p:cNvCxnSpPr>
          <p:nvPr/>
        </p:nvCxnSpPr>
        <p:spPr>
          <a:xfrm>
            <a:off x="7141025" y="2422708"/>
            <a:ext cx="0" cy="1620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DE5C0376-9A05-4176-8D39-061EC1E314A2}"/>
              </a:ext>
            </a:extLst>
          </p:cNvPr>
          <p:cNvCxnSpPr/>
          <p:nvPr/>
        </p:nvCxnSpPr>
        <p:spPr>
          <a:xfrm>
            <a:off x="7137215" y="2584799"/>
            <a:ext cx="4533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xmlns="" id="{5CD91E63-8943-4697-8397-DCA239092F88}"/>
              </a:ext>
            </a:extLst>
          </p:cNvPr>
          <p:cNvCxnSpPr>
            <a:cxnSpLocks/>
          </p:cNvCxnSpPr>
          <p:nvPr/>
        </p:nvCxnSpPr>
        <p:spPr>
          <a:xfrm flipV="1">
            <a:off x="5482913" y="1251260"/>
            <a:ext cx="0" cy="14305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xmlns="" id="{1E3984D7-8385-46A9-8968-C745D7D605C0}"/>
              </a:ext>
            </a:extLst>
          </p:cNvPr>
          <p:cNvCxnSpPr>
            <a:cxnSpLocks/>
          </p:cNvCxnSpPr>
          <p:nvPr/>
        </p:nvCxnSpPr>
        <p:spPr>
          <a:xfrm>
            <a:off x="5482913" y="2681788"/>
            <a:ext cx="2237232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xmlns="" id="{1A59908F-FD1F-49F4-B7EE-60E4724549DF}"/>
              </a:ext>
            </a:extLst>
          </p:cNvPr>
          <p:cNvCxnSpPr>
            <a:cxnSpLocks/>
          </p:cNvCxnSpPr>
          <p:nvPr/>
        </p:nvCxnSpPr>
        <p:spPr>
          <a:xfrm>
            <a:off x="5482913" y="1708460"/>
            <a:ext cx="3220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xmlns="" id="{7FABFEB8-1B04-49B5-8501-417C8B10F80B}"/>
              </a:ext>
            </a:extLst>
          </p:cNvPr>
          <p:cNvCxnSpPr>
            <a:cxnSpLocks/>
          </p:cNvCxnSpPr>
          <p:nvPr/>
        </p:nvCxnSpPr>
        <p:spPr>
          <a:xfrm>
            <a:off x="5800540" y="1710365"/>
            <a:ext cx="0" cy="1136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xmlns="" id="{5A3E438F-D7EE-4576-9332-BE99EAB51959}"/>
              </a:ext>
            </a:extLst>
          </p:cNvPr>
          <p:cNvCxnSpPr>
            <a:cxnSpLocks/>
          </p:cNvCxnSpPr>
          <p:nvPr/>
        </p:nvCxnSpPr>
        <p:spPr>
          <a:xfrm>
            <a:off x="5794190" y="1830380"/>
            <a:ext cx="2305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BB07B629-AAAD-4632-B94F-1080B525EF1F}"/>
              </a:ext>
            </a:extLst>
          </p:cNvPr>
          <p:cNvCxnSpPr>
            <a:cxnSpLocks/>
          </p:cNvCxnSpPr>
          <p:nvPr/>
        </p:nvCxnSpPr>
        <p:spPr>
          <a:xfrm>
            <a:off x="6683825" y="2034215"/>
            <a:ext cx="0" cy="3981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xmlns="" id="{03BAD66F-F63C-4E23-A5CC-16F9A6068C45}"/>
              </a:ext>
            </a:extLst>
          </p:cNvPr>
          <p:cNvCxnSpPr>
            <a:cxnSpLocks/>
          </p:cNvCxnSpPr>
          <p:nvPr/>
        </p:nvCxnSpPr>
        <p:spPr>
          <a:xfrm>
            <a:off x="6678110" y="2428550"/>
            <a:ext cx="46291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B8EB6FE3-0E1D-4AFA-82CF-9EA4A50A76B4}"/>
              </a:ext>
            </a:extLst>
          </p:cNvPr>
          <p:cNvCxnSpPr/>
          <p:nvPr/>
        </p:nvCxnSpPr>
        <p:spPr>
          <a:xfrm>
            <a:off x="5123640" y="26114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A894B297-9393-4C0A-95E9-55C92199EBA6}"/>
              </a:ext>
            </a:extLst>
          </p:cNvPr>
          <p:cNvSpPr/>
          <p:nvPr/>
        </p:nvSpPr>
        <p:spPr>
          <a:xfrm>
            <a:off x="8123383" y="4201030"/>
            <a:ext cx="180340" cy="1828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aseline="30000" dirty="0"/>
          </a:p>
        </p:txBody>
      </p:sp>
      <p:sp>
        <p:nvSpPr>
          <p:cNvPr id="76" name="Title 1">
            <a:extLst>
              <a:ext uri="{FF2B5EF4-FFF2-40B4-BE49-F238E27FC236}">
                <a16:creationId xmlns:a16="http://schemas.microsoft.com/office/drawing/2014/main" xmlns="" id="{1977E83F-0B35-4DAC-92E3-E37DD5905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Constructing a polyline by merging the children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134550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157AF5-C267-4A80-9C6C-E3D276D34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required polyline interface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234E08-2F99-46F7-9039-09A09EC31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Split the polyline.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Merge two polylines.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Query value for some key.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Get a sorted list of the breakpoints.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Batched interval increase.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3200" dirty="0"/>
              <a:t>Batched value predecessor.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3200" dirty="0"/>
              <a:t>Batched interval insertions.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3200" dirty="0"/>
              <a:t>Batched interval deletions.</a:t>
            </a:r>
            <a:endParaRPr lang="he-IL" sz="3600" dirty="0"/>
          </a:p>
          <a:p>
            <a:pPr marL="514350" indent="-514350">
              <a:buFont typeface="+mj-lt"/>
              <a:buAutoNum type="arabicPeriod"/>
            </a:pP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51636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0A0AE6-084A-4510-87AA-53765D5D9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Batched interval increase</a:t>
            </a:r>
            <a:endParaRPr lang="he-IL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76DCF806-B4BA-4D9B-9862-A7B30A7A1E46}"/>
              </a:ext>
            </a:extLst>
          </p:cNvPr>
          <p:cNvCxnSpPr>
            <a:cxnSpLocks/>
          </p:cNvCxnSpPr>
          <p:nvPr/>
        </p:nvCxnSpPr>
        <p:spPr>
          <a:xfrm flipV="1">
            <a:off x="3878611" y="6439836"/>
            <a:ext cx="5547360" cy="1652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8436A20A-0B41-469F-8D30-B692EBD80080}"/>
              </a:ext>
            </a:extLst>
          </p:cNvPr>
          <p:cNvCxnSpPr>
            <a:cxnSpLocks/>
          </p:cNvCxnSpPr>
          <p:nvPr/>
        </p:nvCxnSpPr>
        <p:spPr>
          <a:xfrm>
            <a:off x="3893851" y="5196504"/>
            <a:ext cx="798576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008848C8-470B-4F2E-8B19-B355C7BD54C2}"/>
              </a:ext>
            </a:extLst>
          </p:cNvPr>
          <p:cNvCxnSpPr>
            <a:cxnSpLocks/>
          </p:cNvCxnSpPr>
          <p:nvPr/>
        </p:nvCxnSpPr>
        <p:spPr>
          <a:xfrm>
            <a:off x="4683029" y="5196504"/>
            <a:ext cx="0" cy="207264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99777D9C-F987-4DA9-99BC-F068097AE753}"/>
              </a:ext>
            </a:extLst>
          </p:cNvPr>
          <p:cNvCxnSpPr>
            <a:cxnSpLocks/>
          </p:cNvCxnSpPr>
          <p:nvPr/>
        </p:nvCxnSpPr>
        <p:spPr>
          <a:xfrm>
            <a:off x="4673377" y="5410753"/>
            <a:ext cx="4744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D8142BDE-EB06-4BCB-B41B-6A82BB73E1E6}"/>
              </a:ext>
            </a:extLst>
          </p:cNvPr>
          <p:cNvCxnSpPr>
            <a:cxnSpLocks/>
          </p:cNvCxnSpPr>
          <p:nvPr/>
        </p:nvCxnSpPr>
        <p:spPr>
          <a:xfrm>
            <a:off x="5296693" y="5401228"/>
            <a:ext cx="0" cy="14020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42756EB8-6E57-4D59-9F49-82AC29488F2B}"/>
              </a:ext>
            </a:extLst>
          </p:cNvPr>
          <p:cNvCxnSpPr>
            <a:cxnSpLocks/>
          </p:cNvCxnSpPr>
          <p:nvPr/>
        </p:nvCxnSpPr>
        <p:spPr>
          <a:xfrm>
            <a:off x="5287168" y="5550961"/>
            <a:ext cx="7620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xmlns="" id="{D54DF17C-BDFE-42E9-B297-B9D99D26F58F}"/>
              </a:ext>
            </a:extLst>
          </p:cNvPr>
          <p:cNvCxnSpPr>
            <a:cxnSpLocks/>
          </p:cNvCxnSpPr>
          <p:nvPr/>
        </p:nvCxnSpPr>
        <p:spPr>
          <a:xfrm>
            <a:off x="6058693" y="5541436"/>
            <a:ext cx="0" cy="13830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3EA1FB47-119E-4DCF-98D7-BFD13085F746}"/>
              </a:ext>
            </a:extLst>
          </p:cNvPr>
          <p:cNvCxnSpPr>
            <a:cxnSpLocks/>
          </p:cNvCxnSpPr>
          <p:nvPr/>
        </p:nvCxnSpPr>
        <p:spPr>
          <a:xfrm>
            <a:off x="6049168" y="5685454"/>
            <a:ext cx="176985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29FB6A53-8645-40C3-AC90-EFFEA026F1E5}"/>
              </a:ext>
            </a:extLst>
          </p:cNvPr>
          <p:cNvCxnSpPr>
            <a:cxnSpLocks/>
          </p:cNvCxnSpPr>
          <p:nvPr/>
        </p:nvCxnSpPr>
        <p:spPr>
          <a:xfrm>
            <a:off x="6694201" y="5675929"/>
            <a:ext cx="0" cy="13716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3A9FFC90-4A74-491A-8F48-C1A237549532}"/>
              </a:ext>
            </a:extLst>
          </p:cNvPr>
          <p:cNvCxnSpPr>
            <a:cxnSpLocks/>
          </p:cNvCxnSpPr>
          <p:nvPr/>
        </p:nvCxnSpPr>
        <p:spPr>
          <a:xfrm>
            <a:off x="6684676" y="5816899"/>
            <a:ext cx="432435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C7C2416A-8428-44F0-9C76-AFDA727BA352}"/>
              </a:ext>
            </a:extLst>
          </p:cNvPr>
          <p:cNvCxnSpPr>
            <a:cxnSpLocks/>
          </p:cNvCxnSpPr>
          <p:nvPr/>
        </p:nvCxnSpPr>
        <p:spPr>
          <a:xfrm>
            <a:off x="7124731" y="5807374"/>
            <a:ext cx="0" cy="16764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A4524DC2-CB5D-4400-A256-3B149B80486D}"/>
              </a:ext>
            </a:extLst>
          </p:cNvPr>
          <p:cNvCxnSpPr>
            <a:cxnSpLocks/>
          </p:cNvCxnSpPr>
          <p:nvPr/>
        </p:nvCxnSpPr>
        <p:spPr>
          <a:xfrm>
            <a:off x="7404766" y="5965489"/>
            <a:ext cx="0" cy="9906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xmlns="" id="{E432882B-05A2-44D7-8D27-72A7CD5890C0}"/>
              </a:ext>
            </a:extLst>
          </p:cNvPr>
          <p:cNvCxnSpPr>
            <a:cxnSpLocks/>
          </p:cNvCxnSpPr>
          <p:nvPr/>
        </p:nvCxnSpPr>
        <p:spPr>
          <a:xfrm>
            <a:off x="5147777" y="5410753"/>
            <a:ext cx="154175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xmlns="" id="{BFCCB1BE-033D-4C5B-B23F-4B2B2908AC10}"/>
              </a:ext>
            </a:extLst>
          </p:cNvPr>
          <p:cNvCxnSpPr>
            <a:cxnSpLocks/>
          </p:cNvCxnSpPr>
          <p:nvPr/>
        </p:nvCxnSpPr>
        <p:spPr>
          <a:xfrm>
            <a:off x="6226153" y="5685454"/>
            <a:ext cx="468048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xmlns="" id="{66E55A75-6F96-4F11-B26D-7A3AA821A59D}"/>
              </a:ext>
            </a:extLst>
          </p:cNvPr>
          <p:cNvCxnSpPr>
            <a:cxnSpLocks/>
          </p:cNvCxnSpPr>
          <p:nvPr/>
        </p:nvCxnSpPr>
        <p:spPr>
          <a:xfrm flipV="1">
            <a:off x="5147777" y="3783162"/>
            <a:ext cx="0" cy="2661920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xmlns="" id="{8588D9CC-313E-4E6B-86C6-7DFC19F2AF76}"/>
              </a:ext>
            </a:extLst>
          </p:cNvPr>
          <p:cNvCxnSpPr>
            <a:cxnSpLocks/>
          </p:cNvCxnSpPr>
          <p:nvPr/>
        </p:nvCxnSpPr>
        <p:spPr>
          <a:xfrm>
            <a:off x="7115206" y="5975014"/>
            <a:ext cx="281305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xmlns="" id="{D79DA1F2-80C6-4AF3-8AF4-91F919A33A76}"/>
              </a:ext>
            </a:extLst>
          </p:cNvPr>
          <p:cNvCxnSpPr>
            <a:cxnSpLocks/>
          </p:cNvCxnSpPr>
          <p:nvPr/>
        </p:nvCxnSpPr>
        <p:spPr>
          <a:xfrm>
            <a:off x="7396511" y="6059977"/>
            <a:ext cx="4114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xmlns="" id="{506C4BB1-1DE9-4BC5-B5DE-4CFDAFF13334}"/>
              </a:ext>
            </a:extLst>
          </p:cNvPr>
          <p:cNvCxnSpPr>
            <a:cxnSpLocks/>
          </p:cNvCxnSpPr>
          <p:nvPr/>
        </p:nvCxnSpPr>
        <p:spPr>
          <a:xfrm>
            <a:off x="7810531" y="6054262"/>
            <a:ext cx="0" cy="8382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B419327F-AF70-4343-ACEE-F55F5B2FDAF9}"/>
              </a:ext>
            </a:extLst>
          </p:cNvPr>
          <p:cNvCxnSpPr>
            <a:cxnSpLocks/>
          </p:cNvCxnSpPr>
          <p:nvPr/>
        </p:nvCxnSpPr>
        <p:spPr>
          <a:xfrm>
            <a:off x="7802276" y="6135542"/>
            <a:ext cx="1360805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>
            <a:extLst>
              <a:ext uri="{FF2B5EF4-FFF2-40B4-BE49-F238E27FC236}">
                <a16:creationId xmlns:a16="http://schemas.microsoft.com/office/drawing/2014/main" xmlns="" id="{CAA52C07-5E5C-4CC9-BB2D-C70B57933454}"/>
              </a:ext>
            </a:extLst>
          </p:cNvPr>
          <p:cNvSpPr/>
          <p:nvPr/>
        </p:nvSpPr>
        <p:spPr>
          <a:xfrm>
            <a:off x="5102299" y="4193839"/>
            <a:ext cx="89513" cy="83820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30F050C7-DE78-4890-9626-BDEA68539AD0}"/>
              </a:ext>
            </a:extLst>
          </p:cNvPr>
          <p:cNvCxnSpPr>
            <a:cxnSpLocks/>
          </p:cNvCxnSpPr>
          <p:nvPr/>
        </p:nvCxnSpPr>
        <p:spPr>
          <a:xfrm flipV="1">
            <a:off x="7404766" y="3770296"/>
            <a:ext cx="0" cy="2661920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9AA556F2-2A9E-4661-AE2C-1DE747B7FA1B}"/>
              </a:ext>
            </a:extLst>
          </p:cNvPr>
          <p:cNvCxnSpPr>
            <a:cxnSpLocks/>
          </p:cNvCxnSpPr>
          <p:nvPr/>
        </p:nvCxnSpPr>
        <p:spPr>
          <a:xfrm flipV="1">
            <a:off x="6226153" y="3775852"/>
            <a:ext cx="0" cy="2661920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xmlns="" id="{106278F9-48A2-4BC3-AA99-D36217A79282}"/>
              </a:ext>
            </a:extLst>
          </p:cNvPr>
          <p:cNvSpPr/>
          <p:nvPr/>
        </p:nvSpPr>
        <p:spPr>
          <a:xfrm>
            <a:off x="6181396" y="4771373"/>
            <a:ext cx="89513" cy="83820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xmlns="" id="{F6CD255F-8022-44A9-B2EF-FD1376A85BE5}"/>
              </a:ext>
            </a:extLst>
          </p:cNvPr>
          <p:cNvCxnSpPr/>
          <p:nvPr/>
        </p:nvCxnSpPr>
        <p:spPr>
          <a:xfrm>
            <a:off x="3893851" y="4892040"/>
            <a:ext cx="125726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xmlns="" id="{4A50DA1C-D6B1-461D-BAA2-BAE1AF9C4A6F}"/>
              </a:ext>
            </a:extLst>
          </p:cNvPr>
          <p:cNvCxnSpPr/>
          <p:nvPr/>
        </p:nvCxnSpPr>
        <p:spPr>
          <a:xfrm>
            <a:off x="5151120" y="4892040"/>
            <a:ext cx="0" cy="31623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xmlns="" id="{3DA5C1B1-DBAB-4863-A684-A1524F13ABB4}"/>
              </a:ext>
            </a:extLst>
          </p:cNvPr>
          <p:cNvCxnSpPr/>
          <p:nvPr/>
        </p:nvCxnSpPr>
        <p:spPr>
          <a:xfrm>
            <a:off x="5149215" y="5210175"/>
            <a:ext cx="107503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xmlns="" id="{4C15BDE2-DBA6-4C8A-AF07-E040BB252517}"/>
              </a:ext>
            </a:extLst>
          </p:cNvPr>
          <p:cNvCxnSpPr/>
          <p:nvPr/>
        </p:nvCxnSpPr>
        <p:spPr>
          <a:xfrm>
            <a:off x="6224248" y="5208270"/>
            <a:ext cx="0" cy="245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xmlns="" id="{CC49B584-946B-45A2-A823-C5F74F15149C}"/>
              </a:ext>
            </a:extLst>
          </p:cNvPr>
          <p:cNvCxnSpPr/>
          <p:nvPr/>
        </p:nvCxnSpPr>
        <p:spPr>
          <a:xfrm>
            <a:off x="6224248" y="5450205"/>
            <a:ext cx="118051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xmlns="" id="{99B674A6-14DA-4AE1-90AC-6D3A9375AC00}"/>
              </a:ext>
            </a:extLst>
          </p:cNvPr>
          <p:cNvCxnSpPr/>
          <p:nvPr/>
        </p:nvCxnSpPr>
        <p:spPr>
          <a:xfrm>
            <a:off x="7404766" y="5450205"/>
            <a:ext cx="0" cy="21907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xmlns="" id="{B3027904-FBE7-4BF6-AC94-9B8AFC39F41A}"/>
              </a:ext>
            </a:extLst>
          </p:cNvPr>
          <p:cNvCxnSpPr>
            <a:cxnSpLocks/>
          </p:cNvCxnSpPr>
          <p:nvPr/>
        </p:nvCxnSpPr>
        <p:spPr>
          <a:xfrm>
            <a:off x="7404766" y="5669280"/>
            <a:ext cx="125155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903FB0F5-DACA-425A-A0D1-77DB902FB273}"/>
              </a:ext>
            </a:extLst>
          </p:cNvPr>
          <p:cNvCxnSpPr>
            <a:cxnSpLocks/>
          </p:cNvCxnSpPr>
          <p:nvPr/>
        </p:nvCxnSpPr>
        <p:spPr>
          <a:xfrm flipV="1">
            <a:off x="3893851" y="3541708"/>
            <a:ext cx="0" cy="292608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ontent Placeholder 2">
                <a:extLst>
                  <a:ext uri="{FF2B5EF4-FFF2-40B4-BE49-F238E27FC236}">
                    <a16:creationId xmlns:a16="http://schemas.microsoft.com/office/drawing/2014/main" xmlns="" id="{14516F76-0047-4FDE-96FF-DDC81A935E3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825625"/>
                <a:ext cx="10515600" cy="17046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Given polylines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(where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solidFill>
                                  <a:srgbClr val="002060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</a:rPr>
                      <m:t>≥|</m:t>
                    </m:r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), increase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in some intervals defined by breakpoints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(|</m:t>
                    </m:r>
                    <m:sSub>
                      <m:sSubPr>
                        <m:ctrlPr>
                          <a:rPr lang="en-US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|⋅</m:t>
                    </m:r>
                    <m:func>
                      <m:funcPr>
                        <m:ctrlPr>
                          <a:rPr lang="en-US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i="1" smtClean="0"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num>
                              <m:den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den>
                            </m:f>
                          </m:e>
                        </m:d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time.</a:t>
                </a:r>
                <a:endParaRPr lang="he-IL" dirty="0"/>
              </a:p>
            </p:txBody>
          </p:sp>
        </mc:Choice>
        <mc:Fallback xmlns="">
          <p:sp>
            <p:nvSpPr>
              <p:cNvPr id="38" name="Content Placeholder 2">
                <a:extLst>
                  <a:ext uri="{FF2B5EF4-FFF2-40B4-BE49-F238E27FC236}">
                    <a16:creationId xmlns:a16="http://schemas.microsoft.com/office/drawing/2014/main" id="{14516F76-0047-4FDE-96FF-DDC81A935E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5"/>
                <a:ext cx="10515600" cy="1704653"/>
              </a:xfrm>
              <a:prstGeom prst="rect">
                <a:avLst/>
              </a:prstGeom>
              <a:blipFill>
                <a:blip r:embed="rId3"/>
                <a:stretch>
                  <a:fillRect l="-1043" t="-571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475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1.11111E-6 L -3.33333E-6 -0.1713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56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4.58333E-6 -0.1713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56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1.11111E-6 L -4.375E-6 -0.1713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11111E-6 L 4.375E-6 -0.1268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34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5E-6 -0.12686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34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7.40741E-7 L -3.75E-6 -0.1268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34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5E-6 -0.12686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34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81481E-6 L 4.58333E-6 -0.1268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0 L 1.45833E-6 -0.10023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2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4.81481E-6 L 2.29167E-6 -0.10024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23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85185E-6 L 4.375E-6 -0.10023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23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5E-6 -0.10023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2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7037E-6 L -2.08333E-6 -0.10024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11296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648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L 5E-6 -0.1132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6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4.07407E-6 L -3.125E-6 -0.1132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0A0AE6-084A-4510-87AA-53765D5D9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Batched interval increase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EA0B846F-BF99-48AF-A1EB-12447B2EA0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170465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Given polylines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(where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≥|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), increase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in some intervals defined by breakpoints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(|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|⋅</m:t>
                    </m:r>
                    <m:func>
                      <m:func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time.</a:t>
                </a:r>
                <a:endParaRPr lang="he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0B846F-BF99-48AF-A1EB-12447B2EA0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1704653"/>
              </a:xfrm>
              <a:blipFill>
                <a:blip r:embed="rId3"/>
                <a:stretch>
                  <a:fillRect l="-1043" t="-571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>
            <a:extLst>
              <a:ext uri="{FF2B5EF4-FFF2-40B4-BE49-F238E27FC236}">
                <a16:creationId xmlns:a16="http://schemas.microsoft.com/office/drawing/2014/main" xmlns="" id="{560BC3FD-FDA8-4B50-930C-B56EE2EA4E66}"/>
              </a:ext>
            </a:extLst>
          </p:cNvPr>
          <p:cNvSpPr/>
          <p:nvPr/>
        </p:nvSpPr>
        <p:spPr>
          <a:xfrm>
            <a:off x="3999052" y="3665214"/>
            <a:ext cx="4193895" cy="2882097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B5F962A2-6F9D-4CB8-8A88-EAEBFC8F51CC}"/>
                  </a:ext>
                </a:extLst>
              </p:cNvPr>
              <p:cNvSpPr txBox="1"/>
              <p:nvPr/>
            </p:nvSpPr>
            <p:spPr>
              <a:xfrm>
                <a:off x="6261903" y="3345612"/>
                <a:ext cx="763929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5F962A2-6F9D-4CB8-8A88-EAEBFC8F5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903" y="3345612"/>
                <a:ext cx="763929" cy="369332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DCAEC4D2-38A0-4FEC-8049-5198EA789CCB}"/>
                  </a:ext>
                </a:extLst>
              </p:cNvPr>
              <p:cNvSpPr txBox="1"/>
              <p:nvPr/>
            </p:nvSpPr>
            <p:spPr>
              <a:xfrm>
                <a:off x="5569351" y="5106262"/>
                <a:ext cx="1053295" cy="95410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800" dirty="0"/>
                  <a:t>BST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0" i="1" smtClean="0"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CAEC4D2-38A0-4FEC-8049-5198EA789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351" y="5106262"/>
                <a:ext cx="1053295" cy="954107"/>
              </a:xfrm>
              <a:prstGeom prst="rect">
                <a:avLst/>
              </a:prstGeom>
              <a:blipFill>
                <a:blip r:embed="rId5"/>
                <a:stretch>
                  <a:fillRect l="-581" t="-641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036456C6-AFC6-4E18-A7BF-8893F5B1F3B4}"/>
              </a:ext>
            </a:extLst>
          </p:cNvPr>
          <p:cNvCxnSpPr>
            <a:cxnSpLocks/>
          </p:cNvCxnSpPr>
          <p:nvPr/>
        </p:nvCxnSpPr>
        <p:spPr>
          <a:xfrm flipV="1">
            <a:off x="400506" y="4547937"/>
            <a:ext cx="0" cy="17728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6C6014E6-0A42-400E-8760-D0139AB1C2BF}"/>
              </a:ext>
            </a:extLst>
          </p:cNvPr>
          <p:cNvCxnSpPr>
            <a:cxnSpLocks/>
          </p:cNvCxnSpPr>
          <p:nvPr/>
        </p:nvCxnSpPr>
        <p:spPr>
          <a:xfrm>
            <a:off x="400506" y="6311235"/>
            <a:ext cx="26795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xmlns="" id="{94087783-9A27-484D-A8BA-2EF522A16856}"/>
              </a:ext>
            </a:extLst>
          </p:cNvPr>
          <p:cNvCxnSpPr>
            <a:cxnSpLocks/>
          </p:cNvCxnSpPr>
          <p:nvPr/>
        </p:nvCxnSpPr>
        <p:spPr>
          <a:xfrm>
            <a:off x="400506" y="5084580"/>
            <a:ext cx="1003056" cy="241300"/>
          </a:xfrm>
          <a:prstGeom prst="bentConnector3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xmlns="" id="{F8910F4E-97B4-4A52-94B3-B25E783A549B}"/>
              </a:ext>
            </a:extLst>
          </p:cNvPr>
          <p:cNvCxnSpPr>
            <a:cxnSpLocks/>
          </p:cNvCxnSpPr>
          <p:nvPr/>
        </p:nvCxnSpPr>
        <p:spPr>
          <a:xfrm>
            <a:off x="1391530" y="5325880"/>
            <a:ext cx="1207421" cy="576191"/>
          </a:xfrm>
          <a:prstGeom prst="bentConnector3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9E3F3536-8D0D-49D0-88DA-13E011B1E306}"/>
              </a:ext>
            </a:extLst>
          </p:cNvPr>
          <p:cNvSpPr/>
          <p:nvPr/>
        </p:nvSpPr>
        <p:spPr>
          <a:xfrm flipH="1">
            <a:off x="858218" y="5288501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1A8BD724-E322-48DB-997D-B440F4648542}"/>
              </a:ext>
            </a:extLst>
          </p:cNvPr>
          <p:cNvSpPr/>
          <p:nvPr/>
        </p:nvSpPr>
        <p:spPr>
          <a:xfrm flipH="1">
            <a:off x="1965644" y="5863497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xmlns="" id="{40E6BFDF-6FC2-40AC-B7BF-2C2A42ED3751}"/>
              </a:ext>
            </a:extLst>
          </p:cNvPr>
          <p:cNvSpPr/>
          <p:nvPr/>
        </p:nvSpPr>
        <p:spPr>
          <a:xfrm flipH="1">
            <a:off x="358338" y="5041657"/>
            <a:ext cx="84333" cy="783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xmlns="" id="{ECD326FD-D8C7-49CE-8A00-B7DC3B21518F}"/>
              </a:ext>
            </a:extLst>
          </p:cNvPr>
          <p:cNvSpPr/>
          <p:nvPr/>
        </p:nvSpPr>
        <p:spPr>
          <a:xfrm>
            <a:off x="2320343" y="5409768"/>
            <a:ext cx="2275718" cy="16160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596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17" grpId="0" animBg="1"/>
      <p:bldP spid="18" grpId="0" animBg="1"/>
      <p:bldP spid="22" grpId="0" animBg="1"/>
      <p:bldP spid="4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0A0AE6-084A-4510-87AA-53765D5D9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Batched interval increase</a:t>
            </a:r>
            <a:endParaRPr lang="he-IL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xmlns="" id="{560BC3FD-FDA8-4B50-930C-B56EE2EA4E66}"/>
              </a:ext>
            </a:extLst>
          </p:cNvPr>
          <p:cNvSpPr/>
          <p:nvPr/>
        </p:nvSpPr>
        <p:spPr>
          <a:xfrm>
            <a:off x="3628661" y="5050265"/>
            <a:ext cx="2297575" cy="1497047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xmlns="" id="{8FCA4E8B-6344-4624-AE95-99576AE037F2}"/>
              </a:ext>
            </a:extLst>
          </p:cNvPr>
          <p:cNvSpPr/>
          <p:nvPr/>
        </p:nvSpPr>
        <p:spPr>
          <a:xfrm>
            <a:off x="6360285" y="5050265"/>
            <a:ext cx="2297575" cy="1497047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xmlns="" id="{E7F05E1A-30A5-4BCC-B36A-8133D6C9C5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170465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Given polylines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(where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≥|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), increase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in some intervals defined by breakpoints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(|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|⋅</m:t>
                    </m:r>
                    <m:func>
                      <m:func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time.</a:t>
                </a:r>
                <a:endParaRPr lang="he-IL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7F05E1A-30A5-4BCC-B36A-8133D6C9C5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1704653"/>
              </a:xfrm>
              <a:blipFill>
                <a:blip r:embed="rId3"/>
                <a:stretch>
                  <a:fillRect l="-1043" t="-571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15FDB23C-CA5A-4307-804B-DD419BB1C801}"/>
                  </a:ext>
                </a:extLst>
              </p:cNvPr>
              <p:cNvSpPr txBox="1"/>
              <p:nvPr/>
            </p:nvSpPr>
            <p:spPr>
              <a:xfrm>
                <a:off x="4306037" y="5469699"/>
                <a:ext cx="1053295" cy="94416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8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FDB23C-CA5A-4307-804B-DD419BB1C8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037" y="5469699"/>
                <a:ext cx="1053295" cy="9441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C3703939-22EF-4A14-985D-B1688A7590F1}"/>
                  </a:ext>
                </a:extLst>
              </p:cNvPr>
              <p:cNvSpPr txBox="1"/>
              <p:nvPr/>
            </p:nvSpPr>
            <p:spPr>
              <a:xfrm>
                <a:off x="7021159" y="5465686"/>
                <a:ext cx="1053295" cy="94416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8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3703939-22EF-4A14-985D-B1688A7590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1159" y="5465686"/>
                <a:ext cx="1053295" cy="9441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14676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0A0AE6-084A-4510-87AA-53765D5D9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Batched interval increase</a:t>
            </a:r>
            <a:endParaRPr lang="he-IL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xmlns="" id="{560BC3FD-FDA8-4B50-930C-B56EE2EA4E66}"/>
              </a:ext>
            </a:extLst>
          </p:cNvPr>
          <p:cNvSpPr/>
          <p:nvPr/>
        </p:nvSpPr>
        <p:spPr>
          <a:xfrm>
            <a:off x="4809279" y="5648446"/>
            <a:ext cx="1394752" cy="89886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xmlns="" id="{37611B07-ADF7-4200-942E-1AC0302C3C56}"/>
              </a:ext>
            </a:extLst>
          </p:cNvPr>
          <p:cNvSpPr/>
          <p:nvPr/>
        </p:nvSpPr>
        <p:spPr>
          <a:xfrm>
            <a:off x="8007755" y="5648446"/>
            <a:ext cx="1394752" cy="89886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xmlns="" id="{872F5A45-CA5D-4208-BF2F-FBFC4E0A7FDD}"/>
              </a:ext>
            </a:extLst>
          </p:cNvPr>
          <p:cNvSpPr/>
          <p:nvPr/>
        </p:nvSpPr>
        <p:spPr>
          <a:xfrm>
            <a:off x="6408517" y="5648446"/>
            <a:ext cx="1394752" cy="89886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xmlns="" id="{7DDE3D66-FB95-4F49-8A0F-DF0B3B6AEFDA}"/>
              </a:ext>
            </a:extLst>
          </p:cNvPr>
          <p:cNvSpPr/>
          <p:nvPr/>
        </p:nvSpPr>
        <p:spPr>
          <a:xfrm>
            <a:off x="3210041" y="5660478"/>
            <a:ext cx="1394752" cy="89886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xmlns="" id="{E0E93936-E5DC-4E9F-9D33-34B9EE3FFF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170465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Given polylines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(where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≥|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), increase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in some intervals defined by breakpoints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(|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|⋅</m:t>
                    </m:r>
                    <m:func>
                      <m:func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time.</a:t>
                </a:r>
                <a:endParaRPr lang="he-IL" dirty="0"/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E0E93936-E5DC-4E9F-9D33-34B9EE3FFF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1704653"/>
              </a:xfrm>
              <a:blipFill>
                <a:blip r:embed="rId3"/>
                <a:stretch>
                  <a:fillRect l="-1043" t="-571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D8C96205-9DF8-4695-B9F3-C48DB5E84B99}"/>
                  </a:ext>
                </a:extLst>
              </p:cNvPr>
              <p:cNvSpPr txBox="1"/>
              <p:nvPr/>
            </p:nvSpPr>
            <p:spPr>
              <a:xfrm>
                <a:off x="3777531" y="5869534"/>
                <a:ext cx="358916" cy="68538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0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he-IL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8C96205-9DF8-4695-B9F3-C48DB5E84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531" y="5869534"/>
                <a:ext cx="358916" cy="685380"/>
              </a:xfrm>
              <a:prstGeom prst="rect">
                <a:avLst/>
              </a:prstGeom>
              <a:blipFill>
                <a:blip r:embed="rId4"/>
                <a:stretch>
                  <a:fillRect l="-1864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67C08931-40D0-4464-8E0E-3E4BEF6715BB}"/>
                  </a:ext>
                </a:extLst>
              </p:cNvPr>
              <p:cNvSpPr txBox="1"/>
              <p:nvPr/>
            </p:nvSpPr>
            <p:spPr>
              <a:xfrm>
                <a:off x="8525673" y="5869534"/>
                <a:ext cx="358916" cy="68538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0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he-IL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7C08931-40D0-4464-8E0E-3E4BEF6715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5673" y="5869534"/>
                <a:ext cx="358916" cy="685380"/>
              </a:xfrm>
              <a:prstGeom prst="rect">
                <a:avLst/>
              </a:prstGeom>
              <a:blipFill>
                <a:blip r:embed="rId5"/>
                <a:stretch>
                  <a:fillRect l="-1896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30DFCFA6-647D-4CE5-A684-BBE02FCDE26D}"/>
                  </a:ext>
                </a:extLst>
              </p:cNvPr>
              <p:cNvSpPr txBox="1"/>
              <p:nvPr/>
            </p:nvSpPr>
            <p:spPr>
              <a:xfrm>
                <a:off x="6926435" y="5861932"/>
                <a:ext cx="358916" cy="68538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0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he-IL" sz="20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0DFCFA6-647D-4CE5-A684-BBE02FCDE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6435" y="5861932"/>
                <a:ext cx="358916" cy="685380"/>
              </a:xfrm>
              <a:prstGeom prst="rect">
                <a:avLst/>
              </a:prstGeom>
              <a:blipFill>
                <a:blip r:embed="rId6"/>
                <a:stretch>
                  <a:fillRect l="-1694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259E267A-4772-4701-9561-ACE81D1D6900}"/>
                  </a:ext>
                </a:extLst>
              </p:cNvPr>
              <p:cNvSpPr txBox="1"/>
              <p:nvPr/>
            </p:nvSpPr>
            <p:spPr>
              <a:xfrm>
                <a:off x="5360245" y="5861932"/>
                <a:ext cx="358916" cy="68538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0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he-IL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59E267A-4772-4701-9561-ACE81D1D69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245" y="5861932"/>
                <a:ext cx="358916" cy="685380"/>
              </a:xfrm>
              <a:prstGeom prst="rect">
                <a:avLst/>
              </a:prstGeom>
              <a:blipFill>
                <a:blip r:embed="rId7"/>
                <a:stretch>
                  <a:fillRect l="-1694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33806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0A0AE6-084A-4510-87AA-53765D5D9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Batched interval increase</a:t>
            </a:r>
            <a:endParaRPr lang="he-IL" dirty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xmlns="" id="{D5C7DA19-B049-44F9-A34A-AC7EB980D8E8}"/>
              </a:ext>
            </a:extLst>
          </p:cNvPr>
          <p:cNvSpPr/>
          <p:nvPr/>
        </p:nvSpPr>
        <p:spPr>
          <a:xfrm>
            <a:off x="748861" y="5462338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xmlns="" id="{F93C433B-1BBF-4235-8E1D-E60B0E975E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825625"/>
                <a:ext cx="10515600" cy="17046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Given polylines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(where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solidFill>
                                  <a:srgbClr val="002060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</a:rPr>
                      <m:t>≥|</m:t>
                    </m:r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), increase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in some intervals defined by breakpoints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(|</m:t>
                    </m:r>
                    <m:sSub>
                      <m:sSubPr>
                        <m:ctrlPr>
                          <a:rPr lang="en-US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|⋅</m:t>
                    </m:r>
                    <m:func>
                      <m:funcPr>
                        <m:ctrlPr>
                          <a:rPr lang="en-US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i="1" smtClean="0"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num>
                              <m:den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den>
                            </m:f>
                          </m:e>
                        </m:d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time.</a:t>
                </a:r>
                <a:endParaRPr lang="he-IL" dirty="0"/>
              </a:p>
            </p:txBody>
          </p:sp>
        </mc:Choice>
        <mc:Fallback xmlns="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F93C433B-1BBF-4235-8E1D-E60B0E975E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5"/>
                <a:ext cx="10515600" cy="1704653"/>
              </a:xfrm>
              <a:prstGeom prst="rect">
                <a:avLst/>
              </a:prstGeom>
              <a:blipFill>
                <a:blip r:embed="rId3"/>
                <a:stretch>
                  <a:fillRect l="-1043" t="-571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58D9B935-E95B-4F05-8D91-D958D5873C84}"/>
                  </a:ext>
                </a:extLst>
              </p:cNvPr>
              <p:cNvSpPr txBox="1"/>
              <p:nvPr/>
            </p:nvSpPr>
            <p:spPr>
              <a:xfrm>
                <a:off x="1124689" y="5792920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8D9B935-E95B-4F05-8D91-D958D5873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689" y="5792920"/>
                <a:ext cx="411973" cy="6099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Isosceles Triangle 36">
            <a:extLst>
              <a:ext uri="{FF2B5EF4-FFF2-40B4-BE49-F238E27FC236}">
                <a16:creationId xmlns:a16="http://schemas.microsoft.com/office/drawing/2014/main" xmlns="" id="{944247DC-B9E4-4521-95F7-580208415FCA}"/>
              </a:ext>
            </a:extLst>
          </p:cNvPr>
          <p:cNvSpPr/>
          <p:nvPr/>
        </p:nvSpPr>
        <p:spPr>
          <a:xfrm>
            <a:off x="2275285" y="5462338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FDBC8A7D-D442-45DA-B7B3-F089EA5E97F7}"/>
                  </a:ext>
                </a:extLst>
              </p:cNvPr>
              <p:cNvSpPr txBox="1"/>
              <p:nvPr/>
            </p:nvSpPr>
            <p:spPr>
              <a:xfrm>
                <a:off x="2651113" y="5792920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DBC8A7D-D442-45DA-B7B3-F089EA5E9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113" y="5792920"/>
                <a:ext cx="411973" cy="6099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Isosceles Triangle 38">
            <a:extLst>
              <a:ext uri="{FF2B5EF4-FFF2-40B4-BE49-F238E27FC236}">
                <a16:creationId xmlns:a16="http://schemas.microsoft.com/office/drawing/2014/main" xmlns="" id="{041ABF59-E90F-455C-9278-5F6ACD9A26FD}"/>
              </a:ext>
            </a:extLst>
          </p:cNvPr>
          <p:cNvSpPr/>
          <p:nvPr/>
        </p:nvSpPr>
        <p:spPr>
          <a:xfrm>
            <a:off x="3801709" y="5410457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5132627F-98C0-4FED-9984-E19EE5745DCE}"/>
                  </a:ext>
                </a:extLst>
              </p:cNvPr>
              <p:cNvSpPr txBox="1"/>
              <p:nvPr/>
            </p:nvSpPr>
            <p:spPr>
              <a:xfrm>
                <a:off x="4177537" y="5741039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132627F-98C0-4FED-9984-E19EE5745D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7537" y="5741039"/>
                <a:ext cx="411973" cy="6099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Isosceles Triangle 40">
            <a:extLst>
              <a:ext uri="{FF2B5EF4-FFF2-40B4-BE49-F238E27FC236}">
                <a16:creationId xmlns:a16="http://schemas.microsoft.com/office/drawing/2014/main" xmlns="" id="{91256FCF-B5D2-4146-B298-1DB3A8C3CE68}"/>
              </a:ext>
            </a:extLst>
          </p:cNvPr>
          <p:cNvSpPr/>
          <p:nvPr/>
        </p:nvSpPr>
        <p:spPr>
          <a:xfrm>
            <a:off x="5328133" y="5410457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xmlns="" id="{0C89E049-984E-4AC0-8C73-85966AF814A4}"/>
                  </a:ext>
                </a:extLst>
              </p:cNvPr>
              <p:cNvSpPr txBox="1"/>
              <p:nvPr/>
            </p:nvSpPr>
            <p:spPr>
              <a:xfrm>
                <a:off x="5703961" y="5741039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C89E049-984E-4AC0-8C73-85966AF814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961" y="5741039"/>
                <a:ext cx="411973" cy="6099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Isosceles Triangle 42">
            <a:extLst>
              <a:ext uri="{FF2B5EF4-FFF2-40B4-BE49-F238E27FC236}">
                <a16:creationId xmlns:a16="http://schemas.microsoft.com/office/drawing/2014/main" xmlns="" id="{656B06F8-E408-49EA-9278-8F662A8118CC}"/>
              </a:ext>
            </a:extLst>
          </p:cNvPr>
          <p:cNvSpPr/>
          <p:nvPr/>
        </p:nvSpPr>
        <p:spPr>
          <a:xfrm>
            <a:off x="6854557" y="5424464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786BBCF0-A3E5-4B41-B6B2-09143C7AD4B6}"/>
                  </a:ext>
                </a:extLst>
              </p:cNvPr>
              <p:cNvSpPr txBox="1"/>
              <p:nvPr/>
            </p:nvSpPr>
            <p:spPr>
              <a:xfrm>
                <a:off x="7230385" y="5755046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86BBCF0-A3E5-4B41-B6B2-09143C7AD4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0385" y="5755046"/>
                <a:ext cx="411973" cy="6099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Isosceles Triangle 44">
            <a:extLst>
              <a:ext uri="{FF2B5EF4-FFF2-40B4-BE49-F238E27FC236}">
                <a16:creationId xmlns:a16="http://schemas.microsoft.com/office/drawing/2014/main" xmlns="" id="{4BF66EED-6705-4451-8A87-0743DB25A66A}"/>
              </a:ext>
            </a:extLst>
          </p:cNvPr>
          <p:cNvSpPr/>
          <p:nvPr/>
        </p:nvSpPr>
        <p:spPr>
          <a:xfrm>
            <a:off x="8380981" y="5424464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CBED2998-4E75-4D7D-B97B-864008737326}"/>
                  </a:ext>
                </a:extLst>
              </p:cNvPr>
              <p:cNvSpPr txBox="1"/>
              <p:nvPr/>
            </p:nvSpPr>
            <p:spPr>
              <a:xfrm>
                <a:off x="8756809" y="5755046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BED2998-4E75-4D7D-B97B-864008737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809" y="5755046"/>
                <a:ext cx="411973" cy="6099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Isosceles Triangle 46">
            <a:extLst>
              <a:ext uri="{FF2B5EF4-FFF2-40B4-BE49-F238E27FC236}">
                <a16:creationId xmlns:a16="http://schemas.microsoft.com/office/drawing/2014/main" xmlns="" id="{4A4428FE-55DA-4B32-80EF-14C2BDE1A42B}"/>
              </a:ext>
            </a:extLst>
          </p:cNvPr>
          <p:cNvSpPr/>
          <p:nvPr/>
        </p:nvSpPr>
        <p:spPr>
          <a:xfrm>
            <a:off x="9907405" y="5424464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xmlns="" id="{9967AAEA-C1D9-41B5-8D0F-B5156FDDD6F7}"/>
                  </a:ext>
                </a:extLst>
              </p:cNvPr>
              <p:cNvSpPr txBox="1"/>
              <p:nvPr/>
            </p:nvSpPr>
            <p:spPr>
              <a:xfrm>
                <a:off x="10283233" y="5755046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967AAEA-C1D9-41B5-8D0F-B5156FDDD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3233" y="5755046"/>
                <a:ext cx="411973" cy="6099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9187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8" grpId="0"/>
      <p:bldP spid="40" grpId="0"/>
      <p:bldP spid="42" grpId="0"/>
      <p:bldP spid="44" grpId="0"/>
      <p:bldP spid="46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F031C7-6275-4271-B45C-91BFD4D69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results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AC169BA8-6738-4A78-8904-971A5605B2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 time feasibility test [Bhattacharya and Houle 1997].</a:t>
                </a:r>
              </a:p>
              <a:p>
                <a:r>
                  <a:rPr lang="en-US" sz="3200" dirty="0"/>
                  <a:t>Implies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sz="3200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 time for the optimization problem [Frederickson and Johnson 1983].</a:t>
                </a:r>
              </a:p>
              <a:p>
                <a:r>
                  <a:rPr lang="en-US" sz="3200" dirty="0"/>
                  <a:t>Related optimization problems solved in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 time by Frederickson and others (e.g. k-center and k-partitioning).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169BA8-6738-4A78-8904-971A5605B2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33" t="-280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2359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0A0AE6-084A-4510-87AA-53765D5D9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Batched interval increase</a:t>
            </a:r>
            <a:endParaRPr lang="he-IL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xmlns="" id="{74DFE2AC-B9FD-4C5A-B4BB-A12F050D718C}"/>
              </a:ext>
            </a:extLst>
          </p:cNvPr>
          <p:cNvSpPr/>
          <p:nvPr/>
        </p:nvSpPr>
        <p:spPr>
          <a:xfrm rot="16200000">
            <a:off x="5856580" y="140017"/>
            <a:ext cx="551953" cy="10302859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98D33FF0-6DC8-416F-BE7A-ED8C44E0A5E5}"/>
                  </a:ext>
                </a:extLst>
              </p:cNvPr>
              <p:cNvSpPr txBox="1"/>
              <p:nvPr/>
            </p:nvSpPr>
            <p:spPr>
              <a:xfrm>
                <a:off x="5791103" y="4389276"/>
                <a:ext cx="68290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D33FF0-6DC8-416F-BE7A-ED8C44E0A5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103" y="4389276"/>
                <a:ext cx="682906" cy="461665"/>
              </a:xfrm>
              <a:prstGeom prst="rect">
                <a:avLst/>
              </a:prstGeom>
              <a:blipFill>
                <a:blip r:embed="rId3"/>
                <a:stretch>
                  <a:fillRect l="-7143" r="-6250" b="-1973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xmlns="" id="{23BD3BB4-E133-4730-BF74-1F80A6FE306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170465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Given polylines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(where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≥|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), increase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in some intervals defined by breakpoints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(|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|⋅</m:t>
                    </m:r>
                    <m:func>
                      <m:func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time.</a:t>
                </a:r>
                <a:endParaRPr lang="he-IL" dirty="0"/>
              </a:p>
            </p:txBody>
          </p:sp>
        </mc:Choice>
        <mc:Fallback xmlns="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23BD3BB4-E133-4730-BF74-1F80A6FE306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1704653"/>
              </a:xfrm>
              <a:blipFill>
                <a:blip r:embed="rId4"/>
                <a:stretch>
                  <a:fillRect l="-1043" t="-571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Isosceles Triangle 29">
            <a:extLst>
              <a:ext uri="{FF2B5EF4-FFF2-40B4-BE49-F238E27FC236}">
                <a16:creationId xmlns:a16="http://schemas.microsoft.com/office/drawing/2014/main" xmlns="" id="{CCFC9D25-A979-406E-9E7C-8122DBF288C9}"/>
              </a:ext>
            </a:extLst>
          </p:cNvPr>
          <p:cNvSpPr/>
          <p:nvPr/>
        </p:nvSpPr>
        <p:spPr>
          <a:xfrm>
            <a:off x="1044660" y="5605297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BC48A254-35D5-4C79-8356-E026932EBA9C}"/>
                  </a:ext>
                </a:extLst>
              </p:cNvPr>
              <p:cNvSpPr txBox="1"/>
              <p:nvPr/>
            </p:nvSpPr>
            <p:spPr>
              <a:xfrm>
                <a:off x="1420488" y="5935879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C48A254-35D5-4C79-8356-E026932EBA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488" y="5935879"/>
                <a:ext cx="411973" cy="6099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Isosceles Triangle 31">
            <a:extLst>
              <a:ext uri="{FF2B5EF4-FFF2-40B4-BE49-F238E27FC236}">
                <a16:creationId xmlns:a16="http://schemas.microsoft.com/office/drawing/2014/main" xmlns="" id="{EAB00E85-384D-4EFC-8548-0B6A75C0D2CA}"/>
              </a:ext>
            </a:extLst>
          </p:cNvPr>
          <p:cNvSpPr/>
          <p:nvPr/>
        </p:nvSpPr>
        <p:spPr>
          <a:xfrm>
            <a:off x="2571084" y="5605297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9BF71986-4906-47FE-B809-2C601060F117}"/>
                  </a:ext>
                </a:extLst>
              </p:cNvPr>
              <p:cNvSpPr txBox="1"/>
              <p:nvPr/>
            </p:nvSpPr>
            <p:spPr>
              <a:xfrm>
                <a:off x="2946912" y="5935879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BF71986-4906-47FE-B809-2C601060F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912" y="5935879"/>
                <a:ext cx="411973" cy="6099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Isosceles Triangle 33">
            <a:extLst>
              <a:ext uri="{FF2B5EF4-FFF2-40B4-BE49-F238E27FC236}">
                <a16:creationId xmlns:a16="http://schemas.microsoft.com/office/drawing/2014/main" xmlns="" id="{E874AB4F-B493-47A5-A421-996BED55E163}"/>
              </a:ext>
            </a:extLst>
          </p:cNvPr>
          <p:cNvSpPr/>
          <p:nvPr/>
        </p:nvSpPr>
        <p:spPr>
          <a:xfrm>
            <a:off x="4097508" y="5553416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06C70858-C34E-478F-8B1B-819A5C83467C}"/>
                  </a:ext>
                </a:extLst>
              </p:cNvPr>
              <p:cNvSpPr txBox="1"/>
              <p:nvPr/>
            </p:nvSpPr>
            <p:spPr>
              <a:xfrm>
                <a:off x="4473336" y="5883998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6C70858-C34E-478F-8B1B-819A5C834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336" y="5883998"/>
                <a:ext cx="411973" cy="6099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Isosceles Triangle 35">
            <a:extLst>
              <a:ext uri="{FF2B5EF4-FFF2-40B4-BE49-F238E27FC236}">
                <a16:creationId xmlns:a16="http://schemas.microsoft.com/office/drawing/2014/main" xmlns="" id="{D1031B56-4DCD-4D11-A806-29E134E6721F}"/>
              </a:ext>
            </a:extLst>
          </p:cNvPr>
          <p:cNvSpPr/>
          <p:nvPr/>
        </p:nvSpPr>
        <p:spPr>
          <a:xfrm>
            <a:off x="5623932" y="5553416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3D96A252-7EAE-481C-BCD6-AA0DAC854548}"/>
                  </a:ext>
                </a:extLst>
              </p:cNvPr>
              <p:cNvSpPr txBox="1"/>
              <p:nvPr/>
            </p:nvSpPr>
            <p:spPr>
              <a:xfrm>
                <a:off x="5999760" y="5883998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D96A252-7EAE-481C-BCD6-AA0DAC854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760" y="5883998"/>
                <a:ext cx="411973" cy="6099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Isosceles Triangle 37">
            <a:extLst>
              <a:ext uri="{FF2B5EF4-FFF2-40B4-BE49-F238E27FC236}">
                <a16:creationId xmlns:a16="http://schemas.microsoft.com/office/drawing/2014/main" xmlns="" id="{7E77077C-BB9A-4319-A6F1-965E093440EB}"/>
              </a:ext>
            </a:extLst>
          </p:cNvPr>
          <p:cNvSpPr/>
          <p:nvPr/>
        </p:nvSpPr>
        <p:spPr>
          <a:xfrm>
            <a:off x="7150356" y="5567423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99A2E2CF-919C-46D4-A77B-473D09C73198}"/>
                  </a:ext>
                </a:extLst>
              </p:cNvPr>
              <p:cNvSpPr txBox="1"/>
              <p:nvPr/>
            </p:nvSpPr>
            <p:spPr>
              <a:xfrm>
                <a:off x="7526184" y="5898005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9A2E2CF-919C-46D4-A77B-473D09C73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6184" y="5898005"/>
                <a:ext cx="411973" cy="6099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Isosceles Triangle 39">
            <a:extLst>
              <a:ext uri="{FF2B5EF4-FFF2-40B4-BE49-F238E27FC236}">
                <a16:creationId xmlns:a16="http://schemas.microsoft.com/office/drawing/2014/main" xmlns="" id="{E9EE016C-CD1D-4AE3-8BEB-6F7C1AEA54E6}"/>
              </a:ext>
            </a:extLst>
          </p:cNvPr>
          <p:cNvSpPr/>
          <p:nvPr/>
        </p:nvSpPr>
        <p:spPr>
          <a:xfrm>
            <a:off x="8676780" y="5567423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4BBCBE4D-4F50-45E6-B4BF-A66586DD1EBC}"/>
                  </a:ext>
                </a:extLst>
              </p:cNvPr>
              <p:cNvSpPr txBox="1"/>
              <p:nvPr/>
            </p:nvSpPr>
            <p:spPr>
              <a:xfrm>
                <a:off x="9052608" y="5898005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BBCBE4D-4F50-45E6-B4BF-A66586DD1E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2608" y="5898005"/>
                <a:ext cx="411973" cy="6099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Isosceles Triangle 41">
            <a:extLst>
              <a:ext uri="{FF2B5EF4-FFF2-40B4-BE49-F238E27FC236}">
                <a16:creationId xmlns:a16="http://schemas.microsoft.com/office/drawing/2014/main" xmlns="" id="{39A120B5-CB0E-4347-A40D-5F2825D1BAB9}"/>
              </a:ext>
            </a:extLst>
          </p:cNvPr>
          <p:cNvSpPr/>
          <p:nvPr/>
        </p:nvSpPr>
        <p:spPr>
          <a:xfrm>
            <a:off x="10203204" y="5567423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1386BE1C-3F82-4EB5-AC11-90228D72F121}"/>
                  </a:ext>
                </a:extLst>
              </p:cNvPr>
              <p:cNvSpPr txBox="1"/>
              <p:nvPr/>
            </p:nvSpPr>
            <p:spPr>
              <a:xfrm>
                <a:off x="10579032" y="5898005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386BE1C-3F82-4EB5-AC11-90228D72F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9032" y="5898005"/>
                <a:ext cx="411973" cy="60991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198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0A0AE6-084A-4510-87AA-53765D5D9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Batched interval increase</a:t>
            </a:r>
            <a:endParaRPr lang="he-IL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810AB85F-3223-4441-A456-5258A0BBB00F}"/>
              </a:ext>
            </a:extLst>
          </p:cNvPr>
          <p:cNvCxnSpPr/>
          <p:nvPr/>
        </p:nvCxnSpPr>
        <p:spPr>
          <a:xfrm>
            <a:off x="960699" y="4329988"/>
            <a:ext cx="1678329" cy="0"/>
          </a:xfrm>
          <a:prstGeom prst="line">
            <a:avLst/>
          </a:prstGeom>
          <a:ln w="3175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8EB6915C-7EE9-46F1-ACCC-FA9D32AD169E}"/>
                  </a:ext>
                </a:extLst>
              </p:cNvPr>
              <p:cNvSpPr txBox="1"/>
              <p:nvPr/>
            </p:nvSpPr>
            <p:spPr>
              <a:xfrm>
                <a:off x="629229" y="3788618"/>
                <a:ext cx="98704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EB6915C-7EE9-46F1-ACCC-FA9D32AD1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229" y="3788618"/>
                <a:ext cx="987043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D13A802E-2C7B-48BD-9F43-75B07A378DBE}"/>
              </a:ext>
            </a:extLst>
          </p:cNvPr>
          <p:cNvCxnSpPr>
            <a:cxnSpLocks/>
          </p:cNvCxnSpPr>
          <p:nvPr/>
        </p:nvCxnSpPr>
        <p:spPr>
          <a:xfrm>
            <a:off x="1249680" y="5202044"/>
            <a:ext cx="62964" cy="24408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1146CF2A-B587-4677-868E-B75C6A421E46}"/>
              </a:ext>
            </a:extLst>
          </p:cNvPr>
          <p:cNvCxnSpPr>
            <a:cxnSpLocks/>
          </p:cNvCxnSpPr>
          <p:nvPr/>
        </p:nvCxnSpPr>
        <p:spPr>
          <a:xfrm>
            <a:off x="2811935" y="5202044"/>
            <a:ext cx="33774" cy="253171"/>
          </a:xfrm>
          <a:prstGeom prst="straightConnector1">
            <a:avLst/>
          </a:prstGeom>
          <a:ln w="1905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359F14D1-0283-4D13-B796-7BAFC4CAD70B}"/>
                  </a:ext>
                </a:extLst>
              </p:cNvPr>
              <p:cNvSpPr txBox="1"/>
              <p:nvPr/>
            </p:nvSpPr>
            <p:spPr>
              <a:xfrm>
                <a:off x="2109575" y="3769433"/>
                <a:ext cx="98704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59F14D1-0283-4D13-B796-7BAFC4CAD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575" y="3769433"/>
                <a:ext cx="987043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xmlns="" id="{33720240-79F0-4087-B0ED-2CBB203703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170465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Given polylines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(where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≥|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), increase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in some intervals defined by breakpoints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(|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|⋅</m:t>
                    </m:r>
                    <m:func>
                      <m:func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time.</a:t>
                </a:r>
                <a:endParaRPr lang="he-IL" dirty="0"/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33720240-79F0-4087-B0ED-2CBB203703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1704653"/>
              </a:xfrm>
              <a:blipFill>
                <a:blip r:embed="rId5"/>
                <a:stretch>
                  <a:fillRect l="-1043" t="-571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Isosceles Triangle 75">
            <a:extLst>
              <a:ext uri="{FF2B5EF4-FFF2-40B4-BE49-F238E27FC236}">
                <a16:creationId xmlns:a16="http://schemas.microsoft.com/office/drawing/2014/main" xmlns="" id="{628B68A8-7E28-4DB5-AF03-4909A5A8A545}"/>
              </a:ext>
            </a:extLst>
          </p:cNvPr>
          <p:cNvSpPr/>
          <p:nvPr/>
        </p:nvSpPr>
        <p:spPr>
          <a:xfrm>
            <a:off x="748861" y="5462338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xmlns="" id="{D3F9D765-18DC-402A-9C55-3492547D2E6E}"/>
                  </a:ext>
                </a:extLst>
              </p:cNvPr>
              <p:cNvSpPr txBox="1"/>
              <p:nvPr/>
            </p:nvSpPr>
            <p:spPr>
              <a:xfrm>
                <a:off x="1124689" y="5792920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D3F9D765-18DC-402A-9C55-3492547D2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689" y="5792920"/>
                <a:ext cx="411973" cy="6099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Isosceles Triangle 77">
            <a:extLst>
              <a:ext uri="{FF2B5EF4-FFF2-40B4-BE49-F238E27FC236}">
                <a16:creationId xmlns:a16="http://schemas.microsoft.com/office/drawing/2014/main" xmlns="" id="{2997E042-9A23-4776-8C89-612DC9CB4729}"/>
              </a:ext>
            </a:extLst>
          </p:cNvPr>
          <p:cNvSpPr/>
          <p:nvPr/>
        </p:nvSpPr>
        <p:spPr>
          <a:xfrm>
            <a:off x="2275285" y="5462338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xmlns="" id="{BF207032-1792-4FFB-8341-364ADB9CAAA4}"/>
                  </a:ext>
                </a:extLst>
              </p:cNvPr>
              <p:cNvSpPr txBox="1"/>
              <p:nvPr/>
            </p:nvSpPr>
            <p:spPr>
              <a:xfrm>
                <a:off x="2651113" y="5792920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BF207032-1792-4FFB-8341-364ADB9CAA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113" y="5792920"/>
                <a:ext cx="411973" cy="6099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Isosceles Triangle 79">
            <a:extLst>
              <a:ext uri="{FF2B5EF4-FFF2-40B4-BE49-F238E27FC236}">
                <a16:creationId xmlns:a16="http://schemas.microsoft.com/office/drawing/2014/main" xmlns="" id="{75AD5D1D-C68C-4F03-A2AF-535390B0DCA3}"/>
              </a:ext>
            </a:extLst>
          </p:cNvPr>
          <p:cNvSpPr/>
          <p:nvPr/>
        </p:nvSpPr>
        <p:spPr>
          <a:xfrm>
            <a:off x="3801709" y="5410457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xmlns="" id="{415AB382-C2A8-4907-BD62-9DD0D64443F8}"/>
                  </a:ext>
                </a:extLst>
              </p:cNvPr>
              <p:cNvSpPr txBox="1"/>
              <p:nvPr/>
            </p:nvSpPr>
            <p:spPr>
              <a:xfrm>
                <a:off x="4177537" y="5741039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415AB382-C2A8-4907-BD62-9DD0D6444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7537" y="5741039"/>
                <a:ext cx="411973" cy="6099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Isosceles Triangle 81">
            <a:extLst>
              <a:ext uri="{FF2B5EF4-FFF2-40B4-BE49-F238E27FC236}">
                <a16:creationId xmlns:a16="http://schemas.microsoft.com/office/drawing/2014/main" xmlns="" id="{46B6118A-E214-4A27-A10A-001A0999B72D}"/>
              </a:ext>
            </a:extLst>
          </p:cNvPr>
          <p:cNvSpPr/>
          <p:nvPr/>
        </p:nvSpPr>
        <p:spPr>
          <a:xfrm>
            <a:off x="5328133" y="5410457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xmlns="" id="{F1CC227B-19EC-46FA-ADB7-05463848D8AB}"/>
                  </a:ext>
                </a:extLst>
              </p:cNvPr>
              <p:cNvSpPr txBox="1"/>
              <p:nvPr/>
            </p:nvSpPr>
            <p:spPr>
              <a:xfrm>
                <a:off x="5703961" y="5741039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F1CC227B-19EC-46FA-ADB7-05463848D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961" y="5741039"/>
                <a:ext cx="411973" cy="6099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Isosceles Triangle 83">
            <a:extLst>
              <a:ext uri="{FF2B5EF4-FFF2-40B4-BE49-F238E27FC236}">
                <a16:creationId xmlns:a16="http://schemas.microsoft.com/office/drawing/2014/main" xmlns="" id="{67F27177-49D0-4F1F-AA95-13BBA0F2B3E4}"/>
              </a:ext>
            </a:extLst>
          </p:cNvPr>
          <p:cNvSpPr/>
          <p:nvPr/>
        </p:nvSpPr>
        <p:spPr>
          <a:xfrm>
            <a:off x="6854557" y="5424464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xmlns="" id="{E978C88B-AD11-4AC9-B253-1E9D05F62985}"/>
                  </a:ext>
                </a:extLst>
              </p:cNvPr>
              <p:cNvSpPr txBox="1"/>
              <p:nvPr/>
            </p:nvSpPr>
            <p:spPr>
              <a:xfrm>
                <a:off x="7230385" y="5755046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E978C88B-AD11-4AC9-B253-1E9D05F62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0385" y="5755046"/>
                <a:ext cx="411973" cy="6099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Isosceles Triangle 85">
            <a:extLst>
              <a:ext uri="{FF2B5EF4-FFF2-40B4-BE49-F238E27FC236}">
                <a16:creationId xmlns:a16="http://schemas.microsoft.com/office/drawing/2014/main" xmlns="" id="{EE721DC9-3321-42B6-9648-F2519247A95B}"/>
              </a:ext>
            </a:extLst>
          </p:cNvPr>
          <p:cNvSpPr/>
          <p:nvPr/>
        </p:nvSpPr>
        <p:spPr>
          <a:xfrm>
            <a:off x="8380981" y="5424464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xmlns="" id="{446E7758-8E91-4CFC-A937-D4010EE19632}"/>
                  </a:ext>
                </a:extLst>
              </p:cNvPr>
              <p:cNvSpPr txBox="1"/>
              <p:nvPr/>
            </p:nvSpPr>
            <p:spPr>
              <a:xfrm>
                <a:off x="8756809" y="5755046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46E7758-8E91-4CFC-A937-D4010EE196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809" y="5755046"/>
                <a:ext cx="411973" cy="60991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Isosceles Triangle 87">
            <a:extLst>
              <a:ext uri="{FF2B5EF4-FFF2-40B4-BE49-F238E27FC236}">
                <a16:creationId xmlns:a16="http://schemas.microsoft.com/office/drawing/2014/main" xmlns="" id="{6AD99A24-BE38-473A-950B-5043C9E5D6B2}"/>
              </a:ext>
            </a:extLst>
          </p:cNvPr>
          <p:cNvSpPr/>
          <p:nvPr/>
        </p:nvSpPr>
        <p:spPr>
          <a:xfrm>
            <a:off x="9907405" y="5424464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xmlns="" id="{FD5933BB-9EE4-4AB7-A854-BB12BC775E81}"/>
                  </a:ext>
                </a:extLst>
              </p:cNvPr>
              <p:cNvSpPr txBox="1"/>
              <p:nvPr/>
            </p:nvSpPr>
            <p:spPr>
              <a:xfrm>
                <a:off x="10283233" y="5755046"/>
                <a:ext cx="411973" cy="6099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he-IL" sz="1600" dirty="0"/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FD5933BB-9EE4-4AB7-A854-BB12BC775E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3233" y="5755046"/>
                <a:ext cx="411973" cy="60991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7BC6FE54-F218-4842-BF25-EA8E2A3A6B0E}"/>
              </a:ext>
            </a:extLst>
          </p:cNvPr>
          <p:cNvSpPr txBox="1"/>
          <p:nvPr/>
        </p:nvSpPr>
        <p:spPr>
          <a:xfrm>
            <a:off x="6010722" y="3700848"/>
            <a:ext cx="46844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Each node in BST stores the max and min in its subtree.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181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11111E-6 L -0.03998 0.03727 C -0.04896 0.04514 -0.05404 0.05695 -0.05404 0.06921 C -0.05404 0.08333 -0.04896 0.09445 -0.03998 0.10232 L 2.70833E-6 0.13982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8" y="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.13982 L 0.03528 0.09445 C 0.04258 0.08426 0.05351 0.07894 0.0651 0.07894 C 0.07838 0.07894 0.0888 0.08426 0.09609 0.09445 L 0.13164 0.13982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6" y="-305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9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0A0AE6-084A-4510-87AA-53765D5D9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Batched interval increase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6C280AB0-83BC-4C9F-9DFE-5D81EAD582CD}"/>
                  </a:ext>
                </a:extLst>
              </p:cNvPr>
              <p:cNvSpPr txBox="1"/>
              <p:nvPr/>
            </p:nvSpPr>
            <p:spPr>
              <a:xfrm>
                <a:off x="6096000" y="3945687"/>
                <a:ext cx="4684484" cy="80759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(|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|)</m:t>
                    </m:r>
                  </m:oMath>
                </a14:m>
                <a:r>
                  <a:rPr lang="en-US" dirty="0"/>
                  <a:t> for scanning the roots +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))</m:t>
                        </m:r>
                      </m:e>
                    </m:func>
                  </m:oMath>
                </a14:m>
                <a:r>
                  <a:rPr lang="en-US" dirty="0"/>
                  <a:t> for each interval increase.</a:t>
                </a:r>
                <a:endParaRPr lang="he-IL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C280AB0-83BC-4C9F-9DFE-5D81EAD58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945687"/>
                <a:ext cx="4684484" cy="807593"/>
              </a:xfrm>
              <a:prstGeom prst="rect">
                <a:avLst/>
              </a:prstGeom>
              <a:blipFill>
                <a:blip r:embed="rId3"/>
                <a:stretch>
                  <a:fillRect l="-1042" b="-1127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>
                <a:extLst>
                  <a:ext uri="{FF2B5EF4-FFF2-40B4-BE49-F238E27FC236}">
                    <a16:creationId xmlns:a16="http://schemas.microsoft.com/office/drawing/2014/main" xmlns="" id="{44A572AD-5FBA-4674-AF46-5FC01355DE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170465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Given polylines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(where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≥|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), increase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in some intervals defined by breakpoints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(|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|⋅</m:t>
                    </m:r>
                    <m:func>
                      <m:func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time.</a:t>
                </a:r>
                <a:endParaRPr lang="he-IL" dirty="0"/>
              </a:p>
            </p:txBody>
          </p:sp>
        </mc:Choice>
        <mc:Fallback xmlns="">
          <p:sp>
            <p:nvSpPr>
              <p:cNvPr id="37" name="Content Placeholder 2">
                <a:extLst>
                  <a:ext uri="{FF2B5EF4-FFF2-40B4-BE49-F238E27FC236}">
                    <a16:creationId xmlns:a16="http://schemas.microsoft.com/office/drawing/2014/main" id="{44A572AD-5FBA-4674-AF46-5FC01355DE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1704653"/>
              </a:xfrm>
              <a:blipFill>
                <a:blip r:embed="rId4"/>
                <a:stretch>
                  <a:fillRect l="-1043" t="-571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xmlns="" id="{A6E63235-D6B1-43D9-891B-3ECD2C690248}"/>
              </a:ext>
            </a:extLst>
          </p:cNvPr>
          <p:cNvCxnSpPr/>
          <p:nvPr/>
        </p:nvCxnSpPr>
        <p:spPr>
          <a:xfrm>
            <a:off x="960699" y="4329988"/>
            <a:ext cx="1678329" cy="0"/>
          </a:xfrm>
          <a:prstGeom prst="line">
            <a:avLst/>
          </a:prstGeom>
          <a:ln w="3175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xmlns="" id="{4D870654-A934-4B20-B1D8-469180AE2286}"/>
              </a:ext>
            </a:extLst>
          </p:cNvPr>
          <p:cNvCxnSpPr>
            <a:cxnSpLocks/>
          </p:cNvCxnSpPr>
          <p:nvPr/>
        </p:nvCxnSpPr>
        <p:spPr>
          <a:xfrm>
            <a:off x="2789077" y="5202044"/>
            <a:ext cx="33774" cy="2531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xmlns="" id="{E78A4560-6E20-4BFD-9C87-C95FA0E492BF}"/>
              </a:ext>
            </a:extLst>
          </p:cNvPr>
          <p:cNvCxnSpPr>
            <a:cxnSpLocks/>
          </p:cNvCxnSpPr>
          <p:nvPr/>
        </p:nvCxnSpPr>
        <p:spPr>
          <a:xfrm>
            <a:off x="2789075" y="5202044"/>
            <a:ext cx="33774" cy="253171"/>
          </a:xfrm>
          <a:prstGeom prst="straightConnector1">
            <a:avLst/>
          </a:prstGeom>
          <a:ln w="1905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Isosceles Triangle 61">
            <a:extLst>
              <a:ext uri="{FF2B5EF4-FFF2-40B4-BE49-F238E27FC236}">
                <a16:creationId xmlns:a16="http://schemas.microsoft.com/office/drawing/2014/main" xmlns="" id="{75A1F9EA-8A22-4B5C-A2C9-360E66022940}"/>
              </a:ext>
            </a:extLst>
          </p:cNvPr>
          <p:cNvSpPr/>
          <p:nvPr/>
        </p:nvSpPr>
        <p:spPr>
          <a:xfrm>
            <a:off x="748861" y="5462338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xmlns="" id="{8F780B83-3055-4A6F-9D42-1C008E8F4C37}"/>
              </a:ext>
            </a:extLst>
          </p:cNvPr>
          <p:cNvSpPr/>
          <p:nvPr/>
        </p:nvSpPr>
        <p:spPr>
          <a:xfrm>
            <a:off x="2275285" y="5462338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66" name="Isosceles Triangle 65">
            <a:extLst>
              <a:ext uri="{FF2B5EF4-FFF2-40B4-BE49-F238E27FC236}">
                <a16:creationId xmlns:a16="http://schemas.microsoft.com/office/drawing/2014/main" xmlns="" id="{A979BF84-36CF-4301-A2C5-337ED1FD97F1}"/>
              </a:ext>
            </a:extLst>
          </p:cNvPr>
          <p:cNvSpPr/>
          <p:nvPr/>
        </p:nvSpPr>
        <p:spPr>
          <a:xfrm>
            <a:off x="3801709" y="5410457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xmlns="" id="{C77A904A-3A3B-4D47-BEC8-5FE3A205E152}"/>
              </a:ext>
            </a:extLst>
          </p:cNvPr>
          <p:cNvSpPr/>
          <p:nvPr/>
        </p:nvSpPr>
        <p:spPr>
          <a:xfrm>
            <a:off x="5328133" y="5410457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70" name="Isosceles Triangle 69">
            <a:extLst>
              <a:ext uri="{FF2B5EF4-FFF2-40B4-BE49-F238E27FC236}">
                <a16:creationId xmlns:a16="http://schemas.microsoft.com/office/drawing/2014/main" xmlns="" id="{D6214354-C2A3-4218-B068-0EC6440591EB}"/>
              </a:ext>
            </a:extLst>
          </p:cNvPr>
          <p:cNvSpPr/>
          <p:nvPr/>
        </p:nvSpPr>
        <p:spPr>
          <a:xfrm>
            <a:off x="6854557" y="5424464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xmlns="" id="{72FF553E-FDB3-4F7E-B521-C4A0DABC3239}"/>
              </a:ext>
            </a:extLst>
          </p:cNvPr>
          <p:cNvSpPr/>
          <p:nvPr/>
        </p:nvSpPr>
        <p:spPr>
          <a:xfrm>
            <a:off x="8380981" y="5424464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xmlns="" id="{72A1CAE1-3CB6-4AC2-8936-815289F5608A}"/>
              </a:ext>
            </a:extLst>
          </p:cNvPr>
          <p:cNvSpPr/>
          <p:nvPr/>
        </p:nvSpPr>
        <p:spPr>
          <a:xfrm>
            <a:off x="9907405" y="5424464"/>
            <a:ext cx="1150596" cy="992374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xmlns="" id="{EDEAA321-97D6-44B5-9C0C-182C96DFCFB5}"/>
                  </a:ext>
                </a:extLst>
              </p:cNvPr>
              <p:cNvSpPr txBox="1"/>
              <p:nvPr/>
            </p:nvSpPr>
            <p:spPr>
              <a:xfrm>
                <a:off x="2275285" y="4775134"/>
                <a:ext cx="98704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DEAA321-97D6-44B5-9C0C-182C96DFCF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285" y="4775134"/>
                <a:ext cx="98704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xmlns="" id="{98478CE1-84D3-4451-A298-A34C4A2AA326}"/>
                  </a:ext>
                </a:extLst>
              </p:cNvPr>
              <p:cNvSpPr txBox="1"/>
              <p:nvPr/>
            </p:nvSpPr>
            <p:spPr>
              <a:xfrm>
                <a:off x="7044437" y="4775134"/>
                <a:ext cx="98704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8478CE1-84D3-4451-A298-A34C4A2AA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4437" y="4775134"/>
                <a:ext cx="987043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xmlns="" id="{A673F9A0-B886-4DE9-9CED-6F04D84AE4D3}"/>
              </a:ext>
            </a:extLst>
          </p:cNvPr>
          <p:cNvCxnSpPr>
            <a:cxnSpLocks/>
          </p:cNvCxnSpPr>
          <p:nvPr/>
        </p:nvCxnSpPr>
        <p:spPr>
          <a:xfrm flipH="1">
            <a:off x="7429856" y="5175281"/>
            <a:ext cx="75844" cy="24918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CB092A73-2EDB-4769-A10D-E1FF98B92440}"/>
              </a:ext>
            </a:extLst>
          </p:cNvPr>
          <p:cNvSpPr/>
          <p:nvPr/>
        </p:nvSpPr>
        <p:spPr>
          <a:xfrm>
            <a:off x="2838230" y="5462338"/>
            <a:ext cx="231048" cy="999498"/>
          </a:xfrm>
          <a:custGeom>
            <a:avLst/>
            <a:gdLst>
              <a:gd name="connsiteX0" fmla="*/ 2448 w 231048"/>
              <a:gd name="connsiteY0" fmla="*/ 0 h 723900"/>
              <a:gd name="connsiteX1" fmla="*/ 48168 w 231048"/>
              <a:gd name="connsiteY1" fmla="*/ 157480 h 723900"/>
              <a:gd name="connsiteX2" fmla="*/ 7528 w 231048"/>
              <a:gd name="connsiteY2" fmla="*/ 391160 h 723900"/>
              <a:gd name="connsiteX3" fmla="*/ 231048 w 231048"/>
              <a:gd name="connsiteY3" fmla="*/ 7239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048" h="723900">
                <a:moveTo>
                  <a:pt x="2448" y="0"/>
                </a:moveTo>
                <a:cubicBezTo>
                  <a:pt x="24884" y="46143"/>
                  <a:pt x="47321" y="92287"/>
                  <a:pt x="48168" y="157480"/>
                </a:cubicBezTo>
                <a:cubicBezTo>
                  <a:pt x="49015" y="222673"/>
                  <a:pt x="-22952" y="296757"/>
                  <a:pt x="7528" y="391160"/>
                </a:cubicBezTo>
                <a:cubicBezTo>
                  <a:pt x="38008" y="485563"/>
                  <a:pt x="134528" y="604731"/>
                  <a:pt x="231048" y="723900"/>
                </a:cubicBezTo>
              </a:path>
            </a:pathLst>
          </a:cu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56E4EF12-C996-44FB-94F4-C1BA968A1104}"/>
              </a:ext>
            </a:extLst>
          </p:cNvPr>
          <p:cNvCxnSpPr>
            <a:cxnSpLocks/>
            <a:stCxn id="13" idx="3"/>
            <a:endCxn id="64" idx="4"/>
          </p:cNvCxnSpPr>
          <p:nvPr/>
        </p:nvCxnSpPr>
        <p:spPr>
          <a:xfrm flipV="1">
            <a:off x="3069278" y="6454712"/>
            <a:ext cx="356603" cy="71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4C3F06CD-1384-4C65-BC20-9A395259A65C}"/>
              </a:ext>
            </a:extLst>
          </p:cNvPr>
          <p:cNvCxnSpPr>
            <a:cxnSpLocks/>
            <a:stCxn id="66" idx="2"/>
          </p:cNvCxnSpPr>
          <p:nvPr/>
        </p:nvCxnSpPr>
        <p:spPr>
          <a:xfrm>
            <a:off x="3801709" y="6402831"/>
            <a:ext cx="115059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3116237C-0C23-494D-9676-04AAF766CFCC}"/>
              </a:ext>
            </a:extLst>
          </p:cNvPr>
          <p:cNvCxnSpPr>
            <a:cxnSpLocks/>
            <a:stCxn id="68" idx="2"/>
            <a:endCxn id="68" idx="4"/>
          </p:cNvCxnSpPr>
          <p:nvPr/>
        </p:nvCxnSpPr>
        <p:spPr>
          <a:xfrm>
            <a:off x="5328133" y="6402831"/>
            <a:ext cx="115059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AA1F519C-774B-4E3A-8EDB-68F4DE00B488}"/>
              </a:ext>
            </a:extLst>
          </p:cNvPr>
          <p:cNvSpPr/>
          <p:nvPr/>
        </p:nvSpPr>
        <p:spPr>
          <a:xfrm>
            <a:off x="7198715" y="5447511"/>
            <a:ext cx="231140" cy="969327"/>
          </a:xfrm>
          <a:custGeom>
            <a:avLst/>
            <a:gdLst>
              <a:gd name="connsiteX0" fmla="*/ 231140 w 231140"/>
              <a:gd name="connsiteY0" fmla="*/ 0 h 731520"/>
              <a:gd name="connsiteX1" fmla="*/ 149860 w 231140"/>
              <a:gd name="connsiteY1" fmla="*/ 238760 h 731520"/>
              <a:gd name="connsiteX2" fmla="*/ 185420 w 231140"/>
              <a:gd name="connsiteY2" fmla="*/ 434340 h 731520"/>
              <a:gd name="connsiteX3" fmla="*/ 0 w 231140"/>
              <a:gd name="connsiteY3" fmla="*/ 73152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140" h="731520">
                <a:moveTo>
                  <a:pt x="231140" y="0"/>
                </a:moveTo>
                <a:cubicBezTo>
                  <a:pt x="194310" y="83185"/>
                  <a:pt x="157480" y="166370"/>
                  <a:pt x="149860" y="238760"/>
                </a:cubicBezTo>
                <a:cubicBezTo>
                  <a:pt x="142240" y="311150"/>
                  <a:pt x="210397" y="352213"/>
                  <a:pt x="185420" y="434340"/>
                </a:cubicBezTo>
                <a:cubicBezTo>
                  <a:pt x="160443" y="516467"/>
                  <a:pt x="80221" y="623993"/>
                  <a:pt x="0" y="731520"/>
                </a:cubicBezTo>
              </a:path>
            </a:pathLst>
          </a:cu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FB3AB0E0-2562-49F0-BEB3-B6C0AFC66548}"/>
              </a:ext>
            </a:extLst>
          </p:cNvPr>
          <p:cNvCxnSpPr>
            <a:cxnSpLocks/>
            <a:stCxn id="11" idx="3"/>
            <a:endCxn id="70" idx="2"/>
          </p:cNvCxnSpPr>
          <p:nvPr/>
        </p:nvCxnSpPr>
        <p:spPr>
          <a:xfrm flipH="1">
            <a:off x="6854557" y="6416838"/>
            <a:ext cx="34415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04F7BFEA-F735-4B75-95F2-500CE6104F56}"/>
              </a:ext>
            </a:extLst>
          </p:cNvPr>
          <p:cNvSpPr txBox="1"/>
          <p:nvPr/>
        </p:nvSpPr>
        <p:spPr>
          <a:xfrm>
            <a:off x="6106160" y="2941764"/>
            <a:ext cx="46844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Each node only stores the difference between its parent’s key and its own.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xmlns="" id="{93F503FF-524D-4258-93D7-F8BCD8D7CCDB}"/>
                  </a:ext>
                </a:extLst>
              </p:cNvPr>
              <p:cNvSpPr txBox="1"/>
              <p:nvPr/>
            </p:nvSpPr>
            <p:spPr>
              <a:xfrm>
                <a:off x="629229" y="3788618"/>
                <a:ext cx="98704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93F503FF-524D-4258-93D7-F8BCD8D7CC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229" y="3788618"/>
                <a:ext cx="98704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xmlns="" id="{3DCEFAFD-1F0B-44AD-BF10-B776D1DF88D0}"/>
                  </a:ext>
                </a:extLst>
              </p:cNvPr>
              <p:cNvSpPr txBox="1"/>
              <p:nvPr/>
            </p:nvSpPr>
            <p:spPr>
              <a:xfrm>
                <a:off x="2109575" y="3769433"/>
                <a:ext cx="98704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3DCEFAFD-1F0B-44AD-BF10-B776D1DF88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575" y="3769433"/>
                <a:ext cx="987043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566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3" grpId="0" animBg="1"/>
      <p:bldP spid="11" grpId="0" animBg="1"/>
      <p:bldP spid="9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CF0AD1-B091-4435-ABA1-04FBD04EB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911AFC-516F-4ED7-9E14-B2D57791E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u="sng" dirty="0"/>
              <a:t>Unweighted dispersion:</a:t>
            </a:r>
            <a:endParaRPr lang="en-US" dirty="0"/>
          </a:p>
          <a:p>
            <a:pPr lvl="1"/>
            <a:r>
              <a:rPr lang="en-US" sz="2800" dirty="0"/>
              <a:t>Feasibility test</a:t>
            </a:r>
          </a:p>
          <a:p>
            <a:pPr lvl="1"/>
            <a:r>
              <a:rPr lang="en-US" sz="2800" dirty="0"/>
              <a:t>Optimization problem</a:t>
            </a:r>
          </a:p>
          <a:p>
            <a:pPr lvl="1"/>
            <a:endParaRPr lang="en-US" sz="2800" dirty="0"/>
          </a:p>
          <a:p>
            <a:pPr marL="0" indent="0">
              <a:buNone/>
            </a:pPr>
            <a:r>
              <a:rPr lang="en-US" sz="3200" u="sng" dirty="0"/>
              <a:t>Weighted dispersion:</a:t>
            </a:r>
            <a:endParaRPr lang="en-US" dirty="0"/>
          </a:p>
          <a:p>
            <a:pPr lvl="1"/>
            <a:r>
              <a:rPr lang="en-US" sz="2800" dirty="0"/>
              <a:t>Feasibility test</a:t>
            </a:r>
          </a:p>
          <a:p>
            <a:pPr lvl="1"/>
            <a:r>
              <a:rPr lang="en-US" sz="2800" dirty="0"/>
              <a:t>Optimization problem</a:t>
            </a:r>
            <a:endParaRPr lang="he-IL" sz="2800" dirty="0"/>
          </a:p>
          <a:p>
            <a:pPr marL="457200" lvl="1" indent="0">
              <a:buNone/>
            </a:pPr>
            <a:endParaRPr lang="en-US" sz="2800" dirty="0"/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EF60C6F9-5ADD-4B5C-8BE8-BD7CECA6F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371" y="2295025"/>
            <a:ext cx="532397" cy="532397"/>
          </a:xfrm>
          <a:prstGeom prst="rect">
            <a:avLst/>
          </a:prstGeom>
        </p:spPr>
      </p:pic>
      <p:pic>
        <p:nvPicPr>
          <p:cNvPr id="6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A26B6E60-3452-4BC7-8416-FFBCC07201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266" y="2736183"/>
            <a:ext cx="532397" cy="532397"/>
          </a:xfrm>
          <a:prstGeom prst="rect">
            <a:avLst/>
          </a:prstGeom>
        </p:spPr>
      </p:pic>
      <p:pic>
        <p:nvPicPr>
          <p:cNvPr id="7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93A55B39-1B83-4622-830F-E9B10BA714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932" y="4235994"/>
            <a:ext cx="532397" cy="5323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C6FB064-E898-4B75-A179-12C5C576A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266" y="4664045"/>
            <a:ext cx="934834" cy="5252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6A620257-AF1C-4410-887D-9E9A7969FDCF}"/>
                  </a:ext>
                </a:extLst>
              </p:cNvPr>
              <p:cNvSpPr txBox="1"/>
              <p:nvPr/>
            </p:nvSpPr>
            <p:spPr>
              <a:xfrm>
                <a:off x="3669631" y="2274518"/>
                <a:ext cx="85424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620257-AF1C-4410-887D-9E9A7969FD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631" y="2274518"/>
                <a:ext cx="854242" cy="461665"/>
              </a:xfrm>
              <a:prstGeom prst="rect">
                <a:avLst/>
              </a:prstGeom>
              <a:blipFill>
                <a:blip r:embed="rId4"/>
                <a:stretch>
                  <a:fillRect l="-714" r="-4286" b="-1973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8CDCFE19-D19B-49C0-8E65-60FCB7F48D01}"/>
                  </a:ext>
                </a:extLst>
              </p:cNvPr>
              <p:cNvSpPr txBox="1"/>
              <p:nvPr/>
            </p:nvSpPr>
            <p:spPr>
              <a:xfrm>
                <a:off x="4837172" y="2783123"/>
                <a:ext cx="85424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CDCFE19-D19B-49C0-8E65-60FCB7F48D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172" y="2783123"/>
                <a:ext cx="854242" cy="461665"/>
              </a:xfrm>
              <a:prstGeom prst="rect">
                <a:avLst/>
              </a:prstGeom>
              <a:blipFill>
                <a:blip r:embed="rId5"/>
                <a:stretch>
                  <a:fillRect r="-4255" b="-2133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58A23C99-CB33-4B9C-B887-86B64FEB5F91}"/>
                  </a:ext>
                </a:extLst>
              </p:cNvPr>
              <p:cNvSpPr txBox="1"/>
              <p:nvPr/>
            </p:nvSpPr>
            <p:spPr>
              <a:xfrm>
                <a:off x="3752584" y="4235994"/>
                <a:ext cx="85424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8A23C99-CB33-4B9C-B887-86B64FEB5F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2584" y="4235994"/>
                <a:ext cx="854242" cy="461665"/>
              </a:xfrm>
              <a:prstGeom prst="rect">
                <a:avLst/>
              </a:prstGeom>
              <a:blipFill>
                <a:blip r:embed="rId6"/>
                <a:stretch>
                  <a:fillRect l="-2143" r="-78571" b="-1973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402FDE60-91A1-456C-AB29-2A4460B62908}"/>
                  </a:ext>
                </a:extLst>
              </p:cNvPr>
              <p:cNvSpPr txBox="1"/>
              <p:nvPr/>
            </p:nvSpPr>
            <p:spPr>
              <a:xfrm>
                <a:off x="5104727" y="4702614"/>
                <a:ext cx="162493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sz="2400" dirty="0">
                    <a:solidFill>
                      <a:schemeClr val="accent2">
                        <a:lumMod val="75000"/>
                      </a:schemeClr>
                    </a:solidFill>
                  </a:rPr>
                  <a:t> gap</a:t>
                </a:r>
                <a:endParaRPr lang="he-IL" sz="2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02FDE60-91A1-456C-AB29-2A4460B62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4727" y="4702614"/>
                <a:ext cx="1624936" cy="461665"/>
              </a:xfrm>
              <a:prstGeom prst="rect">
                <a:avLst/>
              </a:prstGeom>
              <a:blipFill>
                <a:blip r:embed="rId7"/>
                <a:stretch>
                  <a:fillRect l="-2996" t="-10526" b="-2894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56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2121F265-2526-4909-8057-073AC3AD8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Thank you!</a:t>
            </a:r>
            <a:endParaRPr lang="he-IL" sz="7200" dirty="0"/>
          </a:p>
        </p:txBody>
      </p:sp>
    </p:spTree>
    <p:extLst>
      <p:ext uri="{BB962C8B-B14F-4D97-AF65-F5344CB8AC3E}">
        <p14:creationId xmlns:p14="http://schemas.microsoft.com/office/powerpoint/2010/main" val="2716189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F031C7-6275-4271-B45C-91BFD4D69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results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5">
                <a:extLst>
                  <a:ext uri="{FF2B5EF4-FFF2-40B4-BE49-F238E27FC236}">
                    <a16:creationId xmlns:a16="http://schemas.microsoft.com/office/drawing/2014/main" xmlns="" id="{AC891391-EB25-4212-A168-172CE6BA24A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795435991"/>
                  </p:ext>
                </p:extLst>
              </p:nvPr>
            </p:nvGraphicFramePr>
            <p:xfrm>
              <a:off x="424405" y="2277040"/>
              <a:ext cx="11613266" cy="3175795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4688946">
                      <a:extLst>
                        <a:ext uri="{9D8B030D-6E8A-4147-A177-3AD203B41FA5}">
                          <a16:colId xmlns:a16="http://schemas.microsoft.com/office/drawing/2014/main" xmlns="" val="974653512"/>
                        </a:ext>
                      </a:extLst>
                    </a:gridCol>
                    <a:gridCol w="4732847">
                      <a:extLst>
                        <a:ext uri="{9D8B030D-6E8A-4147-A177-3AD203B41FA5}">
                          <a16:colId xmlns:a16="http://schemas.microsoft.com/office/drawing/2014/main" xmlns="" val="1317043335"/>
                        </a:ext>
                      </a:extLst>
                    </a:gridCol>
                    <a:gridCol w="2191473">
                      <a:extLst>
                        <a:ext uri="{9D8B030D-6E8A-4147-A177-3AD203B41FA5}">
                          <a16:colId xmlns:a16="http://schemas.microsoft.com/office/drawing/2014/main" xmlns="" val="3032713025"/>
                        </a:ext>
                      </a:extLst>
                    </a:gridCol>
                  </a:tblGrid>
                  <a:tr h="716954"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b="0" dirty="0">
                              <a:solidFill>
                                <a:schemeClr val="tx1"/>
                              </a:solidFill>
                            </a:rPr>
                            <a:t>Weighted Dispersion</a:t>
                          </a:r>
                          <a:endParaRPr lang="he-IL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800" b="0" dirty="0">
                              <a:solidFill>
                                <a:schemeClr val="tx1"/>
                              </a:solidFill>
                            </a:rPr>
                            <a:t>Unweighted Dispersion</a:t>
                          </a:r>
                          <a:endParaRPr lang="he-IL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rtl="1"/>
                          <a:endParaRPr lang="he-IL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65987394"/>
                      </a:ext>
                    </a:extLst>
                  </a:tr>
                  <a:tr h="932152">
                    <a:tc>
                      <a:txBody>
                        <a:bodyPr/>
                        <a:lstStyle/>
                        <a:p>
                          <a:pPr algn="ctr" rtl="0"/>
                          <a:endParaRPr lang="he-IL" sz="2000" dirty="0">
                            <a:solidFill>
                              <a:srgbClr val="CC0066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b="0" dirty="0"/>
                        </a:p>
                        <a:p>
                          <a:pPr algn="ctr" rtl="1"/>
                          <a:r>
                            <a:rPr lang="en-US" sz="2000" dirty="0">
                              <a:solidFill>
                                <a:srgbClr val="CC0066"/>
                              </a:solidFill>
                            </a:rPr>
                            <a:t>[Bhattacharya and Houle 1997]</a:t>
                          </a:r>
                          <a:endParaRPr lang="he-IL" sz="2000" dirty="0">
                            <a:solidFill>
                              <a:srgbClr val="CC0066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800" dirty="0"/>
                            <a:t>Feasibility Test</a:t>
                          </a:r>
                          <a:endParaRPr lang="he-IL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806571952"/>
                      </a:ext>
                    </a:extLst>
                  </a:tr>
                  <a:tr h="1513961">
                    <a:tc>
                      <a:txBody>
                        <a:bodyPr/>
                        <a:lstStyle/>
                        <a:p>
                          <a:pPr algn="ctr" rtl="1"/>
                          <a:endParaRPr lang="he-IL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he-IL" sz="2800" dirty="0">
                            <a:solidFill>
                              <a:srgbClr val="CC0066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800" dirty="0"/>
                            <a:t>Optimization problem</a:t>
                          </a:r>
                          <a:endParaRPr lang="he-IL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98495137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5">
                <a:extLst>
                  <a:ext uri="{FF2B5EF4-FFF2-40B4-BE49-F238E27FC236}">
                    <a16:creationId xmlns:a16="http://schemas.microsoft.com/office/drawing/2014/main" id="{AC891391-EB25-4212-A168-172CE6BA24A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795435991"/>
                  </p:ext>
                </p:extLst>
              </p:nvPr>
            </p:nvGraphicFramePr>
            <p:xfrm>
              <a:off x="424405" y="2277040"/>
              <a:ext cx="11613266" cy="3175795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4688946">
                      <a:extLst>
                        <a:ext uri="{9D8B030D-6E8A-4147-A177-3AD203B41FA5}">
                          <a16:colId xmlns:a16="http://schemas.microsoft.com/office/drawing/2014/main" val="974653512"/>
                        </a:ext>
                      </a:extLst>
                    </a:gridCol>
                    <a:gridCol w="4732847">
                      <a:extLst>
                        <a:ext uri="{9D8B030D-6E8A-4147-A177-3AD203B41FA5}">
                          <a16:colId xmlns:a16="http://schemas.microsoft.com/office/drawing/2014/main" val="1317043335"/>
                        </a:ext>
                      </a:extLst>
                    </a:gridCol>
                    <a:gridCol w="2191473">
                      <a:extLst>
                        <a:ext uri="{9D8B030D-6E8A-4147-A177-3AD203B41FA5}">
                          <a16:colId xmlns:a16="http://schemas.microsoft.com/office/drawing/2014/main" val="3032713025"/>
                        </a:ext>
                      </a:extLst>
                    </a:gridCol>
                  </a:tblGrid>
                  <a:tr h="716954">
                    <a:tc>
                      <a:txBody>
                        <a:bodyPr/>
                        <a:lstStyle/>
                        <a:p>
                          <a:pPr marL="0" marR="0" lvl="0" indent="0" algn="ctr" defTabSz="914400" rtl="1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b="0" dirty="0">
                              <a:solidFill>
                                <a:schemeClr val="tx1"/>
                              </a:solidFill>
                            </a:rPr>
                            <a:t>Weighted Dispersion</a:t>
                          </a:r>
                          <a:endParaRPr lang="he-IL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800" b="0" dirty="0">
                              <a:solidFill>
                                <a:schemeClr val="tx1"/>
                              </a:solidFill>
                            </a:rPr>
                            <a:t>Unweighted Dispersion</a:t>
                          </a:r>
                          <a:endParaRPr lang="he-IL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rtl="1"/>
                          <a:endParaRPr lang="he-IL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5987394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pPr algn="ctr" rtl="0"/>
                          <a:endParaRPr lang="he-IL" sz="2000" dirty="0">
                            <a:solidFill>
                              <a:srgbClr val="CC0066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9356" t="-76774" r="-46649" b="-1619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800" dirty="0"/>
                            <a:t>Feasibility Test</a:t>
                          </a:r>
                          <a:endParaRPr lang="he-IL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6571952"/>
                      </a:ext>
                    </a:extLst>
                  </a:tr>
                  <a:tr h="1513961">
                    <a:tc>
                      <a:txBody>
                        <a:bodyPr/>
                        <a:lstStyle/>
                        <a:p>
                          <a:pPr algn="ctr" rtl="1"/>
                          <a:endParaRPr lang="he-IL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endParaRPr lang="he-IL" sz="2800" dirty="0">
                            <a:solidFill>
                              <a:srgbClr val="CC0066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800" dirty="0"/>
                            <a:t>Optimization problem</a:t>
                          </a:r>
                          <a:endParaRPr lang="he-IL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495137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51F9E60A-D640-4888-8A33-B6CE7C45836F}"/>
                  </a:ext>
                </a:extLst>
              </p:cNvPr>
              <p:cNvSpPr txBox="1"/>
              <p:nvPr/>
            </p:nvSpPr>
            <p:spPr>
              <a:xfrm>
                <a:off x="2833052" y="4061678"/>
                <a:ext cx="4409954" cy="126188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 rtl="1"/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sz="2800" i="1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 </a:t>
                </a:r>
              </a:p>
              <a:p>
                <a:pPr algn="ctr" rtl="1"/>
                <a:r>
                  <a:rPr lang="en-US" sz="2800" dirty="0"/>
                  <a:t>using </a:t>
                </a:r>
              </a:p>
              <a:p>
                <a:pPr algn="ctr" rtl="1"/>
                <a:r>
                  <a:rPr lang="en-US" sz="2000" dirty="0">
                    <a:solidFill>
                      <a:srgbClr val="CC0066"/>
                    </a:solidFill>
                  </a:rPr>
                  <a:t>[Frederickson and Johnson 1983]</a:t>
                </a:r>
                <a:endParaRPr lang="he-IL" sz="2800" dirty="0">
                  <a:solidFill>
                    <a:srgbClr val="CC0066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F9E60A-D640-4888-8A33-B6CE7C4583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3052" y="4061678"/>
                <a:ext cx="4409954" cy="1261884"/>
              </a:xfrm>
              <a:prstGeom prst="rect">
                <a:avLst/>
              </a:prstGeom>
              <a:blipFill>
                <a:blip r:embed="rId4"/>
                <a:stretch>
                  <a:fillRect b="-772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0D6EB56E-9CE2-46F2-AB71-D56A16237099}"/>
                  </a:ext>
                </a:extLst>
              </p:cNvPr>
              <p:cNvSpPr txBox="1"/>
              <p:nvPr/>
            </p:nvSpPr>
            <p:spPr>
              <a:xfrm>
                <a:off x="1049928" y="4064759"/>
                <a:ext cx="5116013" cy="132343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en-US" sz="2800" dirty="0">
                    <a:solidFill>
                      <a:srgbClr val="EE0000"/>
                    </a:solidFill>
                  </a:rPr>
                  <a:t>	      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EE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800" b="0" i="1" smtClean="0">
                        <a:solidFill>
                          <a:srgbClr val="EE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rgbClr val="EE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solidFill>
                          <a:srgbClr val="EE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>
                  <a:solidFill>
                    <a:srgbClr val="EE0000"/>
                  </a:solidFill>
                </a:endParaRPr>
              </a:p>
              <a:p>
                <a:pPr algn="ctr" rtl="1"/>
                <a:endParaRPr lang="en-US" sz="2400" dirty="0">
                  <a:solidFill>
                    <a:srgbClr val="EE0000"/>
                  </a:solidFill>
                </a:endParaRPr>
              </a:p>
              <a:p>
                <a:pPr algn="ctr" rtl="1"/>
                <a:endParaRPr lang="he-IL" sz="2800" dirty="0">
                  <a:solidFill>
                    <a:srgbClr val="EE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D6EB56E-9CE2-46F2-AB71-D56A16237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928" y="4064759"/>
                <a:ext cx="5116013" cy="13234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0A7A158E-930F-4DF5-BDD8-40F313CB461E}"/>
                  </a:ext>
                </a:extLst>
              </p:cNvPr>
              <p:cNvSpPr txBox="1"/>
              <p:nvPr/>
            </p:nvSpPr>
            <p:spPr>
              <a:xfrm>
                <a:off x="5017620" y="3051342"/>
                <a:ext cx="5116013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 rtl="1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EE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800" b="0" i="1" smtClean="0">
                          <a:solidFill>
                            <a:srgbClr val="EE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rgbClr val="EE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EE0000"/>
                              </a:solidFill>
                              <a:latin typeface="Cambria Math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EE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800" b="0" i="1" smtClean="0">
                              <a:solidFill>
                                <a:srgbClr val="EE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sz="2800" b="0" i="1" smtClean="0">
                          <a:solidFill>
                            <a:srgbClr val="EE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EE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A7A158E-930F-4DF5-BDD8-40F313CB4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620" y="3051342"/>
                <a:ext cx="511601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B049A934-DA2B-4319-B133-993049F2F3BD}"/>
                  </a:ext>
                </a:extLst>
              </p:cNvPr>
              <p:cNvSpPr txBox="1"/>
              <p:nvPr/>
            </p:nvSpPr>
            <p:spPr>
              <a:xfrm>
                <a:off x="7575627" y="3057567"/>
                <a:ext cx="4762983" cy="83099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US" sz="2800" i="1">
                              <a:latin typeface="Cambria Math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800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3200" dirty="0"/>
              </a:p>
              <a:p>
                <a:pPr lvl="0" algn="ctr">
                  <a:defRPr/>
                </a:pPr>
                <a:r>
                  <a:rPr lang="en-US" sz="2000" dirty="0">
                    <a:solidFill>
                      <a:srgbClr val="CC0066"/>
                    </a:solidFill>
                  </a:rPr>
                  <a:t>[Bhattacharya and Houle 1999]</a:t>
                </a:r>
                <a:endParaRPr lang="he-IL" sz="2000" dirty="0">
                  <a:solidFill>
                    <a:srgbClr val="CC0066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049A934-DA2B-4319-B133-993049F2F3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627" y="3057567"/>
                <a:ext cx="4762983" cy="830997"/>
              </a:xfrm>
              <a:prstGeom prst="rect">
                <a:avLst/>
              </a:prstGeom>
              <a:blipFill>
                <a:blip r:embed="rId7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51F57261-F3D3-457D-AE42-AD80041F0136}"/>
                  </a:ext>
                </a:extLst>
              </p:cNvPr>
              <p:cNvSpPr txBox="1"/>
              <p:nvPr/>
            </p:nvSpPr>
            <p:spPr>
              <a:xfrm>
                <a:off x="7600604" y="4002541"/>
                <a:ext cx="4713490" cy="95410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 algn="ctr" rtl="1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US" sz="2800" i="1">
                              <a:latin typeface="Cambria Math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800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800" dirty="0"/>
              </a:p>
              <a:p>
                <a:pPr lvl="0" algn="ctr" rtl="1">
                  <a:defRPr/>
                </a:pPr>
                <a:r>
                  <a:rPr lang="en-US" sz="2800" dirty="0"/>
                  <a:t> </a:t>
                </a:r>
                <a:endParaRPr lang="he-IL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1F57261-F3D3-457D-AE42-AD80041F0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604" y="4002541"/>
                <a:ext cx="4713490" cy="9541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B3521B97-C7D0-4569-8505-AA014947CEED}"/>
                  </a:ext>
                </a:extLst>
              </p:cNvPr>
              <p:cNvSpPr txBox="1"/>
              <p:nvPr/>
            </p:nvSpPr>
            <p:spPr>
              <a:xfrm>
                <a:off x="5881449" y="3997041"/>
                <a:ext cx="4713490" cy="95410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 algn="ctr" rtl="1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EE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2800" i="1" smtClean="0">
                          <a:solidFill>
                            <a:srgbClr val="EE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i="1" smtClean="0">
                          <a:solidFill>
                            <a:srgbClr val="EE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US" sz="2800" i="1">
                              <a:solidFill>
                                <a:srgbClr val="EE0000"/>
                              </a:solidFill>
                              <a:latin typeface="Cambria Math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EE0000"/>
                                  </a:solidFill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solidFill>
                                    <a:srgbClr val="EE0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rgbClr val="EE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sz="2800" i="1">
                              <a:solidFill>
                                <a:srgbClr val="EE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i="1">
                              <a:solidFill>
                                <a:srgbClr val="EE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800" dirty="0">
                  <a:solidFill>
                    <a:srgbClr val="EE0000"/>
                  </a:solidFill>
                </a:endParaRPr>
              </a:p>
              <a:p>
                <a:pPr lvl="0" algn="ctr" rtl="1">
                  <a:defRPr/>
                </a:pPr>
                <a:r>
                  <a:rPr lang="en-US" sz="2800" dirty="0"/>
                  <a:t> </a:t>
                </a:r>
                <a:endParaRPr lang="he-IL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521B97-C7D0-4569-8505-AA014947C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449" y="3997041"/>
                <a:ext cx="4713490" cy="9541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B8BB006-6C10-4057-B862-13216CF2BE23}"/>
              </a:ext>
            </a:extLst>
          </p:cNvPr>
          <p:cNvSpPr txBox="1"/>
          <p:nvPr/>
        </p:nvSpPr>
        <p:spPr>
          <a:xfrm>
            <a:off x="7243006" y="4002486"/>
            <a:ext cx="4713490" cy="15757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>
              <a:defRPr/>
            </a:pPr>
            <a:endParaRPr lang="en-US" sz="2800" dirty="0">
              <a:solidFill>
                <a:srgbClr val="EE0000"/>
              </a:solidFill>
            </a:endParaRPr>
          </a:p>
          <a:p>
            <a:pPr lvl="0" algn="ctr" rtl="1">
              <a:defRPr/>
            </a:pPr>
            <a:r>
              <a:rPr lang="en-US" sz="2800" dirty="0"/>
              <a:t>   using</a:t>
            </a:r>
            <a:r>
              <a:rPr lang="en-US" sz="2000" dirty="0">
                <a:solidFill>
                  <a:srgbClr val="CC0066"/>
                </a:solidFill>
              </a:rPr>
              <a:t> </a:t>
            </a:r>
          </a:p>
          <a:p>
            <a:pPr lvl="0" algn="ctr" rtl="1">
              <a:defRPr/>
            </a:pPr>
            <a:r>
              <a:rPr lang="en-US" sz="2000" dirty="0">
                <a:solidFill>
                  <a:srgbClr val="CC0066"/>
                </a:solidFill>
              </a:rPr>
              <a:t>[Frederickson and Johnson 1983]</a:t>
            </a:r>
            <a:endParaRPr lang="he-IL" sz="2000" dirty="0">
              <a:solidFill>
                <a:srgbClr val="CC0066"/>
              </a:solidFill>
            </a:endParaRPr>
          </a:p>
          <a:p>
            <a:pPr algn="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3466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Linear time feasibility test</a:t>
            </a:r>
            <a:r>
              <a:rPr lang="en-US" sz="2700" dirty="0"/>
              <a:t> </a:t>
            </a:r>
            <a:r>
              <a:rPr lang="en-US" sz="2700" dirty="0">
                <a:solidFill>
                  <a:srgbClr val="CC0066"/>
                </a:solidFill>
              </a:rPr>
              <a:t>[Bhattacharya and Houle 1997]</a:t>
            </a:r>
            <a:r>
              <a:rPr lang="he-IL" dirty="0">
                <a:solidFill>
                  <a:srgbClr val="CC0066"/>
                </a:solidFill>
              </a:rPr>
              <a:t/>
            </a:r>
            <a:br>
              <a:rPr lang="he-IL" dirty="0">
                <a:solidFill>
                  <a:srgbClr val="CC0066"/>
                </a:solidFill>
              </a:rPr>
            </a:br>
            <a:r>
              <a:rPr lang="en-US" dirty="0"/>
              <a:t> 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624625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2400" dirty="0"/>
                  <a:t>Bottom up computation - for a subtree rooted at node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400" dirty="0"/>
                  <a:t>compute </a:t>
                </a:r>
                <a:r>
                  <a:rPr lang="he-IL" sz="2400" dirty="0"/>
                  <a:t>a</a:t>
                </a:r>
                <a:r>
                  <a:rPr lang="en-US" sz="2400" dirty="0"/>
                  <a:t> subset of nodes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: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400" dirty="0"/>
                  <a:t>The minimal pairwise distance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2400" dirty="0"/>
                  <a:t>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400" dirty="0"/>
                  <a:t>.</a:t>
                </a:r>
                <a:endParaRPr lang="he-IL" sz="2400" dirty="0"/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he-IL" sz="2400" dirty="0"/>
                  <a:t> </a:t>
                </a:r>
                <a:r>
                  <a:rPr lang="en-US" sz="2400" dirty="0"/>
                  <a:t>is maximized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400" b="0" dirty="0"/>
                  <a:t>In case of a tie,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he-IL" sz="2400" dirty="0"/>
                  <a:t> </a:t>
                </a:r>
                <a:r>
                  <a:rPr lang="en-US" sz="2400" dirty="0"/>
                  <a:t>is also maximized.</a:t>
                </a:r>
                <a:endParaRPr lang="he-IL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6246250" cy="4351338"/>
              </a:xfrm>
              <a:blipFill>
                <a:blip r:embed="rId3"/>
                <a:stretch>
                  <a:fillRect l="-1563" t="-1120" r="-146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>
            <a:extLst>
              <a:ext uri="{FF2B5EF4-FFF2-40B4-BE49-F238E27FC236}">
                <a16:creationId xmlns:a16="http://schemas.microsoft.com/office/drawing/2014/main" xmlns="" id="{D8A4745A-E244-4970-B7B5-67FF51F73026}"/>
              </a:ext>
            </a:extLst>
          </p:cNvPr>
          <p:cNvSpPr/>
          <p:nvPr/>
        </p:nvSpPr>
        <p:spPr>
          <a:xfrm>
            <a:off x="7290581" y="1843088"/>
            <a:ext cx="3645877" cy="4311527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0E251E1D-868C-44D4-BF35-8EEA07DCD58C}"/>
              </a:ext>
            </a:extLst>
          </p:cNvPr>
          <p:cNvSpPr/>
          <p:nvPr/>
        </p:nvSpPr>
        <p:spPr>
          <a:xfrm>
            <a:off x="8978703" y="1690688"/>
            <a:ext cx="269631" cy="2461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5420E3D-DB20-46FC-A394-687BB795E14E}"/>
              </a:ext>
            </a:extLst>
          </p:cNvPr>
          <p:cNvSpPr txBox="1"/>
          <p:nvPr/>
        </p:nvSpPr>
        <p:spPr>
          <a:xfrm>
            <a:off x="9154553" y="1388208"/>
            <a:ext cx="7084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r</a:t>
            </a:r>
            <a:endParaRPr lang="he-IL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BA294010-CE76-4C16-BFDA-F19E4BE100E5}"/>
              </a:ext>
            </a:extLst>
          </p:cNvPr>
          <p:cNvSpPr/>
          <p:nvPr/>
        </p:nvSpPr>
        <p:spPr>
          <a:xfrm>
            <a:off x="9062720" y="3875759"/>
            <a:ext cx="185614" cy="1780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FEA84783-E6D9-4A06-9F8A-F638963E38BF}"/>
              </a:ext>
            </a:extLst>
          </p:cNvPr>
          <p:cNvSpPr/>
          <p:nvPr/>
        </p:nvSpPr>
        <p:spPr>
          <a:xfrm>
            <a:off x="8300720" y="4744439"/>
            <a:ext cx="185614" cy="1780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F5B41931-A649-46A2-8BDD-277959E2D2DB}"/>
              </a:ext>
            </a:extLst>
          </p:cNvPr>
          <p:cNvSpPr/>
          <p:nvPr/>
        </p:nvSpPr>
        <p:spPr>
          <a:xfrm>
            <a:off x="9860648" y="5285459"/>
            <a:ext cx="185614" cy="1780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78867C9A-E213-47B7-BE14-2E288653FF32}"/>
              </a:ext>
            </a:extLst>
          </p:cNvPr>
          <p:cNvSpPr/>
          <p:nvPr/>
        </p:nvSpPr>
        <p:spPr>
          <a:xfrm>
            <a:off x="9248334" y="2994062"/>
            <a:ext cx="185614" cy="1780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05291E9D-6C8C-43EF-B692-369C751C626E}"/>
              </a:ext>
            </a:extLst>
          </p:cNvPr>
          <p:cNvSpPr/>
          <p:nvPr/>
        </p:nvSpPr>
        <p:spPr>
          <a:xfrm>
            <a:off x="8345707" y="5374500"/>
            <a:ext cx="185614" cy="1780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4D3AB9AE-3523-4A7D-B0F8-216927C2F063}"/>
              </a:ext>
            </a:extLst>
          </p:cNvPr>
          <p:cNvCxnSpPr>
            <a:cxnSpLocks/>
            <a:stCxn id="16" idx="4"/>
            <a:endCxn id="19" idx="0"/>
          </p:cNvCxnSpPr>
          <p:nvPr/>
        </p:nvCxnSpPr>
        <p:spPr>
          <a:xfrm>
            <a:off x="8393527" y="4922521"/>
            <a:ext cx="44987" cy="4519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xmlns="" id="{06278788-1BB6-4E3B-8DB1-E389210BF5B2}"/>
              </a:ext>
            </a:extLst>
          </p:cNvPr>
          <p:cNvSpPr/>
          <p:nvPr/>
        </p:nvSpPr>
        <p:spPr>
          <a:xfrm rot="10368400">
            <a:off x="8473784" y="4927518"/>
            <a:ext cx="104131" cy="38696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BF3101E3-1E7A-4273-AB10-54C41F427E50}"/>
                  </a:ext>
                </a:extLst>
              </p:cNvPr>
              <p:cNvSpPr txBox="1"/>
              <p:nvPr/>
            </p:nvSpPr>
            <p:spPr>
              <a:xfrm>
                <a:off x="8548042" y="4936335"/>
                <a:ext cx="383389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F3101E3-1E7A-4273-AB10-54C41F427E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8042" y="4936335"/>
                <a:ext cx="383389" cy="369332"/>
              </a:xfrm>
              <a:prstGeom prst="rect">
                <a:avLst/>
              </a:prstGeom>
              <a:blipFill>
                <a:blip r:embed="rId4"/>
                <a:stretch>
                  <a:fillRect r="-3968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13FBE85D-B4FA-463A-9E7F-14689C0E7ED4}"/>
              </a:ext>
            </a:extLst>
          </p:cNvPr>
          <p:cNvCxnSpPr>
            <a:stCxn id="5" idx="4"/>
            <a:endCxn id="18" idx="0"/>
          </p:cNvCxnSpPr>
          <p:nvPr/>
        </p:nvCxnSpPr>
        <p:spPr>
          <a:xfrm>
            <a:off x="9113519" y="1936873"/>
            <a:ext cx="227622" cy="105718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35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2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xmlns="" id="{D8A4745A-E244-4970-B7B5-67FF51F73026}"/>
              </a:ext>
            </a:extLst>
          </p:cNvPr>
          <p:cNvSpPr/>
          <p:nvPr/>
        </p:nvSpPr>
        <p:spPr>
          <a:xfrm>
            <a:off x="7290581" y="1843088"/>
            <a:ext cx="3645877" cy="4311527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0E251E1D-868C-44D4-BF35-8EEA07DCD58C}"/>
              </a:ext>
            </a:extLst>
          </p:cNvPr>
          <p:cNvSpPr/>
          <p:nvPr/>
        </p:nvSpPr>
        <p:spPr>
          <a:xfrm>
            <a:off x="8978703" y="1690688"/>
            <a:ext cx="269631" cy="2461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5420E3D-DB20-46FC-A394-687BB795E14E}"/>
              </a:ext>
            </a:extLst>
          </p:cNvPr>
          <p:cNvSpPr txBox="1"/>
          <p:nvPr/>
        </p:nvSpPr>
        <p:spPr>
          <a:xfrm>
            <a:off x="9154553" y="1388208"/>
            <a:ext cx="7084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r</a:t>
            </a:r>
            <a:endParaRPr lang="he-IL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BA294010-CE76-4C16-BFDA-F19E4BE100E5}"/>
              </a:ext>
            </a:extLst>
          </p:cNvPr>
          <p:cNvSpPr/>
          <p:nvPr/>
        </p:nvSpPr>
        <p:spPr>
          <a:xfrm>
            <a:off x="9062720" y="3875759"/>
            <a:ext cx="185614" cy="1780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FEA84783-E6D9-4A06-9F8A-F638963E38BF}"/>
              </a:ext>
            </a:extLst>
          </p:cNvPr>
          <p:cNvSpPr/>
          <p:nvPr/>
        </p:nvSpPr>
        <p:spPr>
          <a:xfrm>
            <a:off x="8300720" y="4744439"/>
            <a:ext cx="185614" cy="1780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F5B41931-A649-46A2-8BDD-277959E2D2DB}"/>
              </a:ext>
            </a:extLst>
          </p:cNvPr>
          <p:cNvSpPr/>
          <p:nvPr/>
        </p:nvSpPr>
        <p:spPr>
          <a:xfrm>
            <a:off x="9860648" y="5285459"/>
            <a:ext cx="185614" cy="1780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78867C9A-E213-47B7-BE14-2E288653FF32}"/>
              </a:ext>
            </a:extLst>
          </p:cNvPr>
          <p:cNvSpPr/>
          <p:nvPr/>
        </p:nvSpPr>
        <p:spPr>
          <a:xfrm>
            <a:off x="9323159" y="3611282"/>
            <a:ext cx="185614" cy="1780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05291E9D-6C8C-43EF-B692-369C751C626E}"/>
              </a:ext>
            </a:extLst>
          </p:cNvPr>
          <p:cNvSpPr/>
          <p:nvPr/>
        </p:nvSpPr>
        <p:spPr>
          <a:xfrm>
            <a:off x="8345707" y="5374500"/>
            <a:ext cx="185614" cy="1780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4D3AB9AE-3523-4A7D-B0F8-216927C2F063}"/>
              </a:ext>
            </a:extLst>
          </p:cNvPr>
          <p:cNvCxnSpPr>
            <a:cxnSpLocks/>
            <a:stCxn id="16" idx="4"/>
            <a:endCxn id="19" idx="0"/>
          </p:cNvCxnSpPr>
          <p:nvPr/>
        </p:nvCxnSpPr>
        <p:spPr>
          <a:xfrm>
            <a:off x="8393527" y="4922521"/>
            <a:ext cx="44987" cy="4519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xmlns="" id="{06278788-1BB6-4E3B-8DB1-E389210BF5B2}"/>
              </a:ext>
            </a:extLst>
          </p:cNvPr>
          <p:cNvSpPr/>
          <p:nvPr/>
        </p:nvSpPr>
        <p:spPr>
          <a:xfrm rot="10368400">
            <a:off x="8473784" y="4927518"/>
            <a:ext cx="104131" cy="38696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BF3101E3-1E7A-4273-AB10-54C41F427E50}"/>
                  </a:ext>
                </a:extLst>
              </p:cNvPr>
              <p:cNvSpPr txBox="1"/>
              <p:nvPr/>
            </p:nvSpPr>
            <p:spPr>
              <a:xfrm>
                <a:off x="8548042" y="4936335"/>
                <a:ext cx="383389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F3101E3-1E7A-4273-AB10-54C41F427E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8042" y="4936335"/>
                <a:ext cx="383389" cy="369332"/>
              </a:xfrm>
              <a:prstGeom prst="rect">
                <a:avLst/>
              </a:prstGeom>
              <a:blipFill>
                <a:blip r:embed="rId3"/>
                <a:stretch>
                  <a:fillRect r="-3968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13FBE85D-B4FA-463A-9E7F-14689C0E7ED4}"/>
              </a:ext>
            </a:extLst>
          </p:cNvPr>
          <p:cNvCxnSpPr>
            <a:cxnSpLocks/>
            <a:stCxn id="5" idx="4"/>
            <a:endCxn id="18" idx="0"/>
          </p:cNvCxnSpPr>
          <p:nvPr/>
        </p:nvCxnSpPr>
        <p:spPr>
          <a:xfrm>
            <a:off x="9113519" y="1936873"/>
            <a:ext cx="302447" cy="167440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xmlns="" id="{E59D4CE2-0C64-42B2-865D-32EC3A6C6F7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624625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2400" dirty="0"/>
                  <a:t>Bottom up computation - for a subtree rooted at node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400" dirty="0"/>
                  <a:t>compute </a:t>
                </a:r>
                <a:r>
                  <a:rPr lang="he-IL" sz="2400" dirty="0"/>
                  <a:t>a</a:t>
                </a:r>
                <a:r>
                  <a:rPr lang="en-US" sz="2400" dirty="0"/>
                  <a:t> subset of nodes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: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400" dirty="0"/>
                  <a:t>The minimal pairwise distance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2400" dirty="0"/>
                  <a:t>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400" dirty="0"/>
                  <a:t>.</a:t>
                </a:r>
                <a:endParaRPr lang="he-IL" sz="2400" dirty="0"/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he-IL" sz="2400" dirty="0"/>
                  <a:t> </a:t>
                </a:r>
                <a:r>
                  <a:rPr lang="en-US" sz="2400" dirty="0"/>
                  <a:t>is maximized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400" b="0" dirty="0"/>
                  <a:t>In case of a tie,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he-IL" sz="2400" dirty="0"/>
                  <a:t> </a:t>
                </a:r>
                <a:r>
                  <a:rPr lang="en-US" sz="2400" dirty="0"/>
                  <a:t>is also maximized.</a:t>
                </a:r>
                <a:endParaRPr lang="he-IL" sz="2400" dirty="0"/>
              </a:p>
            </p:txBody>
          </p:sp>
        </mc:Choice>
        <mc:Fallback xmlns="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E59D4CE2-0C64-42B2-865D-32EC3A6C6F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6246250" cy="4351338"/>
              </a:xfrm>
              <a:blipFill>
                <a:blip r:embed="rId4"/>
                <a:stretch>
                  <a:fillRect l="-1563" t="-1120" r="-146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itle 1">
            <a:extLst>
              <a:ext uri="{FF2B5EF4-FFF2-40B4-BE49-F238E27FC236}">
                <a16:creationId xmlns:a16="http://schemas.microsoft.com/office/drawing/2014/main" xmlns="" id="{D69B675F-E187-475E-8605-48CE8739BB23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Linear time feasibility test</a:t>
            </a:r>
            <a:r>
              <a:rPr lang="en-US" sz="2700"/>
              <a:t> </a:t>
            </a:r>
            <a:r>
              <a:rPr lang="en-US" sz="2700">
                <a:solidFill>
                  <a:srgbClr val="CC0066"/>
                </a:solidFill>
              </a:rPr>
              <a:t>[Bhattacharya and Houle 1997]</a:t>
            </a:r>
            <a:r>
              <a:rPr lang="he-IL">
                <a:solidFill>
                  <a:srgbClr val="CC0066"/>
                </a:solidFill>
              </a:rPr>
              <a:t/>
            </a:r>
            <a:br>
              <a:rPr lang="he-IL">
                <a:solidFill>
                  <a:srgbClr val="CC0066"/>
                </a:solidFill>
              </a:rPr>
            </a:br>
            <a:r>
              <a:rPr lang="en-US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56832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7290581" y="1843088"/>
            <a:ext cx="3645877" cy="4311527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/>
          <p:cNvSpPr/>
          <p:nvPr/>
        </p:nvSpPr>
        <p:spPr>
          <a:xfrm>
            <a:off x="8978703" y="1690688"/>
            <a:ext cx="269631" cy="2461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8"/>
          <p:cNvSpPr/>
          <p:nvPr/>
        </p:nvSpPr>
        <p:spPr>
          <a:xfrm>
            <a:off x="8626898" y="3998851"/>
            <a:ext cx="269631" cy="24618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Left Brace 11"/>
          <p:cNvSpPr/>
          <p:nvPr/>
        </p:nvSpPr>
        <p:spPr>
          <a:xfrm rot="789498">
            <a:off x="8291419" y="2026417"/>
            <a:ext cx="411480" cy="18440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660388" y="2513195"/>
                <a:ext cx="731520" cy="61651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dirty="0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0388" y="2513195"/>
                <a:ext cx="731520" cy="6165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47281" y="1936873"/>
                <a:ext cx="6035040" cy="100239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Certain node </a:t>
                </a:r>
                <a:r>
                  <a:rPr lang="en-US" sz="2400" dirty="0"/>
                  <a:t>– the closest chosen node at distance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 </m:t>
                    </m:r>
                    <m:f>
                      <m:f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from the root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281" y="1936873"/>
                <a:ext cx="6035040" cy="1002390"/>
              </a:xfrm>
              <a:prstGeom prst="rect">
                <a:avLst/>
              </a:prstGeom>
              <a:blipFill>
                <a:blip r:embed="rId4"/>
                <a:stretch>
                  <a:fillRect l="-1515" t="-4878" b="-609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7281" y="3825362"/>
                <a:ext cx="6035040" cy="137172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>
                    <a:solidFill>
                      <a:srgbClr val="0070C0"/>
                    </a:solidFill>
                  </a:rPr>
                  <a:t>Candidate node </a:t>
                </a:r>
                <a:r>
                  <a:rPr lang="en-US" sz="2400" dirty="0"/>
                  <a:t>– a chosen node at distance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from the root</a:t>
                </a:r>
              </a:p>
              <a:p>
                <a:r>
                  <a:rPr lang="en-US" sz="2400" dirty="0"/>
                  <a:t>At most one candidate in a subtree.</a:t>
                </a:r>
                <a:endParaRPr lang="he-IL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281" y="3825362"/>
                <a:ext cx="6035040" cy="1371722"/>
              </a:xfrm>
              <a:prstGeom prst="rect">
                <a:avLst/>
              </a:prstGeom>
              <a:blipFill>
                <a:blip r:embed="rId5"/>
                <a:stretch>
                  <a:fillRect l="-1515" t="-3556" b="-933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>
            <a:stCxn id="6" idx="4"/>
            <a:endCxn id="9" idx="0"/>
          </p:cNvCxnSpPr>
          <p:nvPr/>
        </p:nvCxnSpPr>
        <p:spPr>
          <a:xfrm flipH="1">
            <a:off x="8761714" y="1936873"/>
            <a:ext cx="351805" cy="2061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9194823" y="2967862"/>
            <a:ext cx="269631" cy="24618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" name="Straight Connector 16"/>
          <p:cNvCxnSpPr>
            <a:stCxn id="4" idx="0"/>
            <a:endCxn id="15" idx="0"/>
          </p:cNvCxnSpPr>
          <p:nvPr/>
        </p:nvCxnSpPr>
        <p:spPr>
          <a:xfrm>
            <a:off x="9113520" y="1843088"/>
            <a:ext cx="216119" cy="1124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 rot="20837468">
            <a:off x="9369204" y="1909763"/>
            <a:ext cx="308260" cy="9783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723807" y="2014184"/>
                <a:ext cx="731520" cy="61651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3807" y="2014184"/>
                <a:ext cx="731520" cy="6165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B0452E8-B881-41DE-BEA9-BADB7CCE1B98}"/>
              </a:ext>
            </a:extLst>
          </p:cNvPr>
          <p:cNvSpPr txBox="1"/>
          <p:nvPr/>
        </p:nvSpPr>
        <p:spPr>
          <a:xfrm>
            <a:off x="9154553" y="1388208"/>
            <a:ext cx="7084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r</a:t>
            </a:r>
            <a:endParaRPr lang="he-IL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86A082BB-B20B-4391-A557-5E109A5EE33D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Linear time feasibility test</a:t>
            </a:r>
            <a:r>
              <a:rPr lang="en-US" sz="2700" dirty="0"/>
              <a:t> </a:t>
            </a:r>
            <a:r>
              <a:rPr lang="en-US" sz="2700" dirty="0">
                <a:solidFill>
                  <a:srgbClr val="CC0066"/>
                </a:solidFill>
              </a:rPr>
              <a:t>[Bhattacharya and Houle 1997]</a:t>
            </a:r>
            <a:r>
              <a:rPr lang="he-IL" dirty="0">
                <a:solidFill>
                  <a:srgbClr val="CC0066"/>
                </a:solidFill>
              </a:rPr>
              <a:t/>
            </a:r>
            <a:br>
              <a:rPr lang="he-IL" dirty="0">
                <a:solidFill>
                  <a:srgbClr val="CC0066"/>
                </a:solidFill>
              </a:rPr>
            </a:br>
            <a:r>
              <a:rPr lang="en-US" dirty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0735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/>
      <p:bldP spid="10" grpId="0"/>
      <p:bldP spid="15" grpId="0" animBg="1"/>
      <p:bldP spid="18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6874171" y="3622876"/>
            <a:ext cx="2409004" cy="2531739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/>
          <p:cNvSpPr/>
          <p:nvPr/>
        </p:nvSpPr>
        <p:spPr>
          <a:xfrm>
            <a:off x="9482926" y="2513835"/>
            <a:ext cx="178158" cy="1445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8"/>
          <p:cNvSpPr/>
          <p:nvPr/>
        </p:nvSpPr>
        <p:spPr>
          <a:xfrm>
            <a:off x="7616128" y="5197084"/>
            <a:ext cx="178158" cy="14456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47281" y="1936873"/>
                <a:ext cx="6035040" cy="100239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Certain node </a:t>
                </a:r>
                <a:r>
                  <a:rPr lang="en-US" sz="2400" dirty="0"/>
                  <a:t>– the closest chosen node at distance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 </m:t>
                    </m:r>
                    <m:f>
                      <m:f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from the root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281" y="1936873"/>
                <a:ext cx="6035040" cy="1002390"/>
              </a:xfrm>
              <a:prstGeom prst="rect">
                <a:avLst/>
              </a:prstGeom>
              <a:blipFill>
                <a:blip r:embed="rId4"/>
                <a:stretch>
                  <a:fillRect l="-1515" t="-4878" b="-609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7281" y="3825362"/>
                <a:ext cx="6035040" cy="137172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>
                    <a:solidFill>
                      <a:srgbClr val="0070C0"/>
                    </a:solidFill>
                  </a:rPr>
                  <a:t>Candidate node </a:t>
                </a:r>
                <a:r>
                  <a:rPr lang="en-US" sz="2400" dirty="0"/>
                  <a:t>– a chosen node at distance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from the root</a:t>
                </a:r>
              </a:p>
              <a:p>
                <a:r>
                  <a:rPr lang="en-US" sz="2400" dirty="0"/>
                  <a:t>At most one candidate in a subtree.</a:t>
                </a:r>
                <a:endParaRPr lang="he-IL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281" y="3825362"/>
                <a:ext cx="6035040" cy="1371722"/>
              </a:xfrm>
              <a:prstGeom prst="rect">
                <a:avLst/>
              </a:prstGeom>
              <a:blipFill>
                <a:blip r:embed="rId5"/>
                <a:stretch>
                  <a:fillRect l="-1515" t="-3556" b="-933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>
            <a:cxnSpLocks/>
            <a:stCxn id="6" idx="3"/>
            <a:endCxn id="21" idx="7"/>
          </p:cNvCxnSpPr>
          <p:nvPr/>
        </p:nvCxnSpPr>
        <p:spPr>
          <a:xfrm flipH="1">
            <a:off x="8139858" y="2637225"/>
            <a:ext cx="1369159" cy="8797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042708" y="4078481"/>
            <a:ext cx="178158" cy="14456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" name="Straight Connector 16"/>
          <p:cNvCxnSpPr>
            <a:cxnSpLocks/>
            <a:stCxn id="9" idx="0"/>
            <a:endCxn id="4" idx="0"/>
          </p:cNvCxnSpPr>
          <p:nvPr/>
        </p:nvCxnSpPr>
        <p:spPr>
          <a:xfrm flipV="1">
            <a:off x="7705207" y="3622876"/>
            <a:ext cx="373466" cy="1574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86A082BB-B20B-4391-A557-5E109A5EE33D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Linear time feasibility test</a:t>
            </a:r>
            <a:r>
              <a:rPr lang="en-US" sz="2700" dirty="0"/>
              <a:t> </a:t>
            </a:r>
            <a:r>
              <a:rPr lang="en-US" sz="2700" dirty="0">
                <a:solidFill>
                  <a:srgbClr val="CC0066"/>
                </a:solidFill>
              </a:rPr>
              <a:t>[Bhattacharya and Houle 1997]</a:t>
            </a:r>
            <a:r>
              <a:rPr lang="he-IL" dirty="0">
                <a:solidFill>
                  <a:srgbClr val="CC0066"/>
                </a:solidFill>
              </a:rPr>
              <a:t/>
            </a:r>
            <a:br>
              <a:rPr lang="he-IL" dirty="0">
                <a:solidFill>
                  <a:srgbClr val="CC0066"/>
                </a:solidFill>
              </a:rPr>
            </a:br>
            <a:r>
              <a:rPr lang="en-US" dirty="0"/>
              <a:t> </a:t>
            </a:r>
            <a:endParaRPr lang="he-IL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10B13D4D-3F53-4EC0-A8C2-216FD8B5DC19}"/>
              </a:ext>
            </a:extLst>
          </p:cNvPr>
          <p:cNvSpPr/>
          <p:nvPr/>
        </p:nvSpPr>
        <p:spPr>
          <a:xfrm>
            <a:off x="7987791" y="3495778"/>
            <a:ext cx="178158" cy="1445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554C6EFA-1BC3-4557-B0F0-C114C1EB5471}"/>
              </a:ext>
            </a:extLst>
          </p:cNvPr>
          <p:cNvCxnSpPr>
            <a:cxnSpLocks/>
            <a:stCxn id="15" idx="0"/>
            <a:endCxn id="21" idx="4"/>
          </p:cNvCxnSpPr>
          <p:nvPr/>
        </p:nvCxnSpPr>
        <p:spPr>
          <a:xfrm flipH="1" flipV="1">
            <a:off x="8076870" y="3640338"/>
            <a:ext cx="54917" cy="4381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xmlns="" id="{57799D3A-B21F-46D1-A33F-6BC037A09B04}"/>
              </a:ext>
            </a:extLst>
          </p:cNvPr>
          <p:cNvSpPr/>
          <p:nvPr/>
        </p:nvSpPr>
        <p:spPr>
          <a:xfrm>
            <a:off x="9745720" y="3622876"/>
            <a:ext cx="2409004" cy="2531739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429FB2D2-F8EC-4506-A7D8-3B065FACF9ED}"/>
              </a:ext>
            </a:extLst>
          </p:cNvPr>
          <p:cNvSpPr/>
          <p:nvPr/>
        </p:nvSpPr>
        <p:spPr>
          <a:xfrm>
            <a:off x="11037498" y="4498891"/>
            <a:ext cx="178158" cy="14456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BD4669F0-858A-4C32-BBD1-6E804186625E}"/>
              </a:ext>
            </a:extLst>
          </p:cNvPr>
          <p:cNvCxnSpPr>
            <a:cxnSpLocks/>
            <a:stCxn id="30" idx="0"/>
            <a:endCxn id="29" idx="0"/>
          </p:cNvCxnSpPr>
          <p:nvPr/>
        </p:nvCxnSpPr>
        <p:spPr>
          <a:xfrm flipH="1" flipV="1">
            <a:off x="10950222" y="3622876"/>
            <a:ext cx="176355" cy="8760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xmlns="" id="{E4549543-283F-46C1-B411-81327C1047FD}"/>
              </a:ext>
            </a:extLst>
          </p:cNvPr>
          <p:cNvSpPr/>
          <p:nvPr/>
        </p:nvSpPr>
        <p:spPr>
          <a:xfrm>
            <a:off x="10859340" y="3495778"/>
            <a:ext cx="178158" cy="1445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E254CF45-FCB3-44C6-B8A2-679461E482BA}"/>
              </a:ext>
            </a:extLst>
          </p:cNvPr>
          <p:cNvCxnSpPr>
            <a:cxnSpLocks/>
            <a:stCxn id="33" idx="1"/>
            <a:endCxn id="6" idx="5"/>
          </p:cNvCxnSpPr>
          <p:nvPr/>
        </p:nvCxnSpPr>
        <p:spPr>
          <a:xfrm flipH="1" flipV="1">
            <a:off x="9634993" y="2637225"/>
            <a:ext cx="1250438" cy="8797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0658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412523" y="2093852"/>
            <a:ext cx="281354" cy="25790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4419600" y="3270737"/>
            <a:ext cx="281354" cy="25790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/>
          <p:cNvSpPr/>
          <p:nvPr/>
        </p:nvSpPr>
        <p:spPr>
          <a:xfrm>
            <a:off x="6412523" y="3270738"/>
            <a:ext cx="281354" cy="25790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Oval 6"/>
          <p:cNvSpPr/>
          <p:nvPr/>
        </p:nvSpPr>
        <p:spPr>
          <a:xfrm>
            <a:off x="8405446" y="3270738"/>
            <a:ext cx="281354" cy="25790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Isosceles Triangle 8"/>
          <p:cNvSpPr/>
          <p:nvPr/>
        </p:nvSpPr>
        <p:spPr>
          <a:xfrm>
            <a:off x="3657600" y="3528644"/>
            <a:ext cx="1805354" cy="239151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Isosceles Triangle 9"/>
          <p:cNvSpPr/>
          <p:nvPr/>
        </p:nvSpPr>
        <p:spPr>
          <a:xfrm>
            <a:off x="5650523" y="3528644"/>
            <a:ext cx="1805354" cy="239151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Isosceles Triangle 10"/>
          <p:cNvSpPr/>
          <p:nvPr/>
        </p:nvSpPr>
        <p:spPr>
          <a:xfrm>
            <a:off x="7643446" y="3528644"/>
            <a:ext cx="1805354" cy="239151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3" name="Straight Connector 12"/>
          <p:cNvCxnSpPr>
            <a:stCxn id="5" idx="7"/>
            <a:endCxn id="4" idx="3"/>
          </p:cNvCxnSpPr>
          <p:nvPr/>
        </p:nvCxnSpPr>
        <p:spPr>
          <a:xfrm flipV="1">
            <a:off x="4659751" y="2313989"/>
            <a:ext cx="1793975" cy="9945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0"/>
            <a:endCxn id="4" idx="4"/>
          </p:cNvCxnSpPr>
          <p:nvPr/>
        </p:nvCxnSpPr>
        <p:spPr>
          <a:xfrm flipV="1">
            <a:off x="6553200" y="2351759"/>
            <a:ext cx="0" cy="91897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1"/>
            <a:endCxn id="4" idx="5"/>
          </p:cNvCxnSpPr>
          <p:nvPr/>
        </p:nvCxnSpPr>
        <p:spPr>
          <a:xfrm flipH="1" flipV="1">
            <a:off x="6652674" y="2313989"/>
            <a:ext cx="1793975" cy="99451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0"/>
            <a:endCxn id="9" idx="0"/>
          </p:cNvCxnSpPr>
          <p:nvPr/>
        </p:nvCxnSpPr>
        <p:spPr>
          <a:xfrm>
            <a:off x="4560277" y="35286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  <a:stCxn id="9" idx="0"/>
            <a:endCxn id="46" idx="0"/>
          </p:cNvCxnSpPr>
          <p:nvPr/>
        </p:nvCxnSpPr>
        <p:spPr>
          <a:xfrm>
            <a:off x="4560277" y="3528644"/>
            <a:ext cx="115460" cy="5491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9" idx="0"/>
          </p:cNvCxnSpPr>
          <p:nvPr/>
        </p:nvCxnSpPr>
        <p:spPr>
          <a:xfrm flipH="1">
            <a:off x="4416756" y="3528644"/>
            <a:ext cx="143521" cy="10982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0"/>
          </p:cNvCxnSpPr>
          <p:nvPr/>
        </p:nvCxnSpPr>
        <p:spPr>
          <a:xfrm flipH="1">
            <a:off x="6315456" y="3528644"/>
            <a:ext cx="237744" cy="13183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0" idx="0"/>
          </p:cNvCxnSpPr>
          <p:nvPr/>
        </p:nvCxnSpPr>
        <p:spPr>
          <a:xfrm>
            <a:off x="6553200" y="3528644"/>
            <a:ext cx="97067" cy="9189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1" idx="0"/>
          </p:cNvCxnSpPr>
          <p:nvPr/>
        </p:nvCxnSpPr>
        <p:spPr>
          <a:xfrm flipH="1">
            <a:off x="8534400" y="3528644"/>
            <a:ext cx="11723" cy="53657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8468677" y="4077754"/>
            <a:ext cx="131445" cy="14065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Oval 44"/>
          <p:cNvSpPr/>
          <p:nvPr/>
        </p:nvSpPr>
        <p:spPr>
          <a:xfrm>
            <a:off x="6586464" y="4447624"/>
            <a:ext cx="131445" cy="14065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Oval 45"/>
          <p:cNvSpPr/>
          <p:nvPr/>
        </p:nvSpPr>
        <p:spPr>
          <a:xfrm>
            <a:off x="4610014" y="4077754"/>
            <a:ext cx="131445" cy="14065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Oval 46"/>
          <p:cNvSpPr/>
          <p:nvPr/>
        </p:nvSpPr>
        <p:spPr>
          <a:xfrm>
            <a:off x="6249733" y="4776672"/>
            <a:ext cx="131445" cy="14065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Oval 47"/>
          <p:cNvSpPr/>
          <p:nvPr/>
        </p:nvSpPr>
        <p:spPr>
          <a:xfrm>
            <a:off x="4346798" y="4588283"/>
            <a:ext cx="131445" cy="14065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AAB9DE7B-3EE0-453C-8802-0F8BFA2B1E92}"/>
                  </a:ext>
                </a:extLst>
              </p:cNvPr>
              <p:cNvSpPr txBox="1"/>
              <p:nvPr/>
            </p:nvSpPr>
            <p:spPr>
              <a:xfrm>
                <a:off x="6690069" y="1888567"/>
                <a:ext cx="487918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AB9DE7B-3EE0-453C-8802-0F8BFA2B1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069" y="1888567"/>
                <a:ext cx="48791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7B33C8E3-8097-49BC-A5DB-BDAE019E19DF}"/>
                  </a:ext>
                </a:extLst>
              </p:cNvPr>
              <p:cNvSpPr txBox="1"/>
              <p:nvPr/>
            </p:nvSpPr>
            <p:spPr>
              <a:xfrm>
                <a:off x="4459459" y="3565657"/>
                <a:ext cx="731520" cy="44178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1200" b="0" i="1" dirty="0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2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B33C8E3-8097-49BC-A5DB-BDAE019E19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459" y="3565657"/>
                <a:ext cx="731520" cy="441788"/>
              </a:xfrm>
              <a:prstGeom prst="rect">
                <a:avLst/>
              </a:prstGeom>
              <a:blipFill>
                <a:blip r:embed="rId4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4B64BAD3-07AE-464B-83FD-3260AF8707A1}"/>
              </a:ext>
            </a:extLst>
          </p:cNvPr>
          <p:cNvCxnSpPr>
            <a:cxnSpLocks/>
            <a:stCxn id="46" idx="0"/>
            <a:endCxn id="9" idx="0"/>
          </p:cNvCxnSpPr>
          <p:nvPr/>
        </p:nvCxnSpPr>
        <p:spPr>
          <a:xfrm flipH="1" flipV="1">
            <a:off x="4560277" y="3528644"/>
            <a:ext cx="115460" cy="54911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8E677D30-6CC6-4CA8-A27D-4602F370DD19}"/>
              </a:ext>
            </a:extLst>
          </p:cNvPr>
          <p:cNvCxnSpPr>
            <a:cxnSpLocks/>
            <a:stCxn id="46" idx="7"/>
            <a:endCxn id="4" idx="3"/>
          </p:cNvCxnSpPr>
          <p:nvPr/>
        </p:nvCxnSpPr>
        <p:spPr>
          <a:xfrm flipV="1">
            <a:off x="4722209" y="2313989"/>
            <a:ext cx="1731517" cy="1784364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55480CC5-2984-4258-A72E-3AC4A2CE1EE6}"/>
                  </a:ext>
                </a:extLst>
              </p:cNvPr>
              <p:cNvSpPr txBox="1"/>
              <p:nvPr/>
            </p:nvSpPr>
            <p:spPr>
              <a:xfrm>
                <a:off x="5282043" y="3147643"/>
                <a:ext cx="731520" cy="44178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sz="1200" b="0" i="1" dirty="0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2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5480CC5-2984-4258-A72E-3AC4A2CE1E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2043" y="3147643"/>
                <a:ext cx="731520" cy="441788"/>
              </a:xfrm>
              <a:prstGeom prst="rect">
                <a:avLst/>
              </a:prstGeom>
              <a:blipFill>
                <a:blip r:embed="rId5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>
            <a:extLst>
              <a:ext uri="{FF2B5EF4-FFF2-40B4-BE49-F238E27FC236}">
                <a16:creationId xmlns:a16="http://schemas.microsoft.com/office/drawing/2014/main" xmlns="" id="{017C40C3-1C52-46E5-8DE4-87EB8F9A12C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Linear time feasibility test</a:t>
            </a:r>
            <a:r>
              <a:rPr lang="en-US" sz="2700"/>
              <a:t> </a:t>
            </a:r>
            <a:r>
              <a:rPr lang="en-US" sz="2700">
                <a:solidFill>
                  <a:srgbClr val="CC0066"/>
                </a:solidFill>
              </a:rPr>
              <a:t>[Bhattacharya and Houle 1997]</a:t>
            </a:r>
            <a:r>
              <a:rPr lang="he-IL">
                <a:solidFill>
                  <a:srgbClr val="CC0066"/>
                </a:solidFill>
              </a:rPr>
              <a:t/>
            </a:r>
            <a:br>
              <a:rPr lang="he-IL">
                <a:solidFill>
                  <a:srgbClr val="CC0066"/>
                </a:solidFill>
              </a:rPr>
            </a:br>
            <a:r>
              <a:rPr lang="en-US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0275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750" fill="hold"/>
                                        <p:tgtEl>
                                          <p:spTgt spid="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26" grpId="0"/>
      <p:bldP spid="26" grpId="1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15580</TotalTime>
  <Words>2145</Words>
  <Application>Microsoft Macintosh PowerPoint</Application>
  <PresentationFormat>Widescreen</PresentationFormat>
  <Paragraphs>274</Paragraphs>
  <Slides>34</Slides>
  <Notes>32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Times New Roman</vt:lpstr>
      <vt:lpstr>Office Theme</vt:lpstr>
      <vt:lpstr>Dispersion on Trees</vt:lpstr>
      <vt:lpstr>k-dispersion on trees</vt:lpstr>
      <vt:lpstr>Previous results</vt:lpstr>
      <vt:lpstr>Previous results</vt:lpstr>
      <vt:lpstr>Linear time feasibility test [Bhattacharya and Houle 1997]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Solving the optimization problem</vt:lpstr>
      <vt:lpstr>Our sublinear feasibility test</vt:lpstr>
      <vt:lpstr>Preprocessing fragments</vt:lpstr>
      <vt:lpstr>Preprocessing fragments</vt:lpstr>
      <vt:lpstr>Preprocessing fragments</vt:lpstr>
      <vt:lpstr>Preprocessing fragments</vt:lpstr>
      <vt:lpstr>Preprocessing fragments</vt:lpstr>
      <vt:lpstr>Solving the optimization problem in O(n) time</vt:lpstr>
      <vt:lpstr>Part 2 – the weighted dispersion problem</vt:lpstr>
      <vt:lpstr>Weighted feasibility test</vt:lpstr>
      <vt:lpstr>The representation - monotone polylines</vt:lpstr>
      <vt:lpstr>Constructing a polyline by merging the children</vt:lpstr>
      <vt:lpstr>Constructing a polyline by merging the children</vt:lpstr>
      <vt:lpstr>The required polyline interface</vt:lpstr>
      <vt:lpstr>Batched interval increase</vt:lpstr>
      <vt:lpstr>Batched interval increase</vt:lpstr>
      <vt:lpstr>Batched interval increase</vt:lpstr>
      <vt:lpstr>Batched interval increase</vt:lpstr>
      <vt:lpstr>Batched interval increase</vt:lpstr>
      <vt:lpstr>Batched interval increase</vt:lpstr>
      <vt:lpstr>Batched interval increase</vt:lpstr>
      <vt:lpstr>Batched interval increase</vt:lpstr>
      <vt:lpstr>Conclusion</vt:lpstr>
      <vt:lpstr>Thank you!</vt:lpstr>
    </vt:vector>
  </TitlesOfParts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Dispersion on Trees</dc:title>
  <dc:creator>nadavk</dc:creator>
  <cp:lastModifiedBy>Oren Weimann</cp:lastModifiedBy>
  <cp:revision>393</cp:revision>
  <cp:lastPrinted>2017-09-07T07:51:16Z</cp:lastPrinted>
  <dcterms:created xsi:type="dcterms:W3CDTF">2017-04-23T15:14:29Z</dcterms:created>
  <dcterms:modified xsi:type="dcterms:W3CDTF">2017-09-07T07:55:54Z</dcterms:modified>
</cp:coreProperties>
</file>