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2" r:id="rId7"/>
    <p:sldId id="355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56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9" r:id="rId63"/>
    <p:sldId id="318" r:id="rId64"/>
    <p:sldId id="320" r:id="rId65"/>
    <p:sldId id="321" r:id="rId66"/>
    <p:sldId id="322" r:id="rId67"/>
    <p:sldId id="325" r:id="rId68"/>
    <p:sldId id="323" r:id="rId69"/>
    <p:sldId id="324" r:id="rId70"/>
    <p:sldId id="326" r:id="rId71"/>
    <p:sldId id="353" r:id="rId72"/>
    <p:sldId id="327" r:id="rId73"/>
    <p:sldId id="328" r:id="rId74"/>
    <p:sldId id="329" r:id="rId75"/>
    <p:sldId id="330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2" r:id="rId96"/>
    <p:sldId id="354" r:id="rId97"/>
    <p:sldId id="351" r:id="rId9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0B4"/>
    <a:srgbClr val="89B17B"/>
    <a:srgbClr val="FFD966"/>
    <a:srgbClr val="3B7D23"/>
    <a:srgbClr val="156082"/>
    <a:srgbClr val="C09200"/>
    <a:srgbClr val="FF0000"/>
    <a:srgbClr val="00B050"/>
    <a:srgbClr val="27BB9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67925"/>
  </p:normalViewPr>
  <p:slideViewPr>
    <p:cSldViewPr snapToGrid="0">
      <p:cViewPr varScale="1">
        <p:scale>
          <a:sx n="59" d="100"/>
          <a:sy n="59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80E53-A5DD-4CB9-96A5-1B05A9620500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834FD-DF60-4D9C-A25F-791A30D73273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575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3145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0881B-C2C8-6F49-E326-BB6B0A666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A7479-6F94-88F6-A1C6-01D8BD424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D4EA1-7D6D-678C-0B29-1819852C2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32496-2976-927F-36D0-760B17219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348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6E853-6155-7A85-08AA-7525105E2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120C1-E452-8ECA-369B-841630D28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9E854-AE63-1FBB-701D-D9E72C6CA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0262A-1338-5B8B-CD67-9FE4C7168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2880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D7678-A704-2CE8-F8DF-11F8993E9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285BD-AD2D-701E-E123-64637F44D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18253-86F7-A4FC-20E7-2CF2B0FCA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94647-50CE-4096-FD43-21C7607EF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70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2855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BC92-084B-CDA4-EE69-601FC4067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E2BE5-A6B1-49AA-165D-CC3C6250F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B82611-4E44-EADE-F73F-3E2941422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98DAA-FA0E-6F5F-CEC2-D8A6A958F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71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7470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F53A-6DAA-6B3A-DA37-7F5E78A02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37E1C-B67E-5CFA-D582-F7A546929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4834E-709B-72AA-2D0F-65728CC76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9C55-A463-88BD-B034-A07D45D88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72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4947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E5E37-AF99-7B78-5491-7B31C3596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3F7D1-69DD-0E7B-4BE3-B1E7E5B6A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39FFC-46CA-2697-10CF-FCF16FB76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C796C-004C-D58C-345F-FE1340820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73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80193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ADDA9-29EC-A66E-C2CB-695783159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CE4AB-7A64-B21A-0B34-55FE56BC1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E4E74-A1E3-71B1-CFEA-03728E5DA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4795F-0546-39DC-501C-BB8B6C7F0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77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246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4884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537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1EE2E-36B2-FC4B-3CB5-250847732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72DAA-885E-2640-545C-6E74D8809E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68817-FEAC-42FE-8353-D73C227E8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E6624-E954-2D0C-67A6-40C45E366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368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3070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50AD6-CD39-3BA3-27F3-7FE14BCA1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982AA-B55C-9008-BE7A-4C8B31676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118C1-AE6F-8402-02FE-AEF76555C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36882-2D7C-A333-0833-61049670B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888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8BD0A-AAFC-55BB-D88D-4BD20331C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1728B-7CEB-E1EA-59D6-C580B4FD0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BE425-A886-186F-6A2E-8043937E9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EA39F-A662-1974-949C-6D4D9B12B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3264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0BE45-5237-DFD3-8E08-AEA9B313E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790EB-78A4-8EF2-6FDA-C64C0A49F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11CF9-7632-6C77-81A0-FB237E54E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5591F-050E-1DB1-7C7C-6DDD44861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6398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6BC7F-331E-A793-FE66-38CA0968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12769B-F5D9-E91E-53B9-AA6BCC4DE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0B5F8-A754-EDC8-8B6F-73F333853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C685C-87F3-38A4-9D82-A4B2256AC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3834FD-DF60-4D9C-A25F-791A30D73273}" type="slidenum">
              <a:rPr lang="en-IL" smtClean="0"/>
              <a:t>67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9222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B337-5FC3-CB77-8C02-F65146252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AB7FB-F6AE-CBCC-3C8C-A72D5506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37A9-5245-3861-1C6E-25F193F8A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276AC-EEC8-A1D8-6962-EDEA0566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91937-6438-83C6-66BE-D7F3249A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035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85E7-0AA5-6E5B-D20E-1E22AD5B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D0A3F-D74B-62EA-AC91-E2E69B89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F3A9D-2775-0E15-7F40-F232A32B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938F0-C956-C19E-036D-BC75A848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9FAE9-E4B1-228B-3111-4B9220AB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2348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38A06-9D8D-F5CF-13C7-039E08D96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E4115-CB00-9254-28D3-E21DB96C5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9F78-271D-E86E-1787-56A78317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6D8B-BC48-CE83-A306-D4E05C3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02555-56AB-B4EB-B27F-CE8052A7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798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C7AE-6DB6-252A-6252-F9B10509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30D3-57EF-9202-25FD-79470B6DF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8AC2E-EBF1-F42A-7607-E61D9638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F852C-F087-7351-A4A1-BE289F6F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723D-E04D-058F-99E4-85CE1012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3729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5AFC-FF44-1DEE-1415-80C1CEDB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56FCF-34F5-4D40-B72C-5BD38054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CE71-03A6-9186-8CF0-EEBE2168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53644-9A3B-8451-99F2-CCF7B3D0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6DDE-60C8-11FD-D83D-32AFDF61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184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0028-F123-E67E-557D-4AAFED2C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1F9F5-7232-F137-816A-94EF6F672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D2854-EEBA-B6D5-3CF5-B029BF149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3149A-62FC-B4C4-BA22-7BC66411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B51A8-BDBF-C76E-3038-9FFAC016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6743F-15DB-9934-E5A1-69FFD326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669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798B-EBB3-769D-C999-41642701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9C72C-E2ED-55B4-65D8-D3BCDF9E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8832C-8E1E-D7A5-E68E-FE9F3A6DA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5C7A4-6F69-F729-CD8C-5CAA42BA2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6CCE5-3F08-94EA-5634-D9B87FAB4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157DF-3D49-7A40-4BC7-8257092E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A86FB-F6EC-9A25-1F90-51578D88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F0DFE-F3A2-7272-108C-585DD8BF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485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8BB9-CA29-D3B3-D360-BDC0BC81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DF21E-DBB6-D9FC-679A-DF2AC1C8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CCA15-1F22-7D10-BF17-E144A68D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D0831-8598-19CF-71C9-D3A282FA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751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61F90-CC5B-D03E-42BA-A701A84B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D5F4C-D5FB-E18A-3A1F-038A7497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D414-ADB6-0E70-3F2A-1EE07BC0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851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B5D1-FEE5-A364-3B5E-8EDE99B7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0543-72D3-CFB1-A9BC-CC6362F0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FA865-C3EB-5706-ABBE-308AFC7C1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AD917-7E55-B459-D4F3-AF31DEAD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AAE07-0B91-10CF-8E27-68C40FCE1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7FB94-B109-E92B-3953-C42BF491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327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E26F-22A4-60BD-FF4A-697CF55D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91772-83AE-3B13-6A78-5ACD4AB59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35CDB-6637-5C8D-9DE8-7D237DF0A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6052-4908-4C9E-9A82-6A30EFB7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EC30F-9E37-BBDC-30ED-6629A326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ADF67-9F17-0864-6C22-BB2E5451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87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7459-9426-2C32-8BD5-2DD0993A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03148-C40F-B197-9BEA-6E7E89D33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5DAEC-97C8-6255-F4B9-055432920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863EB-B3BB-4E02-9D03-7DCFCC83AD9A}" type="datetimeFigureOut">
              <a:rPr lang="en-IL" smtClean="0"/>
              <a:t>29/04/2025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42FE-6CCC-F08E-0BE4-377DBAD03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098A5-4952-E87F-8EB6-1943AD893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BE59F4-DF2A-4F68-9C7C-5559D8E9D60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74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5.png"/><Relationship Id="rId5" Type="http://schemas.openxmlformats.org/officeDocument/2006/relationships/image" Target="../media/image58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8.png"/><Relationship Id="rId5" Type="http://schemas.openxmlformats.org/officeDocument/2006/relationships/image" Target="../media/image51.png"/><Relationship Id="rId10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6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4.png"/><Relationship Id="rId3" Type="http://schemas.openxmlformats.org/officeDocument/2006/relationships/image" Target="../media/image49.png"/><Relationship Id="rId7" Type="http://schemas.openxmlformats.org/officeDocument/2006/relationships/image" Target="../media/image660.png"/><Relationship Id="rId12" Type="http://schemas.openxmlformats.org/officeDocument/2006/relationships/image" Target="../media/image7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69.png"/><Relationship Id="rId4" Type="http://schemas.openxmlformats.org/officeDocument/2006/relationships/image" Target="../media/image70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0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1.png"/><Relationship Id="rId5" Type="http://schemas.openxmlformats.org/officeDocument/2006/relationships/image" Target="../media/image84.png"/><Relationship Id="rId10" Type="http://schemas.openxmlformats.org/officeDocument/2006/relationships/image" Target="../media/image90.png"/><Relationship Id="rId4" Type="http://schemas.openxmlformats.org/officeDocument/2006/relationships/image" Target="../media/image81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00.png"/><Relationship Id="rId7" Type="http://schemas.openxmlformats.org/officeDocument/2006/relationships/image" Target="../media/image87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7.png"/><Relationship Id="rId5" Type="http://schemas.openxmlformats.org/officeDocument/2006/relationships/image" Target="../media/image84.png"/><Relationship Id="rId10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0.png"/><Relationship Id="rId7" Type="http://schemas.openxmlformats.org/officeDocument/2006/relationships/image" Target="../media/image88.png"/><Relationship Id="rId12" Type="http://schemas.openxmlformats.org/officeDocument/2006/relationships/image" Target="../media/image95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9.png"/><Relationship Id="rId5" Type="http://schemas.openxmlformats.org/officeDocument/2006/relationships/image" Target="../media/image84.png"/><Relationship Id="rId10" Type="http://schemas.openxmlformats.org/officeDocument/2006/relationships/image" Target="../media/image98.png"/><Relationship Id="rId4" Type="http://schemas.openxmlformats.org/officeDocument/2006/relationships/image" Target="../media/image81.pn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2.png"/><Relationship Id="rId3" Type="http://schemas.openxmlformats.org/officeDocument/2006/relationships/image" Target="../media/image800.png"/><Relationship Id="rId7" Type="http://schemas.openxmlformats.org/officeDocument/2006/relationships/image" Target="../media/image87.png"/><Relationship Id="rId12" Type="http://schemas.openxmlformats.org/officeDocument/2006/relationships/image" Target="../media/image101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100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19.png"/><Relationship Id="rId12" Type="http://schemas.openxmlformats.org/officeDocument/2006/relationships/image" Target="../media/image113.png"/><Relationship Id="rId2" Type="http://schemas.openxmlformats.org/officeDocument/2006/relationships/image" Target="../media/image104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5" Type="http://schemas.openxmlformats.org/officeDocument/2006/relationships/image" Target="../media/image122.png"/><Relationship Id="rId10" Type="http://schemas.openxmlformats.org/officeDocument/2006/relationships/image" Target="../media/image111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Relationship Id="rId1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5.png"/><Relationship Id="rId10" Type="http://schemas.openxmlformats.org/officeDocument/2006/relationships/image" Target="../media/image143.png"/><Relationship Id="rId4" Type="http://schemas.openxmlformats.org/officeDocument/2006/relationships/image" Target="../media/image134.png"/><Relationship Id="rId9" Type="http://schemas.openxmlformats.org/officeDocument/2006/relationships/image" Target="../media/image1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5.png"/><Relationship Id="rId10" Type="http://schemas.openxmlformats.org/officeDocument/2006/relationships/image" Target="../media/image143.png"/><Relationship Id="rId4" Type="http://schemas.openxmlformats.org/officeDocument/2006/relationships/image" Target="../media/image134.png"/><Relationship Id="rId9" Type="http://schemas.openxmlformats.org/officeDocument/2006/relationships/image" Target="../media/image1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7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5.png"/><Relationship Id="rId10" Type="http://schemas.openxmlformats.org/officeDocument/2006/relationships/image" Target="../media/image143.png"/><Relationship Id="rId4" Type="http://schemas.openxmlformats.org/officeDocument/2006/relationships/image" Target="../media/image134.png"/><Relationship Id="rId9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34.png"/><Relationship Id="rId7" Type="http://schemas.openxmlformats.org/officeDocument/2006/relationships/image" Target="../media/image141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7.png"/><Relationship Id="rId5" Type="http://schemas.openxmlformats.org/officeDocument/2006/relationships/image" Target="../media/image140.png"/><Relationship Id="rId10" Type="http://schemas.openxmlformats.org/officeDocument/2006/relationships/image" Target="../media/image144.png"/><Relationship Id="rId4" Type="http://schemas.openxmlformats.org/officeDocument/2006/relationships/image" Target="../media/image135.png"/><Relationship Id="rId9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34.png"/><Relationship Id="rId7" Type="http://schemas.openxmlformats.org/officeDocument/2006/relationships/image" Target="../media/image148.png"/><Relationship Id="rId12" Type="http://schemas.openxmlformats.org/officeDocument/2006/relationships/image" Target="../media/image150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7.png"/><Relationship Id="rId5" Type="http://schemas.openxmlformats.org/officeDocument/2006/relationships/image" Target="../media/image140.png"/><Relationship Id="rId10" Type="http://schemas.openxmlformats.org/officeDocument/2006/relationships/image" Target="../media/image149.png"/><Relationship Id="rId4" Type="http://schemas.openxmlformats.org/officeDocument/2006/relationships/image" Target="../media/image135.png"/><Relationship Id="rId9" Type="http://schemas.openxmlformats.org/officeDocument/2006/relationships/image" Target="../media/image14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24.png"/><Relationship Id="rId3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47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5.png"/><Relationship Id="rId10" Type="http://schemas.openxmlformats.org/officeDocument/2006/relationships/image" Target="../media/image143.png"/><Relationship Id="rId4" Type="http://schemas.openxmlformats.org/officeDocument/2006/relationships/image" Target="../media/image134.png"/><Relationship Id="rId9" Type="http://schemas.openxmlformats.org/officeDocument/2006/relationships/image" Target="../media/image146.png"/><Relationship Id="rId1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24.png"/><Relationship Id="rId3" Type="http://schemas.openxmlformats.org/officeDocument/2006/relationships/image" Target="../media/image153.png"/><Relationship Id="rId7" Type="http://schemas.openxmlformats.org/officeDocument/2006/relationships/image" Target="../media/image137.png"/><Relationship Id="rId12" Type="http://schemas.openxmlformats.org/officeDocument/2006/relationships/image" Target="../media/image147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5.png"/><Relationship Id="rId15" Type="http://schemas.openxmlformats.org/officeDocument/2006/relationships/image" Target="../media/image154.png"/><Relationship Id="rId10" Type="http://schemas.openxmlformats.org/officeDocument/2006/relationships/image" Target="../media/image143.png"/><Relationship Id="rId4" Type="http://schemas.openxmlformats.org/officeDocument/2006/relationships/image" Target="../media/image134.png"/><Relationship Id="rId9" Type="http://schemas.openxmlformats.org/officeDocument/2006/relationships/image" Target="../media/image146.png"/><Relationship Id="rId14" Type="http://schemas.openxmlformats.org/officeDocument/2006/relationships/image" Target="../media/image1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61.png"/><Relationship Id="rId7" Type="http://schemas.openxmlformats.org/officeDocument/2006/relationships/image" Target="../media/image159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4.png"/><Relationship Id="rId7" Type="http://schemas.openxmlformats.org/officeDocument/2006/relationships/image" Target="../media/image159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6.png"/><Relationship Id="rId7" Type="http://schemas.openxmlformats.org/officeDocument/2006/relationships/image" Target="../media/image168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57.png"/><Relationship Id="rId10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3" Type="http://schemas.openxmlformats.org/officeDocument/2006/relationships/image" Target="../media/image800.png"/><Relationship Id="rId7" Type="http://schemas.openxmlformats.org/officeDocument/2006/relationships/image" Target="../media/image173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1760.png"/><Relationship Id="rId4" Type="http://schemas.openxmlformats.org/officeDocument/2006/relationships/image" Target="../media/image84.png"/><Relationship Id="rId9" Type="http://schemas.openxmlformats.org/officeDocument/2006/relationships/image" Target="../media/image18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0.png"/><Relationship Id="rId3" Type="http://schemas.openxmlformats.org/officeDocument/2006/relationships/image" Target="../media/image800.png"/><Relationship Id="rId7" Type="http://schemas.openxmlformats.org/officeDocument/2006/relationships/image" Target="../media/image1730.png"/><Relationship Id="rId12" Type="http://schemas.openxmlformats.org/officeDocument/2006/relationships/image" Target="../media/image181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0.png"/><Relationship Id="rId11" Type="http://schemas.openxmlformats.org/officeDocument/2006/relationships/image" Target="../media/image1800.png"/><Relationship Id="rId5" Type="http://schemas.openxmlformats.org/officeDocument/2006/relationships/image" Target="../media/image85.png"/><Relationship Id="rId10" Type="http://schemas.openxmlformats.org/officeDocument/2006/relationships/image" Target="../media/image1790.png"/><Relationship Id="rId4" Type="http://schemas.openxmlformats.org/officeDocument/2006/relationships/image" Target="../media/image84.png"/><Relationship Id="rId9" Type="http://schemas.openxmlformats.org/officeDocument/2006/relationships/image" Target="../media/image17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0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0.png"/><Relationship Id="rId7" Type="http://schemas.openxmlformats.org/officeDocument/2006/relationships/image" Target="../media/image193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5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6.png"/><Relationship Id="rId7" Type="http://schemas.openxmlformats.org/officeDocument/2006/relationships/image" Target="../media/image208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5" Type="http://schemas.openxmlformats.org/officeDocument/2006/relationships/image" Target="../media/image203.png"/><Relationship Id="rId10" Type="http://schemas.openxmlformats.org/officeDocument/2006/relationships/image" Target="../media/image211.png"/><Relationship Id="rId4" Type="http://schemas.openxmlformats.org/officeDocument/2006/relationships/image" Target="../media/image201.png"/><Relationship Id="rId9" Type="http://schemas.openxmlformats.org/officeDocument/2006/relationships/image" Target="../media/image2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12.png"/><Relationship Id="rId4" Type="http://schemas.openxmlformats.org/officeDocument/2006/relationships/image" Target="../media/image20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23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219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29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8.png"/><Relationship Id="rId4" Type="http://schemas.openxmlformats.org/officeDocument/2006/relationships/image" Target="../media/image22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image" Target="../media/image2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2.png"/><Relationship Id="rId7" Type="http://schemas.openxmlformats.org/officeDocument/2006/relationships/image" Target="../media/image2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0.png"/><Relationship Id="rId2" Type="http://schemas.openxmlformats.org/officeDocument/2006/relationships/image" Target="../media/image2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0.png"/><Relationship Id="rId4" Type="http://schemas.openxmlformats.org/officeDocument/2006/relationships/image" Target="../media/image240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0.png"/><Relationship Id="rId7" Type="http://schemas.openxmlformats.org/officeDocument/2006/relationships/image" Target="../media/image2450.png"/><Relationship Id="rId2" Type="http://schemas.openxmlformats.org/officeDocument/2006/relationships/image" Target="../media/image2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30.png"/><Relationship Id="rId4" Type="http://schemas.openxmlformats.org/officeDocument/2006/relationships/image" Target="../media/image240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image" Target="../media/image2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3" Type="http://schemas.openxmlformats.org/officeDocument/2006/relationships/image" Target="../media/image259.png"/><Relationship Id="rId7" Type="http://schemas.openxmlformats.org/officeDocument/2006/relationships/image" Target="../media/image262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70.png"/><Relationship Id="rId10" Type="http://schemas.openxmlformats.org/officeDocument/2006/relationships/image" Target="../media/image265.png"/><Relationship Id="rId4" Type="http://schemas.openxmlformats.org/officeDocument/2006/relationships/image" Target="../media/image260.png"/><Relationship Id="rId9" Type="http://schemas.openxmlformats.org/officeDocument/2006/relationships/image" Target="../media/image26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3" Type="http://schemas.openxmlformats.org/officeDocument/2006/relationships/image" Target="../media/image259.png"/><Relationship Id="rId7" Type="http://schemas.openxmlformats.org/officeDocument/2006/relationships/image" Target="../media/image261.png"/><Relationship Id="rId12" Type="http://schemas.openxmlformats.org/officeDocument/2006/relationships/image" Target="../media/image264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68.png"/><Relationship Id="rId5" Type="http://schemas.openxmlformats.org/officeDocument/2006/relationships/image" Target="../media/image2570.png"/><Relationship Id="rId10" Type="http://schemas.openxmlformats.org/officeDocument/2006/relationships/image" Target="../media/image267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570.png"/><Relationship Id="rId10" Type="http://schemas.openxmlformats.org/officeDocument/2006/relationships/image" Target="../media/image269.png"/><Relationship Id="rId4" Type="http://schemas.openxmlformats.org/officeDocument/2006/relationships/image" Target="../media/image260.png"/><Relationship Id="rId9" Type="http://schemas.openxmlformats.org/officeDocument/2006/relationships/image" Target="../media/image26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50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73.png"/><Relationship Id="rId5" Type="http://schemas.openxmlformats.org/officeDocument/2006/relationships/image" Target="../media/image2570.png"/><Relationship Id="rId10" Type="http://schemas.openxmlformats.org/officeDocument/2006/relationships/image" Target="../media/image272.png"/><Relationship Id="rId4" Type="http://schemas.openxmlformats.org/officeDocument/2006/relationships/image" Target="../media/image2690.png"/><Relationship Id="rId9" Type="http://schemas.openxmlformats.org/officeDocument/2006/relationships/image" Target="../media/image27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50.png"/><Relationship Id="rId5" Type="http://schemas.openxmlformats.org/officeDocument/2006/relationships/image" Target="../media/image2570.png"/><Relationship Id="rId10" Type="http://schemas.openxmlformats.org/officeDocument/2006/relationships/image" Target="../media/image273.png"/><Relationship Id="rId4" Type="http://schemas.openxmlformats.org/officeDocument/2006/relationships/image" Target="../media/image274.png"/><Relationship Id="rId9" Type="http://schemas.openxmlformats.org/officeDocument/2006/relationships/image" Target="../media/image27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6.png"/><Relationship Id="rId7" Type="http://schemas.openxmlformats.org/officeDocument/2006/relationships/image" Target="../media/image279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03.png"/><Relationship Id="rId4" Type="http://schemas.openxmlformats.org/officeDocument/2006/relationships/image" Target="../media/image27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5" Type="http://schemas.openxmlformats.org/officeDocument/2006/relationships/image" Target="../media/image29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10" Type="http://schemas.openxmlformats.org/officeDocument/2006/relationships/image" Target="../media/image298.png"/><Relationship Id="rId4" Type="http://schemas.openxmlformats.org/officeDocument/2006/relationships/image" Target="../media/image283.png"/><Relationship Id="rId9" Type="http://schemas.openxmlformats.org/officeDocument/2006/relationships/image" Target="../media/image297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image" Target="../media/image28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image" Target="../media/image301.png"/><Relationship Id="rId7" Type="http://schemas.openxmlformats.org/officeDocument/2006/relationships/image" Target="../media/image30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5" Type="http://schemas.openxmlformats.org/officeDocument/2006/relationships/image" Target="../media/image303.png"/><Relationship Id="rId10" Type="http://schemas.openxmlformats.org/officeDocument/2006/relationships/image" Target="../media/image306.png"/><Relationship Id="rId4" Type="http://schemas.openxmlformats.org/officeDocument/2006/relationships/image" Target="../media/image302.png"/><Relationship Id="rId9" Type="http://schemas.openxmlformats.org/officeDocument/2006/relationships/image" Target="../media/image305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08.png"/><Relationship Id="rId7" Type="http://schemas.openxmlformats.org/officeDocument/2006/relationships/image" Target="../media/image314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0.png"/><Relationship Id="rId10" Type="http://schemas.openxmlformats.org/officeDocument/2006/relationships/image" Target="../media/image317.png"/><Relationship Id="rId4" Type="http://schemas.openxmlformats.org/officeDocument/2006/relationships/image" Target="../media/image309.png"/><Relationship Id="rId9" Type="http://schemas.openxmlformats.org/officeDocument/2006/relationships/image" Target="../media/image316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08.png"/><Relationship Id="rId7" Type="http://schemas.openxmlformats.org/officeDocument/2006/relationships/image" Target="../media/image314.png"/><Relationship Id="rId12" Type="http://schemas.openxmlformats.org/officeDocument/2006/relationships/image" Target="../media/image320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19.png"/><Relationship Id="rId5" Type="http://schemas.openxmlformats.org/officeDocument/2006/relationships/image" Target="../media/image310.png"/><Relationship Id="rId10" Type="http://schemas.openxmlformats.org/officeDocument/2006/relationships/image" Target="../media/image318.png"/><Relationship Id="rId4" Type="http://schemas.openxmlformats.org/officeDocument/2006/relationships/image" Target="../media/image309.png"/><Relationship Id="rId9" Type="http://schemas.openxmlformats.org/officeDocument/2006/relationships/image" Target="../media/image317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220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12" Type="http://schemas.openxmlformats.org/officeDocument/2006/relationships/image" Target="../media/image322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320.png"/><Relationship Id="rId5" Type="http://schemas.openxmlformats.org/officeDocument/2006/relationships/image" Target="../media/image310.png"/><Relationship Id="rId15" Type="http://schemas.openxmlformats.org/officeDocument/2006/relationships/image" Target="../media/image318.png"/><Relationship Id="rId10" Type="http://schemas.openxmlformats.org/officeDocument/2006/relationships/image" Target="../media/image3170.png"/><Relationship Id="rId4" Type="http://schemas.openxmlformats.org/officeDocument/2006/relationships/image" Target="../media/image309.png"/><Relationship Id="rId9" Type="http://schemas.openxmlformats.org/officeDocument/2006/relationships/image" Target="../media/image315.png"/><Relationship Id="rId14" Type="http://schemas.openxmlformats.org/officeDocument/2006/relationships/image" Target="../media/image32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50.png"/><Relationship Id="rId18" Type="http://schemas.openxmlformats.org/officeDocument/2006/relationships/image" Target="../media/image330.png"/><Relationship Id="rId3" Type="http://schemas.openxmlformats.org/officeDocument/2006/relationships/image" Target="../media/image308.png"/><Relationship Id="rId7" Type="http://schemas.openxmlformats.org/officeDocument/2006/relationships/image" Target="../media/image314.png"/><Relationship Id="rId12" Type="http://schemas.openxmlformats.org/officeDocument/2006/relationships/image" Target="../media/image3210.png"/><Relationship Id="rId17" Type="http://schemas.openxmlformats.org/officeDocument/2006/relationships/image" Target="../media/image329.png"/><Relationship Id="rId2" Type="http://schemas.openxmlformats.org/officeDocument/2006/relationships/image" Target="../media/image307.png"/><Relationship Id="rId16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240.png"/><Relationship Id="rId5" Type="http://schemas.openxmlformats.org/officeDocument/2006/relationships/image" Target="../media/image310.png"/><Relationship Id="rId15" Type="http://schemas.openxmlformats.org/officeDocument/2006/relationships/image" Target="../media/image327.png"/><Relationship Id="rId10" Type="http://schemas.openxmlformats.org/officeDocument/2006/relationships/image" Target="../media/image325.png"/><Relationship Id="rId4" Type="http://schemas.openxmlformats.org/officeDocument/2006/relationships/image" Target="../media/image309.png"/><Relationship Id="rId9" Type="http://schemas.openxmlformats.org/officeDocument/2006/relationships/image" Target="../media/image324.png"/><Relationship Id="rId14" Type="http://schemas.openxmlformats.org/officeDocument/2006/relationships/image" Target="../media/image326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3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334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image" Target="../media/image2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16FF-0CB6-71F7-48A1-6C9BBD2B4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err="1"/>
              <a:t>Õptimal</a:t>
            </a:r>
            <a:r>
              <a:rPr lang="en-US" sz="4800" b="1" dirty="0"/>
              <a:t> Fault-Tolerant Labeling for Reachability and Approximate Distances in Directed Planar Graphs</a:t>
            </a:r>
            <a:endParaRPr lang="en-IL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BCC65-C8CC-6D80-F74B-5BE11B4567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Itai </a:t>
            </a:r>
            <a:r>
              <a:rPr lang="en-US" dirty="0" err="1"/>
              <a:t>Boneh</a:t>
            </a:r>
            <a:r>
              <a:rPr lang="en-US" dirty="0"/>
              <a:t>, Shiri </a:t>
            </a:r>
            <a:r>
              <a:rPr lang="en-US" dirty="0" err="1"/>
              <a:t>Chechik</a:t>
            </a:r>
            <a:r>
              <a:rPr lang="en-US" dirty="0"/>
              <a:t>, Shay Golan, Shay Mozes, Oren </a:t>
            </a:r>
            <a:r>
              <a:rPr lang="en-US" dirty="0" err="1"/>
              <a:t>Weimann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84765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3AEE1-05A0-3187-6B74-0B4B867B3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AD97-6EB8-985D-5893-5925D90A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Planar Graphs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2941B-639F-B92C-56BB-D0CAD4C13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6834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Why planar graphs?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Practically:</a:t>
                </a:r>
                <a:r>
                  <a:rPr lang="en-US" dirty="0"/>
                  <a:t> captures ‘physical’ structures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Interesting! Nice results that are impossible for general graphs.</a:t>
                </a:r>
              </a:p>
              <a:p>
                <a:pPr lvl="1"/>
                <a:r>
                  <a:rPr lang="en-US" b="1" dirty="0"/>
                  <a:t>Diameter Computation 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			[SODA 2018]</a:t>
                </a:r>
              </a:p>
              <a:p>
                <a:pPr lvl="1"/>
                <a:r>
                  <a:rPr lang="en-US" b="1" dirty="0"/>
                  <a:t>Distance Oracle 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space &amp; sub-poly query 	[STOC 2019]</a:t>
                </a:r>
              </a:p>
              <a:p>
                <a:pPr lvl="1"/>
                <a:r>
                  <a:rPr lang="en-US" b="1" dirty="0"/>
                  <a:t>Dynamic Approximate Distance Oracle – </a:t>
                </a:r>
                <a:br>
                  <a:rPr lang="en-US" b="1" dirty="0"/>
                </a:br>
                <a:r>
                  <a:rPr lang="en-US" b="1" dirty="0"/>
                  <a:t>sub-poly update &amp; query				[FOCS 2024]</a:t>
                </a:r>
                <a:br>
                  <a:rPr lang="en-US" b="1" dirty="0"/>
                </a:br>
                <a:r>
                  <a:rPr lang="en-US" b="1" dirty="0"/>
                  <a:t>								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2941B-639F-B92C-56BB-D0CAD4C13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68346"/>
              </a:xfrm>
              <a:blipFill>
                <a:blip r:embed="rId2"/>
                <a:stretch>
                  <a:fillRect l="-1043" t="-23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3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94549-F57F-356B-FDFA-1D90B934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9C13-4C51-753A-BECF-680687D7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Planar Graphs-Distance Labels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D0FCE-6A07-A02B-297E-9F1E4CD10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lower bounds fail!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some other lower bounds exist for </a:t>
                </a:r>
                <a:r>
                  <a:rPr lang="en-US" b="1" dirty="0"/>
                  <a:t>distance labels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weighted planar graphs.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unweighted planar graphs.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0" dirty="0"/>
                  <a:t>Upper bound for weighted planar graphs: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sz="2400" dirty="0"/>
                  <a:t>Closing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ad>
                      <m:ra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..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gap for unweighted graphs – Good question…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D0FCE-6A07-A02B-297E-9F1E4CD10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44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773D-4242-48CB-05A9-67EB71ED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70089-C6D2-D883-FA89-77AB41B54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reachability – We can do much better!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labels.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(From now on – we count machine words, not bits)</a:t>
                </a:r>
                <a:br>
                  <a:rPr lang="en-US" dirty="0"/>
                </a:br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70089-C6D2-D883-FA89-77AB41B54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2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36429-392A-BBD6-A337-A9E7E1CA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34A9D-C635-3028-BB34-4661C332FC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Reachability Labels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034A9D-C635-3028-BB34-4661C332F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C9BC-0656-DF54-AB16-A130EF05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Planar concept: Path Separators</a:t>
            </a: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FF8FDD-4DEA-9DF7-4BFE-E59793AD79B8}"/>
              </a:ext>
            </a:extLst>
          </p:cNvPr>
          <p:cNvSpPr/>
          <p:nvPr/>
        </p:nvSpPr>
        <p:spPr>
          <a:xfrm>
            <a:off x="2253341" y="2889705"/>
            <a:ext cx="4093029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A18BF1-9249-777C-704B-3BB8A8C8DF0E}"/>
                  </a:ext>
                </a:extLst>
              </p:cNvPr>
              <p:cNvSpPr txBox="1"/>
              <p:nvPr/>
            </p:nvSpPr>
            <p:spPr>
              <a:xfrm>
                <a:off x="1452456" y="2870147"/>
                <a:ext cx="72468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A18BF1-9249-777C-704B-3BB8A8C8D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56" y="2870147"/>
                <a:ext cx="72468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4F3F57-422A-A52C-DAC9-F46C0D5C3A22}"/>
              </a:ext>
            </a:extLst>
          </p:cNvPr>
          <p:cNvSpPr/>
          <p:nvPr/>
        </p:nvSpPr>
        <p:spPr>
          <a:xfrm>
            <a:off x="3670251" y="2917372"/>
            <a:ext cx="1041095" cy="383676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E8588C-344C-0272-CCA6-FF0FB8B914AF}"/>
                  </a:ext>
                </a:extLst>
              </p:cNvPr>
              <p:cNvSpPr txBox="1"/>
              <p:nvPr/>
            </p:nvSpPr>
            <p:spPr>
              <a:xfrm>
                <a:off x="3042700" y="5220492"/>
                <a:ext cx="8234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E8588C-344C-0272-CCA6-FF0FB8B91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700" y="5220492"/>
                <a:ext cx="82349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92884-F02C-C64F-1167-46C8A76D97F3}"/>
                  </a:ext>
                </a:extLst>
              </p:cNvPr>
              <p:cNvSpPr txBox="1"/>
              <p:nvPr/>
            </p:nvSpPr>
            <p:spPr>
              <a:xfrm>
                <a:off x="4609352" y="3701144"/>
                <a:ext cx="8353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92884-F02C-C64F-1167-46C8A76D9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52" y="3701144"/>
                <a:ext cx="83535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00EFA-2454-8CD9-74E9-A7A7A4DB52A6}"/>
                  </a:ext>
                </a:extLst>
              </p:cNvPr>
              <p:cNvSpPr txBox="1"/>
              <p:nvPr/>
            </p:nvSpPr>
            <p:spPr>
              <a:xfrm>
                <a:off x="7222747" y="3701144"/>
                <a:ext cx="351679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|∈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b="0" dirty="0"/>
                  <a:t> is a </a:t>
                </a:r>
                <a:r>
                  <a:rPr lang="en-US" sz="3200" b="0" i="1" dirty="0"/>
                  <a:t>path.</a:t>
                </a:r>
                <a:br>
                  <a:rPr lang="en-US" sz="3200" b="0" dirty="0"/>
                </a:br>
                <a:endParaRPr lang="en-US" sz="32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A00EFA-2454-8CD9-74E9-A7A7A4DB5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747" y="3701144"/>
                <a:ext cx="3516797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CAB9C8-4F27-DDB3-6C6C-820061339849}"/>
                  </a:ext>
                </a:extLst>
              </p:cNvPr>
              <p:cNvSpPr txBox="1"/>
              <p:nvPr/>
            </p:nvSpPr>
            <p:spPr>
              <a:xfrm>
                <a:off x="4161195" y="2332597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CAB9C8-4F27-DDB3-6C6C-820061339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95" y="2332597"/>
                <a:ext cx="55015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7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3A68F-AFBD-66B5-7CA7-717F12DE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07E86-AC3E-A27E-F93D-F82386316F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Reachability Labels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07E86-AC3E-A27E-F93D-F82386316F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8212-1B42-66E2-1C56-6974DEF0C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Planar concept: Path Separators</a:t>
            </a: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CE62DE-0529-E411-6E74-A1A95C0CC151}"/>
              </a:ext>
            </a:extLst>
          </p:cNvPr>
          <p:cNvSpPr/>
          <p:nvPr/>
        </p:nvSpPr>
        <p:spPr>
          <a:xfrm>
            <a:off x="4190998" y="2889705"/>
            <a:ext cx="4093029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FA9AF0-D605-7D50-81A2-6497CAB1A1B4}"/>
              </a:ext>
            </a:extLst>
          </p:cNvPr>
          <p:cNvSpPr/>
          <p:nvPr/>
        </p:nvSpPr>
        <p:spPr>
          <a:xfrm>
            <a:off x="5607908" y="2917372"/>
            <a:ext cx="1041095" cy="383676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BC2B7-8E8B-3D62-E0BE-8611324C4A18}"/>
                  </a:ext>
                </a:extLst>
              </p:cNvPr>
              <p:cNvSpPr txBox="1"/>
              <p:nvPr/>
            </p:nvSpPr>
            <p:spPr>
              <a:xfrm>
                <a:off x="6098852" y="2332597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BC2B7-8E8B-3D62-E0BE-8611324C4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2" y="2332597"/>
                <a:ext cx="55015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7B6DF3-85F8-18FF-654F-B5F666039FDA}"/>
                  </a:ext>
                </a:extLst>
              </p:cNvPr>
              <p:cNvSpPr/>
              <p:nvPr/>
            </p:nvSpPr>
            <p:spPr>
              <a:xfrm>
                <a:off x="4190998" y="449285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E7B6DF3-85F8-18FF-654F-B5F666039F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449285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FE65AB-E83C-1063-5DB7-AB660825D903}"/>
                  </a:ext>
                </a:extLst>
              </p:cNvPr>
              <p:cNvSpPr/>
              <p:nvPr/>
            </p:nvSpPr>
            <p:spPr>
              <a:xfrm>
                <a:off x="5586137" y="3306308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FE65AB-E83C-1063-5DB7-AB660825D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37" y="3306308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A3E4712-5DD4-F038-1C3C-516F8F1E00C2}"/>
                  </a:ext>
                </a:extLst>
              </p:cNvPr>
              <p:cNvSpPr/>
              <p:nvPr/>
            </p:nvSpPr>
            <p:spPr>
              <a:xfrm>
                <a:off x="7820984" y="449285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A3E4712-5DD4-F038-1C3C-516F8F1E0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984" y="4492851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14F3CF9-B2C7-01DA-8FC6-FCB08A90F06B}"/>
                  </a:ext>
                </a:extLst>
              </p:cNvPr>
              <p:cNvSpPr/>
              <p:nvPr/>
            </p:nvSpPr>
            <p:spPr>
              <a:xfrm>
                <a:off x="6384813" y="547256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14F3CF9-B2C7-01DA-8FC6-FCB08A90F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13" y="5472565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4B12447-3BE4-E5EB-8F0D-8C3A37ED236E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4680855" y="3551237"/>
            <a:ext cx="905282" cy="1186543"/>
          </a:xfrm>
          <a:prstGeom prst="curvedConnector3">
            <a:avLst>
              <a:gd name="adj1" fmla="val 43988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4E5B43B-F1B8-29B6-97FB-C5667468D75D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6874670" y="4794703"/>
            <a:ext cx="963525" cy="92279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C74E20-C158-B554-2874-EFA03115ED9A}"/>
                  </a:ext>
                </a:extLst>
              </p:cNvPr>
              <p:cNvSpPr txBox="1"/>
              <p:nvPr/>
            </p:nvSpPr>
            <p:spPr>
              <a:xfrm>
                <a:off x="862028" y="2889705"/>
                <a:ext cx="2409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First vertex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reachable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C74E20-C158-B554-2874-EFA03115E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28" y="2889705"/>
                <a:ext cx="2409884" cy="830997"/>
              </a:xfrm>
              <a:prstGeom prst="rect">
                <a:avLst/>
              </a:prstGeom>
              <a:blipFill>
                <a:blip r:embed="rId8"/>
                <a:stretch>
                  <a:fillRect l="-3788" t="-5882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CE6B30-61AB-F58C-3E9A-610E45FA855E}"/>
              </a:ext>
            </a:extLst>
          </p:cNvPr>
          <p:cNvCxnSpPr>
            <a:cxnSpLocks/>
          </p:cNvCxnSpPr>
          <p:nvPr/>
        </p:nvCxnSpPr>
        <p:spPr>
          <a:xfrm>
            <a:off x="3230985" y="3306308"/>
            <a:ext cx="2325910" cy="12269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BFF4C1-BB7D-336B-2CC7-314938D20B4C}"/>
                  </a:ext>
                </a:extLst>
              </p:cNvPr>
              <p:cNvSpPr txBox="1"/>
              <p:nvPr/>
            </p:nvSpPr>
            <p:spPr>
              <a:xfrm>
                <a:off x="7409029" y="2195653"/>
                <a:ext cx="2409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Last vertex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that reaches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4BFF4C1-BB7D-336B-2CC7-314938D20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29" y="2195653"/>
                <a:ext cx="2409884" cy="830997"/>
              </a:xfrm>
              <a:prstGeom prst="rect">
                <a:avLst/>
              </a:prstGeom>
              <a:blipFill>
                <a:blip r:embed="rId9"/>
                <a:stretch>
                  <a:fillRect l="-3788" t="-5882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C35AC9-6D78-8E0C-5B14-B0B57AEA5237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6802932" y="3092723"/>
            <a:ext cx="1481095" cy="245158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5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/>
      <p:bldP spid="21" grpId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F521-B6BB-A656-FD0E-9CC76E03B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0628BB-5FC7-79F6-CA60-11A107F1DF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Reachability Labels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0628BB-5FC7-79F6-CA60-11A107F1D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8C15-3ADB-8897-2F8E-3CA5C0D7B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Planar concept: Path Separators</a:t>
            </a: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E23C2D-A74B-1471-AC9D-FB3072149B1A}"/>
              </a:ext>
            </a:extLst>
          </p:cNvPr>
          <p:cNvSpPr/>
          <p:nvPr/>
        </p:nvSpPr>
        <p:spPr>
          <a:xfrm>
            <a:off x="1730828" y="2889705"/>
            <a:ext cx="4093029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9E2C9B1-A312-DC30-6F85-95686A162A39}"/>
              </a:ext>
            </a:extLst>
          </p:cNvPr>
          <p:cNvSpPr/>
          <p:nvPr/>
        </p:nvSpPr>
        <p:spPr>
          <a:xfrm>
            <a:off x="2250115" y="3526620"/>
            <a:ext cx="3352804" cy="2210536"/>
          </a:xfrm>
          <a:custGeom>
            <a:avLst/>
            <a:gdLst>
              <a:gd name="connsiteX0" fmla="*/ 0 w 2599366"/>
              <a:gd name="connsiteY0" fmla="*/ 1125117 h 1125117"/>
              <a:gd name="connsiteX1" fmla="*/ 1121229 w 2599366"/>
              <a:gd name="connsiteY1" fmla="*/ 14774 h 1125117"/>
              <a:gd name="connsiteX2" fmla="*/ 2558143 w 2599366"/>
              <a:gd name="connsiteY2" fmla="*/ 526403 h 1125117"/>
              <a:gd name="connsiteX3" fmla="*/ 2068286 w 2599366"/>
              <a:gd name="connsiteY3" fmla="*/ 1092460 h 1125117"/>
              <a:gd name="connsiteX0" fmla="*/ 0 w 2599366"/>
              <a:gd name="connsiteY0" fmla="*/ 1204380 h 1204380"/>
              <a:gd name="connsiteX1" fmla="*/ 838201 w 2599366"/>
              <a:gd name="connsiteY1" fmla="*/ 12750 h 1204380"/>
              <a:gd name="connsiteX2" fmla="*/ 2558143 w 2599366"/>
              <a:gd name="connsiteY2" fmla="*/ 605666 h 1204380"/>
              <a:gd name="connsiteX3" fmla="*/ 2068286 w 2599366"/>
              <a:gd name="connsiteY3" fmla="*/ 1171723 h 1204380"/>
              <a:gd name="connsiteX0" fmla="*/ 0 w 2599366"/>
              <a:gd name="connsiteY0" fmla="*/ 1193406 h 1193406"/>
              <a:gd name="connsiteX1" fmla="*/ 838201 w 2599366"/>
              <a:gd name="connsiteY1" fmla="*/ 1776 h 1193406"/>
              <a:gd name="connsiteX2" fmla="*/ 2558143 w 2599366"/>
              <a:gd name="connsiteY2" fmla="*/ 594692 h 1193406"/>
              <a:gd name="connsiteX3" fmla="*/ 2068286 w 2599366"/>
              <a:gd name="connsiteY3" fmla="*/ 1160749 h 1193406"/>
              <a:gd name="connsiteX0" fmla="*/ 0 w 2599366"/>
              <a:gd name="connsiteY0" fmla="*/ 680711 h 680711"/>
              <a:gd name="connsiteX1" fmla="*/ 435429 w 2599366"/>
              <a:gd name="connsiteY1" fmla="*/ 37775 h 680711"/>
              <a:gd name="connsiteX2" fmla="*/ 2558143 w 2599366"/>
              <a:gd name="connsiteY2" fmla="*/ 81997 h 680711"/>
              <a:gd name="connsiteX3" fmla="*/ 2068286 w 2599366"/>
              <a:gd name="connsiteY3" fmla="*/ 648054 h 680711"/>
              <a:gd name="connsiteX0" fmla="*/ 0 w 2599366"/>
              <a:gd name="connsiteY0" fmla="*/ 876451 h 876451"/>
              <a:gd name="connsiteX1" fmla="*/ 435429 w 2599366"/>
              <a:gd name="connsiteY1" fmla="*/ 233515 h 876451"/>
              <a:gd name="connsiteX2" fmla="*/ 2558143 w 2599366"/>
              <a:gd name="connsiteY2" fmla="*/ 277737 h 876451"/>
              <a:gd name="connsiteX3" fmla="*/ 2068286 w 2599366"/>
              <a:gd name="connsiteY3" fmla="*/ 843794 h 876451"/>
              <a:gd name="connsiteX0" fmla="*/ 0 w 2599366"/>
              <a:gd name="connsiteY0" fmla="*/ 876451 h 876451"/>
              <a:gd name="connsiteX1" fmla="*/ 435429 w 2599366"/>
              <a:gd name="connsiteY1" fmla="*/ 233515 h 876451"/>
              <a:gd name="connsiteX2" fmla="*/ 2558143 w 2599366"/>
              <a:gd name="connsiteY2" fmla="*/ 277737 h 876451"/>
              <a:gd name="connsiteX3" fmla="*/ 2068286 w 2599366"/>
              <a:gd name="connsiteY3" fmla="*/ 843794 h 876451"/>
              <a:gd name="connsiteX0" fmla="*/ 0 w 2599366"/>
              <a:gd name="connsiteY0" fmla="*/ 876451 h 876451"/>
              <a:gd name="connsiteX1" fmla="*/ 435429 w 2599366"/>
              <a:gd name="connsiteY1" fmla="*/ 233515 h 876451"/>
              <a:gd name="connsiteX2" fmla="*/ 2558143 w 2599366"/>
              <a:gd name="connsiteY2" fmla="*/ 277737 h 876451"/>
              <a:gd name="connsiteX3" fmla="*/ 2068286 w 2599366"/>
              <a:gd name="connsiteY3" fmla="*/ 843794 h 876451"/>
              <a:gd name="connsiteX0" fmla="*/ 0 w 2119590"/>
              <a:gd name="connsiteY0" fmla="*/ 1157267 h 1157267"/>
              <a:gd name="connsiteX1" fmla="*/ 435429 w 2119590"/>
              <a:gd name="connsiteY1" fmla="*/ 514331 h 1157267"/>
              <a:gd name="connsiteX2" fmla="*/ 925286 w 2119590"/>
              <a:gd name="connsiteY2" fmla="*/ 40343 h 1157267"/>
              <a:gd name="connsiteX3" fmla="*/ 2068286 w 2119590"/>
              <a:gd name="connsiteY3" fmla="*/ 1124610 h 1157267"/>
              <a:gd name="connsiteX0" fmla="*/ 0 w 2127049"/>
              <a:gd name="connsiteY0" fmla="*/ 1166874 h 1166874"/>
              <a:gd name="connsiteX1" fmla="*/ 435429 w 2127049"/>
              <a:gd name="connsiteY1" fmla="*/ 523938 h 1166874"/>
              <a:gd name="connsiteX2" fmla="*/ 1121229 w 2127049"/>
              <a:gd name="connsiteY2" fmla="*/ 39788 h 1166874"/>
              <a:gd name="connsiteX3" fmla="*/ 2068286 w 2127049"/>
              <a:gd name="connsiteY3" fmla="*/ 1134217 h 1166874"/>
              <a:gd name="connsiteX0" fmla="*/ 0 w 2127049"/>
              <a:gd name="connsiteY0" fmla="*/ 1187031 h 1187031"/>
              <a:gd name="connsiteX1" fmla="*/ 435429 w 2127049"/>
              <a:gd name="connsiteY1" fmla="*/ 544095 h 1187031"/>
              <a:gd name="connsiteX2" fmla="*/ 1121229 w 2127049"/>
              <a:gd name="connsiteY2" fmla="*/ 59945 h 1187031"/>
              <a:gd name="connsiteX3" fmla="*/ 2068286 w 2127049"/>
              <a:gd name="connsiteY3" fmla="*/ 1154374 h 1187031"/>
              <a:gd name="connsiteX0" fmla="*/ 0 w 2127049"/>
              <a:gd name="connsiteY0" fmla="*/ 1180927 h 1180927"/>
              <a:gd name="connsiteX1" fmla="*/ 402772 w 2127049"/>
              <a:gd name="connsiteY1" fmla="*/ 588796 h 1180927"/>
              <a:gd name="connsiteX2" fmla="*/ 1121229 w 2127049"/>
              <a:gd name="connsiteY2" fmla="*/ 53841 h 1180927"/>
              <a:gd name="connsiteX3" fmla="*/ 2068286 w 2127049"/>
              <a:gd name="connsiteY3" fmla="*/ 1148270 h 1180927"/>
              <a:gd name="connsiteX0" fmla="*/ 0 w 2127049"/>
              <a:gd name="connsiteY0" fmla="*/ 1174061 h 1174061"/>
              <a:gd name="connsiteX1" fmla="*/ 337457 w 2127049"/>
              <a:gd name="connsiteY1" fmla="*/ 653057 h 1174061"/>
              <a:gd name="connsiteX2" fmla="*/ 1121229 w 2127049"/>
              <a:gd name="connsiteY2" fmla="*/ 46975 h 1174061"/>
              <a:gd name="connsiteX3" fmla="*/ 2068286 w 2127049"/>
              <a:gd name="connsiteY3" fmla="*/ 1141404 h 1174061"/>
              <a:gd name="connsiteX0" fmla="*/ 0 w 2127049"/>
              <a:gd name="connsiteY0" fmla="*/ 1174879 h 1174879"/>
              <a:gd name="connsiteX1" fmla="*/ 337457 w 2127049"/>
              <a:gd name="connsiteY1" fmla="*/ 653875 h 1174879"/>
              <a:gd name="connsiteX2" fmla="*/ 1121229 w 2127049"/>
              <a:gd name="connsiteY2" fmla="*/ 47793 h 1174879"/>
              <a:gd name="connsiteX3" fmla="*/ 2068286 w 2127049"/>
              <a:gd name="connsiteY3" fmla="*/ 1142222 h 1174879"/>
              <a:gd name="connsiteX0" fmla="*/ 0 w 2127049"/>
              <a:gd name="connsiteY0" fmla="*/ 1367663 h 1367663"/>
              <a:gd name="connsiteX1" fmla="*/ 903514 w 2127049"/>
              <a:gd name="connsiteY1" fmla="*/ 237000 h 1367663"/>
              <a:gd name="connsiteX2" fmla="*/ 1121229 w 2127049"/>
              <a:gd name="connsiteY2" fmla="*/ 240577 h 1367663"/>
              <a:gd name="connsiteX3" fmla="*/ 2068286 w 2127049"/>
              <a:gd name="connsiteY3" fmla="*/ 1335006 h 1367663"/>
              <a:gd name="connsiteX0" fmla="*/ 0 w 2262618"/>
              <a:gd name="connsiteY0" fmla="*/ 1158773 h 2312155"/>
              <a:gd name="connsiteX1" fmla="*/ 903514 w 2262618"/>
              <a:gd name="connsiteY1" fmla="*/ 28110 h 2312155"/>
              <a:gd name="connsiteX2" fmla="*/ 2090058 w 2262618"/>
              <a:gd name="connsiteY2" fmla="*/ 2297588 h 2312155"/>
              <a:gd name="connsiteX3" fmla="*/ 2068286 w 2262618"/>
              <a:gd name="connsiteY3" fmla="*/ 1126116 h 2312155"/>
              <a:gd name="connsiteX0" fmla="*/ 0 w 3400407"/>
              <a:gd name="connsiteY0" fmla="*/ 1158773 h 2312808"/>
              <a:gd name="connsiteX1" fmla="*/ 903514 w 3400407"/>
              <a:gd name="connsiteY1" fmla="*/ 28110 h 2312808"/>
              <a:gd name="connsiteX2" fmla="*/ 2090058 w 3400407"/>
              <a:gd name="connsiteY2" fmla="*/ 2297588 h 2312808"/>
              <a:gd name="connsiteX3" fmla="*/ 3352800 w 3400407"/>
              <a:gd name="connsiteY3" fmla="*/ 1197243 h 2312808"/>
              <a:gd name="connsiteX0" fmla="*/ 0 w 3396403"/>
              <a:gd name="connsiteY0" fmla="*/ 1150882 h 2103935"/>
              <a:gd name="connsiteX1" fmla="*/ 903514 w 3396403"/>
              <a:gd name="connsiteY1" fmla="*/ 20219 h 2103935"/>
              <a:gd name="connsiteX2" fmla="*/ 1937658 w 3396403"/>
              <a:gd name="connsiteY2" fmla="*/ 2086477 h 2103935"/>
              <a:gd name="connsiteX3" fmla="*/ 3352800 w 3396403"/>
              <a:gd name="connsiteY3" fmla="*/ 1189352 h 2103935"/>
              <a:gd name="connsiteX0" fmla="*/ 0 w 3396403"/>
              <a:gd name="connsiteY0" fmla="*/ 1148068 h 2101121"/>
              <a:gd name="connsiteX1" fmla="*/ 903514 w 3396403"/>
              <a:gd name="connsiteY1" fmla="*/ 17405 h 2101121"/>
              <a:gd name="connsiteX2" fmla="*/ 1937658 w 3396403"/>
              <a:gd name="connsiteY2" fmla="*/ 2083663 h 2101121"/>
              <a:gd name="connsiteX3" fmla="*/ 3352800 w 3396403"/>
              <a:gd name="connsiteY3" fmla="*/ 1186538 h 2101121"/>
              <a:gd name="connsiteX0" fmla="*/ 0 w 3396403"/>
              <a:gd name="connsiteY0" fmla="*/ 1152263 h 2105316"/>
              <a:gd name="connsiteX1" fmla="*/ 903514 w 3396403"/>
              <a:gd name="connsiteY1" fmla="*/ 21600 h 2105316"/>
              <a:gd name="connsiteX2" fmla="*/ 1937658 w 3396403"/>
              <a:gd name="connsiteY2" fmla="*/ 2087858 h 2105316"/>
              <a:gd name="connsiteX3" fmla="*/ 3352800 w 3396403"/>
              <a:gd name="connsiteY3" fmla="*/ 1190733 h 2105316"/>
              <a:gd name="connsiteX0" fmla="*/ 0 w 3396403"/>
              <a:gd name="connsiteY0" fmla="*/ 1152263 h 2105316"/>
              <a:gd name="connsiteX1" fmla="*/ 903514 w 3396403"/>
              <a:gd name="connsiteY1" fmla="*/ 21600 h 2105316"/>
              <a:gd name="connsiteX2" fmla="*/ 101196 w 3396403"/>
              <a:gd name="connsiteY2" fmla="*/ 593833 h 2105316"/>
              <a:gd name="connsiteX3" fmla="*/ 1937658 w 3396403"/>
              <a:gd name="connsiteY3" fmla="*/ 2087858 h 2105316"/>
              <a:gd name="connsiteX4" fmla="*/ 3352800 w 3396403"/>
              <a:gd name="connsiteY4" fmla="*/ 1190733 h 2105316"/>
              <a:gd name="connsiteX0" fmla="*/ 0 w 3396403"/>
              <a:gd name="connsiteY0" fmla="*/ 1134602 h 2087655"/>
              <a:gd name="connsiteX1" fmla="*/ 903514 w 3396403"/>
              <a:gd name="connsiteY1" fmla="*/ 3939 h 2087655"/>
              <a:gd name="connsiteX2" fmla="*/ 1929996 w 3396403"/>
              <a:gd name="connsiteY2" fmla="*/ 809875 h 2087655"/>
              <a:gd name="connsiteX3" fmla="*/ 1937658 w 3396403"/>
              <a:gd name="connsiteY3" fmla="*/ 2070197 h 2087655"/>
              <a:gd name="connsiteX4" fmla="*/ 3352800 w 3396403"/>
              <a:gd name="connsiteY4" fmla="*/ 1173072 h 2087655"/>
              <a:gd name="connsiteX0" fmla="*/ 0 w 3396403"/>
              <a:gd name="connsiteY0" fmla="*/ 1131102 h 2084155"/>
              <a:gd name="connsiteX1" fmla="*/ 903514 w 3396403"/>
              <a:gd name="connsiteY1" fmla="*/ 439 h 2084155"/>
              <a:gd name="connsiteX2" fmla="*/ 1494567 w 3396403"/>
              <a:gd name="connsiteY2" fmla="*/ 1243298 h 2084155"/>
              <a:gd name="connsiteX3" fmla="*/ 1937658 w 3396403"/>
              <a:gd name="connsiteY3" fmla="*/ 2066697 h 2084155"/>
              <a:gd name="connsiteX4" fmla="*/ 3352800 w 3396403"/>
              <a:gd name="connsiteY4" fmla="*/ 1169572 h 2084155"/>
              <a:gd name="connsiteX0" fmla="*/ 0 w 3396403"/>
              <a:gd name="connsiteY0" fmla="*/ 1131102 h 2084155"/>
              <a:gd name="connsiteX1" fmla="*/ 903514 w 3396403"/>
              <a:gd name="connsiteY1" fmla="*/ 439 h 2084155"/>
              <a:gd name="connsiteX2" fmla="*/ 1494567 w 3396403"/>
              <a:gd name="connsiteY2" fmla="*/ 1243298 h 2084155"/>
              <a:gd name="connsiteX3" fmla="*/ 1937658 w 3396403"/>
              <a:gd name="connsiteY3" fmla="*/ 2066697 h 2084155"/>
              <a:gd name="connsiteX4" fmla="*/ 3352800 w 3396403"/>
              <a:gd name="connsiteY4" fmla="*/ 1169572 h 2084155"/>
              <a:gd name="connsiteX0" fmla="*/ 0 w 3396403"/>
              <a:gd name="connsiteY0" fmla="*/ 1131102 h 2084155"/>
              <a:gd name="connsiteX1" fmla="*/ 903514 w 3396403"/>
              <a:gd name="connsiteY1" fmla="*/ 439 h 2084155"/>
              <a:gd name="connsiteX2" fmla="*/ 1494567 w 3396403"/>
              <a:gd name="connsiteY2" fmla="*/ 1243298 h 2084155"/>
              <a:gd name="connsiteX3" fmla="*/ 1937658 w 3396403"/>
              <a:gd name="connsiteY3" fmla="*/ 2066697 h 2084155"/>
              <a:gd name="connsiteX4" fmla="*/ 3352800 w 3396403"/>
              <a:gd name="connsiteY4" fmla="*/ 1169572 h 2084155"/>
              <a:gd name="connsiteX0" fmla="*/ 0 w 3396403"/>
              <a:gd name="connsiteY0" fmla="*/ 1131102 h 2084155"/>
              <a:gd name="connsiteX1" fmla="*/ 903514 w 3396403"/>
              <a:gd name="connsiteY1" fmla="*/ 439 h 2084155"/>
              <a:gd name="connsiteX2" fmla="*/ 1494567 w 3396403"/>
              <a:gd name="connsiteY2" fmla="*/ 1243298 h 2084155"/>
              <a:gd name="connsiteX3" fmla="*/ 1937658 w 3396403"/>
              <a:gd name="connsiteY3" fmla="*/ 2066697 h 2084155"/>
              <a:gd name="connsiteX4" fmla="*/ 3352800 w 3396403"/>
              <a:gd name="connsiteY4" fmla="*/ 1169572 h 2084155"/>
              <a:gd name="connsiteX0" fmla="*/ 0 w 3396403"/>
              <a:gd name="connsiteY0" fmla="*/ 1131102 h 2084155"/>
              <a:gd name="connsiteX1" fmla="*/ 903514 w 3396403"/>
              <a:gd name="connsiteY1" fmla="*/ 439 h 2084155"/>
              <a:gd name="connsiteX2" fmla="*/ 1494567 w 3396403"/>
              <a:gd name="connsiteY2" fmla="*/ 1243298 h 2084155"/>
              <a:gd name="connsiteX3" fmla="*/ 1937658 w 3396403"/>
              <a:gd name="connsiteY3" fmla="*/ 2066697 h 2084155"/>
              <a:gd name="connsiteX4" fmla="*/ 3352800 w 3396403"/>
              <a:gd name="connsiteY4" fmla="*/ 1169572 h 2084155"/>
              <a:gd name="connsiteX0" fmla="*/ 0 w 3396403"/>
              <a:gd name="connsiteY0" fmla="*/ 1130798 h 2083851"/>
              <a:gd name="connsiteX1" fmla="*/ 903514 w 3396403"/>
              <a:gd name="connsiteY1" fmla="*/ 135 h 2083851"/>
              <a:gd name="connsiteX2" fmla="*/ 1298624 w 3396403"/>
              <a:gd name="connsiteY2" fmla="*/ 1192189 h 2083851"/>
              <a:gd name="connsiteX3" fmla="*/ 1937658 w 3396403"/>
              <a:gd name="connsiteY3" fmla="*/ 2066393 h 2083851"/>
              <a:gd name="connsiteX4" fmla="*/ 3352800 w 3396403"/>
              <a:gd name="connsiteY4" fmla="*/ 1169268 h 2083851"/>
              <a:gd name="connsiteX0" fmla="*/ 0 w 3396403"/>
              <a:gd name="connsiteY0" fmla="*/ 1130798 h 2083851"/>
              <a:gd name="connsiteX1" fmla="*/ 903514 w 3396403"/>
              <a:gd name="connsiteY1" fmla="*/ 135 h 2083851"/>
              <a:gd name="connsiteX2" fmla="*/ 1298624 w 3396403"/>
              <a:gd name="connsiteY2" fmla="*/ 1192189 h 2083851"/>
              <a:gd name="connsiteX3" fmla="*/ 1937658 w 3396403"/>
              <a:gd name="connsiteY3" fmla="*/ 2066393 h 2083851"/>
              <a:gd name="connsiteX4" fmla="*/ 3352800 w 3396403"/>
              <a:gd name="connsiteY4" fmla="*/ 1169268 h 2083851"/>
              <a:gd name="connsiteX0" fmla="*/ 0 w 3403041"/>
              <a:gd name="connsiteY0" fmla="*/ 1130798 h 2063790"/>
              <a:gd name="connsiteX1" fmla="*/ 903514 w 3403041"/>
              <a:gd name="connsiteY1" fmla="*/ 135 h 2063790"/>
              <a:gd name="connsiteX2" fmla="*/ 1298624 w 3403041"/>
              <a:gd name="connsiteY2" fmla="*/ 1192189 h 2063790"/>
              <a:gd name="connsiteX3" fmla="*/ 2177144 w 3403041"/>
              <a:gd name="connsiteY3" fmla="*/ 2046071 h 2063790"/>
              <a:gd name="connsiteX4" fmla="*/ 3352800 w 3403041"/>
              <a:gd name="connsiteY4" fmla="*/ 1169268 h 2063790"/>
              <a:gd name="connsiteX0" fmla="*/ 0 w 3403041"/>
              <a:gd name="connsiteY0" fmla="*/ 1144093 h 2077085"/>
              <a:gd name="connsiteX1" fmla="*/ 903514 w 3403041"/>
              <a:gd name="connsiteY1" fmla="*/ 13430 h 2077085"/>
              <a:gd name="connsiteX2" fmla="*/ 1472795 w 3403041"/>
              <a:gd name="connsiteY2" fmla="*/ 717757 h 2077085"/>
              <a:gd name="connsiteX3" fmla="*/ 2177144 w 3403041"/>
              <a:gd name="connsiteY3" fmla="*/ 2059366 h 2077085"/>
              <a:gd name="connsiteX4" fmla="*/ 3352800 w 3403041"/>
              <a:gd name="connsiteY4" fmla="*/ 1182563 h 2077085"/>
              <a:gd name="connsiteX0" fmla="*/ 0 w 3403041"/>
              <a:gd name="connsiteY0" fmla="*/ 1130679 h 2063671"/>
              <a:gd name="connsiteX1" fmla="*/ 903514 w 3403041"/>
              <a:gd name="connsiteY1" fmla="*/ 16 h 2063671"/>
              <a:gd name="connsiteX2" fmla="*/ 1320395 w 3403041"/>
              <a:gd name="connsiteY2" fmla="*/ 1151427 h 2063671"/>
              <a:gd name="connsiteX3" fmla="*/ 2177144 w 3403041"/>
              <a:gd name="connsiteY3" fmla="*/ 2045952 h 2063671"/>
              <a:gd name="connsiteX4" fmla="*/ 3352800 w 3403041"/>
              <a:gd name="connsiteY4" fmla="*/ 1169149 h 2063671"/>
              <a:gd name="connsiteX0" fmla="*/ 0 w 3403041"/>
              <a:gd name="connsiteY0" fmla="*/ 1130679 h 2063671"/>
              <a:gd name="connsiteX1" fmla="*/ 903514 w 3403041"/>
              <a:gd name="connsiteY1" fmla="*/ 16 h 2063671"/>
              <a:gd name="connsiteX2" fmla="*/ 1320395 w 3403041"/>
              <a:gd name="connsiteY2" fmla="*/ 1151427 h 2063671"/>
              <a:gd name="connsiteX3" fmla="*/ 2177144 w 3403041"/>
              <a:gd name="connsiteY3" fmla="*/ 2045952 h 2063671"/>
              <a:gd name="connsiteX4" fmla="*/ 3352800 w 3403041"/>
              <a:gd name="connsiteY4" fmla="*/ 1169149 h 2063671"/>
              <a:gd name="connsiteX0" fmla="*/ 0 w 3403041"/>
              <a:gd name="connsiteY0" fmla="*/ 1130679 h 2063671"/>
              <a:gd name="connsiteX1" fmla="*/ 903514 w 3403041"/>
              <a:gd name="connsiteY1" fmla="*/ 16 h 2063671"/>
              <a:gd name="connsiteX2" fmla="*/ 1320395 w 3403041"/>
              <a:gd name="connsiteY2" fmla="*/ 1151427 h 2063671"/>
              <a:gd name="connsiteX3" fmla="*/ 2177144 w 3403041"/>
              <a:gd name="connsiteY3" fmla="*/ 2045952 h 2063671"/>
              <a:gd name="connsiteX4" fmla="*/ 3352800 w 3403041"/>
              <a:gd name="connsiteY4" fmla="*/ 1169149 h 2063671"/>
              <a:gd name="connsiteX0" fmla="*/ 0 w 3352800"/>
              <a:gd name="connsiteY0" fmla="*/ 1130679 h 2156461"/>
              <a:gd name="connsiteX1" fmla="*/ 903514 w 3352800"/>
              <a:gd name="connsiteY1" fmla="*/ 16 h 2156461"/>
              <a:gd name="connsiteX2" fmla="*/ 1320395 w 3352800"/>
              <a:gd name="connsiteY2" fmla="*/ 1151427 h 2156461"/>
              <a:gd name="connsiteX3" fmla="*/ 2177144 w 3352800"/>
              <a:gd name="connsiteY3" fmla="*/ 2045952 h 2156461"/>
              <a:gd name="connsiteX4" fmla="*/ 2202139 w 3352800"/>
              <a:gd name="connsiteY4" fmla="*/ 2045591 h 2156461"/>
              <a:gd name="connsiteX5" fmla="*/ 3352800 w 3352800"/>
              <a:gd name="connsiteY5" fmla="*/ 1169149 h 2156461"/>
              <a:gd name="connsiteX0" fmla="*/ 0 w 3352800"/>
              <a:gd name="connsiteY0" fmla="*/ 1130679 h 2156461"/>
              <a:gd name="connsiteX1" fmla="*/ 903514 w 3352800"/>
              <a:gd name="connsiteY1" fmla="*/ 16 h 2156461"/>
              <a:gd name="connsiteX2" fmla="*/ 1320395 w 3352800"/>
              <a:gd name="connsiteY2" fmla="*/ 1151427 h 2156461"/>
              <a:gd name="connsiteX3" fmla="*/ 2177144 w 3352800"/>
              <a:gd name="connsiteY3" fmla="*/ 2045952 h 2156461"/>
              <a:gd name="connsiteX4" fmla="*/ 2202139 w 3352800"/>
              <a:gd name="connsiteY4" fmla="*/ 2045591 h 2156461"/>
              <a:gd name="connsiteX5" fmla="*/ 3352800 w 3352800"/>
              <a:gd name="connsiteY5" fmla="*/ 1169149 h 2156461"/>
              <a:gd name="connsiteX0" fmla="*/ 0 w 3352800"/>
              <a:gd name="connsiteY0" fmla="*/ 1130679 h 2083039"/>
              <a:gd name="connsiteX1" fmla="*/ 903514 w 3352800"/>
              <a:gd name="connsiteY1" fmla="*/ 16 h 2083039"/>
              <a:gd name="connsiteX2" fmla="*/ 1320395 w 3352800"/>
              <a:gd name="connsiteY2" fmla="*/ 1151427 h 2083039"/>
              <a:gd name="connsiteX3" fmla="*/ 2177144 w 3352800"/>
              <a:gd name="connsiteY3" fmla="*/ 2045952 h 2083039"/>
              <a:gd name="connsiteX4" fmla="*/ 2594025 w 3352800"/>
              <a:gd name="connsiteY4" fmla="*/ 1710278 h 2083039"/>
              <a:gd name="connsiteX5" fmla="*/ 3352800 w 3352800"/>
              <a:gd name="connsiteY5" fmla="*/ 1169149 h 2083039"/>
              <a:gd name="connsiteX0" fmla="*/ 0 w 3352800"/>
              <a:gd name="connsiteY0" fmla="*/ 1130679 h 2074751"/>
              <a:gd name="connsiteX1" fmla="*/ 903514 w 3352800"/>
              <a:gd name="connsiteY1" fmla="*/ 16 h 2074751"/>
              <a:gd name="connsiteX2" fmla="*/ 1320395 w 3352800"/>
              <a:gd name="connsiteY2" fmla="*/ 1151427 h 2074751"/>
              <a:gd name="connsiteX3" fmla="*/ 2177144 w 3352800"/>
              <a:gd name="connsiteY3" fmla="*/ 2045952 h 2074751"/>
              <a:gd name="connsiteX4" fmla="*/ 2648454 w 3352800"/>
              <a:gd name="connsiteY4" fmla="*/ 1578185 h 2074751"/>
              <a:gd name="connsiteX5" fmla="*/ 3352800 w 3352800"/>
              <a:gd name="connsiteY5" fmla="*/ 1169149 h 2074751"/>
              <a:gd name="connsiteX0" fmla="*/ 0 w 3352800"/>
              <a:gd name="connsiteY0" fmla="*/ 1130679 h 2074751"/>
              <a:gd name="connsiteX1" fmla="*/ 903514 w 3352800"/>
              <a:gd name="connsiteY1" fmla="*/ 16 h 2074751"/>
              <a:gd name="connsiteX2" fmla="*/ 1320395 w 3352800"/>
              <a:gd name="connsiteY2" fmla="*/ 1151427 h 2074751"/>
              <a:gd name="connsiteX3" fmla="*/ 2177144 w 3352800"/>
              <a:gd name="connsiteY3" fmla="*/ 2045952 h 2074751"/>
              <a:gd name="connsiteX4" fmla="*/ 2648454 w 3352800"/>
              <a:gd name="connsiteY4" fmla="*/ 1578185 h 2074751"/>
              <a:gd name="connsiteX5" fmla="*/ 3352800 w 3352800"/>
              <a:gd name="connsiteY5" fmla="*/ 1169149 h 2074751"/>
              <a:gd name="connsiteX0" fmla="*/ 0 w 3352800"/>
              <a:gd name="connsiteY0" fmla="*/ 1130679 h 2096691"/>
              <a:gd name="connsiteX1" fmla="*/ 903514 w 3352800"/>
              <a:gd name="connsiteY1" fmla="*/ 16 h 2096691"/>
              <a:gd name="connsiteX2" fmla="*/ 1320395 w 3352800"/>
              <a:gd name="connsiteY2" fmla="*/ 1151427 h 2096691"/>
              <a:gd name="connsiteX3" fmla="*/ 2177144 w 3352800"/>
              <a:gd name="connsiteY3" fmla="*/ 2045952 h 2096691"/>
              <a:gd name="connsiteX4" fmla="*/ 2648454 w 3352800"/>
              <a:gd name="connsiteY4" fmla="*/ 1578185 h 2096691"/>
              <a:gd name="connsiteX5" fmla="*/ 3352800 w 3352800"/>
              <a:gd name="connsiteY5" fmla="*/ 1169149 h 2096691"/>
              <a:gd name="connsiteX0" fmla="*/ 0 w 3352800"/>
              <a:gd name="connsiteY0" fmla="*/ 1130679 h 2109786"/>
              <a:gd name="connsiteX1" fmla="*/ 903514 w 3352800"/>
              <a:gd name="connsiteY1" fmla="*/ 16 h 2109786"/>
              <a:gd name="connsiteX2" fmla="*/ 1320395 w 3352800"/>
              <a:gd name="connsiteY2" fmla="*/ 1151427 h 2109786"/>
              <a:gd name="connsiteX3" fmla="*/ 2177144 w 3352800"/>
              <a:gd name="connsiteY3" fmla="*/ 2045952 h 2109786"/>
              <a:gd name="connsiteX4" fmla="*/ 2648454 w 3352800"/>
              <a:gd name="connsiteY4" fmla="*/ 1578185 h 2109786"/>
              <a:gd name="connsiteX5" fmla="*/ 3352800 w 3352800"/>
              <a:gd name="connsiteY5" fmla="*/ 1169149 h 2109786"/>
              <a:gd name="connsiteX0" fmla="*/ 0 w 3352800"/>
              <a:gd name="connsiteY0" fmla="*/ 1130679 h 2104962"/>
              <a:gd name="connsiteX1" fmla="*/ 903514 w 3352800"/>
              <a:gd name="connsiteY1" fmla="*/ 16 h 2104962"/>
              <a:gd name="connsiteX2" fmla="*/ 1320395 w 3352800"/>
              <a:gd name="connsiteY2" fmla="*/ 1151427 h 2104962"/>
              <a:gd name="connsiteX3" fmla="*/ 2177144 w 3352800"/>
              <a:gd name="connsiteY3" fmla="*/ 2045952 h 2104962"/>
              <a:gd name="connsiteX4" fmla="*/ 2648454 w 3352800"/>
              <a:gd name="connsiteY4" fmla="*/ 1578185 h 2104962"/>
              <a:gd name="connsiteX5" fmla="*/ 3352800 w 3352800"/>
              <a:gd name="connsiteY5" fmla="*/ 1169149 h 2104962"/>
              <a:gd name="connsiteX0" fmla="*/ 0 w 3352800"/>
              <a:gd name="connsiteY0" fmla="*/ 1130679 h 2045952"/>
              <a:gd name="connsiteX1" fmla="*/ 903514 w 3352800"/>
              <a:gd name="connsiteY1" fmla="*/ 16 h 2045952"/>
              <a:gd name="connsiteX2" fmla="*/ 1320395 w 3352800"/>
              <a:gd name="connsiteY2" fmla="*/ 1151427 h 2045952"/>
              <a:gd name="connsiteX3" fmla="*/ 2177144 w 3352800"/>
              <a:gd name="connsiteY3" fmla="*/ 2045952 h 2045952"/>
              <a:gd name="connsiteX4" fmla="*/ 2648454 w 3352800"/>
              <a:gd name="connsiteY4" fmla="*/ 1578185 h 2045952"/>
              <a:gd name="connsiteX5" fmla="*/ 3352800 w 3352800"/>
              <a:gd name="connsiteY5" fmla="*/ 1169149 h 2045952"/>
              <a:gd name="connsiteX0" fmla="*/ 72928 w 3425728"/>
              <a:gd name="connsiteY0" fmla="*/ 1130747 h 2046020"/>
              <a:gd name="connsiteX1" fmla="*/ 65267 w 3425728"/>
              <a:gd name="connsiteY1" fmla="*/ 1090526 h 2046020"/>
              <a:gd name="connsiteX2" fmla="*/ 976442 w 3425728"/>
              <a:gd name="connsiteY2" fmla="*/ 84 h 2046020"/>
              <a:gd name="connsiteX3" fmla="*/ 1393323 w 3425728"/>
              <a:gd name="connsiteY3" fmla="*/ 1151495 h 2046020"/>
              <a:gd name="connsiteX4" fmla="*/ 2250072 w 3425728"/>
              <a:gd name="connsiteY4" fmla="*/ 2046020 h 2046020"/>
              <a:gd name="connsiteX5" fmla="*/ 2721382 w 3425728"/>
              <a:gd name="connsiteY5" fmla="*/ 1578253 h 2046020"/>
              <a:gd name="connsiteX6" fmla="*/ 3425728 w 3425728"/>
              <a:gd name="connsiteY6" fmla="*/ 1169217 h 2046020"/>
              <a:gd name="connsiteX0" fmla="*/ 5 w 3352805"/>
              <a:gd name="connsiteY0" fmla="*/ 1142745 h 2058018"/>
              <a:gd name="connsiteX1" fmla="*/ 406001 w 3352805"/>
              <a:gd name="connsiteY1" fmla="*/ 594473 h 2058018"/>
              <a:gd name="connsiteX2" fmla="*/ 903519 w 3352805"/>
              <a:gd name="connsiteY2" fmla="*/ 12082 h 2058018"/>
              <a:gd name="connsiteX3" fmla="*/ 1320400 w 3352805"/>
              <a:gd name="connsiteY3" fmla="*/ 1163493 h 2058018"/>
              <a:gd name="connsiteX4" fmla="*/ 2177149 w 3352805"/>
              <a:gd name="connsiteY4" fmla="*/ 2058018 h 2058018"/>
              <a:gd name="connsiteX5" fmla="*/ 2648459 w 3352805"/>
              <a:gd name="connsiteY5" fmla="*/ 1590251 h 2058018"/>
              <a:gd name="connsiteX6" fmla="*/ 3352805 w 3352805"/>
              <a:gd name="connsiteY6" fmla="*/ 1181215 h 2058018"/>
              <a:gd name="connsiteX0" fmla="*/ 5 w 3352805"/>
              <a:gd name="connsiteY0" fmla="*/ 1148097 h 2063370"/>
              <a:gd name="connsiteX1" fmla="*/ 406001 w 3352805"/>
              <a:gd name="connsiteY1" fmla="*/ 599825 h 2063370"/>
              <a:gd name="connsiteX2" fmla="*/ 903519 w 3352805"/>
              <a:gd name="connsiteY2" fmla="*/ 17434 h 2063370"/>
              <a:gd name="connsiteX3" fmla="*/ 1320400 w 3352805"/>
              <a:gd name="connsiteY3" fmla="*/ 1168845 h 2063370"/>
              <a:gd name="connsiteX4" fmla="*/ 2177149 w 3352805"/>
              <a:gd name="connsiteY4" fmla="*/ 2063370 h 2063370"/>
              <a:gd name="connsiteX5" fmla="*/ 2648459 w 3352805"/>
              <a:gd name="connsiteY5" fmla="*/ 1595603 h 2063370"/>
              <a:gd name="connsiteX6" fmla="*/ 3352805 w 3352805"/>
              <a:gd name="connsiteY6" fmla="*/ 1186567 h 2063370"/>
              <a:gd name="connsiteX0" fmla="*/ 4 w 3352804"/>
              <a:gd name="connsiteY0" fmla="*/ 1148097 h 2063370"/>
              <a:gd name="connsiteX1" fmla="*/ 406000 w 3352804"/>
              <a:gd name="connsiteY1" fmla="*/ 599825 h 2063370"/>
              <a:gd name="connsiteX2" fmla="*/ 903518 w 3352804"/>
              <a:gd name="connsiteY2" fmla="*/ 17434 h 2063370"/>
              <a:gd name="connsiteX3" fmla="*/ 1320399 w 3352804"/>
              <a:gd name="connsiteY3" fmla="*/ 1168845 h 2063370"/>
              <a:gd name="connsiteX4" fmla="*/ 2177148 w 3352804"/>
              <a:gd name="connsiteY4" fmla="*/ 2063370 h 2063370"/>
              <a:gd name="connsiteX5" fmla="*/ 2648458 w 3352804"/>
              <a:gd name="connsiteY5" fmla="*/ 1595603 h 2063370"/>
              <a:gd name="connsiteX6" fmla="*/ 3352804 w 3352804"/>
              <a:gd name="connsiteY6" fmla="*/ 1186567 h 2063370"/>
              <a:gd name="connsiteX0" fmla="*/ 4 w 3352804"/>
              <a:gd name="connsiteY0" fmla="*/ 1148097 h 2063370"/>
              <a:gd name="connsiteX1" fmla="*/ 406000 w 3352804"/>
              <a:gd name="connsiteY1" fmla="*/ 599825 h 2063370"/>
              <a:gd name="connsiteX2" fmla="*/ 903518 w 3352804"/>
              <a:gd name="connsiteY2" fmla="*/ 17434 h 2063370"/>
              <a:gd name="connsiteX3" fmla="*/ 1320399 w 3352804"/>
              <a:gd name="connsiteY3" fmla="*/ 1168845 h 2063370"/>
              <a:gd name="connsiteX4" fmla="*/ 2177148 w 3352804"/>
              <a:gd name="connsiteY4" fmla="*/ 2063370 h 2063370"/>
              <a:gd name="connsiteX5" fmla="*/ 2648458 w 3352804"/>
              <a:gd name="connsiteY5" fmla="*/ 1595603 h 2063370"/>
              <a:gd name="connsiteX6" fmla="*/ 3352804 w 3352804"/>
              <a:gd name="connsiteY6" fmla="*/ 1186567 h 206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804" h="2063370">
                <a:moveTo>
                  <a:pt x="4" y="1148097"/>
                </a:moveTo>
                <a:cubicBezTo>
                  <a:pt x="-1273" y="1141394"/>
                  <a:pt x="331614" y="1143904"/>
                  <a:pt x="406000" y="599825"/>
                </a:cubicBezTo>
                <a:cubicBezTo>
                  <a:pt x="360643" y="228483"/>
                  <a:pt x="751118" y="-77403"/>
                  <a:pt x="903518" y="17434"/>
                </a:cubicBezTo>
                <a:cubicBezTo>
                  <a:pt x="1055918" y="112271"/>
                  <a:pt x="516671" y="600928"/>
                  <a:pt x="1320399" y="1168845"/>
                </a:cubicBezTo>
                <a:cubicBezTo>
                  <a:pt x="2232983" y="1584348"/>
                  <a:pt x="1635214" y="1963887"/>
                  <a:pt x="2177148" y="2063370"/>
                </a:cubicBezTo>
                <a:cubicBezTo>
                  <a:pt x="2476505" y="1988854"/>
                  <a:pt x="2463400" y="2087211"/>
                  <a:pt x="2648458" y="1595603"/>
                </a:cubicBezTo>
                <a:cubicBezTo>
                  <a:pt x="2931487" y="880453"/>
                  <a:pt x="3161027" y="1332641"/>
                  <a:pt x="3352804" y="1186567"/>
                </a:cubicBezTo>
              </a:path>
            </a:pathLst>
          </a:cu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03B734-96A9-7D2B-B424-F4C6412C28A4}"/>
              </a:ext>
            </a:extLst>
          </p:cNvPr>
          <p:cNvSpPr/>
          <p:nvPr/>
        </p:nvSpPr>
        <p:spPr>
          <a:xfrm>
            <a:off x="3147738" y="2917372"/>
            <a:ext cx="1041095" cy="383676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565A6-C73A-82B2-B37E-B39F56557CA7}"/>
                  </a:ext>
                </a:extLst>
              </p:cNvPr>
              <p:cNvSpPr txBox="1"/>
              <p:nvPr/>
            </p:nvSpPr>
            <p:spPr>
              <a:xfrm>
                <a:off x="3638682" y="2332597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D565A6-C73A-82B2-B37E-B39F56557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682" y="2332597"/>
                <a:ext cx="5501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DA7871-EAD4-0DA8-2316-DD124935301E}"/>
                  </a:ext>
                </a:extLst>
              </p:cNvPr>
              <p:cNvSpPr/>
              <p:nvPr/>
            </p:nvSpPr>
            <p:spPr>
              <a:xfrm>
                <a:off x="1730828" y="449285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3DA7871-EAD4-0DA8-2316-DD1249353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28" y="4492851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79D4B4-C80D-06E4-0617-F59B15B0E7C2}"/>
                  </a:ext>
                </a:extLst>
              </p:cNvPr>
              <p:cNvSpPr/>
              <p:nvPr/>
            </p:nvSpPr>
            <p:spPr>
              <a:xfrm>
                <a:off x="3125967" y="3306308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679D4B4-C80D-06E4-0617-F59B15B0E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3306308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B88CE91-DCB7-983B-DE7C-74E56A6E5622}"/>
                  </a:ext>
                </a:extLst>
              </p:cNvPr>
              <p:cNvSpPr/>
              <p:nvPr/>
            </p:nvSpPr>
            <p:spPr>
              <a:xfrm>
                <a:off x="5360814" y="449285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B88CE91-DCB7-983B-DE7C-74E56A6E5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814" y="4492851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66961A2-E843-BA16-8684-8D786F1D40F0}"/>
                  </a:ext>
                </a:extLst>
              </p:cNvPr>
              <p:cNvSpPr/>
              <p:nvPr/>
            </p:nvSpPr>
            <p:spPr>
              <a:xfrm>
                <a:off x="3924643" y="547256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66961A2-E843-BA16-8684-8D786F1D4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43" y="5472565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86C2247D-9540-C2AE-7CDD-E454B3202424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2220685" y="3551237"/>
            <a:ext cx="905282" cy="1186543"/>
          </a:xfrm>
          <a:prstGeom prst="curvedConnector3">
            <a:avLst>
              <a:gd name="adj1" fmla="val 43988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6B2C0F6-500A-10FF-1723-8BB06506FBB4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4414500" y="4794703"/>
            <a:ext cx="963525" cy="92279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D79064-EB93-99D8-75D2-40CF4E07CE82}"/>
                  </a:ext>
                </a:extLst>
              </p:cNvPr>
              <p:cNvSpPr txBox="1"/>
              <p:nvPr/>
            </p:nvSpPr>
            <p:spPr>
              <a:xfrm>
                <a:off x="6335188" y="2624984"/>
                <a:ext cx="503201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before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can reach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!</a:t>
                </a:r>
                <a:endParaRPr lang="en-I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D79064-EB93-99D8-75D2-40CF4E07C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88" y="2624984"/>
                <a:ext cx="5032019" cy="491288"/>
              </a:xfrm>
              <a:prstGeom prst="rect">
                <a:avLst/>
              </a:prstGeom>
              <a:blipFill>
                <a:blip r:embed="rId9"/>
                <a:stretch>
                  <a:fillRect l="-1816" t="-7500" b="-25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84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B4860-0208-18D1-EEC4-BA4E70698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3FBA95-F16E-5D12-7753-19CB7EAE43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Reachability Labels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B3FBA95-F16E-5D12-7753-19CB7EAE4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4D06-3975-2D01-C274-C14AD2676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Planar concept: Path Separators</a:t>
            </a: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F3C671-0BD0-ACCA-5481-6CBC4DE8D2B1}"/>
              </a:ext>
            </a:extLst>
          </p:cNvPr>
          <p:cNvSpPr/>
          <p:nvPr/>
        </p:nvSpPr>
        <p:spPr>
          <a:xfrm>
            <a:off x="1730828" y="2889705"/>
            <a:ext cx="4093029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6EA3211-B04A-023B-F511-112824C4A4BB}"/>
              </a:ext>
            </a:extLst>
          </p:cNvPr>
          <p:cNvSpPr/>
          <p:nvPr/>
        </p:nvSpPr>
        <p:spPr>
          <a:xfrm>
            <a:off x="3147738" y="2917372"/>
            <a:ext cx="1041095" cy="383676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E29497-B317-F37C-36F3-5026A3C4E1A0}"/>
                  </a:ext>
                </a:extLst>
              </p:cNvPr>
              <p:cNvSpPr txBox="1"/>
              <p:nvPr/>
            </p:nvSpPr>
            <p:spPr>
              <a:xfrm>
                <a:off x="3638682" y="2332597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E29497-B317-F37C-36F3-5026A3C4E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682" y="2332597"/>
                <a:ext cx="55015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BD1D9C-F154-617A-E8FF-4853176F3C50}"/>
                  </a:ext>
                </a:extLst>
              </p:cNvPr>
              <p:cNvSpPr/>
              <p:nvPr/>
            </p:nvSpPr>
            <p:spPr>
              <a:xfrm>
                <a:off x="1730828" y="449285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6BD1D9C-F154-617A-E8FF-4853176F3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28" y="449285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4D1C20-9E51-4259-3A23-ED3077C6FF8F}"/>
                  </a:ext>
                </a:extLst>
              </p:cNvPr>
              <p:cNvSpPr/>
              <p:nvPr/>
            </p:nvSpPr>
            <p:spPr>
              <a:xfrm>
                <a:off x="3125967" y="3306308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C4D1C20-9E51-4259-3A23-ED3077C6F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67" y="3306308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2CD8640-B10A-D1B1-DC78-3858F97A0F7B}"/>
                  </a:ext>
                </a:extLst>
              </p:cNvPr>
              <p:cNvSpPr/>
              <p:nvPr/>
            </p:nvSpPr>
            <p:spPr>
              <a:xfrm>
                <a:off x="5360814" y="449285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2CD8640-B10A-D1B1-DC78-3858F97A0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814" y="4492851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F4A247C-B2F3-180D-8263-2566E2214ADF}"/>
                  </a:ext>
                </a:extLst>
              </p:cNvPr>
              <p:cNvSpPr/>
              <p:nvPr/>
            </p:nvSpPr>
            <p:spPr>
              <a:xfrm>
                <a:off x="3924643" y="547256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F4A247C-B2F3-180D-8263-2566E2214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43" y="5472565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B7DB88-98A2-36B0-852D-D53579D3242C}"/>
                  </a:ext>
                </a:extLst>
              </p:cNvPr>
              <p:cNvSpPr txBox="1"/>
              <p:nvPr/>
            </p:nvSpPr>
            <p:spPr>
              <a:xfrm>
                <a:off x="6457499" y="2967335"/>
                <a:ext cx="4728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can reach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: the path </a:t>
                </a:r>
                <a:r>
                  <a:rPr lang="en-US" sz="2400" i="1" dirty="0"/>
                  <a:t>crosses</a:t>
                </a:r>
                <a:r>
                  <a:rPr lang="en-US" sz="2400" dirty="0"/>
                  <a:t> P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B7DB88-98A2-36B0-852D-D53579D3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99" y="2967335"/>
                <a:ext cx="4728730" cy="461665"/>
              </a:xfrm>
              <a:prstGeom prst="rect">
                <a:avLst/>
              </a:prstGeom>
              <a:blipFill>
                <a:blip r:embed="rId8"/>
                <a:stretch>
                  <a:fillRect l="-1933" t="-10526" r="-1031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BCC2CF-2836-85CD-B944-4A5CFC55F1FB}"/>
              </a:ext>
            </a:extLst>
          </p:cNvPr>
          <p:cNvSpPr/>
          <p:nvPr/>
        </p:nvSpPr>
        <p:spPr>
          <a:xfrm>
            <a:off x="2209801" y="4353274"/>
            <a:ext cx="3265714" cy="629435"/>
          </a:xfrm>
          <a:custGeom>
            <a:avLst/>
            <a:gdLst>
              <a:gd name="connsiteX0" fmla="*/ 0 w 3287486"/>
              <a:gd name="connsiteY0" fmla="*/ 527314 h 863561"/>
              <a:gd name="connsiteX1" fmla="*/ 1197429 w 3287486"/>
              <a:gd name="connsiteY1" fmla="*/ 4799 h 863561"/>
              <a:gd name="connsiteX2" fmla="*/ 2612571 w 3287486"/>
              <a:gd name="connsiteY2" fmla="*/ 799457 h 863561"/>
              <a:gd name="connsiteX3" fmla="*/ 3287486 w 3287486"/>
              <a:gd name="connsiteY3" fmla="*/ 777685 h 86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7486" h="863561">
                <a:moveTo>
                  <a:pt x="0" y="527314"/>
                </a:moveTo>
                <a:cubicBezTo>
                  <a:pt x="381000" y="243378"/>
                  <a:pt x="762001" y="-40558"/>
                  <a:pt x="1197429" y="4799"/>
                </a:cubicBezTo>
                <a:cubicBezTo>
                  <a:pt x="1632857" y="50156"/>
                  <a:pt x="2264228" y="670643"/>
                  <a:pt x="2612571" y="799457"/>
                </a:cubicBezTo>
                <a:cubicBezTo>
                  <a:pt x="2960914" y="928271"/>
                  <a:pt x="3096986" y="832114"/>
                  <a:pt x="3287486" y="777685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590F8E-D588-667A-B818-8DD2823C06F6}"/>
                  </a:ext>
                </a:extLst>
              </p:cNvPr>
              <p:cNvSpPr/>
              <p:nvPr/>
            </p:nvSpPr>
            <p:spPr>
              <a:xfrm>
                <a:off x="3015342" y="414552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A590F8E-D588-667A-B818-8DD2823C0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42" y="4145529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BE85B9-2BFD-9C62-B3FF-AE42F55EAF14}"/>
                  </a:ext>
                </a:extLst>
              </p:cNvPr>
              <p:cNvSpPr txBox="1"/>
              <p:nvPr/>
            </p:nvSpPr>
            <p:spPr>
              <a:xfrm>
                <a:off x="7689888" y="3891057"/>
                <a:ext cx="2263953" cy="626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groupCh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groupChr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BE85B9-2BFD-9C62-B3FF-AE42F55EA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888" y="3891057"/>
                <a:ext cx="2263953" cy="626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BADB6-4863-552A-0561-B9B5C5E49FC7}"/>
                  </a:ext>
                </a:extLst>
              </p:cNvPr>
              <p:cNvSpPr txBox="1"/>
              <p:nvPr/>
            </p:nvSpPr>
            <p:spPr>
              <a:xfrm>
                <a:off x="7482683" y="4979761"/>
                <a:ext cx="2678362" cy="1229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is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8BADB6-4863-552A-0561-B9B5C5E49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683" y="4979761"/>
                <a:ext cx="2678362" cy="1229952"/>
              </a:xfrm>
              <a:prstGeom prst="rect">
                <a:avLst/>
              </a:prstGeom>
              <a:blipFill>
                <a:blip r:embed="rId11"/>
                <a:stretch>
                  <a:fillRect t="-29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053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 animBg="1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0F5AC-FA4C-1F49-A390-2C2F24A6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F7D7C7-1659-A61C-CD5F-B3ECD7BAB6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Reachability Labels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F7D7C7-1659-A61C-CD5F-B3ECD7BAB6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AF3A0-0D23-F3C1-B261-C24A23A6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Planar concept: Path Separators</a:t>
            </a: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094CBF-2EB9-59DF-00EF-1877F200AB61}"/>
              </a:ext>
            </a:extLst>
          </p:cNvPr>
          <p:cNvSpPr/>
          <p:nvPr/>
        </p:nvSpPr>
        <p:spPr>
          <a:xfrm>
            <a:off x="4190998" y="2889705"/>
            <a:ext cx="4093029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B21A81-E1EB-A4F2-F8A7-2FA481F8E9E5}"/>
              </a:ext>
            </a:extLst>
          </p:cNvPr>
          <p:cNvSpPr/>
          <p:nvPr/>
        </p:nvSpPr>
        <p:spPr>
          <a:xfrm>
            <a:off x="5607908" y="2917372"/>
            <a:ext cx="1041095" cy="383676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605B38-89DE-D9C0-87B0-E0C048DE1C1F}"/>
                  </a:ext>
                </a:extLst>
              </p:cNvPr>
              <p:cNvSpPr txBox="1"/>
              <p:nvPr/>
            </p:nvSpPr>
            <p:spPr>
              <a:xfrm>
                <a:off x="6098852" y="2332597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605B38-89DE-D9C0-87B0-E0C048DE1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2" y="2332597"/>
                <a:ext cx="55015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BA37723-DC60-8582-60B7-12761D0FDE7B}"/>
                  </a:ext>
                </a:extLst>
              </p:cNvPr>
              <p:cNvSpPr/>
              <p:nvPr/>
            </p:nvSpPr>
            <p:spPr>
              <a:xfrm>
                <a:off x="4190998" y="449285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BA37723-DC60-8582-60B7-12761D0FD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8" y="449285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210CF8-41F8-44DC-DBC4-D8E3BC7746C4}"/>
                  </a:ext>
                </a:extLst>
              </p:cNvPr>
              <p:cNvSpPr/>
              <p:nvPr/>
            </p:nvSpPr>
            <p:spPr>
              <a:xfrm>
                <a:off x="5586137" y="3306308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210CF8-41F8-44DC-DBC4-D8E3BC774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37" y="3306308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D25AC83-E277-EE03-47BC-7A104E663D8B}"/>
                  </a:ext>
                </a:extLst>
              </p:cNvPr>
              <p:cNvSpPr/>
              <p:nvPr/>
            </p:nvSpPr>
            <p:spPr>
              <a:xfrm>
                <a:off x="7820984" y="449285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D25AC83-E277-EE03-47BC-7A104E663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984" y="4492851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5A531D3-2A71-BCA7-B3B3-0DF390562918}"/>
                  </a:ext>
                </a:extLst>
              </p:cNvPr>
              <p:cNvSpPr/>
              <p:nvPr/>
            </p:nvSpPr>
            <p:spPr>
              <a:xfrm>
                <a:off x="6384813" y="547256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5A531D3-2A71-BCA7-B3B3-0DF390562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13" y="5472565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590A94-2C2D-578B-61C5-E8FFE64FA10F}"/>
                  </a:ext>
                </a:extLst>
              </p:cNvPr>
              <p:cNvSpPr txBox="1"/>
              <p:nvPr/>
            </p:nvSpPr>
            <p:spPr>
              <a:xfrm>
                <a:off x="272143" y="2683981"/>
                <a:ext cx="39304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Label of            : 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Label of            :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Decide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-to-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reachability</a:t>
                </a:r>
                <a:endParaRPr lang="en-I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590A94-2C2D-578B-61C5-E8FFE64F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3" y="2683981"/>
                <a:ext cx="3930428" cy="1938992"/>
              </a:xfrm>
              <a:prstGeom prst="rect">
                <a:avLst/>
              </a:prstGeom>
              <a:blipFill>
                <a:blip r:embed="rId8"/>
                <a:stretch>
                  <a:fillRect l="-2484" t="-2516" b="-62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733D544-EDE5-3AB3-E886-00ACC2DF31CC}"/>
                  </a:ext>
                </a:extLst>
              </p:cNvPr>
              <p:cNvSpPr/>
              <p:nvPr/>
            </p:nvSpPr>
            <p:spPr>
              <a:xfrm>
                <a:off x="1589653" y="2682877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733D544-EDE5-3AB3-E886-00ACC2DF3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53" y="2682877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344B5F6-0433-DF20-283F-D9306D79BCDC}"/>
                  </a:ext>
                </a:extLst>
              </p:cNvPr>
              <p:cNvSpPr/>
              <p:nvPr/>
            </p:nvSpPr>
            <p:spPr>
              <a:xfrm>
                <a:off x="2347296" y="2669884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344B5F6-0433-DF20-283F-D9306D79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296" y="2669884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8B4231E-28D0-8BCA-0ED7-AF7044F74711}"/>
                  </a:ext>
                </a:extLst>
              </p:cNvPr>
              <p:cNvSpPr/>
              <p:nvPr/>
            </p:nvSpPr>
            <p:spPr>
              <a:xfrm>
                <a:off x="1589652" y="340854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8B4231E-28D0-8BCA-0ED7-AF7044F747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52" y="3408549"/>
                <a:ext cx="489857" cy="48985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E7A5811-8F5D-02D1-81B3-B5259FE2D238}"/>
                  </a:ext>
                </a:extLst>
              </p:cNvPr>
              <p:cNvSpPr/>
              <p:nvPr/>
            </p:nvSpPr>
            <p:spPr>
              <a:xfrm>
                <a:off x="2347295" y="342432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E7A5811-8F5D-02D1-81B3-B5259FE2D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295" y="3424323"/>
                <a:ext cx="489857" cy="489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02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53B1-4711-E628-1FA7-624520A5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E9CC13-327E-7C1C-D9FD-CEFE9609C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Reachability Labels</a:t>
                </a:r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E9CC13-327E-7C1C-D9FD-CEFE9609C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7E34-E5A2-300B-7C5B-08019DA4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Planar concept: Path Separators</a:t>
            </a:r>
            <a:br>
              <a:rPr lang="en-US" dirty="0"/>
            </a:br>
            <a:endParaRPr lang="en-US" dirty="0"/>
          </a:p>
          <a:p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39146D-E075-65C6-E075-0F46E53D92C1}"/>
              </a:ext>
            </a:extLst>
          </p:cNvPr>
          <p:cNvSpPr/>
          <p:nvPr/>
        </p:nvSpPr>
        <p:spPr>
          <a:xfrm>
            <a:off x="4190998" y="2889705"/>
            <a:ext cx="4093029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0726024-2859-B1ED-A705-AA1B316ACFCC}"/>
              </a:ext>
            </a:extLst>
          </p:cNvPr>
          <p:cNvSpPr/>
          <p:nvPr/>
        </p:nvSpPr>
        <p:spPr>
          <a:xfrm>
            <a:off x="5607908" y="2917372"/>
            <a:ext cx="1041095" cy="383676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93956-C5C3-BC19-0FD9-AF42DF277D68}"/>
                  </a:ext>
                </a:extLst>
              </p:cNvPr>
              <p:cNvSpPr txBox="1"/>
              <p:nvPr/>
            </p:nvSpPr>
            <p:spPr>
              <a:xfrm>
                <a:off x="6098852" y="2332597"/>
                <a:ext cx="550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93956-C5C3-BC19-0FD9-AF42DF27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2" y="2332597"/>
                <a:ext cx="55015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80EECC-04B5-7486-1E88-8ECCF75C47F2}"/>
                  </a:ext>
                </a:extLst>
              </p:cNvPr>
              <p:cNvSpPr/>
              <p:nvPr/>
            </p:nvSpPr>
            <p:spPr>
              <a:xfrm>
                <a:off x="4775154" y="3783690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80EECC-04B5-7486-1E88-8ECCF75C4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54" y="3783690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F086F00-BEC7-4ED6-3538-8D4C276FC5C3}"/>
                  </a:ext>
                </a:extLst>
              </p:cNvPr>
              <p:cNvSpPr/>
              <p:nvPr/>
            </p:nvSpPr>
            <p:spPr>
              <a:xfrm>
                <a:off x="4899453" y="547256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F086F00-BEC7-4ED6-3538-8D4C276FC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53" y="5472565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78DF5A-4850-5323-AB07-FC6568F124A0}"/>
                  </a:ext>
                </a:extLst>
              </p:cNvPr>
              <p:cNvSpPr txBox="1"/>
              <p:nvPr/>
            </p:nvSpPr>
            <p:spPr>
              <a:xfrm>
                <a:off x="272143" y="2683981"/>
                <a:ext cx="39304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Label of            : 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Label of            :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Decide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-to-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reachability</a:t>
                </a:r>
                <a:endParaRPr lang="en-I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78DF5A-4850-5323-AB07-FC6568F1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3" y="2683981"/>
                <a:ext cx="3930428" cy="1938992"/>
              </a:xfrm>
              <a:prstGeom prst="rect">
                <a:avLst/>
              </a:prstGeom>
              <a:blipFill>
                <a:blip r:embed="rId6"/>
                <a:stretch>
                  <a:fillRect l="-2484" t="-2516" b="-62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CC4BAF4-88D8-2327-8054-40B40E520743}"/>
                  </a:ext>
                </a:extLst>
              </p:cNvPr>
              <p:cNvSpPr/>
              <p:nvPr/>
            </p:nvSpPr>
            <p:spPr>
              <a:xfrm>
                <a:off x="1589653" y="2682877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CC4BAF4-88D8-2327-8054-40B40E520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53" y="2682877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7092D9-34E6-A94F-171D-7D82C7B3DF97}"/>
                  </a:ext>
                </a:extLst>
              </p:cNvPr>
              <p:cNvSpPr/>
              <p:nvPr/>
            </p:nvSpPr>
            <p:spPr>
              <a:xfrm>
                <a:off x="2347296" y="2669884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7092D9-34E6-A94F-171D-7D82C7B3D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296" y="2669884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A70A461-0B17-5EF0-A672-2D164A3C1EC1}"/>
                  </a:ext>
                </a:extLst>
              </p:cNvPr>
              <p:cNvSpPr/>
              <p:nvPr/>
            </p:nvSpPr>
            <p:spPr>
              <a:xfrm>
                <a:off x="1589652" y="340854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A70A461-0B17-5EF0-A672-2D164A3C1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52" y="3408549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79DE7CB-A65D-03C8-5B86-120359B47DA3}"/>
                  </a:ext>
                </a:extLst>
              </p:cNvPr>
              <p:cNvSpPr/>
              <p:nvPr/>
            </p:nvSpPr>
            <p:spPr>
              <a:xfrm>
                <a:off x="2347295" y="342432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79DE7CB-A65D-03C8-5B86-120359B47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295" y="3424323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DBC90A-C8BC-E535-0E1B-97DF77F2F91E}"/>
                  </a:ext>
                </a:extLst>
              </p:cNvPr>
              <p:cNvSpPr txBox="1"/>
              <p:nvPr/>
            </p:nvSpPr>
            <p:spPr>
              <a:xfrm>
                <a:off x="8132972" y="2247796"/>
                <a:ext cx="40411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are on the same side?</a:t>
                </a:r>
              </a:p>
              <a:p>
                <a:pPr algn="ctr"/>
                <a:r>
                  <a:rPr lang="en-US" sz="2400" b="1" dirty="0"/>
                  <a:t>Recurse! 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DBC90A-C8BC-E535-0E1B-97DF77F2F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972" y="2247796"/>
                <a:ext cx="4041106" cy="830997"/>
              </a:xfrm>
              <a:prstGeom prst="rect">
                <a:avLst/>
              </a:prstGeom>
              <a:blipFill>
                <a:blip r:embed="rId11"/>
                <a:stretch>
                  <a:fillRect t="-5882" r="-1207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803737-0D57-282F-BFF7-AE4C8B58CE4A}"/>
              </a:ext>
            </a:extLst>
          </p:cNvPr>
          <p:cNvSpPr/>
          <p:nvPr/>
        </p:nvSpPr>
        <p:spPr>
          <a:xfrm rot="15890975">
            <a:off x="4799353" y="3949320"/>
            <a:ext cx="489856" cy="1733324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CF5B16-DA1A-498A-8FAD-B2C51DD3136E}"/>
                  </a:ext>
                </a:extLst>
              </p:cNvPr>
              <p:cNvSpPr txBox="1"/>
              <p:nvPr/>
            </p:nvSpPr>
            <p:spPr>
              <a:xfrm>
                <a:off x="8417069" y="3682630"/>
                <a:ext cx="35735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Recursion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CF5B16-DA1A-498A-8FAD-B2C51DD31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069" y="3682630"/>
                <a:ext cx="3573542" cy="830997"/>
              </a:xfrm>
              <a:prstGeom prst="rect">
                <a:avLst/>
              </a:prstGeom>
              <a:blipFill>
                <a:blip r:embed="rId12"/>
                <a:stretch>
                  <a:fillRect l="-2730" r="-512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23C58-C8A9-FAA9-198B-F4C7AA27E7C3}"/>
                  </a:ext>
                </a:extLst>
              </p:cNvPr>
              <p:cNvSpPr txBox="1"/>
              <p:nvPr/>
            </p:nvSpPr>
            <p:spPr>
              <a:xfrm>
                <a:off x="8417069" y="4609810"/>
                <a:ext cx="35531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Label Size per Recursive level: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23C58-C8A9-FAA9-198B-F4C7AA27E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069" y="4609810"/>
                <a:ext cx="3553103" cy="830997"/>
              </a:xfrm>
              <a:prstGeom prst="rect">
                <a:avLst/>
              </a:prstGeom>
              <a:blipFill>
                <a:blip r:embed="rId13"/>
                <a:stretch>
                  <a:fillRect t="-5839" r="-1544" b="-153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64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8A57-6BFE-F311-1205-51F0C5C6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Faulty Reachability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43245-294D-5B87-6A7F-3CA37EFF39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Input:</a:t>
                </a:r>
                <a:r>
                  <a:rPr lang="en-US" dirty="0"/>
                  <a:t>  vertices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a ‘faulty’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Output:</a:t>
                </a:r>
                <a:r>
                  <a:rPr lang="en-US" dirty="0"/>
                  <a:t> Can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reach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∖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?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Our result: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Labels</a:t>
                </a:r>
                <a:br>
                  <a:rPr lang="en-US" b="1" dirty="0"/>
                </a:br>
                <a:r>
                  <a:rPr lang="en-US" dirty="0"/>
                  <a:t>Before: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Oracle (centralized).</a:t>
                </a: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Labels for Approximate </a:t>
                </a:r>
                <a:br>
                  <a:rPr lang="en-US" b="1" dirty="0"/>
                </a:br>
                <a:r>
                  <a:rPr lang="en-US" b="1" dirty="0"/>
                  <a:t>Distances.</a:t>
                </a:r>
                <a:br>
                  <a:rPr lang="en-US" b="1" dirty="0"/>
                </a:br>
                <a:r>
                  <a:rPr lang="en-US" dirty="0"/>
                  <a:t>Before: </a:t>
                </a:r>
                <a:r>
                  <a:rPr lang="en-US" u="sng" dirty="0"/>
                  <a:t>Not Even an Oracle!</a:t>
                </a:r>
                <a:br>
                  <a:rPr lang="en-US" b="1" dirty="0"/>
                </a:br>
                <a:endParaRPr lang="en-US" b="1" dirty="0"/>
              </a:p>
              <a:p>
                <a:endParaRPr lang="en-IL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43245-294D-5B87-6A7F-3CA37EFF3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  <a:blipFill>
                <a:blip r:embed="rId2"/>
                <a:stretch>
                  <a:fillRect l="-1043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6CF0696-6305-4D71-5760-78D2E65A9E41}"/>
              </a:ext>
            </a:extLst>
          </p:cNvPr>
          <p:cNvSpPr/>
          <p:nvPr/>
        </p:nvSpPr>
        <p:spPr>
          <a:xfrm>
            <a:off x="7511141" y="2628447"/>
            <a:ext cx="4093029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6E01EED-99BF-2727-F0AB-471DEDF3133E}"/>
                  </a:ext>
                </a:extLst>
              </p:cNvPr>
              <p:cNvSpPr/>
              <p:nvPr/>
            </p:nvSpPr>
            <p:spPr>
              <a:xfrm>
                <a:off x="11119355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6E01EED-99BF-2727-F0AB-471DEDF31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355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A163110-705B-DAC7-27FA-89BDD95592FE}"/>
                  </a:ext>
                </a:extLst>
              </p:cNvPr>
              <p:cNvSpPr/>
              <p:nvPr/>
            </p:nvSpPr>
            <p:spPr>
              <a:xfrm>
                <a:off x="9315248" y="4231593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A163110-705B-DAC7-27FA-89BDD9559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248" y="4231593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314754-5F10-42A6-544E-63F7EF99F16A}"/>
              </a:ext>
            </a:extLst>
          </p:cNvPr>
          <p:cNvSpPr/>
          <p:nvPr/>
        </p:nvSpPr>
        <p:spPr>
          <a:xfrm>
            <a:off x="7979229" y="3492634"/>
            <a:ext cx="3189514" cy="1741185"/>
          </a:xfrm>
          <a:custGeom>
            <a:avLst/>
            <a:gdLst>
              <a:gd name="connsiteX0" fmla="*/ 0 w 3189514"/>
              <a:gd name="connsiteY0" fmla="*/ 981395 h 1741185"/>
              <a:gd name="connsiteX1" fmla="*/ 859971 w 3189514"/>
              <a:gd name="connsiteY1" fmla="*/ 1395052 h 1741185"/>
              <a:gd name="connsiteX2" fmla="*/ 1600200 w 3189514"/>
              <a:gd name="connsiteY2" fmla="*/ 1680 h 1741185"/>
              <a:gd name="connsiteX3" fmla="*/ 2296886 w 3189514"/>
              <a:gd name="connsiteY3" fmla="*/ 1721623 h 1741185"/>
              <a:gd name="connsiteX4" fmla="*/ 2950029 w 3189514"/>
              <a:gd name="connsiteY4" fmla="*/ 926966 h 1741185"/>
              <a:gd name="connsiteX5" fmla="*/ 3189514 w 3189514"/>
              <a:gd name="connsiteY5" fmla="*/ 850766 h 174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9514" h="1741185">
                <a:moveTo>
                  <a:pt x="0" y="981395"/>
                </a:moveTo>
                <a:cubicBezTo>
                  <a:pt x="296635" y="1269866"/>
                  <a:pt x="593271" y="1558338"/>
                  <a:pt x="859971" y="1395052"/>
                </a:cubicBezTo>
                <a:cubicBezTo>
                  <a:pt x="1126671" y="1231766"/>
                  <a:pt x="1360714" y="-52749"/>
                  <a:pt x="1600200" y="1680"/>
                </a:cubicBezTo>
                <a:cubicBezTo>
                  <a:pt x="1839686" y="56108"/>
                  <a:pt x="2071915" y="1567409"/>
                  <a:pt x="2296886" y="1721623"/>
                </a:cubicBezTo>
                <a:cubicBezTo>
                  <a:pt x="2521857" y="1875837"/>
                  <a:pt x="2801258" y="1072109"/>
                  <a:pt x="2950029" y="926966"/>
                </a:cubicBezTo>
                <a:cubicBezTo>
                  <a:pt x="3098800" y="781823"/>
                  <a:pt x="3115128" y="850766"/>
                  <a:pt x="3189514" y="850766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328151-6B63-DCC1-F601-2D72AD7AE705}"/>
                  </a:ext>
                </a:extLst>
              </p:cNvPr>
              <p:cNvSpPr/>
              <p:nvPr/>
            </p:nvSpPr>
            <p:spPr>
              <a:xfrm>
                <a:off x="7511141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328151-6B63-DCC1-F601-2D72AD7AE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141" y="4231593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53AB08-AD37-55B4-23A4-2E135D60BB5A}"/>
                  </a:ext>
                </a:extLst>
              </p:cNvPr>
              <p:cNvSpPr txBox="1"/>
              <p:nvPr/>
            </p:nvSpPr>
            <p:spPr>
              <a:xfrm>
                <a:off x="8092606" y="1592989"/>
                <a:ext cx="2930098" cy="953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u="sng" dirty="0"/>
                  <a:t>Approximate Distances:</a:t>
                </a:r>
              </a:p>
              <a:p>
                <a:pPr algn="ctr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return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53AB08-AD37-55B4-23A4-2E135D60B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06" y="1592989"/>
                <a:ext cx="2930098" cy="953210"/>
              </a:xfrm>
              <a:prstGeom prst="rect">
                <a:avLst/>
              </a:prstGeom>
              <a:blipFill>
                <a:blip r:embed="rId6"/>
                <a:stretch>
                  <a:fillRect t="-2548" b="-44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8D19DA-6369-76C9-99EA-6D84000153F4}"/>
                  </a:ext>
                </a:extLst>
              </p:cNvPr>
              <p:cNvSpPr txBox="1"/>
              <p:nvPr/>
            </p:nvSpPr>
            <p:spPr>
              <a:xfrm>
                <a:off x="10853054" y="2166258"/>
                <a:ext cx="1067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8D19DA-6369-76C9-99EA-6D8400015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3054" y="2166258"/>
                <a:ext cx="1067152" cy="369332"/>
              </a:xfrm>
              <a:prstGeom prst="rect">
                <a:avLst/>
              </a:prstGeom>
              <a:blipFill>
                <a:blip r:embed="rId7"/>
                <a:stretch>
                  <a:fillRect l="-4571" t="-6557" r="-4571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7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95F21-99C0-8C24-1409-82025615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Labeling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3C1EB-1A3F-465B-E673-1D3CE7181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u="sng" dirty="0"/>
                  <a:t>Input</a:t>
                </a:r>
                <a:r>
                  <a:rPr lang="en-US" sz="3200" dirty="0"/>
                  <a:t>: </a:t>
                </a:r>
              </a:p>
              <a:p>
                <a:pPr lvl="1"/>
                <a:r>
                  <a:rPr 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800" dirty="0"/>
                  <a:t> on pairs of vertices. 	(Think: Distance)</a:t>
                </a:r>
                <a:br>
                  <a:rPr lang="en-US" sz="2800" dirty="0"/>
                </a:br>
                <a:endParaRPr lang="en-US" sz="3200" dirty="0"/>
              </a:p>
              <a:p>
                <a:r>
                  <a:rPr lang="en-US" sz="3200" u="sng" dirty="0"/>
                  <a:t>Goal:</a:t>
                </a:r>
                <a:r>
                  <a:rPr lang="en-US" sz="3200" dirty="0"/>
                  <a:t> Assign a label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every vertex, such that</a:t>
                </a:r>
                <a:br>
                  <a:rPr lang="en-US" sz="3200" dirty="0"/>
                </a:br>
                <a:r>
                  <a:rPr lang="en-US" sz="3200" dirty="0"/>
                  <a:t> 	   Given </a:t>
                </a:r>
                <a:r>
                  <a:rPr lang="en-US" sz="3200" b="1" dirty="0"/>
                  <a:t>only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one can decide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Objective:</a:t>
                </a:r>
                <a:r>
                  <a:rPr lang="en-US" dirty="0"/>
                  <a:t> Minimize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</a:t>
                </a:r>
                <a:endParaRPr lang="en-IL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43C1EB-1A3F-465B-E673-1D3CE7181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052E7A6-4D63-B259-F411-997420FC6E41}"/>
              </a:ext>
            </a:extLst>
          </p:cNvPr>
          <p:cNvSpPr txBox="1"/>
          <p:nvPr/>
        </p:nvSpPr>
        <p:spPr>
          <a:xfrm>
            <a:off x="5695208" y="5116285"/>
            <a:ext cx="546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(We don’t care about computation time)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7394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27EE0-A507-2FAF-F856-3BE9E63A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1F4B-3ECB-9A31-B0E4-3D69C294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DE78EC-BFE6-D93E-95D4-5C54B898F1DA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CF85CD-8477-447B-B100-7DB5B05A9B3E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CF85CD-8477-447B-B100-7DB5B05A9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99C23BB-E6C2-743F-E59F-727E0770CB5C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99C23BB-E6C2-743F-E59F-727E0770C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6DBB81-6ADC-DD78-B31C-763B7FFB44A2}"/>
                  </a:ext>
                </a:extLst>
              </p:cNvPr>
              <p:cNvSpPr/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6DBB81-6ADC-DD78-B31C-763B7FFB4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1F032D-D3F8-E5C1-F0A6-A64EC55F7C64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FFA404-694F-EDFE-B911-2712201777C5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26D4FD-09C4-DF45-8A18-3DD09FA7726C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26D4FD-09C4-DF45-8A18-3DD09FA77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966A83-D7E3-FEA5-D03C-51A2554C5AD6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966A83-D7E3-FEA5-D03C-51A2554C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640" t="-9091" b="-98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1182D6C3-B28D-AFF5-E718-E5C683F5DB07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F5FFE2FF-6D05-675A-AC58-6C73FA43393C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5C4B793-ED39-745F-8248-2E54481F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dirty="0"/>
              <a:t>Recursively separate to obtain: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5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6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44C0E-C7FC-21D8-5171-7E1D2FE9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F345-8DD9-5260-CBEE-4AF48BED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596D16-D748-D214-B5A0-82A550EACA6D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B41792C-1EE8-65F7-69FB-D71FF0694884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B41792C-1EE8-65F7-69FB-D71FF0694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D515BF3-56CA-E29C-8522-1699C70F4AFA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D515BF3-56CA-E29C-8522-1699C70F4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D047FB-4D2C-1862-CA2A-FCD438E53771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1209308-0506-58A8-043D-F98474FA9BEB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8E169D-CE2C-5740-D9B2-CAF47252C70E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8E169D-CE2C-5740-D9B2-CAF47252C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4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623644-7215-314C-118A-01A1FD9576A8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623644-7215-314C-118A-01A1FD95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1BB637CE-B89F-4EF3-D5AD-03886657F3A0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C86B40AA-1351-D4E1-C145-B2D6690CFE0C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A3C0A56-0235-B11A-0452-066D8EC1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dirty="0"/>
              <a:t>Recursively separate to obtain: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509291E-CC69-F59A-7D0E-97BDF90C5823}"/>
                  </a:ext>
                </a:extLst>
              </p:cNvPr>
              <p:cNvSpPr/>
              <p:nvPr/>
            </p:nvSpPr>
            <p:spPr>
              <a:xfrm>
                <a:off x="7376634" y="4876798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509291E-CC69-F59A-7D0E-97BDF90C5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34" y="4876798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17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14052-0A70-F83B-7E31-FB70DD8F2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939B-9A5C-F34F-EA1B-27C45CA8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91FF8F-5464-5702-C29F-8B2FD829D831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F218801-0B91-A2ED-BB90-0A04B6A0D1A7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F218801-0B91-A2ED-BB90-0A04B6A0D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93503D-40E5-BA5B-83BE-2C7B9139E5C1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93503D-40E5-BA5B-83BE-2C7B9139E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FCE264F-1CA0-6E0B-E1BE-785FC47125FC}"/>
                  </a:ext>
                </a:extLst>
              </p:cNvPr>
              <p:cNvSpPr/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FCE264F-1CA0-6E0B-E1BE-785FC4712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F40C712-BAF2-56FC-60A2-C0047ACAE00A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A0592A-6B24-F057-AD06-DC8B26669FFC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AFC46D-5ED4-BCCF-B1DC-42DC64736A49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AFC46D-5ED4-BCCF-B1DC-42DC64736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33D237-C74C-9D44-D12D-915933D8CBFB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33D237-C74C-9D44-D12D-915933D8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4251981C-48D7-3408-6849-91F831D89E0F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FCD79BF1-1F26-C10A-12B5-BA4D4F46D187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BE75F6A-2872-6968-8488-93EDC837E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dirty="0"/>
              <a:t>How can a path look like?</a:t>
            </a:r>
            <a:br>
              <a:rPr lang="en-US" dirty="0"/>
            </a:b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606703A-DBC7-3519-1F86-D798D4AE1904}"/>
              </a:ext>
            </a:extLst>
          </p:cNvPr>
          <p:cNvSpPr/>
          <p:nvPr/>
        </p:nvSpPr>
        <p:spPr>
          <a:xfrm>
            <a:off x="2466016" y="2928203"/>
            <a:ext cx="7396441" cy="2627496"/>
          </a:xfrm>
          <a:custGeom>
            <a:avLst/>
            <a:gdLst>
              <a:gd name="connsiteX0" fmla="*/ 0 w 7293429"/>
              <a:gd name="connsiteY0" fmla="*/ 1545826 h 2627496"/>
              <a:gd name="connsiteX1" fmla="*/ 2275114 w 7293429"/>
              <a:gd name="connsiteY1" fmla="*/ 2569083 h 2627496"/>
              <a:gd name="connsiteX2" fmla="*/ 3254829 w 7293429"/>
              <a:gd name="connsiteY2" fmla="*/ 54 h 2627496"/>
              <a:gd name="connsiteX3" fmla="*/ 4822372 w 7293429"/>
              <a:gd name="connsiteY3" fmla="*/ 2492883 h 2627496"/>
              <a:gd name="connsiteX4" fmla="*/ 7293429 w 7293429"/>
              <a:gd name="connsiteY4" fmla="*/ 1763540 h 262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29" h="2627496">
                <a:moveTo>
                  <a:pt x="0" y="1545826"/>
                </a:moveTo>
                <a:cubicBezTo>
                  <a:pt x="866321" y="2186269"/>
                  <a:pt x="1732643" y="2826712"/>
                  <a:pt x="2275114" y="2569083"/>
                </a:cubicBezTo>
                <a:cubicBezTo>
                  <a:pt x="2817585" y="2311454"/>
                  <a:pt x="2830286" y="12754"/>
                  <a:pt x="3254829" y="54"/>
                </a:cubicBezTo>
                <a:cubicBezTo>
                  <a:pt x="3679372" y="-12646"/>
                  <a:pt x="4149272" y="2198969"/>
                  <a:pt x="4822372" y="2492883"/>
                </a:cubicBezTo>
                <a:cubicBezTo>
                  <a:pt x="5495472" y="2786797"/>
                  <a:pt x="6787243" y="1959483"/>
                  <a:pt x="7293429" y="176354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86FE21-CF9A-9F12-4A19-D2AA4C88C03B}"/>
                  </a:ext>
                </a:extLst>
              </p:cNvPr>
              <p:cNvSpPr/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86FE21-CF9A-9F12-4A19-D2AA4C88C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A8B531-A517-51BA-B508-582C5E8CC3A9}"/>
                  </a:ext>
                </a:extLst>
              </p:cNvPr>
              <p:cNvSpPr/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A8B531-A517-51BA-B508-582C5E8CC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43BBFC-AC0D-E293-6939-DB8F01B6A4C8}"/>
                  </a:ext>
                </a:extLst>
              </p:cNvPr>
              <p:cNvSpPr txBox="1"/>
              <p:nvPr/>
            </p:nvSpPr>
            <p:spPr>
              <a:xfrm>
                <a:off x="5147050" y="2619007"/>
                <a:ext cx="553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43BBFC-AC0D-E293-6939-DB8F01B6A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50" y="2619007"/>
                <a:ext cx="55335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06F7C-22B5-326C-6D9A-87CC1F184470}"/>
              </a:ext>
            </a:extLst>
          </p:cNvPr>
          <p:cNvCxnSpPr>
            <a:cxnSpLocks/>
          </p:cNvCxnSpPr>
          <p:nvPr/>
        </p:nvCxnSpPr>
        <p:spPr>
          <a:xfrm flipV="1">
            <a:off x="1716085" y="4856388"/>
            <a:ext cx="1181526" cy="13067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B0F754-5C61-C9AA-1385-5AC023A34378}"/>
                  </a:ext>
                </a:extLst>
              </p:cNvPr>
              <p:cNvSpPr txBox="1"/>
              <p:nvPr/>
            </p:nvSpPr>
            <p:spPr>
              <a:xfrm>
                <a:off x="2766014" y="4949654"/>
                <a:ext cx="7499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3200" b="1" dirty="0">
                  <a:ln>
                    <a:solidFill>
                      <a:srgbClr val="00206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B0F754-5C61-C9AA-1385-5AC023A34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14" y="4949654"/>
                <a:ext cx="74994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72AFB1-BAE3-B847-4F3F-3A28650719A7}"/>
                  </a:ext>
                </a:extLst>
              </p:cNvPr>
              <p:cNvSpPr txBox="1"/>
              <p:nvPr/>
            </p:nvSpPr>
            <p:spPr>
              <a:xfrm>
                <a:off x="620485" y="6222133"/>
                <a:ext cx="1921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Prefix in ‘Only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’</a:t>
                </a:r>
                <a:endParaRPr lang="en-IL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72AFB1-BAE3-B847-4F3F-3A2865071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5" y="6222133"/>
                <a:ext cx="1921232" cy="400110"/>
              </a:xfrm>
              <a:prstGeom prst="rect">
                <a:avLst/>
              </a:prstGeom>
              <a:blipFill>
                <a:blip r:embed="rId11"/>
                <a:stretch>
                  <a:fillRect l="-3492" t="-7692" r="-2222" b="-292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406949-C236-0C05-55E0-7AA1AD5740C1}"/>
              </a:ext>
            </a:extLst>
          </p:cNvPr>
          <p:cNvCxnSpPr>
            <a:cxnSpLocks/>
          </p:cNvCxnSpPr>
          <p:nvPr/>
        </p:nvCxnSpPr>
        <p:spPr>
          <a:xfrm flipH="1">
            <a:off x="6657068" y="2092587"/>
            <a:ext cx="1141477" cy="22289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5D3E5B-EECC-1034-99E1-73B69E7C118E}"/>
                  </a:ext>
                </a:extLst>
              </p:cNvPr>
              <p:cNvSpPr txBox="1"/>
              <p:nvPr/>
            </p:nvSpPr>
            <p:spPr>
              <a:xfrm>
                <a:off x="6772009" y="4364879"/>
                <a:ext cx="7499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3200" b="1" dirty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5D3E5B-EECC-1034-99E1-73B69E7C1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009" y="4364879"/>
                <a:ext cx="74994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E462F767-C743-0492-BF72-FA93B3E25DA2}"/>
              </a:ext>
            </a:extLst>
          </p:cNvPr>
          <p:cNvSpPr txBox="1"/>
          <p:nvPr/>
        </p:nvSpPr>
        <p:spPr>
          <a:xfrm>
            <a:off x="7363601" y="1686476"/>
            <a:ext cx="1282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rest…</a:t>
            </a:r>
            <a:endParaRPr lang="en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A45715-444B-3F95-E181-1711B2C2E83F}"/>
                  </a:ext>
                </a:extLst>
              </p:cNvPr>
              <p:cNvSpPr txBox="1"/>
              <p:nvPr/>
            </p:nvSpPr>
            <p:spPr>
              <a:xfrm>
                <a:off x="8589593" y="4429063"/>
                <a:ext cx="7499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 smtClean="0">
                              <a:ln>
                                <a:solidFill>
                                  <a:srgbClr val="002060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L" sz="3200" b="1" dirty="0">
                  <a:ln>
                    <a:solidFill>
                      <a:srgbClr val="002060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A45715-444B-3F95-E181-1711B2C2E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593" y="4429063"/>
                <a:ext cx="749949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FA3FAA-6FAA-5BF8-D992-A23E54A781E7}"/>
                  </a:ext>
                </a:extLst>
              </p:cNvPr>
              <p:cNvSpPr txBox="1"/>
              <p:nvPr/>
            </p:nvSpPr>
            <p:spPr>
              <a:xfrm>
                <a:off x="8312122" y="6222133"/>
                <a:ext cx="46505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Suffix in ‘Only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’</a:t>
                </a:r>
                <a:endParaRPr lang="en-IL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FA3FAA-6FAA-5BF8-D992-A23E54A78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122" y="6222133"/>
                <a:ext cx="4650510" cy="400110"/>
              </a:xfrm>
              <a:prstGeom prst="rect">
                <a:avLst/>
              </a:prstGeom>
              <a:blipFill>
                <a:blip r:embed="rId1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41327A2-B068-141F-1D0F-FE23AF4BDA0D}"/>
              </a:ext>
            </a:extLst>
          </p:cNvPr>
          <p:cNvCxnSpPr>
            <a:cxnSpLocks/>
            <a:stCxn id="38" idx="0"/>
          </p:cNvCxnSpPr>
          <p:nvPr/>
        </p:nvCxnSpPr>
        <p:spPr>
          <a:xfrm flipH="1" flipV="1">
            <a:off x="9064996" y="5072465"/>
            <a:ext cx="1572381" cy="11496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18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  <p:bldP spid="20" grpId="0"/>
      <p:bldP spid="24" grpId="0"/>
      <p:bldP spid="33" grpId="0"/>
      <p:bldP spid="34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D3648-26CA-EF0C-CFDE-04715675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FE63B-28EA-D5FB-DE91-23504A23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ECFAFF-7CE2-A9B0-7079-465996AFE33A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3D50F83-9C39-CB73-8EBC-29FB47FB64E2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3D50F83-9C39-CB73-8EBC-29FB47FB6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65A52A-EDA5-6DB8-02DD-B5329D8F3310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65A52A-EDA5-6DB8-02DD-B5329D8F3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867F8E-3703-7004-5BD0-4676A2D73FD0}"/>
                  </a:ext>
                </a:extLst>
              </p:cNvPr>
              <p:cNvSpPr/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4867F8E-3703-7004-5BD0-4676A2D73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B90FFD-209A-CC7A-3087-A6F3CECF5D3E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993477-8DC5-58B9-DEBF-201D444CF80E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24ABA7-DADB-0C8D-6350-11EC940FC454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24ABA7-DADB-0C8D-6350-11EC940FC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752F6C-1789-C6CB-27EC-644EBF6F4710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752F6C-1789-C6CB-27EC-644EBF6F4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37A4F185-FD7A-34FC-D5A4-CB8BD0DD907C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75266B17-8FEB-B8C0-411F-EDA5E2D3E384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F291372-3A0F-7F27-A41E-27846BB6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u="sng" dirty="0"/>
              <a:t>Same Key Idea as without faults:</a:t>
            </a:r>
            <a:r>
              <a:rPr lang="en-US" dirty="0"/>
              <a:t> Store ‘First’ on separators.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09FFE21-E5F5-D166-308C-796201808D03}"/>
                  </a:ext>
                </a:extLst>
              </p:cNvPr>
              <p:cNvSpPr/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09FFE21-E5F5-D166-308C-796201808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580190C-2B10-19C3-D6AD-362C7FDAAD5F}"/>
                  </a:ext>
                </a:extLst>
              </p:cNvPr>
              <p:cNvSpPr/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580190C-2B10-19C3-D6AD-362C7FDAA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32F3CD1-5593-3F30-4E17-515B3D7908EA}"/>
                  </a:ext>
                </a:extLst>
              </p:cNvPr>
              <p:cNvSpPr/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32F3CD1-5593-3F30-4E17-515B3D790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10DF2E-53B1-7F1A-65BF-F738B0FF02ED}"/>
                  </a:ext>
                </a:extLst>
              </p:cNvPr>
              <p:cNvSpPr txBox="1"/>
              <p:nvPr/>
            </p:nvSpPr>
            <p:spPr>
              <a:xfrm>
                <a:off x="153370" y="2403562"/>
                <a:ext cx="21619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First reachable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on Blue separator </a:t>
                </a:r>
                <a:endParaRPr lang="en-IL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10DF2E-53B1-7F1A-65BF-F738B0FF0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0" y="2403562"/>
                <a:ext cx="2161996" cy="1015663"/>
              </a:xfrm>
              <a:prstGeom prst="rect">
                <a:avLst/>
              </a:prstGeom>
              <a:blipFill>
                <a:blip r:embed="rId10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B0123F-CACA-BE9F-EA7B-518BADEF05A6}"/>
              </a:ext>
            </a:extLst>
          </p:cNvPr>
          <p:cNvCxnSpPr>
            <a:cxnSpLocks/>
            <a:stCxn id="17" idx="3"/>
            <a:endCxn id="11" idx="2"/>
          </p:cNvCxnSpPr>
          <p:nvPr/>
        </p:nvCxnSpPr>
        <p:spPr>
          <a:xfrm>
            <a:off x="2315366" y="2911394"/>
            <a:ext cx="1715615" cy="9040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2EC0F24-BCCE-D750-E7EE-94F2A4DA39E1}"/>
              </a:ext>
            </a:extLst>
          </p:cNvPr>
          <p:cNvSpPr/>
          <p:nvPr/>
        </p:nvSpPr>
        <p:spPr>
          <a:xfrm>
            <a:off x="2471056" y="4007934"/>
            <a:ext cx="1669895" cy="427031"/>
          </a:xfrm>
          <a:custGeom>
            <a:avLst/>
            <a:gdLst>
              <a:gd name="connsiteX0" fmla="*/ 0 w 1600200"/>
              <a:gd name="connsiteY0" fmla="*/ 413657 h 418136"/>
              <a:gd name="connsiteX1" fmla="*/ 979714 w 1600200"/>
              <a:gd name="connsiteY1" fmla="*/ 359228 h 418136"/>
              <a:gd name="connsiteX2" fmla="*/ 1600200 w 1600200"/>
              <a:gd name="connsiteY2" fmla="*/ 0 h 41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418136">
                <a:moveTo>
                  <a:pt x="0" y="413657"/>
                </a:moveTo>
                <a:cubicBezTo>
                  <a:pt x="356507" y="420914"/>
                  <a:pt x="713014" y="428171"/>
                  <a:pt x="979714" y="359228"/>
                </a:cubicBezTo>
                <a:cubicBezTo>
                  <a:pt x="1246414" y="290285"/>
                  <a:pt x="1462314" y="107043"/>
                  <a:pt x="1600200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E98FA52-CEA6-37E5-6EAC-94699D1BBAE1}"/>
              </a:ext>
            </a:extLst>
          </p:cNvPr>
          <p:cNvSpPr/>
          <p:nvPr/>
        </p:nvSpPr>
        <p:spPr>
          <a:xfrm>
            <a:off x="2438400" y="4659086"/>
            <a:ext cx="1589314" cy="968828"/>
          </a:xfrm>
          <a:custGeom>
            <a:avLst/>
            <a:gdLst>
              <a:gd name="connsiteX0" fmla="*/ 0 w 1589314"/>
              <a:gd name="connsiteY0" fmla="*/ 0 h 968828"/>
              <a:gd name="connsiteX1" fmla="*/ 772886 w 1589314"/>
              <a:gd name="connsiteY1" fmla="*/ 696685 h 968828"/>
              <a:gd name="connsiteX2" fmla="*/ 1589314 w 1589314"/>
              <a:gd name="connsiteY2" fmla="*/ 968828 h 96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9314" h="968828">
                <a:moveTo>
                  <a:pt x="0" y="0"/>
                </a:moveTo>
                <a:cubicBezTo>
                  <a:pt x="254000" y="267607"/>
                  <a:pt x="508000" y="535214"/>
                  <a:pt x="772886" y="696685"/>
                </a:cubicBezTo>
                <a:cubicBezTo>
                  <a:pt x="1037772" y="858156"/>
                  <a:pt x="1313543" y="913492"/>
                  <a:pt x="1589314" y="968828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C5D5B35-E14E-4F20-5302-687DC4263B73}"/>
              </a:ext>
            </a:extLst>
          </p:cNvPr>
          <p:cNvSpPr/>
          <p:nvPr/>
        </p:nvSpPr>
        <p:spPr>
          <a:xfrm>
            <a:off x="4557375" y="2906486"/>
            <a:ext cx="2797488" cy="2645228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189" h="2645228">
                <a:moveTo>
                  <a:pt x="0" y="2645228"/>
                </a:moveTo>
                <a:cubicBezTo>
                  <a:pt x="297542" y="2295071"/>
                  <a:pt x="364904" y="2182586"/>
                  <a:pt x="595837" y="1404257"/>
                </a:cubicBezTo>
                <a:cubicBezTo>
                  <a:pt x="826770" y="625928"/>
                  <a:pt x="735520" y="32657"/>
                  <a:pt x="1097875" y="0"/>
                </a:cubicBezTo>
                <a:cubicBezTo>
                  <a:pt x="1450640" y="10886"/>
                  <a:pt x="1620681" y="767446"/>
                  <a:pt x="1830058" y="1382487"/>
                </a:cubicBezTo>
                <a:cubicBezTo>
                  <a:pt x="2375120" y="2378530"/>
                  <a:pt x="2105348" y="2111830"/>
                  <a:pt x="2517189" y="250371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4CA51C1-669B-1317-8094-9F1AEEF1A641}"/>
              </a:ext>
            </a:extLst>
          </p:cNvPr>
          <p:cNvSpPr/>
          <p:nvPr/>
        </p:nvSpPr>
        <p:spPr>
          <a:xfrm>
            <a:off x="7961639" y="4637963"/>
            <a:ext cx="1822800" cy="870042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033036"/>
              <a:gd name="connsiteY0" fmla="*/ 5747132 h 5747132"/>
              <a:gd name="connsiteX1" fmla="*/ 595837 w 2033036"/>
              <a:gd name="connsiteY1" fmla="*/ 4506161 h 5747132"/>
              <a:gd name="connsiteX2" fmla="*/ 1097875 w 2033036"/>
              <a:gd name="connsiteY2" fmla="*/ 3101904 h 5747132"/>
              <a:gd name="connsiteX3" fmla="*/ 1830058 w 2033036"/>
              <a:gd name="connsiteY3" fmla="*/ 4484391 h 5747132"/>
              <a:gd name="connsiteX4" fmla="*/ 2014878 w 2033036"/>
              <a:gd name="connsiteY4" fmla="*/ 18867 h 5747132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1097875 w 2014878"/>
              <a:gd name="connsiteY2" fmla="*/ 3083036 h 5728264"/>
              <a:gd name="connsiteX3" fmla="*/ 2014878 w 2014878"/>
              <a:gd name="connsiteY3" fmla="*/ -1 h 5728264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261398 w 2014878"/>
              <a:gd name="connsiteY1" fmla="*/ 4266767 h 5728264"/>
              <a:gd name="connsiteX2" fmla="*/ 2014878 w 2014878"/>
              <a:gd name="connsiteY2" fmla="*/ -1 h 5728264"/>
              <a:gd name="connsiteX0" fmla="*/ 0 w 2102782"/>
              <a:gd name="connsiteY0" fmla="*/ 5875281 h 5875281"/>
              <a:gd name="connsiteX1" fmla="*/ 1261398 w 2102782"/>
              <a:gd name="connsiteY1" fmla="*/ 4413784 h 5875281"/>
              <a:gd name="connsiteX2" fmla="*/ 2102782 w 2102782"/>
              <a:gd name="connsiteY2" fmla="*/ 0 h 58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782" h="5875281">
                <a:moveTo>
                  <a:pt x="0" y="5875281"/>
                </a:moveTo>
                <a:cubicBezTo>
                  <a:pt x="297542" y="5525124"/>
                  <a:pt x="910934" y="5392998"/>
                  <a:pt x="1261398" y="4413784"/>
                </a:cubicBezTo>
                <a:cubicBezTo>
                  <a:pt x="1611862" y="3434571"/>
                  <a:pt x="1982958" y="2772601"/>
                  <a:pt x="210278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BBF554-A469-0DBA-0E18-D1138C9C6AB5}"/>
                  </a:ext>
                </a:extLst>
              </p:cNvPr>
              <p:cNvSpPr txBox="1"/>
              <p:nvPr/>
            </p:nvSpPr>
            <p:spPr>
              <a:xfrm>
                <a:off x="153370" y="5524273"/>
                <a:ext cx="2161996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Can assume: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visits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BBF554-A469-0DBA-0E18-D1138C9C6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0" y="5524273"/>
                <a:ext cx="2161996" cy="732508"/>
              </a:xfrm>
              <a:prstGeom prst="rect">
                <a:avLst/>
              </a:prstGeom>
              <a:blipFill>
                <a:blip r:embed="rId11"/>
                <a:stretch>
                  <a:fillRect t="-4167" b="-1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6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27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D4851-5603-7300-A564-97143FF4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7664-C91F-5C47-69A3-1A47C5B3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3BDEB-8124-C228-7622-D9C59F2F08C3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20FD291-1F80-EA15-7F02-326851151898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20FD291-1F80-EA15-7F02-326851151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A2FC17-58D3-3AD2-9634-5DCC7107CDB4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A2FC17-58D3-3AD2-9634-5DCC7107C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B76AA5-D962-71E5-BE74-A39B381AB672}"/>
                  </a:ext>
                </a:extLst>
              </p:cNvPr>
              <p:cNvSpPr/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B76AA5-D962-71E5-BE74-A39B381AB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5C2C6-F945-168B-47AA-00DE259349E2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70CCEB-D149-CD4E-EDE8-F2D976C2114F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987E68-CFC9-2D19-2ACF-8F5F7B02ACA0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987E68-CFC9-2D19-2ACF-8F5F7B02A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337712-3652-501F-E8A9-5E89FC4C2AFA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337712-3652-501F-E8A9-5E89FC4C2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26676E77-4DEB-98C5-7DEC-AAE03C044C19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9D790D74-3F43-49D9-095B-FB1861278C4E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4DFB968-18B4-F0BA-30D2-32B0E358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u="sng" dirty="0"/>
              <a:t>Same Key Idea as without faults:</a:t>
            </a:r>
            <a:r>
              <a:rPr lang="en-US" dirty="0"/>
              <a:t> Store ‘First’ on separators.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D711C25-C3C0-5C10-D7EE-D56D305BBCDA}"/>
                  </a:ext>
                </a:extLst>
              </p:cNvPr>
              <p:cNvSpPr/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D711C25-C3C0-5C10-D7EE-D56D305BB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DFDA2FE-92E1-908D-17B9-C2A7E9EB5362}"/>
              </a:ext>
            </a:extLst>
          </p:cNvPr>
          <p:cNvSpPr/>
          <p:nvPr/>
        </p:nvSpPr>
        <p:spPr>
          <a:xfrm>
            <a:off x="2427514" y="3864428"/>
            <a:ext cx="1926771" cy="1785257"/>
          </a:xfrm>
          <a:custGeom>
            <a:avLst/>
            <a:gdLst>
              <a:gd name="connsiteX0" fmla="*/ 0 w 1589314"/>
              <a:gd name="connsiteY0" fmla="*/ 0 h 968828"/>
              <a:gd name="connsiteX1" fmla="*/ 772886 w 1589314"/>
              <a:gd name="connsiteY1" fmla="*/ 696685 h 968828"/>
              <a:gd name="connsiteX2" fmla="*/ 1589314 w 1589314"/>
              <a:gd name="connsiteY2" fmla="*/ 968828 h 968828"/>
              <a:gd name="connsiteX0" fmla="*/ 0 w 1915316"/>
              <a:gd name="connsiteY0" fmla="*/ 809403 h 1778231"/>
              <a:gd name="connsiteX1" fmla="*/ 1861458 w 1915316"/>
              <a:gd name="connsiteY1" fmla="*/ 14745 h 1778231"/>
              <a:gd name="connsiteX2" fmla="*/ 1589314 w 1915316"/>
              <a:gd name="connsiteY2" fmla="*/ 1778231 h 1778231"/>
              <a:gd name="connsiteX0" fmla="*/ 0 w 1915316"/>
              <a:gd name="connsiteY0" fmla="*/ 794658 h 1763486"/>
              <a:gd name="connsiteX1" fmla="*/ 1861458 w 1915316"/>
              <a:gd name="connsiteY1" fmla="*/ 0 h 1763486"/>
              <a:gd name="connsiteX2" fmla="*/ 1589314 w 1915316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895198"/>
              <a:gd name="connsiteY0" fmla="*/ 587829 h 1763486"/>
              <a:gd name="connsiteX1" fmla="*/ 1872343 w 1895198"/>
              <a:gd name="connsiteY1" fmla="*/ 0 h 1763486"/>
              <a:gd name="connsiteX2" fmla="*/ 1600199 w 1895198"/>
              <a:gd name="connsiteY2" fmla="*/ 1763486 h 1763486"/>
              <a:gd name="connsiteX0" fmla="*/ 0 w 1926771"/>
              <a:gd name="connsiteY0" fmla="*/ 587829 h 1785257"/>
              <a:gd name="connsiteX1" fmla="*/ 1872343 w 1926771"/>
              <a:gd name="connsiteY1" fmla="*/ 0 h 1785257"/>
              <a:gd name="connsiteX2" fmla="*/ 1926771 w 1926771"/>
              <a:gd name="connsiteY2" fmla="*/ 1785257 h 17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6771" h="1785257">
                <a:moveTo>
                  <a:pt x="0" y="587829"/>
                </a:moveTo>
                <a:cubicBezTo>
                  <a:pt x="580572" y="583293"/>
                  <a:pt x="1367971" y="535215"/>
                  <a:pt x="1872343" y="0"/>
                </a:cubicBezTo>
                <a:cubicBezTo>
                  <a:pt x="2028371" y="662214"/>
                  <a:pt x="1651000" y="1729921"/>
                  <a:pt x="1926771" y="1785257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3324F8F-06EE-046E-B480-F17D3ECAF8D0}"/>
              </a:ext>
            </a:extLst>
          </p:cNvPr>
          <p:cNvSpPr/>
          <p:nvPr/>
        </p:nvSpPr>
        <p:spPr>
          <a:xfrm>
            <a:off x="4557375" y="2906486"/>
            <a:ext cx="2797488" cy="2645228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189" h="2645228">
                <a:moveTo>
                  <a:pt x="0" y="2645228"/>
                </a:moveTo>
                <a:cubicBezTo>
                  <a:pt x="297542" y="2295071"/>
                  <a:pt x="364904" y="2182586"/>
                  <a:pt x="595837" y="1404257"/>
                </a:cubicBezTo>
                <a:cubicBezTo>
                  <a:pt x="826770" y="625928"/>
                  <a:pt x="735520" y="32657"/>
                  <a:pt x="1097875" y="0"/>
                </a:cubicBezTo>
                <a:cubicBezTo>
                  <a:pt x="1450640" y="10886"/>
                  <a:pt x="1620681" y="767446"/>
                  <a:pt x="1830058" y="1382487"/>
                </a:cubicBezTo>
                <a:cubicBezTo>
                  <a:pt x="2375120" y="2378530"/>
                  <a:pt x="2105348" y="2111830"/>
                  <a:pt x="2517189" y="250371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DC8DF17-E74B-ED2F-59B3-A693EE731DC7}"/>
              </a:ext>
            </a:extLst>
          </p:cNvPr>
          <p:cNvSpPr/>
          <p:nvPr/>
        </p:nvSpPr>
        <p:spPr>
          <a:xfrm>
            <a:off x="7961639" y="4637963"/>
            <a:ext cx="1822800" cy="870042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033036"/>
              <a:gd name="connsiteY0" fmla="*/ 5747132 h 5747132"/>
              <a:gd name="connsiteX1" fmla="*/ 595837 w 2033036"/>
              <a:gd name="connsiteY1" fmla="*/ 4506161 h 5747132"/>
              <a:gd name="connsiteX2" fmla="*/ 1097875 w 2033036"/>
              <a:gd name="connsiteY2" fmla="*/ 3101904 h 5747132"/>
              <a:gd name="connsiteX3" fmla="*/ 1830058 w 2033036"/>
              <a:gd name="connsiteY3" fmla="*/ 4484391 h 5747132"/>
              <a:gd name="connsiteX4" fmla="*/ 2014878 w 2033036"/>
              <a:gd name="connsiteY4" fmla="*/ 18867 h 5747132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1097875 w 2014878"/>
              <a:gd name="connsiteY2" fmla="*/ 3083036 h 5728264"/>
              <a:gd name="connsiteX3" fmla="*/ 2014878 w 2014878"/>
              <a:gd name="connsiteY3" fmla="*/ -1 h 5728264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261398 w 2014878"/>
              <a:gd name="connsiteY1" fmla="*/ 4266767 h 5728264"/>
              <a:gd name="connsiteX2" fmla="*/ 2014878 w 2014878"/>
              <a:gd name="connsiteY2" fmla="*/ -1 h 5728264"/>
              <a:gd name="connsiteX0" fmla="*/ 0 w 2102782"/>
              <a:gd name="connsiteY0" fmla="*/ 5875281 h 5875281"/>
              <a:gd name="connsiteX1" fmla="*/ 1261398 w 2102782"/>
              <a:gd name="connsiteY1" fmla="*/ 4413784 h 5875281"/>
              <a:gd name="connsiteX2" fmla="*/ 2102782 w 2102782"/>
              <a:gd name="connsiteY2" fmla="*/ 0 h 58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782" h="5875281">
                <a:moveTo>
                  <a:pt x="0" y="5875281"/>
                </a:moveTo>
                <a:cubicBezTo>
                  <a:pt x="297542" y="5525124"/>
                  <a:pt x="910934" y="5392998"/>
                  <a:pt x="1261398" y="4413784"/>
                </a:cubicBezTo>
                <a:cubicBezTo>
                  <a:pt x="1611862" y="3434571"/>
                  <a:pt x="1982958" y="2772601"/>
                  <a:pt x="210278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A90747-E009-3971-D8B9-F581784686ED}"/>
                  </a:ext>
                </a:extLst>
              </p:cNvPr>
              <p:cNvSpPr/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A90747-E009-3971-D8B9-F5817846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B785CA-9DA8-6439-AE9E-FF7C741ECB65}"/>
                  </a:ext>
                </a:extLst>
              </p:cNvPr>
              <p:cNvSpPr txBox="1"/>
              <p:nvPr/>
            </p:nvSpPr>
            <p:spPr>
              <a:xfrm>
                <a:off x="153370" y="5524273"/>
                <a:ext cx="2161996" cy="73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Can assume: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visits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B785CA-9DA8-6439-AE9E-FF7C741EC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0" y="5524273"/>
                <a:ext cx="2161996" cy="732508"/>
              </a:xfrm>
              <a:prstGeom prst="rect">
                <a:avLst/>
              </a:prstGeom>
              <a:blipFill>
                <a:blip r:embed="rId9"/>
                <a:stretch>
                  <a:fillRect t="-4167" b="-1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4E7DA3A-C21C-45FB-77E6-C90589E6E1A9}"/>
                  </a:ext>
                </a:extLst>
              </p:cNvPr>
              <p:cNvSpPr/>
              <p:nvPr/>
            </p:nvSpPr>
            <p:spPr>
              <a:xfrm>
                <a:off x="7422354" y="3474610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4E7DA3A-C21C-45FB-77E6-C90589E6E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3474610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3E41FC-77D4-BD27-A10F-23BE9979D951}"/>
                  </a:ext>
                </a:extLst>
              </p:cNvPr>
              <p:cNvSpPr txBox="1"/>
              <p:nvPr/>
            </p:nvSpPr>
            <p:spPr>
              <a:xfrm>
                <a:off x="9735281" y="2398654"/>
                <a:ext cx="21619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First reachable from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on Red separator </a:t>
                </a:r>
                <a:endParaRPr lang="en-IL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3E41FC-77D4-BD27-A10F-23BE9979D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281" y="2398654"/>
                <a:ext cx="2161996" cy="1015663"/>
              </a:xfrm>
              <a:prstGeom prst="rect">
                <a:avLst/>
              </a:prstGeom>
              <a:blipFill>
                <a:blip r:embed="rId11"/>
                <a:stretch>
                  <a:fillRect t="-2994" b="-9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E0330B-CCFB-A73E-2E99-23428C45BF70}"/>
              </a:ext>
            </a:extLst>
          </p:cNvPr>
          <p:cNvCxnSpPr>
            <a:cxnSpLocks/>
            <a:endCxn id="29" idx="7"/>
          </p:cNvCxnSpPr>
          <p:nvPr/>
        </p:nvCxnSpPr>
        <p:spPr>
          <a:xfrm flipH="1">
            <a:off x="7840473" y="2814514"/>
            <a:ext cx="1943966" cy="7318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8703BC4-4D6D-6937-8969-FF6FAC27C838}"/>
              </a:ext>
            </a:extLst>
          </p:cNvPr>
          <p:cNvSpPr/>
          <p:nvPr/>
        </p:nvSpPr>
        <p:spPr>
          <a:xfrm>
            <a:off x="4498265" y="3719539"/>
            <a:ext cx="3021087" cy="2214773"/>
          </a:xfrm>
          <a:custGeom>
            <a:avLst/>
            <a:gdLst>
              <a:gd name="connsiteX0" fmla="*/ 0 w 3015343"/>
              <a:gd name="connsiteY0" fmla="*/ 0 h 2124312"/>
              <a:gd name="connsiteX1" fmla="*/ 838200 w 3015343"/>
              <a:gd name="connsiteY1" fmla="*/ 1785257 h 2124312"/>
              <a:gd name="connsiteX2" fmla="*/ 2079171 w 3015343"/>
              <a:gd name="connsiteY2" fmla="*/ 1981200 h 2124312"/>
              <a:gd name="connsiteX3" fmla="*/ 3015343 w 3015343"/>
              <a:gd name="connsiteY3" fmla="*/ 174171 h 212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5343" h="2124312">
                <a:moveTo>
                  <a:pt x="0" y="0"/>
                </a:moveTo>
                <a:cubicBezTo>
                  <a:pt x="245836" y="727528"/>
                  <a:pt x="491672" y="1455057"/>
                  <a:pt x="838200" y="1785257"/>
                </a:cubicBezTo>
                <a:cubicBezTo>
                  <a:pt x="1184729" y="2115457"/>
                  <a:pt x="1716314" y="2249714"/>
                  <a:pt x="2079171" y="1981200"/>
                </a:cubicBezTo>
                <a:cubicBezTo>
                  <a:pt x="2442028" y="1712686"/>
                  <a:pt x="2728685" y="943428"/>
                  <a:pt x="3015343" y="174171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7C100A-5CAC-9BF7-C143-108EFCCCB56E}"/>
                  </a:ext>
                </a:extLst>
              </p:cNvPr>
              <p:cNvSpPr/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7C100A-5CAC-9BF7-C143-108EFCCCB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42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1E256-48FB-591A-F66D-4936B4C9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572C-8BE6-FDD9-6062-E02C287D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0FDD8A-92BA-D294-CF6B-6D0DF0D63836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AFD9AB8-6BF0-2168-6979-AC34B1CB1A36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AFD9AB8-6BF0-2168-6979-AC34B1CB1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DFC543-258C-7485-D61D-87426153BBE6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FDFC543-258C-7485-D61D-87426153B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E62419-6E7E-BD60-4C4F-E1B220A7A357}"/>
                  </a:ext>
                </a:extLst>
              </p:cNvPr>
              <p:cNvSpPr/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E62419-6E7E-BD60-4C4F-E1B220A7A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202FC-6297-5926-8A68-B52136C8FC32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243504-96C3-329D-BAC0-C8D918A046A7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56E726-E054-25E0-4561-85D515EE1C2C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56E726-E054-25E0-4561-85D515EE1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DFA4A9-0CD7-7E36-3F54-4D54254B2238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DFA4A9-0CD7-7E36-3F54-4D54254B2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E52FBDEC-5FDA-1A5A-309B-1D7A156FCE35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9DB1466E-4F70-92F9-C36E-083504185A24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EA00391-95E2-96EA-CEA4-40C7FBF6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r>
              <a:rPr lang="en-US" u="sng" dirty="0"/>
              <a:t>Same Key Idea as without faults:</a:t>
            </a:r>
            <a:r>
              <a:rPr lang="en-US" dirty="0"/>
              <a:t> Store ‘First’ on separators.</a:t>
            </a:r>
            <a:endParaRPr lang="en-US" u="sng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A81670-1228-D081-DBE7-0F4B0B8DFBA2}"/>
              </a:ext>
            </a:extLst>
          </p:cNvPr>
          <p:cNvSpPr/>
          <p:nvPr/>
        </p:nvSpPr>
        <p:spPr>
          <a:xfrm>
            <a:off x="2427514" y="3864428"/>
            <a:ext cx="1872343" cy="587829"/>
          </a:xfrm>
          <a:custGeom>
            <a:avLst/>
            <a:gdLst>
              <a:gd name="connsiteX0" fmla="*/ 0 w 1589314"/>
              <a:gd name="connsiteY0" fmla="*/ 0 h 968828"/>
              <a:gd name="connsiteX1" fmla="*/ 772886 w 1589314"/>
              <a:gd name="connsiteY1" fmla="*/ 696685 h 968828"/>
              <a:gd name="connsiteX2" fmla="*/ 1589314 w 1589314"/>
              <a:gd name="connsiteY2" fmla="*/ 968828 h 968828"/>
              <a:gd name="connsiteX0" fmla="*/ 0 w 1915316"/>
              <a:gd name="connsiteY0" fmla="*/ 809403 h 1778231"/>
              <a:gd name="connsiteX1" fmla="*/ 1861458 w 1915316"/>
              <a:gd name="connsiteY1" fmla="*/ 14745 h 1778231"/>
              <a:gd name="connsiteX2" fmla="*/ 1589314 w 1915316"/>
              <a:gd name="connsiteY2" fmla="*/ 1778231 h 1778231"/>
              <a:gd name="connsiteX0" fmla="*/ 0 w 1915316"/>
              <a:gd name="connsiteY0" fmla="*/ 794658 h 1763486"/>
              <a:gd name="connsiteX1" fmla="*/ 1861458 w 1915316"/>
              <a:gd name="connsiteY1" fmla="*/ 0 h 1763486"/>
              <a:gd name="connsiteX2" fmla="*/ 1589314 w 1915316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895198"/>
              <a:gd name="connsiteY0" fmla="*/ 587829 h 1763486"/>
              <a:gd name="connsiteX1" fmla="*/ 1872343 w 1895198"/>
              <a:gd name="connsiteY1" fmla="*/ 0 h 1763486"/>
              <a:gd name="connsiteX2" fmla="*/ 1600199 w 1895198"/>
              <a:gd name="connsiteY2" fmla="*/ 1763486 h 1763486"/>
              <a:gd name="connsiteX0" fmla="*/ 0 w 1926771"/>
              <a:gd name="connsiteY0" fmla="*/ 587829 h 1785257"/>
              <a:gd name="connsiteX1" fmla="*/ 1872343 w 1926771"/>
              <a:gd name="connsiteY1" fmla="*/ 0 h 1785257"/>
              <a:gd name="connsiteX2" fmla="*/ 1926771 w 1926771"/>
              <a:gd name="connsiteY2" fmla="*/ 1785257 h 1785257"/>
              <a:gd name="connsiteX0" fmla="*/ 0 w 1894887"/>
              <a:gd name="connsiteY0" fmla="*/ 587829 h 1208315"/>
              <a:gd name="connsiteX1" fmla="*/ 1872343 w 1894887"/>
              <a:gd name="connsiteY1" fmla="*/ 0 h 1208315"/>
              <a:gd name="connsiteX2" fmla="*/ 1589314 w 1894887"/>
              <a:gd name="connsiteY2" fmla="*/ 1208315 h 1208315"/>
              <a:gd name="connsiteX0" fmla="*/ 0 w 1872343"/>
              <a:gd name="connsiteY0" fmla="*/ 587829 h 587829"/>
              <a:gd name="connsiteX1" fmla="*/ 1872343 w 1872343"/>
              <a:gd name="connsiteY1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2343" h="587829">
                <a:moveTo>
                  <a:pt x="0" y="587829"/>
                </a:moveTo>
                <a:cubicBezTo>
                  <a:pt x="580572" y="583293"/>
                  <a:pt x="1367971" y="535215"/>
                  <a:pt x="1872343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B22AD50-9F77-90AE-29E0-E6F65B93F4EC}"/>
              </a:ext>
            </a:extLst>
          </p:cNvPr>
          <p:cNvSpPr/>
          <p:nvPr/>
        </p:nvSpPr>
        <p:spPr>
          <a:xfrm>
            <a:off x="4557373" y="3755571"/>
            <a:ext cx="3134947" cy="2226389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26984"/>
              <a:gd name="connsiteY0" fmla="*/ 990599 h 2503715"/>
              <a:gd name="connsiteX1" fmla="*/ 605632 w 2526984"/>
              <a:gd name="connsiteY1" fmla="*/ 1404257 h 2503715"/>
              <a:gd name="connsiteX2" fmla="*/ 1107670 w 2526984"/>
              <a:gd name="connsiteY2" fmla="*/ 0 h 2503715"/>
              <a:gd name="connsiteX3" fmla="*/ 1839853 w 2526984"/>
              <a:gd name="connsiteY3" fmla="*/ 1382487 h 2503715"/>
              <a:gd name="connsiteX4" fmla="*/ 2526984 w 2526984"/>
              <a:gd name="connsiteY4" fmla="*/ 2503715 h 2503715"/>
              <a:gd name="connsiteX0" fmla="*/ 0 w 2526984"/>
              <a:gd name="connsiteY0" fmla="*/ 1041992 h 3226438"/>
              <a:gd name="connsiteX1" fmla="*/ 1457797 w 2526984"/>
              <a:gd name="connsiteY1" fmla="*/ 3219135 h 3226438"/>
              <a:gd name="connsiteX2" fmla="*/ 1107670 w 2526984"/>
              <a:gd name="connsiteY2" fmla="*/ 51393 h 3226438"/>
              <a:gd name="connsiteX3" fmla="*/ 1839853 w 2526984"/>
              <a:gd name="connsiteY3" fmla="*/ 1433880 h 3226438"/>
              <a:gd name="connsiteX4" fmla="*/ 2526984 w 2526984"/>
              <a:gd name="connsiteY4" fmla="*/ 2555108 h 3226438"/>
              <a:gd name="connsiteX0" fmla="*/ 0 w 2526984"/>
              <a:gd name="connsiteY0" fmla="*/ 35260 h 2227933"/>
              <a:gd name="connsiteX1" fmla="*/ 1457797 w 2526984"/>
              <a:gd name="connsiteY1" fmla="*/ 2212403 h 2227933"/>
              <a:gd name="connsiteX2" fmla="*/ 2361431 w 2526984"/>
              <a:gd name="connsiteY2" fmla="*/ 982318 h 2227933"/>
              <a:gd name="connsiteX3" fmla="*/ 1839853 w 2526984"/>
              <a:gd name="connsiteY3" fmla="*/ 427148 h 2227933"/>
              <a:gd name="connsiteX4" fmla="*/ 2526984 w 2526984"/>
              <a:gd name="connsiteY4" fmla="*/ 1548376 h 2227933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796621"/>
              <a:gd name="connsiteY0" fmla="*/ 312665 h 2506560"/>
              <a:gd name="connsiteX1" fmla="*/ 1457797 w 2796621"/>
              <a:gd name="connsiteY1" fmla="*/ 2489808 h 2506560"/>
              <a:gd name="connsiteX2" fmla="*/ 2361431 w 2796621"/>
              <a:gd name="connsiteY2" fmla="*/ 1259723 h 2506560"/>
              <a:gd name="connsiteX3" fmla="*/ 2789968 w 2796621"/>
              <a:gd name="connsiteY3" fmla="*/ 160268 h 2506560"/>
              <a:gd name="connsiteX4" fmla="*/ 2526984 w 2796621"/>
              <a:gd name="connsiteY4" fmla="*/ 1825781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48535"/>
              <a:gd name="connsiteY0" fmla="*/ 302599 h 2496468"/>
              <a:gd name="connsiteX1" fmla="*/ 1457797 w 2848535"/>
              <a:gd name="connsiteY1" fmla="*/ 2479742 h 2496468"/>
              <a:gd name="connsiteX2" fmla="*/ 2361431 w 2848535"/>
              <a:gd name="connsiteY2" fmla="*/ 1249657 h 2496468"/>
              <a:gd name="connsiteX3" fmla="*/ 2819353 w 2848535"/>
              <a:gd name="connsiteY3" fmla="*/ 161088 h 2496468"/>
              <a:gd name="connsiteX4" fmla="*/ 2830629 w 2848535"/>
              <a:gd name="connsiteY4" fmla="*/ 1935458 h 2496468"/>
              <a:gd name="connsiteX0" fmla="*/ 0 w 2848535"/>
              <a:gd name="connsiteY0" fmla="*/ 141511 h 2335380"/>
              <a:gd name="connsiteX1" fmla="*/ 1457797 w 2848535"/>
              <a:gd name="connsiteY1" fmla="*/ 2318654 h 2335380"/>
              <a:gd name="connsiteX2" fmla="*/ 2361431 w 2848535"/>
              <a:gd name="connsiteY2" fmla="*/ 1088569 h 2335380"/>
              <a:gd name="connsiteX3" fmla="*/ 2819353 w 2848535"/>
              <a:gd name="connsiteY3" fmla="*/ 0 h 2335380"/>
              <a:gd name="connsiteX4" fmla="*/ 2830629 w 2848535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292396"/>
              <a:gd name="connsiteX1" fmla="*/ 1379437 w 2830629"/>
              <a:gd name="connsiteY1" fmla="*/ 2275111 h 2292396"/>
              <a:gd name="connsiteX2" fmla="*/ 2361431 w 2830629"/>
              <a:gd name="connsiteY2" fmla="*/ 1088569 h 2292396"/>
              <a:gd name="connsiteX3" fmla="*/ 2819353 w 2830629"/>
              <a:gd name="connsiteY3" fmla="*/ 0 h 2292396"/>
              <a:gd name="connsiteX4" fmla="*/ 2830629 w 2830629"/>
              <a:gd name="connsiteY4" fmla="*/ 1774370 h 2292396"/>
              <a:gd name="connsiteX0" fmla="*/ 0 w 2830629"/>
              <a:gd name="connsiteY0" fmla="*/ 141511 h 2283815"/>
              <a:gd name="connsiteX1" fmla="*/ 1379437 w 2830629"/>
              <a:gd name="connsiteY1" fmla="*/ 2275111 h 2283815"/>
              <a:gd name="connsiteX2" fmla="*/ 2361431 w 2830629"/>
              <a:gd name="connsiteY2" fmla="*/ 1088569 h 2283815"/>
              <a:gd name="connsiteX3" fmla="*/ 2819353 w 2830629"/>
              <a:gd name="connsiteY3" fmla="*/ 0 h 2283815"/>
              <a:gd name="connsiteX4" fmla="*/ 2830629 w 2830629"/>
              <a:gd name="connsiteY4" fmla="*/ 1774370 h 2283815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75111"/>
              <a:gd name="connsiteX1" fmla="*/ 1369643 w 2820835"/>
              <a:gd name="connsiteY1" fmla="*/ 2275111 h 2275111"/>
              <a:gd name="connsiteX2" fmla="*/ 2351637 w 2820835"/>
              <a:gd name="connsiteY2" fmla="*/ 1088569 h 2275111"/>
              <a:gd name="connsiteX3" fmla="*/ 2809559 w 2820835"/>
              <a:gd name="connsiteY3" fmla="*/ 0 h 2275111"/>
              <a:gd name="connsiteX4" fmla="*/ 2820835 w 2820835"/>
              <a:gd name="connsiteY4" fmla="*/ 1774370 h 2275111"/>
              <a:gd name="connsiteX0" fmla="*/ 0 w 2820835"/>
              <a:gd name="connsiteY0" fmla="*/ 174168 h 2231569"/>
              <a:gd name="connsiteX1" fmla="*/ 1379438 w 2820835"/>
              <a:gd name="connsiteY1" fmla="*/ 2231569 h 2231569"/>
              <a:gd name="connsiteX2" fmla="*/ 2351637 w 2820835"/>
              <a:gd name="connsiteY2" fmla="*/ 1088569 h 2231569"/>
              <a:gd name="connsiteX3" fmla="*/ 2809559 w 2820835"/>
              <a:gd name="connsiteY3" fmla="*/ 0 h 2231569"/>
              <a:gd name="connsiteX4" fmla="*/ 2820835 w 2820835"/>
              <a:gd name="connsiteY4" fmla="*/ 1774370 h 2231569"/>
              <a:gd name="connsiteX0" fmla="*/ 0 w 2820835"/>
              <a:gd name="connsiteY0" fmla="*/ 174168 h 2233041"/>
              <a:gd name="connsiteX1" fmla="*/ 1379438 w 2820835"/>
              <a:gd name="connsiteY1" fmla="*/ 2231569 h 2233041"/>
              <a:gd name="connsiteX2" fmla="*/ 2809559 w 2820835"/>
              <a:gd name="connsiteY2" fmla="*/ 0 h 2233041"/>
              <a:gd name="connsiteX3" fmla="*/ 2820835 w 2820835"/>
              <a:gd name="connsiteY3" fmla="*/ 1774370 h 2233041"/>
              <a:gd name="connsiteX0" fmla="*/ 0 w 2820835"/>
              <a:gd name="connsiteY0" fmla="*/ 174168 h 2232014"/>
              <a:gd name="connsiteX1" fmla="*/ 1379438 w 2820835"/>
              <a:gd name="connsiteY1" fmla="*/ 2231569 h 2232014"/>
              <a:gd name="connsiteX2" fmla="*/ 2809559 w 2820835"/>
              <a:gd name="connsiteY2" fmla="*/ 0 h 2232014"/>
              <a:gd name="connsiteX3" fmla="*/ 2820835 w 2820835"/>
              <a:gd name="connsiteY3" fmla="*/ 1774370 h 2232014"/>
              <a:gd name="connsiteX0" fmla="*/ 0 w 2820835"/>
              <a:gd name="connsiteY0" fmla="*/ 174168 h 2231641"/>
              <a:gd name="connsiteX1" fmla="*/ 1379438 w 2820835"/>
              <a:gd name="connsiteY1" fmla="*/ 2231569 h 2231641"/>
              <a:gd name="connsiteX2" fmla="*/ 2809559 w 2820835"/>
              <a:gd name="connsiteY2" fmla="*/ 0 h 2231641"/>
              <a:gd name="connsiteX3" fmla="*/ 2820835 w 2820835"/>
              <a:gd name="connsiteY3" fmla="*/ 1774370 h 2231641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6389"/>
              <a:gd name="connsiteX1" fmla="*/ 1428413 w 2820835"/>
              <a:gd name="connsiteY1" fmla="*/ 2220683 h 2226389"/>
              <a:gd name="connsiteX2" fmla="*/ 2809559 w 2820835"/>
              <a:gd name="connsiteY2" fmla="*/ 0 h 2226389"/>
              <a:gd name="connsiteX3" fmla="*/ 2820835 w 2820835"/>
              <a:gd name="connsiteY3" fmla="*/ 1774370 h 222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5" h="2226389">
                <a:moveTo>
                  <a:pt x="0" y="174168"/>
                </a:moveTo>
                <a:cubicBezTo>
                  <a:pt x="630571" y="1870525"/>
                  <a:pt x="774048" y="2086425"/>
                  <a:pt x="1428413" y="2220683"/>
                </a:cubicBezTo>
                <a:cubicBezTo>
                  <a:pt x="2082778" y="2354941"/>
                  <a:pt x="2569326" y="76200"/>
                  <a:pt x="2809559" y="0"/>
                </a:cubicBezTo>
                <a:cubicBezTo>
                  <a:pt x="2845281" y="1594758"/>
                  <a:pt x="2761614" y="1230085"/>
                  <a:pt x="2820835" y="177437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3C60D68-849F-E1A7-A531-B4478A50FD03}"/>
              </a:ext>
            </a:extLst>
          </p:cNvPr>
          <p:cNvSpPr/>
          <p:nvPr/>
        </p:nvSpPr>
        <p:spPr>
          <a:xfrm>
            <a:off x="7961639" y="4637963"/>
            <a:ext cx="1822800" cy="870042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033036"/>
              <a:gd name="connsiteY0" fmla="*/ 5747132 h 5747132"/>
              <a:gd name="connsiteX1" fmla="*/ 595837 w 2033036"/>
              <a:gd name="connsiteY1" fmla="*/ 4506161 h 5747132"/>
              <a:gd name="connsiteX2" fmla="*/ 1097875 w 2033036"/>
              <a:gd name="connsiteY2" fmla="*/ 3101904 h 5747132"/>
              <a:gd name="connsiteX3" fmla="*/ 1830058 w 2033036"/>
              <a:gd name="connsiteY3" fmla="*/ 4484391 h 5747132"/>
              <a:gd name="connsiteX4" fmla="*/ 2014878 w 2033036"/>
              <a:gd name="connsiteY4" fmla="*/ 18867 h 5747132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1097875 w 2014878"/>
              <a:gd name="connsiteY2" fmla="*/ 3083036 h 5728264"/>
              <a:gd name="connsiteX3" fmla="*/ 2014878 w 2014878"/>
              <a:gd name="connsiteY3" fmla="*/ -1 h 5728264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261398 w 2014878"/>
              <a:gd name="connsiteY1" fmla="*/ 4266767 h 5728264"/>
              <a:gd name="connsiteX2" fmla="*/ 2014878 w 2014878"/>
              <a:gd name="connsiteY2" fmla="*/ -1 h 5728264"/>
              <a:gd name="connsiteX0" fmla="*/ 0 w 2102782"/>
              <a:gd name="connsiteY0" fmla="*/ 5875281 h 5875281"/>
              <a:gd name="connsiteX1" fmla="*/ 1261398 w 2102782"/>
              <a:gd name="connsiteY1" fmla="*/ 4413784 h 5875281"/>
              <a:gd name="connsiteX2" fmla="*/ 2102782 w 2102782"/>
              <a:gd name="connsiteY2" fmla="*/ 0 h 58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782" h="5875281">
                <a:moveTo>
                  <a:pt x="0" y="5875281"/>
                </a:moveTo>
                <a:cubicBezTo>
                  <a:pt x="297542" y="5525124"/>
                  <a:pt x="910934" y="5392998"/>
                  <a:pt x="1261398" y="4413784"/>
                </a:cubicBezTo>
                <a:cubicBezTo>
                  <a:pt x="1611862" y="3434571"/>
                  <a:pt x="1982958" y="2772601"/>
                  <a:pt x="210278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D03D808-3EE4-5736-CD68-F82346DFE04A}"/>
              </a:ext>
            </a:extLst>
          </p:cNvPr>
          <p:cNvSpPr/>
          <p:nvPr/>
        </p:nvSpPr>
        <p:spPr>
          <a:xfrm>
            <a:off x="10085943" y="2493510"/>
            <a:ext cx="2060337" cy="1365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7C61FBF-431C-686D-EC89-90E3C395C5ED}"/>
                  </a:ext>
                </a:extLst>
              </p:cNvPr>
              <p:cNvSpPr/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7C61FBF-431C-686D-EC89-90E3C395C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4B8323-E436-F16D-F365-8516DF5B7A42}"/>
                  </a:ext>
                </a:extLst>
              </p:cNvPr>
              <p:cNvSpPr/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54B8323-E436-F16D-F365-8516DF5B7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8D4E512-9405-03F8-DBBA-E7F871824E5E}"/>
                  </a:ext>
                </a:extLst>
              </p:cNvPr>
              <p:cNvSpPr/>
              <p:nvPr/>
            </p:nvSpPr>
            <p:spPr>
              <a:xfrm>
                <a:off x="7422354" y="3474610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8D4E512-9405-03F8-DBBA-E7F871824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3474610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D47B6B-5C42-EC5E-1682-6F9F0A21B332}"/>
                  </a:ext>
                </a:extLst>
              </p:cNvPr>
              <p:cNvSpPr/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0D47B6B-5C42-EC5E-1682-6F9F0A21B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0EE93EE-08C6-559A-C8CD-F87D249098DB}"/>
                  </a:ext>
                </a:extLst>
              </p:cNvPr>
              <p:cNvSpPr/>
              <p:nvPr/>
            </p:nvSpPr>
            <p:spPr>
              <a:xfrm>
                <a:off x="7437422" y="5858390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0EE93EE-08C6-559A-C8CD-F87D24909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22" y="5858390"/>
                <a:ext cx="489857" cy="48985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EB0E40-0140-9887-4687-4610F2903804}"/>
                  </a:ext>
                </a:extLst>
              </p:cNvPr>
              <p:cNvSpPr txBox="1"/>
              <p:nvPr/>
            </p:nvSpPr>
            <p:spPr>
              <a:xfrm>
                <a:off x="9394568" y="6286925"/>
                <a:ext cx="22865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Last that reaches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EB0E40-0140-9887-4687-4610F2903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568" y="6286925"/>
                <a:ext cx="2286509" cy="400110"/>
              </a:xfrm>
              <a:prstGeom prst="rect">
                <a:avLst/>
              </a:prstGeom>
              <a:blipFill>
                <a:blip r:embed="rId12"/>
                <a:stretch>
                  <a:fillRect l="-1600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CB5997-5CD3-4BD0-900D-F495370215BA}"/>
              </a:ext>
            </a:extLst>
          </p:cNvPr>
          <p:cNvCxnSpPr>
            <a:cxnSpLocks/>
            <a:stCxn id="17" idx="1"/>
            <a:endCxn id="15" idx="5"/>
          </p:cNvCxnSpPr>
          <p:nvPr/>
        </p:nvCxnSpPr>
        <p:spPr>
          <a:xfrm flipH="1" flipV="1">
            <a:off x="7855541" y="6276510"/>
            <a:ext cx="1539027" cy="2104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4261CA-2473-C2FE-FDA5-282648BDDEA1}"/>
              </a:ext>
            </a:extLst>
          </p:cNvPr>
          <p:cNvSpPr/>
          <p:nvPr/>
        </p:nvSpPr>
        <p:spPr>
          <a:xfrm flipV="1">
            <a:off x="7851425" y="4716663"/>
            <a:ext cx="2091274" cy="1374747"/>
          </a:xfrm>
          <a:custGeom>
            <a:avLst/>
            <a:gdLst>
              <a:gd name="connsiteX0" fmla="*/ 0 w 3015343"/>
              <a:gd name="connsiteY0" fmla="*/ 0 h 2124312"/>
              <a:gd name="connsiteX1" fmla="*/ 838200 w 3015343"/>
              <a:gd name="connsiteY1" fmla="*/ 1785257 h 2124312"/>
              <a:gd name="connsiteX2" fmla="*/ 2079171 w 3015343"/>
              <a:gd name="connsiteY2" fmla="*/ 1981200 h 2124312"/>
              <a:gd name="connsiteX3" fmla="*/ 3015343 w 3015343"/>
              <a:gd name="connsiteY3" fmla="*/ 174171 h 2124312"/>
              <a:gd name="connsiteX0" fmla="*/ 0 w 3015343"/>
              <a:gd name="connsiteY0" fmla="*/ 0 h 1785735"/>
              <a:gd name="connsiteX1" fmla="*/ 838200 w 3015343"/>
              <a:gd name="connsiteY1" fmla="*/ 1785257 h 1785735"/>
              <a:gd name="connsiteX2" fmla="*/ 3015343 w 3015343"/>
              <a:gd name="connsiteY2" fmla="*/ 174171 h 1785735"/>
              <a:gd name="connsiteX0" fmla="*/ 0 w 1824666"/>
              <a:gd name="connsiteY0" fmla="*/ 0 h 16882118"/>
              <a:gd name="connsiteX1" fmla="*/ 838200 w 1824666"/>
              <a:gd name="connsiteY1" fmla="*/ 1785257 h 16882118"/>
              <a:gd name="connsiteX2" fmla="*/ 1824666 w 1824666"/>
              <a:gd name="connsiteY2" fmla="*/ 16875547 h 16882118"/>
              <a:gd name="connsiteX0" fmla="*/ 0 w 1824666"/>
              <a:gd name="connsiteY0" fmla="*/ 0 h 16875547"/>
              <a:gd name="connsiteX1" fmla="*/ 838200 w 1824666"/>
              <a:gd name="connsiteY1" fmla="*/ 1785257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25165 w 1824666"/>
              <a:gd name="connsiteY1" fmla="*/ 1627693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967273 w 1824666"/>
              <a:gd name="connsiteY1" fmla="*/ 397363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34814 w 1824666"/>
              <a:gd name="connsiteY1" fmla="*/ 769955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92706 w 1824666"/>
              <a:gd name="connsiteY1" fmla="*/ 6043600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824666 w 1824666"/>
              <a:gd name="connsiteY1" fmla="*/ 16875547 h 1687554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3612" h="17427537">
                <a:moveTo>
                  <a:pt x="0" y="0"/>
                </a:moveTo>
                <a:cubicBezTo>
                  <a:pt x="994167" y="2497249"/>
                  <a:pt x="1496254" y="5960478"/>
                  <a:pt x="1853612" y="17427537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170590-1BF7-3D52-B16D-8C9624AE3952}"/>
                  </a:ext>
                </a:extLst>
              </p:cNvPr>
              <p:cNvSpPr txBox="1"/>
              <p:nvPr/>
            </p:nvSpPr>
            <p:spPr>
              <a:xfrm>
                <a:off x="10015186" y="2493510"/>
                <a:ext cx="21768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000" dirty="0"/>
                  <a:t>is before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F170590-1BF7-3D52-B16D-8C9624AE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186" y="2493510"/>
                <a:ext cx="2176814" cy="400110"/>
              </a:xfrm>
              <a:prstGeom prst="rect">
                <a:avLst/>
              </a:prstGeom>
              <a:blipFill>
                <a:blip r:embed="rId1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B57D2696-3BEC-2124-275B-C0A4B61053FB}"/>
              </a:ext>
            </a:extLst>
          </p:cNvPr>
          <p:cNvSpPr/>
          <p:nvPr/>
        </p:nvSpPr>
        <p:spPr>
          <a:xfrm>
            <a:off x="10952256" y="2853818"/>
            <a:ext cx="302675" cy="61334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FDA20FD-E199-EDE1-F0A7-B8C0628476EE}"/>
                  </a:ext>
                </a:extLst>
              </p:cNvPr>
              <p:cNvSpPr txBox="1"/>
              <p:nvPr/>
            </p:nvSpPr>
            <p:spPr>
              <a:xfrm>
                <a:off x="10166745" y="3150631"/>
                <a:ext cx="187369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br>
                  <a:rPr lang="en-US" sz="2000" b="1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can reach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FDA20FD-E199-EDE1-F0A7-B8C06284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745" y="3150631"/>
                <a:ext cx="1873697" cy="707886"/>
              </a:xfrm>
              <a:prstGeom prst="rect">
                <a:avLst/>
              </a:prstGeom>
              <a:blipFill>
                <a:blip r:embed="rId14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" grpId="0" animBg="1"/>
      <p:bldP spid="17" grpId="0"/>
      <p:bldP spid="19" grpId="0" animBg="1"/>
      <p:bldP spid="34" grpId="0"/>
      <p:bldP spid="35" grpId="0" animBg="1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2180-5D8F-C65E-414C-E0B15A28E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134E-0902-814E-A97C-E85C14A5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46E877-3E16-34DF-5F43-2C0EBAD69C29}"/>
              </a:ext>
            </a:extLst>
          </p:cNvPr>
          <p:cNvSpPr/>
          <p:nvPr/>
        </p:nvSpPr>
        <p:spPr>
          <a:xfrm>
            <a:off x="3870272" y="2443390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F138098-7643-AA32-89DC-2E2E751E1132}"/>
                  </a:ext>
                </a:extLst>
              </p:cNvPr>
              <p:cNvSpPr/>
              <p:nvPr/>
            </p:nvSpPr>
            <p:spPr>
              <a:xfrm>
                <a:off x="3870272" y="404653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F138098-7643-AA32-89DC-2E2E751E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72" y="4046536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BDA8CF4-DFE2-5F72-24F5-D5648CB7903F}"/>
                  </a:ext>
                </a:extLst>
              </p:cNvPr>
              <p:cNvSpPr/>
              <p:nvPr/>
            </p:nvSpPr>
            <p:spPr>
              <a:xfrm>
                <a:off x="11652755" y="404653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BDA8CF4-DFE2-5F72-24F5-D5648CB7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755" y="404653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ED70A3A-8B4B-A8DA-9209-51A28C882809}"/>
                  </a:ext>
                </a:extLst>
              </p:cNvPr>
              <p:cNvSpPr/>
              <p:nvPr/>
            </p:nvSpPr>
            <p:spPr>
              <a:xfrm>
                <a:off x="7594041" y="389708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ED70A3A-8B4B-A8DA-9209-51A28C882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041" y="3897084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A5649D-CA83-4007-AE4D-33D9AC0FBDD4}"/>
              </a:ext>
            </a:extLst>
          </p:cNvPr>
          <p:cNvSpPr/>
          <p:nvPr/>
        </p:nvSpPr>
        <p:spPr>
          <a:xfrm flipH="1">
            <a:off x="6170023" y="2656113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25EB93-05BF-53F8-B4BC-9273ADF244EC}"/>
              </a:ext>
            </a:extLst>
          </p:cNvPr>
          <p:cNvSpPr/>
          <p:nvPr/>
        </p:nvSpPr>
        <p:spPr>
          <a:xfrm>
            <a:off x="9515676" y="2579913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9040F1-297F-7414-C0C7-A950996717C9}"/>
                  </a:ext>
                </a:extLst>
              </p:cNvPr>
              <p:cNvSpPr txBox="1"/>
              <p:nvPr/>
            </p:nvSpPr>
            <p:spPr>
              <a:xfrm rot="19839816">
                <a:off x="4528147" y="3100199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9040F1-297F-7414-C0C7-A95099671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4528147" y="3100199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t="-662" r="-532" b="-172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171E39-3372-F2A2-798A-9D28A4943A4F}"/>
                  </a:ext>
                </a:extLst>
              </p:cNvPr>
              <p:cNvSpPr txBox="1"/>
              <p:nvPr/>
            </p:nvSpPr>
            <p:spPr>
              <a:xfrm rot="1210689">
                <a:off x="10015101" y="2905841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171E39-3372-F2A2-798A-9D28A494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10015101" y="2905841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702" t="-9160" b="-129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18A1DC08-60A2-4EDB-3B14-6A090FC6314A}"/>
              </a:ext>
            </a:extLst>
          </p:cNvPr>
          <p:cNvSpPr/>
          <p:nvPr/>
        </p:nvSpPr>
        <p:spPr>
          <a:xfrm>
            <a:off x="3870272" y="2443390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5814827E-9802-BD16-63FD-64AC0BAAEF16}"/>
              </a:ext>
            </a:extLst>
          </p:cNvPr>
          <p:cNvSpPr/>
          <p:nvPr/>
        </p:nvSpPr>
        <p:spPr>
          <a:xfrm rot="10800000">
            <a:off x="3892846" y="2443390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5772F27-1D91-1D1B-03BD-D8A465CC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Reduced into subtasks:</a:t>
            </a:r>
          </a:p>
          <a:p>
            <a:r>
              <a:rPr lang="en-US" dirty="0"/>
              <a:t>Find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Find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Find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3A4EDBE-A16F-19C3-8840-FA41379E5CBD}"/>
              </a:ext>
            </a:extLst>
          </p:cNvPr>
          <p:cNvSpPr/>
          <p:nvPr/>
        </p:nvSpPr>
        <p:spPr>
          <a:xfrm>
            <a:off x="4321627" y="3679371"/>
            <a:ext cx="1872343" cy="587829"/>
          </a:xfrm>
          <a:custGeom>
            <a:avLst/>
            <a:gdLst>
              <a:gd name="connsiteX0" fmla="*/ 0 w 1589314"/>
              <a:gd name="connsiteY0" fmla="*/ 0 h 968828"/>
              <a:gd name="connsiteX1" fmla="*/ 772886 w 1589314"/>
              <a:gd name="connsiteY1" fmla="*/ 696685 h 968828"/>
              <a:gd name="connsiteX2" fmla="*/ 1589314 w 1589314"/>
              <a:gd name="connsiteY2" fmla="*/ 968828 h 968828"/>
              <a:gd name="connsiteX0" fmla="*/ 0 w 1915316"/>
              <a:gd name="connsiteY0" fmla="*/ 809403 h 1778231"/>
              <a:gd name="connsiteX1" fmla="*/ 1861458 w 1915316"/>
              <a:gd name="connsiteY1" fmla="*/ 14745 h 1778231"/>
              <a:gd name="connsiteX2" fmla="*/ 1589314 w 1915316"/>
              <a:gd name="connsiteY2" fmla="*/ 1778231 h 1778231"/>
              <a:gd name="connsiteX0" fmla="*/ 0 w 1915316"/>
              <a:gd name="connsiteY0" fmla="*/ 794658 h 1763486"/>
              <a:gd name="connsiteX1" fmla="*/ 1861458 w 1915316"/>
              <a:gd name="connsiteY1" fmla="*/ 0 h 1763486"/>
              <a:gd name="connsiteX2" fmla="*/ 1589314 w 1915316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895198"/>
              <a:gd name="connsiteY0" fmla="*/ 587829 h 1763486"/>
              <a:gd name="connsiteX1" fmla="*/ 1872343 w 1895198"/>
              <a:gd name="connsiteY1" fmla="*/ 0 h 1763486"/>
              <a:gd name="connsiteX2" fmla="*/ 1600199 w 1895198"/>
              <a:gd name="connsiteY2" fmla="*/ 1763486 h 1763486"/>
              <a:gd name="connsiteX0" fmla="*/ 0 w 1926771"/>
              <a:gd name="connsiteY0" fmla="*/ 587829 h 1785257"/>
              <a:gd name="connsiteX1" fmla="*/ 1872343 w 1926771"/>
              <a:gd name="connsiteY1" fmla="*/ 0 h 1785257"/>
              <a:gd name="connsiteX2" fmla="*/ 1926771 w 1926771"/>
              <a:gd name="connsiteY2" fmla="*/ 1785257 h 1785257"/>
              <a:gd name="connsiteX0" fmla="*/ 0 w 1894887"/>
              <a:gd name="connsiteY0" fmla="*/ 587829 h 1208315"/>
              <a:gd name="connsiteX1" fmla="*/ 1872343 w 1894887"/>
              <a:gd name="connsiteY1" fmla="*/ 0 h 1208315"/>
              <a:gd name="connsiteX2" fmla="*/ 1589314 w 1894887"/>
              <a:gd name="connsiteY2" fmla="*/ 1208315 h 1208315"/>
              <a:gd name="connsiteX0" fmla="*/ 0 w 1872343"/>
              <a:gd name="connsiteY0" fmla="*/ 587829 h 587829"/>
              <a:gd name="connsiteX1" fmla="*/ 1872343 w 1872343"/>
              <a:gd name="connsiteY1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2343" h="587829">
                <a:moveTo>
                  <a:pt x="0" y="587829"/>
                </a:moveTo>
                <a:cubicBezTo>
                  <a:pt x="580572" y="583293"/>
                  <a:pt x="1367971" y="535215"/>
                  <a:pt x="1872343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77804C4-8E97-8594-4093-20FA1773BCC9}"/>
              </a:ext>
            </a:extLst>
          </p:cNvPr>
          <p:cNvSpPr/>
          <p:nvPr/>
        </p:nvSpPr>
        <p:spPr>
          <a:xfrm>
            <a:off x="6451486" y="3570514"/>
            <a:ext cx="3134947" cy="2226389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26984"/>
              <a:gd name="connsiteY0" fmla="*/ 990599 h 2503715"/>
              <a:gd name="connsiteX1" fmla="*/ 605632 w 2526984"/>
              <a:gd name="connsiteY1" fmla="*/ 1404257 h 2503715"/>
              <a:gd name="connsiteX2" fmla="*/ 1107670 w 2526984"/>
              <a:gd name="connsiteY2" fmla="*/ 0 h 2503715"/>
              <a:gd name="connsiteX3" fmla="*/ 1839853 w 2526984"/>
              <a:gd name="connsiteY3" fmla="*/ 1382487 h 2503715"/>
              <a:gd name="connsiteX4" fmla="*/ 2526984 w 2526984"/>
              <a:gd name="connsiteY4" fmla="*/ 2503715 h 2503715"/>
              <a:gd name="connsiteX0" fmla="*/ 0 w 2526984"/>
              <a:gd name="connsiteY0" fmla="*/ 1041992 h 3226438"/>
              <a:gd name="connsiteX1" fmla="*/ 1457797 w 2526984"/>
              <a:gd name="connsiteY1" fmla="*/ 3219135 h 3226438"/>
              <a:gd name="connsiteX2" fmla="*/ 1107670 w 2526984"/>
              <a:gd name="connsiteY2" fmla="*/ 51393 h 3226438"/>
              <a:gd name="connsiteX3" fmla="*/ 1839853 w 2526984"/>
              <a:gd name="connsiteY3" fmla="*/ 1433880 h 3226438"/>
              <a:gd name="connsiteX4" fmla="*/ 2526984 w 2526984"/>
              <a:gd name="connsiteY4" fmla="*/ 2555108 h 3226438"/>
              <a:gd name="connsiteX0" fmla="*/ 0 w 2526984"/>
              <a:gd name="connsiteY0" fmla="*/ 35260 h 2227933"/>
              <a:gd name="connsiteX1" fmla="*/ 1457797 w 2526984"/>
              <a:gd name="connsiteY1" fmla="*/ 2212403 h 2227933"/>
              <a:gd name="connsiteX2" fmla="*/ 2361431 w 2526984"/>
              <a:gd name="connsiteY2" fmla="*/ 982318 h 2227933"/>
              <a:gd name="connsiteX3" fmla="*/ 1839853 w 2526984"/>
              <a:gd name="connsiteY3" fmla="*/ 427148 h 2227933"/>
              <a:gd name="connsiteX4" fmla="*/ 2526984 w 2526984"/>
              <a:gd name="connsiteY4" fmla="*/ 1548376 h 2227933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796621"/>
              <a:gd name="connsiteY0" fmla="*/ 312665 h 2506560"/>
              <a:gd name="connsiteX1" fmla="*/ 1457797 w 2796621"/>
              <a:gd name="connsiteY1" fmla="*/ 2489808 h 2506560"/>
              <a:gd name="connsiteX2" fmla="*/ 2361431 w 2796621"/>
              <a:gd name="connsiteY2" fmla="*/ 1259723 h 2506560"/>
              <a:gd name="connsiteX3" fmla="*/ 2789968 w 2796621"/>
              <a:gd name="connsiteY3" fmla="*/ 160268 h 2506560"/>
              <a:gd name="connsiteX4" fmla="*/ 2526984 w 2796621"/>
              <a:gd name="connsiteY4" fmla="*/ 1825781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48535"/>
              <a:gd name="connsiteY0" fmla="*/ 302599 h 2496468"/>
              <a:gd name="connsiteX1" fmla="*/ 1457797 w 2848535"/>
              <a:gd name="connsiteY1" fmla="*/ 2479742 h 2496468"/>
              <a:gd name="connsiteX2" fmla="*/ 2361431 w 2848535"/>
              <a:gd name="connsiteY2" fmla="*/ 1249657 h 2496468"/>
              <a:gd name="connsiteX3" fmla="*/ 2819353 w 2848535"/>
              <a:gd name="connsiteY3" fmla="*/ 161088 h 2496468"/>
              <a:gd name="connsiteX4" fmla="*/ 2830629 w 2848535"/>
              <a:gd name="connsiteY4" fmla="*/ 1935458 h 2496468"/>
              <a:gd name="connsiteX0" fmla="*/ 0 w 2848535"/>
              <a:gd name="connsiteY0" fmla="*/ 141511 h 2335380"/>
              <a:gd name="connsiteX1" fmla="*/ 1457797 w 2848535"/>
              <a:gd name="connsiteY1" fmla="*/ 2318654 h 2335380"/>
              <a:gd name="connsiteX2" fmla="*/ 2361431 w 2848535"/>
              <a:gd name="connsiteY2" fmla="*/ 1088569 h 2335380"/>
              <a:gd name="connsiteX3" fmla="*/ 2819353 w 2848535"/>
              <a:gd name="connsiteY3" fmla="*/ 0 h 2335380"/>
              <a:gd name="connsiteX4" fmla="*/ 2830629 w 2848535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292396"/>
              <a:gd name="connsiteX1" fmla="*/ 1379437 w 2830629"/>
              <a:gd name="connsiteY1" fmla="*/ 2275111 h 2292396"/>
              <a:gd name="connsiteX2" fmla="*/ 2361431 w 2830629"/>
              <a:gd name="connsiteY2" fmla="*/ 1088569 h 2292396"/>
              <a:gd name="connsiteX3" fmla="*/ 2819353 w 2830629"/>
              <a:gd name="connsiteY3" fmla="*/ 0 h 2292396"/>
              <a:gd name="connsiteX4" fmla="*/ 2830629 w 2830629"/>
              <a:gd name="connsiteY4" fmla="*/ 1774370 h 2292396"/>
              <a:gd name="connsiteX0" fmla="*/ 0 w 2830629"/>
              <a:gd name="connsiteY0" fmla="*/ 141511 h 2283815"/>
              <a:gd name="connsiteX1" fmla="*/ 1379437 w 2830629"/>
              <a:gd name="connsiteY1" fmla="*/ 2275111 h 2283815"/>
              <a:gd name="connsiteX2" fmla="*/ 2361431 w 2830629"/>
              <a:gd name="connsiteY2" fmla="*/ 1088569 h 2283815"/>
              <a:gd name="connsiteX3" fmla="*/ 2819353 w 2830629"/>
              <a:gd name="connsiteY3" fmla="*/ 0 h 2283815"/>
              <a:gd name="connsiteX4" fmla="*/ 2830629 w 2830629"/>
              <a:gd name="connsiteY4" fmla="*/ 1774370 h 2283815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75111"/>
              <a:gd name="connsiteX1" fmla="*/ 1369643 w 2820835"/>
              <a:gd name="connsiteY1" fmla="*/ 2275111 h 2275111"/>
              <a:gd name="connsiteX2" fmla="*/ 2351637 w 2820835"/>
              <a:gd name="connsiteY2" fmla="*/ 1088569 h 2275111"/>
              <a:gd name="connsiteX3" fmla="*/ 2809559 w 2820835"/>
              <a:gd name="connsiteY3" fmla="*/ 0 h 2275111"/>
              <a:gd name="connsiteX4" fmla="*/ 2820835 w 2820835"/>
              <a:gd name="connsiteY4" fmla="*/ 1774370 h 2275111"/>
              <a:gd name="connsiteX0" fmla="*/ 0 w 2820835"/>
              <a:gd name="connsiteY0" fmla="*/ 174168 h 2231569"/>
              <a:gd name="connsiteX1" fmla="*/ 1379438 w 2820835"/>
              <a:gd name="connsiteY1" fmla="*/ 2231569 h 2231569"/>
              <a:gd name="connsiteX2" fmla="*/ 2351637 w 2820835"/>
              <a:gd name="connsiteY2" fmla="*/ 1088569 h 2231569"/>
              <a:gd name="connsiteX3" fmla="*/ 2809559 w 2820835"/>
              <a:gd name="connsiteY3" fmla="*/ 0 h 2231569"/>
              <a:gd name="connsiteX4" fmla="*/ 2820835 w 2820835"/>
              <a:gd name="connsiteY4" fmla="*/ 1774370 h 2231569"/>
              <a:gd name="connsiteX0" fmla="*/ 0 w 2820835"/>
              <a:gd name="connsiteY0" fmla="*/ 174168 h 2233041"/>
              <a:gd name="connsiteX1" fmla="*/ 1379438 w 2820835"/>
              <a:gd name="connsiteY1" fmla="*/ 2231569 h 2233041"/>
              <a:gd name="connsiteX2" fmla="*/ 2809559 w 2820835"/>
              <a:gd name="connsiteY2" fmla="*/ 0 h 2233041"/>
              <a:gd name="connsiteX3" fmla="*/ 2820835 w 2820835"/>
              <a:gd name="connsiteY3" fmla="*/ 1774370 h 2233041"/>
              <a:gd name="connsiteX0" fmla="*/ 0 w 2820835"/>
              <a:gd name="connsiteY0" fmla="*/ 174168 h 2232014"/>
              <a:gd name="connsiteX1" fmla="*/ 1379438 w 2820835"/>
              <a:gd name="connsiteY1" fmla="*/ 2231569 h 2232014"/>
              <a:gd name="connsiteX2" fmla="*/ 2809559 w 2820835"/>
              <a:gd name="connsiteY2" fmla="*/ 0 h 2232014"/>
              <a:gd name="connsiteX3" fmla="*/ 2820835 w 2820835"/>
              <a:gd name="connsiteY3" fmla="*/ 1774370 h 2232014"/>
              <a:gd name="connsiteX0" fmla="*/ 0 w 2820835"/>
              <a:gd name="connsiteY0" fmla="*/ 174168 h 2231641"/>
              <a:gd name="connsiteX1" fmla="*/ 1379438 w 2820835"/>
              <a:gd name="connsiteY1" fmla="*/ 2231569 h 2231641"/>
              <a:gd name="connsiteX2" fmla="*/ 2809559 w 2820835"/>
              <a:gd name="connsiteY2" fmla="*/ 0 h 2231641"/>
              <a:gd name="connsiteX3" fmla="*/ 2820835 w 2820835"/>
              <a:gd name="connsiteY3" fmla="*/ 1774370 h 2231641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6389"/>
              <a:gd name="connsiteX1" fmla="*/ 1428413 w 2820835"/>
              <a:gd name="connsiteY1" fmla="*/ 2220683 h 2226389"/>
              <a:gd name="connsiteX2" fmla="*/ 2809559 w 2820835"/>
              <a:gd name="connsiteY2" fmla="*/ 0 h 2226389"/>
              <a:gd name="connsiteX3" fmla="*/ 2820835 w 2820835"/>
              <a:gd name="connsiteY3" fmla="*/ 1774370 h 222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5" h="2226389">
                <a:moveTo>
                  <a:pt x="0" y="174168"/>
                </a:moveTo>
                <a:cubicBezTo>
                  <a:pt x="630571" y="1870525"/>
                  <a:pt x="774048" y="2086425"/>
                  <a:pt x="1428413" y="2220683"/>
                </a:cubicBezTo>
                <a:cubicBezTo>
                  <a:pt x="2082778" y="2354941"/>
                  <a:pt x="2569326" y="76200"/>
                  <a:pt x="2809559" y="0"/>
                </a:cubicBezTo>
                <a:cubicBezTo>
                  <a:pt x="2845281" y="1594758"/>
                  <a:pt x="2761614" y="1230085"/>
                  <a:pt x="2820835" y="177437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65F267-FD47-8FAE-B21A-D7F183A8A320}"/>
              </a:ext>
            </a:extLst>
          </p:cNvPr>
          <p:cNvSpPr/>
          <p:nvPr/>
        </p:nvSpPr>
        <p:spPr>
          <a:xfrm>
            <a:off x="9855752" y="4452906"/>
            <a:ext cx="1822800" cy="870042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033036"/>
              <a:gd name="connsiteY0" fmla="*/ 5747132 h 5747132"/>
              <a:gd name="connsiteX1" fmla="*/ 595837 w 2033036"/>
              <a:gd name="connsiteY1" fmla="*/ 4506161 h 5747132"/>
              <a:gd name="connsiteX2" fmla="*/ 1097875 w 2033036"/>
              <a:gd name="connsiteY2" fmla="*/ 3101904 h 5747132"/>
              <a:gd name="connsiteX3" fmla="*/ 1830058 w 2033036"/>
              <a:gd name="connsiteY3" fmla="*/ 4484391 h 5747132"/>
              <a:gd name="connsiteX4" fmla="*/ 2014878 w 2033036"/>
              <a:gd name="connsiteY4" fmla="*/ 18867 h 5747132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1097875 w 2014878"/>
              <a:gd name="connsiteY2" fmla="*/ 3083036 h 5728264"/>
              <a:gd name="connsiteX3" fmla="*/ 2014878 w 2014878"/>
              <a:gd name="connsiteY3" fmla="*/ -1 h 5728264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261398 w 2014878"/>
              <a:gd name="connsiteY1" fmla="*/ 4266767 h 5728264"/>
              <a:gd name="connsiteX2" fmla="*/ 2014878 w 2014878"/>
              <a:gd name="connsiteY2" fmla="*/ -1 h 5728264"/>
              <a:gd name="connsiteX0" fmla="*/ 0 w 2102782"/>
              <a:gd name="connsiteY0" fmla="*/ 5875281 h 5875281"/>
              <a:gd name="connsiteX1" fmla="*/ 1261398 w 2102782"/>
              <a:gd name="connsiteY1" fmla="*/ 4413784 h 5875281"/>
              <a:gd name="connsiteX2" fmla="*/ 2102782 w 2102782"/>
              <a:gd name="connsiteY2" fmla="*/ 0 h 58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782" h="5875281">
                <a:moveTo>
                  <a:pt x="0" y="5875281"/>
                </a:moveTo>
                <a:cubicBezTo>
                  <a:pt x="297542" y="5525124"/>
                  <a:pt x="910934" y="5392998"/>
                  <a:pt x="1261398" y="4413784"/>
                </a:cubicBezTo>
                <a:cubicBezTo>
                  <a:pt x="1611862" y="3434571"/>
                  <a:pt x="1982958" y="2772601"/>
                  <a:pt x="210278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A45EEB-6B09-572D-F76D-9D6749F48D55}"/>
              </a:ext>
            </a:extLst>
          </p:cNvPr>
          <p:cNvSpPr/>
          <p:nvPr/>
        </p:nvSpPr>
        <p:spPr>
          <a:xfrm>
            <a:off x="1061695" y="5367337"/>
            <a:ext cx="2060337" cy="1365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B6DC430-B77B-8518-B124-913393DB7689}"/>
                  </a:ext>
                </a:extLst>
              </p:cNvPr>
              <p:cNvSpPr/>
              <p:nvPr/>
            </p:nvSpPr>
            <p:spPr>
              <a:xfrm>
                <a:off x="5925094" y="5104443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B6DC430-B77B-8518-B124-913393DB7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94" y="5104443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469675F-F400-E4E4-1C95-B7B58048950C}"/>
                  </a:ext>
                </a:extLst>
              </p:cNvPr>
              <p:cNvSpPr/>
              <p:nvPr/>
            </p:nvSpPr>
            <p:spPr>
              <a:xfrm>
                <a:off x="5925094" y="3385454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469675F-F400-E4E4-1C95-B7B580489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94" y="3385454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80A8B6A-488D-3B26-7148-F10275F3D820}"/>
                  </a:ext>
                </a:extLst>
              </p:cNvPr>
              <p:cNvSpPr/>
              <p:nvPr/>
            </p:nvSpPr>
            <p:spPr>
              <a:xfrm>
                <a:off x="9316467" y="328955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80A8B6A-488D-3B26-7148-F10275F3D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67" y="3289553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5ED3A69-E033-740A-1F77-D87BBA1D3DE1}"/>
                  </a:ext>
                </a:extLst>
              </p:cNvPr>
              <p:cNvSpPr/>
              <p:nvPr/>
            </p:nvSpPr>
            <p:spPr>
              <a:xfrm>
                <a:off x="9316467" y="5044017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5ED3A69-E033-740A-1F77-D87BBA1D3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67" y="5044017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D1152AA-CA09-13C8-C181-BDE59F49A4B8}"/>
                  </a:ext>
                </a:extLst>
              </p:cNvPr>
              <p:cNvSpPr/>
              <p:nvPr/>
            </p:nvSpPr>
            <p:spPr>
              <a:xfrm>
                <a:off x="9331535" y="567333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D1152AA-CA09-13C8-C181-BDE59F49A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535" y="5673333"/>
                <a:ext cx="489857" cy="48985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A14ADA-B718-058D-7B61-58B59DFEC184}"/>
              </a:ext>
            </a:extLst>
          </p:cNvPr>
          <p:cNvSpPr/>
          <p:nvPr/>
        </p:nvSpPr>
        <p:spPr>
          <a:xfrm flipV="1">
            <a:off x="9745538" y="4531606"/>
            <a:ext cx="2091274" cy="1374747"/>
          </a:xfrm>
          <a:custGeom>
            <a:avLst/>
            <a:gdLst>
              <a:gd name="connsiteX0" fmla="*/ 0 w 3015343"/>
              <a:gd name="connsiteY0" fmla="*/ 0 h 2124312"/>
              <a:gd name="connsiteX1" fmla="*/ 838200 w 3015343"/>
              <a:gd name="connsiteY1" fmla="*/ 1785257 h 2124312"/>
              <a:gd name="connsiteX2" fmla="*/ 2079171 w 3015343"/>
              <a:gd name="connsiteY2" fmla="*/ 1981200 h 2124312"/>
              <a:gd name="connsiteX3" fmla="*/ 3015343 w 3015343"/>
              <a:gd name="connsiteY3" fmla="*/ 174171 h 2124312"/>
              <a:gd name="connsiteX0" fmla="*/ 0 w 3015343"/>
              <a:gd name="connsiteY0" fmla="*/ 0 h 1785735"/>
              <a:gd name="connsiteX1" fmla="*/ 838200 w 3015343"/>
              <a:gd name="connsiteY1" fmla="*/ 1785257 h 1785735"/>
              <a:gd name="connsiteX2" fmla="*/ 3015343 w 3015343"/>
              <a:gd name="connsiteY2" fmla="*/ 174171 h 1785735"/>
              <a:gd name="connsiteX0" fmla="*/ 0 w 1824666"/>
              <a:gd name="connsiteY0" fmla="*/ 0 h 16882118"/>
              <a:gd name="connsiteX1" fmla="*/ 838200 w 1824666"/>
              <a:gd name="connsiteY1" fmla="*/ 1785257 h 16882118"/>
              <a:gd name="connsiteX2" fmla="*/ 1824666 w 1824666"/>
              <a:gd name="connsiteY2" fmla="*/ 16875547 h 16882118"/>
              <a:gd name="connsiteX0" fmla="*/ 0 w 1824666"/>
              <a:gd name="connsiteY0" fmla="*/ 0 h 16875547"/>
              <a:gd name="connsiteX1" fmla="*/ 838200 w 1824666"/>
              <a:gd name="connsiteY1" fmla="*/ 1785257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25165 w 1824666"/>
              <a:gd name="connsiteY1" fmla="*/ 1627693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967273 w 1824666"/>
              <a:gd name="connsiteY1" fmla="*/ 397363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34814 w 1824666"/>
              <a:gd name="connsiteY1" fmla="*/ 769955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92706 w 1824666"/>
              <a:gd name="connsiteY1" fmla="*/ 6043600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824666 w 1824666"/>
              <a:gd name="connsiteY1" fmla="*/ 16875547 h 1687554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3612" h="17427537">
                <a:moveTo>
                  <a:pt x="0" y="0"/>
                </a:moveTo>
                <a:cubicBezTo>
                  <a:pt x="994167" y="2497249"/>
                  <a:pt x="1496254" y="5960478"/>
                  <a:pt x="1853612" y="17427537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00C958-9C1C-57CB-1BA5-234FAFB721B6}"/>
                  </a:ext>
                </a:extLst>
              </p:cNvPr>
              <p:cNvSpPr txBox="1"/>
              <p:nvPr/>
            </p:nvSpPr>
            <p:spPr>
              <a:xfrm>
                <a:off x="990938" y="5367337"/>
                <a:ext cx="21768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000" dirty="0"/>
                  <a:t>is before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on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00C958-9C1C-57CB-1BA5-234FAFB72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38" y="5367337"/>
                <a:ext cx="2176814" cy="400110"/>
              </a:xfrm>
              <a:prstGeom prst="rect">
                <a:avLst/>
              </a:prstGeom>
              <a:blipFill>
                <a:blip r:embed="rId12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6630277E-B16B-5592-F9CA-504963939A8C}"/>
              </a:ext>
            </a:extLst>
          </p:cNvPr>
          <p:cNvSpPr/>
          <p:nvPr/>
        </p:nvSpPr>
        <p:spPr>
          <a:xfrm>
            <a:off x="1928008" y="5727645"/>
            <a:ext cx="302675" cy="61334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229F9D-378D-0C30-D861-B384678E6CBB}"/>
                  </a:ext>
                </a:extLst>
              </p:cNvPr>
              <p:cNvSpPr txBox="1"/>
              <p:nvPr/>
            </p:nvSpPr>
            <p:spPr>
              <a:xfrm>
                <a:off x="1142497" y="6024458"/>
                <a:ext cx="187369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br>
                  <a:rPr lang="en-US" sz="2000" b="1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can reach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229F9D-378D-0C30-D861-B384678E6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97" y="6024458"/>
                <a:ext cx="1873697" cy="707886"/>
              </a:xfrm>
              <a:prstGeom prst="rect">
                <a:avLst/>
              </a:prstGeom>
              <a:blipFill>
                <a:blip r:embed="rId13"/>
                <a:stretch>
                  <a:fillRect b="-155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D169A0D-89E8-6701-A962-C51E3799B74C}"/>
                  </a:ext>
                </a:extLst>
              </p:cNvPr>
              <p:cNvSpPr/>
              <p:nvPr/>
            </p:nvSpPr>
            <p:spPr>
              <a:xfrm>
                <a:off x="1928008" y="2347997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D169A0D-89E8-6701-A962-C51E3799B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08" y="2347997"/>
                <a:ext cx="489857" cy="48985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C7C534-AF74-250A-1079-BFC9CC8FFE1A}"/>
                  </a:ext>
                </a:extLst>
              </p:cNvPr>
              <p:cNvSpPr/>
              <p:nvPr/>
            </p:nvSpPr>
            <p:spPr>
              <a:xfrm>
                <a:off x="1928008" y="32239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BC7C534-AF74-250A-1079-BFC9CC8FF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08" y="3223993"/>
                <a:ext cx="489857" cy="48985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84F15A5-293B-8BB8-ADFC-984F31B9AB0C}"/>
                  </a:ext>
                </a:extLst>
              </p:cNvPr>
              <p:cNvSpPr/>
              <p:nvPr/>
            </p:nvSpPr>
            <p:spPr>
              <a:xfrm>
                <a:off x="1928008" y="4139022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84F15A5-293B-8BB8-ADFC-984F31B9A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008" y="4139022"/>
                <a:ext cx="489857" cy="48985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E71100-69EC-1838-712A-BA62D45F8228}"/>
              </a:ext>
            </a:extLst>
          </p:cNvPr>
          <p:cNvCxnSpPr>
            <a:cxnSpLocks/>
          </p:cNvCxnSpPr>
          <p:nvPr/>
        </p:nvCxnSpPr>
        <p:spPr>
          <a:xfrm flipH="1">
            <a:off x="2506989" y="2574017"/>
            <a:ext cx="18146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0340B2-DF95-60CF-D70F-4B11132EA161}"/>
              </a:ext>
            </a:extLst>
          </p:cNvPr>
          <p:cNvCxnSpPr>
            <a:cxnSpLocks/>
          </p:cNvCxnSpPr>
          <p:nvPr/>
        </p:nvCxnSpPr>
        <p:spPr>
          <a:xfrm flipH="1">
            <a:off x="2417865" y="2579913"/>
            <a:ext cx="1903762" cy="16872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D7CBD1E-B071-11F5-7984-5F25F1A84EA8}"/>
              </a:ext>
            </a:extLst>
          </p:cNvPr>
          <p:cNvSpPr txBox="1"/>
          <p:nvPr/>
        </p:nvSpPr>
        <p:spPr>
          <a:xfrm>
            <a:off x="3797209" y="2216494"/>
            <a:ext cx="251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Easy! f is not in the way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6052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4362-25EA-4E89-D7F4-76E3B02BC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42FE-11EE-B4E7-2EE6-53EE6D35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5005DC-1F38-9B96-CCDB-43AEED02A32D}"/>
              </a:ext>
            </a:extLst>
          </p:cNvPr>
          <p:cNvSpPr/>
          <p:nvPr/>
        </p:nvSpPr>
        <p:spPr>
          <a:xfrm>
            <a:off x="3870272" y="2443390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835DF71-BAE8-ECE6-C1DA-B571D7336479}"/>
                  </a:ext>
                </a:extLst>
              </p:cNvPr>
              <p:cNvSpPr/>
              <p:nvPr/>
            </p:nvSpPr>
            <p:spPr>
              <a:xfrm>
                <a:off x="3870272" y="404653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835DF71-BAE8-ECE6-C1DA-B571D7336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72" y="4046536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5703040-4D9B-9AB7-C41B-7B9BA944771E}"/>
                  </a:ext>
                </a:extLst>
              </p:cNvPr>
              <p:cNvSpPr/>
              <p:nvPr/>
            </p:nvSpPr>
            <p:spPr>
              <a:xfrm>
                <a:off x="11652755" y="404653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5703040-4D9B-9AB7-C41B-7B9BA9447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755" y="404653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F72498-8178-EAAC-F09E-8474092B4DB0}"/>
                  </a:ext>
                </a:extLst>
              </p:cNvPr>
              <p:cNvSpPr/>
              <p:nvPr/>
            </p:nvSpPr>
            <p:spPr>
              <a:xfrm>
                <a:off x="7594041" y="389708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F72498-8178-EAAC-F09E-8474092B4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041" y="3897084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813F7E-8461-E7DE-0D1F-6A2F763FE124}"/>
              </a:ext>
            </a:extLst>
          </p:cNvPr>
          <p:cNvSpPr/>
          <p:nvPr/>
        </p:nvSpPr>
        <p:spPr>
          <a:xfrm flipH="1">
            <a:off x="6170023" y="2656113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BA4932-024F-686F-FDA5-5A61FD11FF57}"/>
              </a:ext>
            </a:extLst>
          </p:cNvPr>
          <p:cNvSpPr/>
          <p:nvPr/>
        </p:nvSpPr>
        <p:spPr>
          <a:xfrm>
            <a:off x="9515676" y="2579913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D44A4-1B60-5BE2-8140-AC771387D16A}"/>
                  </a:ext>
                </a:extLst>
              </p:cNvPr>
              <p:cNvSpPr txBox="1"/>
              <p:nvPr/>
            </p:nvSpPr>
            <p:spPr>
              <a:xfrm rot="19839816">
                <a:off x="4528147" y="3100199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D44A4-1B60-5BE2-8140-AC771387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4528147" y="3100199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t="-662" r="-532" b="-172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FBED94-40CC-C9E6-B0CB-24AC7AA7F3C0}"/>
                  </a:ext>
                </a:extLst>
              </p:cNvPr>
              <p:cNvSpPr txBox="1"/>
              <p:nvPr/>
            </p:nvSpPr>
            <p:spPr>
              <a:xfrm rot="1210689">
                <a:off x="10015101" y="2905841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FBED94-40CC-C9E6-B0CB-24AC7AA7F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10015101" y="2905841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702" t="-9160" b="-129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31679ED3-D634-66B1-1188-A83F868462E3}"/>
              </a:ext>
            </a:extLst>
          </p:cNvPr>
          <p:cNvSpPr/>
          <p:nvPr/>
        </p:nvSpPr>
        <p:spPr>
          <a:xfrm>
            <a:off x="3870272" y="2443390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8E3E79EE-59FA-96F7-C8BC-B9F779376908}"/>
              </a:ext>
            </a:extLst>
          </p:cNvPr>
          <p:cNvSpPr/>
          <p:nvPr/>
        </p:nvSpPr>
        <p:spPr>
          <a:xfrm rot="10800000">
            <a:off x="3892846" y="2443390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B5D7D526-A084-8D92-01BB-2B84A06D3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/>
                  <a:t>Reduced into subtasks:</a:t>
                </a:r>
              </a:p>
              <a:p>
                <a:r>
                  <a:rPr lang="en-US" dirty="0"/>
                  <a:t>         is first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via path in</a:t>
                </a:r>
                <a:br>
                  <a:rPr lang="en-US" dirty="0"/>
                </a:br>
                <a:r>
                  <a:rPr lang="en-US" dirty="0"/>
                  <a:t>	‘Only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’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        is last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via	</a:t>
                </a:r>
                <a:br>
                  <a:rPr lang="en-US" dirty="0"/>
                </a:br>
                <a:r>
                  <a:rPr lang="en-US" dirty="0"/>
                  <a:t>        path in ‘Only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’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B5D7D526-A084-8D92-01BB-2B84A06D3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6432"/>
              </a:xfrm>
              <a:blipFill>
                <a:blip r:embed="rId7"/>
                <a:stretch>
                  <a:fillRect l="-1217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B1E2E6F-3CAD-6477-7298-E42759C66885}"/>
              </a:ext>
            </a:extLst>
          </p:cNvPr>
          <p:cNvSpPr/>
          <p:nvPr/>
        </p:nvSpPr>
        <p:spPr>
          <a:xfrm>
            <a:off x="4321627" y="3679371"/>
            <a:ext cx="1872343" cy="587829"/>
          </a:xfrm>
          <a:custGeom>
            <a:avLst/>
            <a:gdLst>
              <a:gd name="connsiteX0" fmla="*/ 0 w 1589314"/>
              <a:gd name="connsiteY0" fmla="*/ 0 h 968828"/>
              <a:gd name="connsiteX1" fmla="*/ 772886 w 1589314"/>
              <a:gd name="connsiteY1" fmla="*/ 696685 h 968828"/>
              <a:gd name="connsiteX2" fmla="*/ 1589314 w 1589314"/>
              <a:gd name="connsiteY2" fmla="*/ 968828 h 968828"/>
              <a:gd name="connsiteX0" fmla="*/ 0 w 1915316"/>
              <a:gd name="connsiteY0" fmla="*/ 809403 h 1778231"/>
              <a:gd name="connsiteX1" fmla="*/ 1861458 w 1915316"/>
              <a:gd name="connsiteY1" fmla="*/ 14745 h 1778231"/>
              <a:gd name="connsiteX2" fmla="*/ 1589314 w 1915316"/>
              <a:gd name="connsiteY2" fmla="*/ 1778231 h 1778231"/>
              <a:gd name="connsiteX0" fmla="*/ 0 w 1915316"/>
              <a:gd name="connsiteY0" fmla="*/ 794658 h 1763486"/>
              <a:gd name="connsiteX1" fmla="*/ 1861458 w 1915316"/>
              <a:gd name="connsiteY1" fmla="*/ 0 h 1763486"/>
              <a:gd name="connsiteX2" fmla="*/ 1589314 w 1915316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895198"/>
              <a:gd name="connsiteY0" fmla="*/ 587829 h 1763486"/>
              <a:gd name="connsiteX1" fmla="*/ 1872343 w 1895198"/>
              <a:gd name="connsiteY1" fmla="*/ 0 h 1763486"/>
              <a:gd name="connsiteX2" fmla="*/ 1600199 w 1895198"/>
              <a:gd name="connsiteY2" fmla="*/ 1763486 h 1763486"/>
              <a:gd name="connsiteX0" fmla="*/ 0 w 1926771"/>
              <a:gd name="connsiteY0" fmla="*/ 587829 h 1785257"/>
              <a:gd name="connsiteX1" fmla="*/ 1872343 w 1926771"/>
              <a:gd name="connsiteY1" fmla="*/ 0 h 1785257"/>
              <a:gd name="connsiteX2" fmla="*/ 1926771 w 1926771"/>
              <a:gd name="connsiteY2" fmla="*/ 1785257 h 1785257"/>
              <a:gd name="connsiteX0" fmla="*/ 0 w 1894887"/>
              <a:gd name="connsiteY0" fmla="*/ 587829 h 1208315"/>
              <a:gd name="connsiteX1" fmla="*/ 1872343 w 1894887"/>
              <a:gd name="connsiteY1" fmla="*/ 0 h 1208315"/>
              <a:gd name="connsiteX2" fmla="*/ 1589314 w 1894887"/>
              <a:gd name="connsiteY2" fmla="*/ 1208315 h 1208315"/>
              <a:gd name="connsiteX0" fmla="*/ 0 w 1872343"/>
              <a:gd name="connsiteY0" fmla="*/ 587829 h 587829"/>
              <a:gd name="connsiteX1" fmla="*/ 1872343 w 1872343"/>
              <a:gd name="connsiteY1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2343" h="587829">
                <a:moveTo>
                  <a:pt x="0" y="587829"/>
                </a:moveTo>
                <a:cubicBezTo>
                  <a:pt x="580572" y="583293"/>
                  <a:pt x="1367971" y="535215"/>
                  <a:pt x="1872343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CA5B812-44A0-43EE-CBE1-2FE2B72A071B}"/>
              </a:ext>
            </a:extLst>
          </p:cNvPr>
          <p:cNvSpPr/>
          <p:nvPr/>
        </p:nvSpPr>
        <p:spPr>
          <a:xfrm>
            <a:off x="6451486" y="3570514"/>
            <a:ext cx="3134947" cy="2226389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26984"/>
              <a:gd name="connsiteY0" fmla="*/ 990599 h 2503715"/>
              <a:gd name="connsiteX1" fmla="*/ 605632 w 2526984"/>
              <a:gd name="connsiteY1" fmla="*/ 1404257 h 2503715"/>
              <a:gd name="connsiteX2" fmla="*/ 1107670 w 2526984"/>
              <a:gd name="connsiteY2" fmla="*/ 0 h 2503715"/>
              <a:gd name="connsiteX3" fmla="*/ 1839853 w 2526984"/>
              <a:gd name="connsiteY3" fmla="*/ 1382487 h 2503715"/>
              <a:gd name="connsiteX4" fmla="*/ 2526984 w 2526984"/>
              <a:gd name="connsiteY4" fmla="*/ 2503715 h 2503715"/>
              <a:gd name="connsiteX0" fmla="*/ 0 w 2526984"/>
              <a:gd name="connsiteY0" fmla="*/ 1041992 h 3226438"/>
              <a:gd name="connsiteX1" fmla="*/ 1457797 w 2526984"/>
              <a:gd name="connsiteY1" fmla="*/ 3219135 h 3226438"/>
              <a:gd name="connsiteX2" fmla="*/ 1107670 w 2526984"/>
              <a:gd name="connsiteY2" fmla="*/ 51393 h 3226438"/>
              <a:gd name="connsiteX3" fmla="*/ 1839853 w 2526984"/>
              <a:gd name="connsiteY3" fmla="*/ 1433880 h 3226438"/>
              <a:gd name="connsiteX4" fmla="*/ 2526984 w 2526984"/>
              <a:gd name="connsiteY4" fmla="*/ 2555108 h 3226438"/>
              <a:gd name="connsiteX0" fmla="*/ 0 w 2526984"/>
              <a:gd name="connsiteY0" fmla="*/ 35260 h 2227933"/>
              <a:gd name="connsiteX1" fmla="*/ 1457797 w 2526984"/>
              <a:gd name="connsiteY1" fmla="*/ 2212403 h 2227933"/>
              <a:gd name="connsiteX2" fmla="*/ 2361431 w 2526984"/>
              <a:gd name="connsiteY2" fmla="*/ 982318 h 2227933"/>
              <a:gd name="connsiteX3" fmla="*/ 1839853 w 2526984"/>
              <a:gd name="connsiteY3" fmla="*/ 427148 h 2227933"/>
              <a:gd name="connsiteX4" fmla="*/ 2526984 w 2526984"/>
              <a:gd name="connsiteY4" fmla="*/ 1548376 h 2227933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796621"/>
              <a:gd name="connsiteY0" fmla="*/ 312665 h 2506560"/>
              <a:gd name="connsiteX1" fmla="*/ 1457797 w 2796621"/>
              <a:gd name="connsiteY1" fmla="*/ 2489808 h 2506560"/>
              <a:gd name="connsiteX2" fmla="*/ 2361431 w 2796621"/>
              <a:gd name="connsiteY2" fmla="*/ 1259723 h 2506560"/>
              <a:gd name="connsiteX3" fmla="*/ 2789968 w 2796621"/>
              <a:gd name="connsiteY3" fmla="*/ 160268 h 2506560"/>
              <a:gd name="connsiteX4" fmla="*/ 2526984 w 2796621"/>
              <a:gd name="connsiteY4" fmla="*/ 1825781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48535"/>
              <a:gd name="connsiteY0" fmla="*/ 302599 h 2496468"/>
              <a:gd name="connsiteX1" fmla="*/ 1457797 w 2848535"/>
              <a:gd name="connsiteY1" fmla="*/ 2479742 h 2496468"/>
              <a:gd name="connsiteX2" fmla="*/ 2361431 w 2848535"/>
              <a:gd name="connsiteY2" fmla="*/ 1249657 h 2496468"/>
              <a:gd name="connsiteX3" fmla="*/ 2819353 w 2848535"/>
              <a:gd name="connsiteY3" fmla="*/ 161088 h 2496468"/>
              <a:gd name="connsiteX4" fmla="*/ 2830629 w 2848535"/>
              <a:gd name="connsiteY4" fmla="*/ 1935458 h 2496468"/>
              <a:gd name="connsiteX0" fmla="*/ 0 w 2848535"/>
              <a:gd name="connsiteY0" fmla="*/ 141511 h 2335380"/>
              <a:gd name="connsiteX1" fmla="*/ 1457797 w 2848535"/>
              <a:gd name="connsiteY1" fmla="*/ 2318654 h 2335380"/>
              <a:gd name="connsiteX2" fmla="*/ 2361431 w 2848535"/>
              <a:gd name="connsiteY2" fmla="*/ 1088569 h 2335380"/>
              <a:gd name="connsiteX3" fmla="*/ 2819353 w 2848535"/>
              <a:gd name="connsiteY3" fmla="*/ 0 h 2335380"/>
              <a:gd name="connsiteX4" fmla="*/ 2830629 w 2848535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292396"/>
              <a:gd name="connsiteX1" fmla="*/ 1379437 w 2830629"/>
              <a:gd name="connsiteY1" fmla="*/ 2275111 h 2292396"/>
              <a:gd name="connsiteX2" fmla="*/ 2361431 w 2830629"/>
              <a:gd name="connsiteY2" fmla="*/ 1088569 h 2292396"/>
              <a:gd name="connsiteX3" fmla="*/ 2819353 w 2830629"/>
              <a:gd name="connsiteY3" fmla="*/ 0 h 2292396"/>
              <a:gd name="connsiteX4" fmla="*/ 2830629 w 2830629"/>
              <a:gd name="connsiteY4" fmla="*/ 1774370 h 2292396"/>
              <a:gd name="connsiteX0" fmla="*/ 0 w 2830629"/>
              <a:gd name="connsiteY0" fmla="*/ 141511 h 2283815"/>
              <a:gd name="connsiteX1" fmla="*/ 1379437 w 2830629"/>
              <a:gd name="connsiteY1" fmla="*/ 2275111 h 2283815"/>
              <a:gd name="connsiteX2" fmla="*/ 2361431 w 2830629"/>
              <a:gd name="connsiteY2" fmla="*/ 1088569 h 2283815"/>
              <a:gd name="connsiteX3" fmla="*/ 2819353 w 2830629"/>
              <a:gd name="connsiteY3" fmla="*/ 0 h 2283815"/>
              <a:gd name="connsiteX4" fmla="*/ 2830629 w 2830629"/>
              <a:gd name="connsiteY4" fmla="*/ 1774370 h 2283815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75111"/>
              <a:gd name="connsiteX1" fmla="*/ 1369643 w 2820835"/>
              <a:gd name="connsiteY1" fmla="*/ 2275111 h 2275111"/>
              <a:gd name="connsiteX2" fmla="*/ 2351637 w 2820835"/>
              <a:gd name="connsiteY2" fmla="*/ 1088569 h 2275111"/>
              <a:gd name="connsiteX3" fmla="*/ 2809559 w 2820835"/>
              <a:gd name="connsiteY3" fmla="*/ 0 h 2275111"/>
              <a:gd name="connsiteX4" fmla="*/ 2820835 w 2820835"/>
              <a:gd name="connsiteY4" fmla="*/ 1774370 h 2275111"/>
              <a:gd name="connsiteX0" fmla="*/ 0 w 2820835"/>
              <a:gd name="connsiteY0" fmla="*/ 174168 h 2231569"/>
              <a:gd name="connsiteX1" fmla="*/ 1379438 w 2820835"/>
              <a:gd name="connsiteY1" fmla="*/ 2231569 h 2231569"/>
              <a:gd name="connsiteX2" fmla="*/ 2351637 w 2820835"/>
              <a:gd name="connsiteY2" fmla="*/ 1088569 h 2231569"/>
              <a:gd name="connsiteX3" fmla="*/ 2809559 w 2820835"/>
              <a:gd name="connsiteY3" fmla="*/ 0 h 2231569"/>
              <a:gd name="connsiteX4" fmla="*/ 2820835 w 2820835"/>
              <a:gd name="connsiteY4" fmla="*/ 1774370 h 2231569"/>
              <a:gd name="connsiteX0" fmla="*/ 0 w 2820835"/>
              <a:gd name="connsiteY0" fmla="*/ 174168 h 2233041"/>
              <a:gd name="connsiteX1" fmla="*/ 1379438 w 2820835"/>
              <a:gd name="connsiteY1" fmla="*/ 2231569 h 2233041"/>
              <a:gd name="connsiteX2" fmla="*/ 2809559 w 2820835"/>
              <a:gd name="connsiteY2" fmla="*/ 0 h 2233041"/>
              <a:gd name="connsiteX3" fmla="*/ 2820835 w 2820835"/>
              <a:gd name="connsiteY3" fmla="*/ 1774370 h 2233041"/>
              <a:gd name="connsiteX0" fmla="*/ 0 w 2820835"/>
              <a:gd name="connsiteY0" fmla="*/ 174168 h 2232014"/>
              <a:gd name="connsiteX1" fmla="*/ 1379438 w 2820835"/>
              <a:gd name="connsiteY1" fmla="*/ 2231569 h 2232014"/>
              <a:gd name="connsiteX2" fmla="*/ 2809559 w 2820835"/>
              <a:gd name="connsiteY2" fmla="*/ 0 h 2232014"/>
              <a:gd name="connsiteX3" fmla="*/ 2820835 w 2820835"/>
              <a:gd name="connsiteY3" fmla="*/ 1774370 h 2232014"/>
              <a:gd name="connsiteX0" fmla="*/ 0 w 2820835"/>
              <a:gd name="connsiteY0" fmla="*/ 174168 h 2231641"/>
              <a:gd name="connsiteX1" fmla="*/ 1379438 w 2820835"/>
              <a:gd name="connsiteY1" fmla="*/ 2231569 h 2231641"/>
              <a:gd name="connsiteX2" fmla="*/ 2809559 w 2820835"/>
              <a:gd name="connsiteY2" fmla="*/ 0 h 2231641"/>
              <a:gd name="connsiteX3" fmla="*/ 2820835 w 2820835"/>
              <a:gd name="connsiteY3" fmla="*/ 1774370 h 2231641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6389"/>
              <a:gd name="connsiteX1" fmla="*/ 1428413 w 2820835"/>
              <a:gd name="connsiteY1" fmla="*/ 2220683 h 2226389"/>
              <a:gd name="connsiteX2" fmla="*/ 2809559 w 2820835"/>
              <a:gd name="connsiteY2" fmla="*/ 0 h 2226389"/>
              <a:gd name="connsiteX3" fmla="*/ 2820835 w 2820835"/>
              <a:gd name="connsiteY3" fmla="*/ 1774370 h 222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5" h="2226389">
                <a:moveTo>
                  <a:pt x="0" y="174168"/>
                </a:moveTo>
                <a:cubicBezTo>
                  <a:pt x="630571" y="1870525"/>
                  <a:pt x="774048" y="2086425"/>
                  <a:pt x="1428413" y="2220683"/>
                </a:cubicBezTo>
                <a:cubicBezTo>
                  <a:pt x="2082778" y="2354941"/>
                  <a:pt x="2569326" y="76200"/>
                  <a:pt x="2809559" y="0"/>
                </a:cubicBezTo>
                <a:cubicBezTo>
                  <a:pt x="2845281" y="1594758"/>
                  <a:pt x="2761614" y="1230085"/>
                  <a:pt x="2820835" y="177437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05667C8-29D7-8664-D1AE-272757D02D42}"/>
              </a:ext>
            </a:extLst>
          </p:cNvPr>
          <p:cNvSpPr/>
          <p:nvPr/>
        </p:nvSpPr>
        <p:spPr>
          <a:xfrm>
            <a:off x="9855752" y="4452906"/>
            <a:ext cx="1822800" cy="870042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033036"/>
              <a:gd name="connsiteY0" fmla="*/ 5747132 h 5747132"/>
              <a:gd name="connsiteX1" fmla="*/ 595837 w 2033036"/>
              <a:gd name="connsiteY1" fmla="*/ 4506161 h 5747132"/>
              <a:gd name="connsiteX2" fmla="*/ 1097875 w 2033036"/>
              <a:gd name="connsiteY2" fmla="*/ 3101904 h 5747132"/>
              <a:gd name="connsiteX3" fmla="*/ 1830058 w 2033036"/>
              <a:gd name="connsiteY3" fmla="*/ 4484391 h 5747132"/>
              <a:gd name="connsiteX4" fmla="*/ 2014878 w 2033036"/>
              <a:gd name="connsiteY4" fmla="*/ 18867 h 5747132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1097875 w 2014878"/>
              <a:gd name="connsiteY2" fmla="*/ 3083036 h 5728264"/>
              <a:gd name="connsiteX3" fmla="*/ 2014878 w 2014878"/>
              <a:gd name="connsiteY3" fmla="*/ -1 h 5728264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261398 w 2014878"/>
              <a:gd name="connsiteY1" fmla="*/ 4266767 h 5728264"/>
              <a:gd name="connsiteX2" fmla="*/ 2014878 w 2014878"/>
              <a:gd name="connsiteY2" fmla="*/ -1 h 5728264"/>
              <a:gd name="connsiteX0" fmla="*/ 0 w 2102782"/>
              <a:gd name="connsiteY0" fmla="*/ 5875281 h 5875281"/>
              <a:gd name="connsiteX1" fmla="*/ 1261398 w 2102782"/>
              <a:gd name="connsiteY1" fmla="*/ 4413784 h 5875281"/>
              <a:gd name="connsiteX2" fmla="*/ 2102782 w 2102782"/>
              <a:gd name="connsiteY2" fmla="*/ 0 h 58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782" h="5875281">
                <a:moveTo>
                  <a:pt x="0" y="5875281"/>
                </a:moveTo>
                <a:cubicBezTo>
                  <a:pt x="297542" y="5525124"/>
                  <a:pt x="910934" y="5392998"/>
                  <a:pt x="1261398" y="4413784"/>
                </a:cubicBezTo>
                <a:cubicBezTo>
                  <a:pt x="1611862" y="3434571"/>
                  <a:pt x="1982958" y="2772601"/>
                  <a:pt x="210278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F93FC4-C111-3F00-F91B-48058FD1480A}"/>
                  </a:ext>
                </a:extLst>
              </p:cNvPr>
              <p:cNvSpPr/>
              <p:nvPr/>
            </p:nvSpPr>
            <p:spPr>
              <a:xfrm>
                <a:off x="5925094" y="5104443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8F93FC4-C111-3F00-F91B-48058FD14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94" y="5104443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6183E4-872E-49D3-885E-62FE9ECB24DB}"/>
                  </a:ext>
                </a:extLst>
              </p:cNvPr>
              <p:cNvSpPr/>
              <p:nvPr/>
            </p:nvSpPr>
            <p:spPr>
              <a:xfrm>
                <a:off x="5925094" y="3385454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6183E4-872E-49D3-885E-62FE9ECB2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94" y="3385454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F8ECA2-A1CF-677D-343C-773223356BDA}"/>
                  </a:ext>
                </a:extLst>
              </p:cNvPr>
              <p:cNvSpPr/>
              <p:nvPr/>
            </p:nvSpPr>
            <p:spPr>
              <a:xfrm>
                <a:off x="9316467" y="328955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F8ECA2-A1CF-677D-343C-773223356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67" y="3289553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EEC093E-7F6F-166B-229B-A895AF184B7F}"/>
                  </a:ext>
                </a:extLst>
              </p:cNvPr>
              <p:cNvSpPr/>
              <p:nvPr/>
            </p:nvSpPr>
            <p:spPr>
              <a:xfrm>
                <a:off x="9316467" y="5044017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EEC093E-7F6F-166B-229B-A895AF184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467" y="5044017"/>
                <a:ext cx="489857" cy="48985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FA5D07-50B0-6A5E-28C2-D8BA9E7043A4}"/>
                  </a:ext>
                </a:extLst>
              </p:cNvPr>
              <p:cNvSpPr/>
              <p:nvPr/>
            </p:nvSpPr>
            <p:spPr>
              <a:xfrm>
                <a:off x="9331535" y="567333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0FA5D07-50B0-6A5E-28C2-D8BA9E704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535" y="5673333"/>
                <a:ext cx="489857" cy="489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16EEF45-D9AA-9904-909E-A01919CE1D4C}"/>
              </a:ext>
            </a:extLst>
          </p:cNvPr>
          <p:cNvSpPr/>
          <p:nvPr/>
        </p:nvSpPr>
        <p:spPr>
          <a:xfrm flipV="1">
            <a:off x="9745538" y="4531606"/>
            <a:ext cx="2091274" cy="1374747"/>
          </a:xfrm>
          <a:custGeom>
            <a:avLst/>
            <a:gdLst>
              <a:gd name="connsiteX0" fmla="*/ 0 w 3015343"/>
              <a:gd name="connsiteY0" fmla="*/ 0 h 2124312"/>
              <a:gd name="connsiteX1" fmla="*/ 838200 w 3015343"/>
              <a:gd name="connsiteY1" fmla="*/ 1785257 h 2124312"/>
              <a:gd name="connsiteX2" fmla="*/ 2079171 w 3015343"/>
              <a:gd name="connsiteY2" fmla="*/ 1981200 h 2124312"/>
              <a:gd name="connsiteX3" fmla="*/ 3015343 w 3015343"/>
              <a:gd name="connsiteY3" fmla="*/ 174171 h 2124312"/>
              <a:gd name="connsiteX0" fmla="*/ 0 w 3015343"/>
              <a:gd name="connsiteY0" fmla="*/ 0 h 1785735"/>
              <a:gd name="connsiteX1" fmla="*/ 838200 w 3015343"/>
              <a:gd name="connsiteY1" fmla="*/ 1785257 h 1785735"/>
              <a:gd name="connsiteX2" fmla="*/ 3015343 w 3015343"/>
              <a:gd name="connsiteY2" fmla="*/ 174171 h 1785735"/>
              <a:gd name="connsiteX0" fmla="*/ 0 w 1824666"/>
              <a:gd name="connsiteY0" fmla="*/ 0 h 16882118"/>
              <a:gd name="connsiteX1" fmla="*/ 838200 w 1824666"/>
              <a:gd name="connsiteY1" fmla="*/ 1785257 h 16882118"/>
              <a:gd name="connsiteX2" fmla="*/ 1824666 w 1824666"/>
              <a:gd name="connsiteY2" fmla="*/ 16875547 h 16882118"/>
              <a:gd name="connsiteX0" fmla="*/ 0 w 1824666"/>
              <a:gd name="connsiteY0" fmla="*/ 0 h 16875547"/>
              <a:gd name="connsiteX1" fmla="*/ 838200 w 1824666"/>
              <a:gd name="connsiteY1" fmla="*/ 1785257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25165 w 1824666"/>
              <a:gd name="connsiteY1" fmla="*/ 1627693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967273 w 1824666"/>
              <a:gd name="connsiteY1" fmla="*/ 397363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34814 w 1824666"/>
              <a:gd name="connsiteY1" fmla="*/ 769955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92706 w 1824666"/>
              <a:gd name="connsiteY1" fmla="*/ 6043600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824666 w 1824666"/>
              <a:gd name="connsiteY1" fmla="*/ 16875547 h 1687554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3612" h="17427537">
                <a:moveTo>
                  <a:pt x="0" y="0"/>
                </a:moveTo>
                <a:cubicBezTo>
                  <a:pt x="994167" y="2497249"/>
                  <a:pt x="1496254" y="5960478"/>
                  <a:pt x="1853612" y="17427537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82E124C-89D8-1C02-EFC7-B34A4B5975E3}"/>
                  </a:ext>
                </a:extLst>
              </p:cNvPr>
              <p:cNvSpPr/>
              <p:nvPr/>
            </p:nvSpPr>
            <p:spPr>
              <a:xfrm>
                <a:off x="1155116" y="2347997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82E124C-89D8-1C02-EFC7-B34A4B597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16" y="2347997"/>
                <a:ext cx="489857" cy="48985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8571770-547C-7ABF-F902-1EA5C89747FB}"/>
                  </a:ext>
                </a:extLst>
              </p:cNvPr>
              <p:cNvSpPr/>
              <p:nvPr/>
            </p:nvSpPr>
            <p:spPr>
              <a:xfrm>
                <a:off x="1155116" y="474862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8571770-547C-7ABF-F902-1EA5C8974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116" y="4748628"/>
                <a:ext cx="489857" cy="48985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B9AFB4-905C-2B88-746F-F381FBA6912A}"/>
              </a:ext>
            </a:extLst>
          </p:cNvPr>
          <p:cNvCxnSpPr>
            <a:cxnSpLocks/>
          </p:cNvCxnSpPr>
          <p:nvPr/>
        </p:nvCxnSpPr>
        <p:spPr>
          <a:xfrm>
            <a:off x="8665029" y="1825625"/>
            <a:ext cx="666506" cy="1559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EE227F-FEA6-7C62-2D14-7743E48F9E99}"/>
                  </a:ext>
                </a:extLst>
              </p:cNvPr>
              <p:cNvSpPr txBox="1"/>
              <p:nvPr/>
            </p:nvSpPr>
            <p:spPr>
              <a:xfrm>
                <a:off x="7411886" y="938391"/>
                <a:ext cx="23336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Main Challenge:</a:t>
                </a:r>
              </a:p>
              <a:p>
                <a:pPr algn="ctr"/>
                <a:r>
                  <a:rPr lang="en-US" sz="2400" dirty="0"/>
                  <a:t>Finding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EE227F-FEA6-7C62-2D14-7743E48F9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886" y="938391"/>
                <a:ext cx="2333652" cy="830997"/>
              </a:xfrm>
              <a:prstGeom prst="rect">
                <a:avLst/>
              </a:prstGeom>
              <a:blipFill>
                <a:blip r:embed="rId15"/>
                <a:stretch>
                  <a:fillRect l="-3916" t="-5882" r="-3394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9E52E-46AA-E7F7-CA6F-BE4C989F64C7}"/>
                  </a:ext>
                </a:extLst>
              </p:cNvPr>
              <p:cNvSpPr/>
              <p:nvPr/>
            </p:nvSpPr>
            <p:spPr>
              <a:xfrm>
                <a:off x="9745538" y="0"/>
                <a:ext cx="2446462" cy="160850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Terminology:</a:t>
                </a:r>
                <a:br>
                  <a:rPr lang="en-US" dirty="0"/>
                </a:br>
                <a:r>
                  <a:rPr lang="en-US" dirty="0"/>
                  <a:t>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P’:</a:t>
                </a:r>
                <a:br>
                  <a:rPr lang="en-US" dirty="0"/>
                </a:br>
                <a:r>
                  <a:rPr lang="en-US" dirty="0"/>
                  <a:t>“The first vertex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in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”</a:t>
                </a:r>
                <a:endParaRPr lang="en-IL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9E52E-46AA-E7F7-CA6F-BE4C989F6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538" y="0"/>
                <a:ext cx="2446462" cy="1608506"/>
              </a:xfrm>
              <a:prstGeom prst="rect">
                <a:avLst/>
              </a:prstGeom>
              <a:blipFill>
                <a:blip r:embed="rId16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4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94A12-F842-552E-DD14-5D6ED9ECF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B3147D-5114-F756-AB3D-C521356276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B3147D-5114-F756-AB3D-C52135627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8E2040-22CD-34C6-B250-65C046DD66C2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E9669F7-9C1F-174F-3612-B1787051BA32}"/>
                  </a:ext>
                </a:extLst>
              </p:cNvPr>
              <p:cNvSpPr/>
              <p:nvPr/>
            </p:nvSpPr>
            <p:spPr>
              <a:xfrm>
                <a:off x="7977684" y="360487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E9669F7-9C1F-174F-3612-B1787051B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684" y="3604871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B1CC2E-530F-10FD-82F2-472AAEC33EEE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D43F81-08F5-183A-2D0C-1D9569957366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5FCB6D0-1726-44C4-914E-AD3AC095B393}"/>
                  </a:ext>
                </a:extLst>
              </p:cNvPr>
              <p:cNvSpPr/>
              <p:nvPr/>
            </p:nvSpPr>
            <p:spPr>
              <a:xfrm>
                <a:off x="6467937" y="4165486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5FCB6D0-1726-44C4-914E-AD3AC095B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37" y="416548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13BA344-41C3-ACEF-04CC-1488C202A4FF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597401-50DD-F304-4E2F-AD16AC245E2C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11023C6-03CB-5513-2C01-EBB2ECBF8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sz="2400" u="sng" dirty="0"/>
                  <a:t>Find b’:</a:t>
                </a:r>
                <a:r>
                  <a:rPr lang="en-US" sz="2400" dirty="0"/>
                  <a:t> The first vertex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/>
                  <a:t> that </a:t>
                </a:r>
                <a:br>
                  <a:rPr lang="en-US" sz="2400" dirty="0"/>
                </a:br>
                <a:r>
                  <a:rPr lang="en-US" sz="2400" dirty="0"/>
                  <a:t>is reachable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∖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Iterate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and ask each </a:t>
                </a:r>
                <a:br>
                  <a:rPr lang="en-US" dirty="0"/>
                </a:br>
                <a:r>
                  <a:rPr lang="en-US" dirty="0"/>
                  <a:t>vertex: what is your first</a:t>
                </a:r>
                <a:br>
                  <a:rPr lang="en-US" dirty="0"/>
                </a:b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? </a:t>
                </a:r>
                <a:br>
                  <a:rPr lang="en-US" dirty="0"/>
                </a:br>
                <a:r>
                  <a:rPr lang="en-US" dirty="0"/>
                  <a:t>(Ignoring the fault)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11023C6-03CB-5513-2C01-EBB2ECBF8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5"/>
                <a:stretch>
                  <a:fillRect l="-992" t="-16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A3C3F8C-11F6-E5F7-2BB4-2F5EDF1111D8}"/>
                  </a:ext>
                </a:extLst>
              </p:cNvPr>
              <p:cNvSpPr/>
              <p:nvPr/>
            </p:nvSpPr>
            <p:spPr>
              <a:xfrm>
                <a:off x="6467936" y="1268299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A3C3F8C-11F6-E5F7-2BB4-2F5EDF111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936" y="1268299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B7AFF7B4-14CC-2BAD-50DC-04BA67B9FA02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6957794" y="1545027"/>
            <a:ext cx="2529179" cy="977281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91D7A0-459D-A0DC-B662-F913B622FB1D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91D7A0-459D-A0DC-B662-F913B622F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586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3ED40-5CF6-964A-C177-0BEB92BC2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603D5E-D625-C93C-81B3-E23FCA6CD5A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603D5E-D625-C93C-81B3-E23FCA6CD5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8862970-B037-A7D0-3ECE-49AAFACFA017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9A931E-BE26-8CE7-D1A4-8BC17A9FE59C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EB524C-4DC6-AA26-54A7-584B56CB8DB3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296065-528B-3E1C-1DD7-35CB97245878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1F3FFC-567A-AED9-AF1B-557450EB0A60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2AA4A56-CA04-7626-7F18-A12ACB0424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Iterate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and ask each </a:t>
                </a:r>
                <a:br>
                  <a:rPr lang="en-US" dirty="0"/>
                </a:br>
                <a:r>
                  <a:rPr lang="en-US" dirty="0"/>
                  <a:t>vertex: what is your first</a:t>
                </a:r>
                <a:br>
                  <a:rPr lang="en-US" dirty="0"/>
                </a:b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Answer does not change?</a:t>
                </a:r>
                <a:br>
                  <a:rPr lang="en-US" dirty="0"/>
                </a:br>
                <a:r>
                  <a:rPr lang="en-US" dirty="0"/>
                  <a:t>Keep going.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2AA4A56-CA04-7626-7F18-A12ACB0424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5837E04-BC96-B8C6-DA03-0CA40D76DF6E}"/>
                  </a:ext>
                </a:extLst>
              </p:cNvPr>
              <p:cNvSpPr/>
              <p:nvPr/>
            </p:nvSpPr>
            <p:spPr>
              <a:xfrm>
                <a:off x="6358298" y="1737633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5837E04-BC96-B8C6-DA03-0CA40D76DF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298" y="1737633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6D6D2486-24BB-5D50-EAE0-5322BB9937C7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>
            <a:off x="6848155" y="1982562"/>
            <a:ext cx="2638818" cy="539746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7250D2A-9F35-D0DC-2406-ADCCE55CACF3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7250D2A-9F35-D0DC-2406-ADCCE55CA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702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A1772-225F-CC5E-E730-B0B906267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6726CA-EBCA-BFAB-C983-412F075D6352}"/>
              </a:ext>
            </a:extLst>
          </p:cNvPr>
          <p:cNvCxnSpPr>
            <a:cxnSpLocks/>
          </p:cNvCxnSpPr>
          <p:nvPr/>
        </p:nvCxnSpPr>
        <p:spPr>
          <a:xfrm>
            <a:off x="827314" y="3336472"/>
            <a:ext cx="10515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5C02D4-B85C-665D-DBF1-C6A0E64F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6660D7-AB65-95D8-19A0-88932DD1578C}"/>
              </a:ext>
            </a:extLst>
          </p:cNvPr>
          <p:cNvSpPr/>
          <p:nvPr/>
        </p:nvSpPr>
        <p:spPr>
          <a:xfrm>
            <a:off x="489859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92FEA5-0C06-EDC6-43FC-D2BA6148261A}"/>
              </a:ext>
            </a:extLst>
          </p:cNvPr>
          <p:cNvSpPr/>
          <p:nvPr/>
        </p:nvSpPr>
        <p:spPr>
          <a:xfrm>
            <a:off x="1987422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A611BA-8E32-DF93-AC72-FF570A7547FF}"/>
              </a:ext>
            </a:extLst>
          </p:cNvPr>
          <p:cNvSpPr/>
          <p:nvPr/>
        </p:nvSpPr>
        <p:spPr>
          <a:xfrm>
            <a:off x="3484985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C1943D-9F0F-FC39-FA26-50693081F454}"/>
              </a:ext>
            </a:extLst>
          </p:cNvPr>
          <p:cNvSpPr/>
          <p:nvPr/>
        </p:nvSpPr>
        <p:spPr>
          <a:xfrm>
            <a:off x="4982548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E7999D-B130-39B5-2563-4E620C20FCF1}"/>
              </a:ext>
            </a:extLst>
          </p:cNvPr>
          <p:cNvSpPr/>
          <p:nvPr/>
        </p:nvSpPr>
        <p:spPr>
          <a:xfrm>
            <a:off x="6480111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89C3DD-B78D-2975-A73C-B23FE1596856}"/>
              </a:ext>
            </a:extLst>
          </p:cNvPr>
          <p:cNvSpPr/>
          <p:nvPr/>
        </p:nvSpPr>
        <p:spPr>
          <a:xfrm>
            <a:off x="7977674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39B124-40F7-BE4F-9A46-3E84956B2582}"/>
              </a:ext>
            </a:extLst>
          </p:cNvPr>
          <p:cNvSpPr/>
          <p:nvPr/>
        </p:nvSpPr>
        <p:spPr>
          <a:xfrm>
            <a:off x="9475237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66B094-0C7A-FB30-2A3B-024E6172DA58}"/>
              </a:ext>
            </a:extLst>
          </p:cNvPr>
          <p:cNvSpPr/>
          <p:nvPr/>
        </p:nvSpPr>
        <p:spPr>
          <a:xfrm>
            <a:off x="10972800" y="2993572"/>
            <a:ext cx="74022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D843C4-8B89-189D-B84E-03DDDB00963E}"/>
                  </a:ext>
                </a:extLst>
              </p:cNvPr>
              <p:cNvSpPr txBox="1"/>
              <p:nvPr/>
            </p:nvSpPr>
            <p:spPr>
              <a:xfrm>
                <a:off x="598726" y="2501649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D843C4-8B89-189D-B84E-03DDDB00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26" y="2501649"/>
                <a:ext cx="45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DE9AECF-E215-BEB9-6BF3-72C5D921BB5C}"/>
                  </a:ext>
                </a:extLst>
              </p:cNvPr>
              <p:cNvSpPr txBox="1"/>
              <p:nvPr/>
            </p:nvSpPr>
            <p:spPr>
              <a:xfrm>
                <a:off x="2128948" y="2501649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DE9AECF-E215-BEB9-6BF3-72C5D921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48" y="2501649"/>
                <a:ext cx="457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5EF636-BE93-E6D0-4D1E-0F856AD3682C}"/>
                  </a:ext>
                </a:extLst>
              </p:cNvPr>
              <p:cNvSpPr txBox="1"/>
              <p:nvPr/>
            </p:nvSpPr>
            <p:spPr>
              <a:xfrm>
                <a:off x="3621862" y="249484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5EF636-BE93-E6D0-4D1E-0F856AD3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862" y="2494846"/>
                <a:ext cx="4571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723971-365D-F224-B75B-301585830388}"/>
                  </a:ext>
                </a:extLst>
              </p:cNvPr>
              <p:cNvSpPr txBox="1"/>
              <p:nvPr/>
            </p:nvSpPr>
            <p:spPr>
              <a:xfrm>
                <a:off x="5113187" y="249484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723971-365D-F224-B75B-301585830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187" y="2494846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A2381C-0C5D-8C46-E316-147EAFB440BA}"/>
                  </a:ext>
                </a:extLst>
              </p:cNvPr>
              <p:cNvSpPr txBox="1"/>
              <p:nvPr/>
            </p:nvSpPr>
            <p:spPr>
              <a:xfrm>
                <a:off x="6632524" y="249484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A2381C-0C5D-8C46-E316-147EAFB44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24" y="2494846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416DCE-AB18-6758-F402-85EFB4B4818C}"/>
                  </a:ext>
                </a:extLst>
              </p:cNvPr>
              <p:cNvSpPr txBox="1"/>
              <p:nvPr/>
            </p:nvSpPr>
            <p:spPr>
              <a:xfrm>
                <a:off x="8119200" y="2501649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7416DCE-AB18-6758-F402-85EFB4B48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200" y="2501649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7C9B64-63F7-A8E0-3DEA-4DDEE79DCB5C}"/>
                  </a:ext>
                </a:extLst>
              </p:cNvPr>
              <p:cNvSpPr txBox="1"/>
              <p:nvPr/>
            </p:nvSpPr>
            <p:spPr>
              <a:xfrm>
                <a:off x="9616763" y="2501649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7C9B64-63F7-A8E0-3DEA-4DDEE79DC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763" y="2501649"/>
                <a:ext cx="4571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ED0E19-7002-FFAF-D8DE-4EE70FABFCD8}"/>
                  </a:ext>
                </a:extLst>
              </p:cNvPr>
              <p:cNvSpPr txBox="1"/>
              <p:nvPr/>
            </p:nvSpPr>
            <p:spPr>
              <a:xfrm>
                <a:off x="11103439" y="2501649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ED0E19-7002-FFAF-D8DE-4EE70FABF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39" y="2501649"/>
                <a:ext cx="4571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1714DD1-C1AF-D9E3-56AE-D1EFB3AA99B6}"/>
                  </a:ext>
                </a:extLst>
              </p:cNvPr>
              <p:cNvSpPr txBox="1"/>
              <p:nvPr/>
            </p:nvSpPr>
            <p:spPr>
              <a:xfrm>
                <a:off x="2120387" y="3041879"/>
                <a:ext cx="4742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1714DD1-C1AF-D9E3-56AE-D1EFB3AA9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87" y="3041879"/>
                <a:ext cx="4742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030CDC-6E61-CFBB-A7D1-892AC6A04457}"/>
                  </a:ext>
                </a:extLst>
              </p:cNvPr>
              <p:cNvSpPr txBox="1"/>
              <p:nvPr/>
            </p:nvSpPr>
            <p:spPr>
              <a:xfrm>
                <a:off x="6613071" y="3035755"/>
                <a:ext cx="4742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E030CDC-6E61-CFBB-A7D1-892AC6A04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071" y="3035755"/>
                <a:ext cx="47429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898EA6-E81A-24C2-4225-436E15C758E6}"/>
                  </a:ext>
                </a:extLst>
              </p:cNvPr>
              <p:cNvSpPr txBox="1"/>
              <p:nvPr/>
            </p:nvSpPr>
            <p:spPr>
              <a:xfrm>
                <a:off x="2247260" y="4727705"/>
                <a:ext cx="432291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𝐷𝑖𝑠𝑡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=5−2=3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898EA6-E81A-24C2-4225-436E15C75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260" y="4727705"/>
                <a:ext cx="4322915" cy="9541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E96FB3-CE03-7934-156B-66A415EF1FD2}"/>
                  </a:ext>
                </a:extLst>
              </p:cNvPr>
              <p:cNvSpPr txBox="1"/>
              <p:nvPr/>
            </p:nvSpPr>
            <p:spPr>
              <a:xfrm>
                <a:off x="8090886" y="4973925"/>
                <a:ext cx="28144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Label size: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E96FB3-CE03-7934-156B-66A415EF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886" y="4973925"/>
                <a:ext cx="2814425" cy="523220"/>
              </a:xfrm>
              <a:prstGeom prst="rect">
                <a:avLst/>
              </a:prstGeom>
              <a:blipFill>
                <a:blip r:embed="rId14"/>
                <a:stretch>
                  <a:fillRect l="-4329" t="-12791" b="-3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09D38-510F-458F-4521-595F8D133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66F080-C45F-DDC0-BD1C-351F8A465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A66F080-C45F-DDC0-BD1C-351F8A465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2F546EE-7480-922B-C53D-11405103F2DC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B8CA04-D35B-236E-8BE0-CE4CF98DB53D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CC084FC-551D-6434-3C26-4EB6BD7A9EF5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F91CCB-BA8D-1D54-C971-1AE16B1F29F6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FD3A7-6983-8ABB-BA90-BD13F67FC248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E8B752E0-B795-4325-422A-6B5DE1ADC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Iterate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and ask each </a:t>
                </a:r>
                <a:br>
                  <a:rPr lang="en-US" dirty="0"/>
                </a:br>
                <a:r>
                  <a:rPr lang="en-US" dirty="0"/>
                  <a:t>vertex: what is your first</a:t>
                </a:r>
                <a:br>
                  <a:rPr lang="en-US" dirty="0"/>
                </a:b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Answer does not change?</a:t>
                </a:r>
                <a:br>
                  <a:rPr lang="en-US" dirty="0"/>
                </a:br>
                <a:r>
                  <a:rPr lang="en-US" dirty="0"/>
                  <a:t>Keep going.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E8B752E0-B795-4325-422A-6B5DE1ADC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980BC4-246D-4209-5957-19B9C35B0071}"/>
                  </a:ext>
                </a:extLst>
              </p:cNvPr>
              <p:cNvSpPr/>
              <p:nvPr/>
            </p:nvSpPr>
            <p:spPr>
              <a:xfrm>
                <a:off x="6292984" y="2162175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980BC4-246D-4209-5957-19B9C35B0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84" y="21621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81A8F61-474E-62D7-3C38-66121EB61BCD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>
            <a:off x="6782841" y="2407104"/>
            <a:ext cx="2704132" cy="115204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C19AC98-A569-C38A-74F7-6007BD03FB80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C19AC98-A569-C38A-74F7-6007BD03F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13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8DA99-27EF-9E8F-C8A8-AA4D9DD21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78EA87-CFE3-D78E-7C28-C6CF2C6DB4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378EA87-CFE3-D78E-7C28-C6CF2C6DB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EFBF5F4-DA9E-C684-33D0-8A747F1F264A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6915214-7118-418E-0A62-E4165322B367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D2E9DC-B8C8-3E88-3650-8A17ABACED0A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A4A807-E2A1-364A-EAF0-6DF36E97E630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69F71C-F627-52CC-D0F8-3310BFEF62D8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F318DF8-E09B-82D0-9366-85825F0AA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Iterate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and ask each </a:t>
                </a:r>
                <a:br>
                  <a:rPr lang="en-US" dirty="0"/>
                </a:br>
                <a:r>
                  <a:rPr lang="en-US" dirty="0"/>
                  <a:t>vertex: what is your first</a:t>
                </a:r>
                <a:br>
                  <a:rPr lang="en-US" dirty="0"/>
                </a:b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Answer does not change?</a:t>
                </a:r>
                <a:br>
                  <a:rPr lang="en-US" dirty="0"/>
                </a:br>
                <a:r>
                  <a:rPr lang="en-US" dirty="0"/>
                  <a:t>Keep going.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F318DF8-E09B-82D0-9366-85825F0AA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F3220EF-0D88-9060-3023-94C58CFC9139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F3220EF-0D88-9060-3023-94C58CFC9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C241180A-DC91-4163-4858-F668B07C88E1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05DB4B0-C0DB-C234-9DD9-5099531E02FC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05DB4B0-C0DB-C234-9DD9-5099531E0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656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13A3-917F-3D94-2BA2-E7C535462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6B598A-B703-EEB4-4D20-850B0D72A1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6B598A-B703-EEB4-4D20-850B0D72A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50C84FD-B6BF-311D-8C0F-5C75539EE80B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05AD12-56C1-B9CF-72DB-E292AED3B0B8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216EB2-416C-5EE5-0A83-1131B52FC994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0CEBD4-F2FF-E8DC-E5E7-A726B815B140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804B63-6091-1A01-44BF-028E18F74832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6B23B27-1BC4-4E41-CB89-57CAB76D37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New answer:</a:t>
                </a:r>
              </a:p>
              <a:p>
                <a:pPr lvl="1"/>
                <a:r>
                  <a:rPr lang="en-US" dirty="0"/>
                  <a:t>All vertices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(via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i="1" dirty="0"/>
                  <a:t>Canonical path </a:t>
                </a:r>
                <a:r>
                  <a:rPr lang="en-US" dirty="0"/>
                  <a:t>of a </a:t>
                </a:r>
                <a:br>
                  <a:rPr lang="en-US" dirty="0"/>
                </a:br>
                <a:r>
                  <a:rPr lang="en-US" i="1" dirty="0"/>
                  <a:t>canonical interval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6B23B27-1BC4-4E41-CB89-57CAB76D37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44901D5-EB0B-540B-86AB-FD16E8AEDB6E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44901D5-EB0B-540B-86AB-FD16E8AED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48C96BF7-E98E-1D0E-650F-62AA4D303756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88A39B-6A30-59DC-BED0-06C4A5CEC2F6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88A39B-6A30-59DC-BED0-06C4A5CEC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437A4B1-086A-7A56-D879-464769A344EC}"/>
                  </a:ext>
                </a:extLst>
              </p:cNvPr>
              <p:cNvSpPr/>
              <p:nvPr/>
            </p:nvSpPr>
            <p:spPr>
              <a:xfrm>
                <a:off x="6337369" y="3336017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437A4B1-086A-7A56-D879-464769A34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69" y="3336017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9531043-669A-45FC-DF01-A88452B2FE6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844736" y="3340898"/>
            <a:ext cx="2617841" cy="258989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D3C3F22-5569-2D77-B06D-6B41AB38D616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D3C3F22-5569-2D77-B06D-6B41AB38D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432154-3A5E-4FD4-CF49-34ACB4B4C481}"/>
                  </a:ext>
                </a:extLst>
              </p:cNvPr>
              <p:cNvSpPr txBox="1"/>
              <p:nvPr/>
            </p:nvSpPr>
            <p:spPr>
              <a:xfrm>
                <a:off x="6833790" y="1894409"/>
                <a:ext cx="28172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000" dirty="0"/>
                  <a:t>The first canonical path 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432154-3A5E-4FD4-CF49-34ACB4B4C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90" y="1894409"/>
                <a:ext cx="2817246" cy="707886"/>
              </a:xfrm>
              <a:prstGeom prst="rect">
                <a:avLst/>
              </a:prstGeom>
              <a:blipFill>
                <a:blip r:embed="rId8"/>
                <a:stretch>
                  <a:fillRect l="-2165" t="-5172" r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39171-52AC-379D-1CF8-F746EB387AFA}"/>
              </a:ext>
            </a:extLst>
          </p:cNvPr>
          <p:cNvCxnSpPr>
            <a:cxnSpLocks/>
          </p:cNvCxnSpPr>
          <p:nvPr/>
        </p:nvCxnSpPr>
        <p:spPr>
          <a:xfrm flipH="1">
            <a:off x="6523021" y="1499054"/>
            <a:ext cx="114639" cy="1268183"/>
          </a:xfrm>
          <a:prstGeom prst="line">
            <a:avLst/>
          </a:prstGeom>
          <a:ln w="762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F7F9BA3E-CFA8-619A-2056-C61E780D9D39}"/>
              </a:ext>
            </a:extLst>
          </p:cNvPr>
          <p:cNvCxnSpPr>
            <a:cxnSpLocks/>
          </p:cNvCxnSpPr>
          <p:nvPr/>
        </p:nvCxnSpPr>
        <p:spPr>
          <a:xfrm flipV="1">
            <a:off x="6740319" y="2522307"/>
            <a:ext cx="2755752" cy="359233"/>
          </a:xfrm>
          <a:prstGeom prst="curvedConnector3">
            <a:avLst/>
          </a:prstGeom>
          <a:ln w="76200">
            <a:solidFill>
              <a:srgbClr val="3B7D23">
                <a:alpha val="60000"/>
              </a:srgb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1686F9-0D76-6BBA-CA10-FD2E3BA0AB5F}"/>
                  </a:ext>
                </a:extLst>
              </p:cNvPr>
              <p:cNvSpPr txBox="1"/>
              <p:nvPr/>
            </p:nvSpPr>
            <p:spPr>
              <a:xfrm rot="18288645">
                <a:off x="4078884" y="2742025"/>
                <a:ext cx="2741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2000" dirty="0"/>
                  <a:t>First Canonical Interval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1686F9-0D76-6BBA-CA10-FD2E3BA0A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88645">
                <a:off x="4078884" y="2742025"/>
                <a:ext cx="2741841" cy="707886"/>
              </a:xfrm>
              <a:prstGeom prst="rect">
                <a:avLst/>
              </a:prstGeom>
              <a:blipFill>
                <a:blip r:embed="rId9"/>
                <a:stretch>
                  <a:fillRect l="-2542" t="-20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8751-3C60-9521-9F30-A5F466D4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7175BE-C5F4-F9CA-56C6-1B76389109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7175BE-C5F4-F9CA-56C6-1B7638910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8DE7CF6-FB16-0183-DBA8-FC283EA6C84D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AA640BE-C83B-9E14-EA4D-8311BD04FEE6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B9A6F6-3D80-685A-26D6-2F8C649FA87D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3B4E16-FB73-95C6-F55F-769238E067B7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80A57E-1826-7B22-7B8D-FC4119647D3B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F88C1CF-8E98-C5B7-83B9-BB48F44DD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New answer:</a:t>
                </a:r>
              </a:p>
              <a:p>
                <a:pPr lvl="1"/>
                <a:r>
                  <a:rPr lang="en-US" dirty="0"/>
                  <a:t>All vertices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(via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i="1" dirty="0"/>
                  <a:t>Canonical path </a:t>
                </a:r>
                <a:r>
                  <a:rPr lang="en-US" dirty="0"/>
                  <a:t>of a </a:t>
                </a:r>
                <a:br>
                  <a:rPr lang="en-US" dirty="0"/>
                </a:br>
                <a:r>
                  <a:rPr lang="en-US" i="1" dirty="0"/>
                  <a:t>canonical interval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F88C1CF-8E98-C5B7-83B9-BB48F44DD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ED746F-E35D-C0FD-3A75-83BB837DEE96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ED746F-E35D-C0FD-3A75-83BB837DE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B3B0D62D-0FA5-3C5B-00A2-0511910B32A8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41CD744-307E-4445-60C6-87692BCCA621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41CD744-307E-4445-60C6-87692BCCA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89E30C7-5BD4-8B31-F00C-8842039E594D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89E30C7-5BD4-8B31-F00C-8842039E5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659E6EB4-DF6D-6926-B480-798146D0FBCA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868488" y="3340898"/>
            <a:ext cx="2594089" cy="96327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8C3BEDA-F80E-0193-5BA1-834917D06FCD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8C3BEDA-F80E-0193-5BA1-834917D06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CA5EC1-A87F-91AF-45CC-60BB5EF2CCAC}"/>
                  </a:ext>
                </a:extLst>
              </p:cNvPr>
              <p:cNvSpPr txBox="1"/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CA5EC1-A87F-91AF-45CC-60BB5EF2C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41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AA437-1A31-15ED-B794-746528DBC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501C3F-9FEB-DAA2-F256-161F695D90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501C3F-9FEB-DAA2-F256-161F695D9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7CA411F-378B-E4D0-942C-D043248F0FBB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90A295-6AEB-A369-B98F-6582095AA09A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995B5E-E4BD-5843-0216-573485492620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B2F06A-2DF3-81CD-7D0C-0E25EA5558CD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E6A2A8-939F-9D49-9EC0-94932F8F3C82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5E32AA1-2666-9BEC-7191-91A79C4FE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New answer:</a:t>
                </a:r>
              </a:p>
              <a:p>
                <a:pPr lvl="1"/>
                <a:r>
                  <a:rPr lang="en-US" dirty="0"/>
                  <a:t>All vertices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(via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i="1" dirty="0"/>
                  <a:t>Canonical path </a:t>
                </a:r>
                <a:r>
                  <a:rPr lang="en-US" dirty="0"/>
                  <a:t>of a </a:t>
                </a:r>
                <a:br>
                  <a:rPr lang="en-US" dirty="0"/>
                </a:br>
                <a:r>
                  <a:rPr lang="en-US" i="1" dirty="0"/>
                  <a:t>canonical interval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5E32AA1-2666-9BEC-7191-91A79C4FE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012478C-4A5B-04BB-8644-C6F3BDC4850C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012478C-4A5B-04BB-8644-C6F3BDC48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71BD5AB-7C5F-BB8A-BC85-AB532B7DB5F4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396E38E-0193-918B-D005-607E673A9133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396E38E-0193-918B-D005-607E673A9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A69C56-FFD8-5D1B-C19F-5DE3B7D91DA0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6A69C56-FFD8-5D1B-C19F-5DE3B7D91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9B55A346-20D7-0D79-0694-8ED97755B663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868488" y="3340898"/>
            <a:ext cx="2594089" cy="96327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5C19149-3D7F-5ABF-2F52-D5357116C123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5C19149-3D7F-5ABF-2F52-D5357116C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740A37-DE62-18C1-1D92-29982F194D56}"/>
                  </a:ext>
                </a:extLst>
              </p:cNvPr>
              <p:cNvSpPr txBox="1"/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740A37-DE62-18C1-1D92-29982F194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D0ABABC-0EDD-43F1-728A-D2AD7FA65953}"/>
                  </a:ext>
                </a:extLst>
              </p:cNvPr>
              <p:cNvSpPr/>
              <p:nvPr/>
            </p:nvSpPr>
            <p:spPr>
              <a:xfrm>
                <a:off x="6466407" y="487079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D0ABABC-0EDD-43F1-728A-D2AD7FA65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07" y="4870792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925137D-21E5-FBE9-03B0-56C7BB70D37E}"/>
              </a:ext>
            </a:extLst>
          </p:cNvPr>
          <p:cNvCxnSpPr>
            <a:cxnSpLocks/>
          </p:cNvCxnSpPr>
          <p:nvPr/>
        </p:nvCxnSpPr>
        <p:spPr>
          <a:xfrm>
            <a:off x="6956264" y="5133077"/>
            <a:ext cx="2733946" cy="285627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CDA4F80-646B-C752-B084-0CC5FE9C8108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CDA4F80-646B-C752-B084-0CC5FE9C8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F55DEA-6995-D10C-F8DE-96D1D2E818DC}"/>
                  </a:ext>
                </a:extLst>
              </p:cNvPr>
              <p:cNvSpPr txBox="1"/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F55DEA-6995-D10C-F8DE-96D1D2E81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90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74D62-549A-308B-5EB7-02BA72F9C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9BB72-78B2-F3E1-7585-823E6A1B04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9BB72-78B2-F3E1-7585-823E6A1B0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ADE169F-9EB7-64A3-B33F-B5BA118A3457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B9F2FB-51B9-0D98-1553-9224B756942B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FD0E9-741D-0BE8-40B1-8D2D68FA5A5B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8371CC-CDA7-3FD7-496F-D3E6C3A66C7B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29348A-30EB-6C75-6A45-87EDC299CB55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A41B915-06AD-641C-E0E3-4AE6F4AF5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New answer:</a:t>
                </a:r>
              </a:p>
              <a:p>
                <a:pPr lvl="1"/>
                <a:r>
                  <a:rPr lang="en-US" dirty="0"/>
                  <a:t>All vertices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(via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i="1" dirty="0"/>
                  <a:t>Canonical path </a:t>
                </a:r>
                <a:r>
                  <a:rPr lang="en-US" dirty="0"/>
                  <a:t>of a </a:t>
                </a:r>
                <a:br>
                  <a:rPr lang="en-US" dirty="0"/>
                </a:br>
                <a:r>
                  <a:rPr lang="en-US" i="1" dirty="0"/>
                  <a:t>canonical interval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A41B915-06AD-641C-E0E3-4AE6F4AF5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71AE41D-9925-61E5-0C00-ACC806937E68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71AE41D-9925-61E5-0C00-ACC806937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787F386-8C82-E1AC-CF7B-FBA1E43AB944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B06F42C-D0FC-9740-EEC6-B28419CD0F63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B06F42C-D0FC-9740-EEC6-B28419CD0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A792F66-A3E1-C4CC-0460-E7A8CB46326C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A792F66-A3E1-C4CC-0460-E7A8CB463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53BB1152-2A00-5923-0610-22F311FF7C0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868488" y="3340898"/>
            <a:ext cx="2594089" cy="96327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14F2920-414F-E449-2853-55140A9D6804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14F2920-414F-E449-2853-55140A9D6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0E5826-775C-DC87-EAEB-90224FB6220A}"/>
                  </a:ext>
                </a:extLst>
              </p:cNvPr>
              <p:cNvSpPr txBox="1"/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0E5826-775C-DC87-EAEB-90224FB62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400909D-1585-6821-42DF-6B6A4D6170A5}"/>
                  </a:ext>
                </a:extLst>
              </p:cNvPr>
              <p:cNvSpPr/>
              <p:nvPr/>
            </p:nvSpPr>
            <p:spPr>
              <a:xfrm>
                <a:off x="6466407" y="555052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400909D-1585-6821-42DF-6B6A4D617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07" y="5550522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FE8FF33A-3C51-E3E8-713D-62B1BA2BEE61}"/>
              </a:ext>
            </a:extLst>
          </p:cNvPr>
          <p:cNvCxnSpPr>
            <a:cxnSpLocks/>
          </p:cNvCxnSpPr>
          <p:nvPr/>
        </p:nvCxnSpPr>
        <p:spPr>
          <a:xfrm flipV="1">
            <a:off x="6956264" y="5418704"/>
            <a:ext cx="2733946" cy="376747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971C110-771F-7101-8344-392659CF0E56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971C110-771F-7101-8344-392659CF0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9BA0BF-4F2A-B819-5C49-F367B58E8B7A}"/>
                  </a:ext>
                </a:extLst>
              </p:cNvPr>
              <p:cNvSpPr txBox="1"/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9BA0BF-4F2A-B819-5C49-F367B58E8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90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9E40A-7781-FC4F-46F8-5B727B7B0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1C4CA5-A232-1169-65D8-112251CB1C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1C4CA5-A232-1169-65D8-112251CB1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ED9C756-C534-78CB-18BC-6E4F7D85834B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1E9BA1-CCE4-C4BB-64FE-F2F0CB19D7AB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91C2A4-4B56-2D7E-F10B-E4A5AE087F5D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AE954-7FA7-EF92-5E46-0104C4987DC9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059547-E64B-40DB-EFEF-1A9A5DCB5631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620CEC30-9310-5FE0-9C71-7C4916660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Idea:</a:t>
                </a:r>
                <a:r>
                  <a:rPr lang="en-US" dirty="0"/>
                  <a:t> Canonical Paths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New answer:</a:t>
                </a:r>
              </a:p>
              <a:p>
                <a:pPr lvl="1"/>
                <a:r>
                  <a:rPr lang="en-US" dirty="0"/>
                  <a:t>All vertices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(via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i="1" dirty="0"/>
                  <a:t>Canonical path </a:t>
                </a:r>
                <a:r>
                  <a:rPr lang="en-US" dirty="0"/>
                  <a:t>of a </a:t>
                </a:r>
                <a:br>
                  <a:rPr lang="en-US" dirty="0"/>
                </a:br>
                <a:r>
                  <a:rPr lang="en-US" i="1" dirty="0"/>
                  <a:t>canonical interval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620CEC30-9310-5FE0-9C71-7C4916660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077C117-1CEF-60BC-1763-632AD49A1CC8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077C117-1CEF-60BC-1763-632AD49A1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0F6A7CA0-68D6-D437-A7DA-86265CA196AC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788C8F1-1484-23C6-56FC-797A6CC9166F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788C8F1-1484-23C6-56FC-797A6CC91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4456854-8606-8FE7-ACD2-85E5FE27F718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4456854-8606-8FE7-ACD2-85E5FE27F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8F6BDF4C-1E7E-D246-DEDC-903B67D6FE6D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868488" y="3340898"/>
            <a:ext cx="2594089" cy="96327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EFD16BE-8B07-64D7-03CA-8001D6897A88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EFD16BE-8B07-64D7-03CA-8001D6897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D9F65A-52FA-7355-92F5-BB9C36B96414}"/>
                  </a:ext>
                </a:extLst>
              </p:cNvPr>
              <p:cNvSpPr txBox="1"/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D9F65A-52FA-7355-92F5-BB9C36B9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D6B92BB-2A49-C989-8785-011088F4507A}"/>
                  </a:ext>
                </a:extLst>
              </p:cNvPr>
              <p:cNvSpPr/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D6B92BB-2A49-C989-8785-011088F45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A57B7D0-D23D-8216-DE12-FF559D3F4853}"/>
              </a:ext>
            </a:extLst>
          </p:cNvPr>
          <p:cNvCxnSpPr>
            <a:cxnSpLocks/>
          </p:cNvCxnSpPr>
          <p:nvPr/>
        </p:nvCxnSpPr>
        <p:spPr>
          <a:xfrm flipV="1">
            <a:off x="6944981" y="5418704"/>
            <a:ext cx="2745229" cy="83726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DFF7A68-81A7-8BF1-FE13-ABF487F2AB63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DFF7A68-81A7-8BF1-FE13-ABF487F2A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1EB020-091F-BE75-9D3A-EFC7AE02A9E7}"/>
                  </a:ext>
                </a:extLst>
              </p:cNvPr>
              <p:cNvSpPr txBox="1"/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1EB020-091F-BE75-9D3A-EFC7AE02A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8CE235-76BF-139E-1426-D4A850344832}"/>
                  </a:ext>
                </a:extLst>
              </p:cNvPr>
              <p:cNvSpPr txBox="1"/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8CE235-76BF-139E-1426-D4A850344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858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8173D-B307-59CE-0CF0-7BA9037B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1BFC0C-19A9-2421-1EA0-6C1A3CCECA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1BFC0C-19A9-2421-1EA0-6C1A3CCEC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EDC1D02-B627-6EFE-8126-8A0C7F7A5DA5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5D71D-FC64-940F-8B7A-30E76FA7E151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51E9B32-3959-1BAC-D5D1-0D4F96D6E285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43093B-B9EB-E7BB-DDBD-8E508093BC9B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CA4E02-E31A-248E-E71E-4B4EA3B507C6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42C989B-B65A-113D-B8B5-BD110EC53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825625"/>
            <a:ext cx="11059886" cy="4836432"/>
          </a:xfrm>
        </p:spPr>
        <p:txBody>
          <a:bodyPr>
            <a:normAutofit/>
          </a:bodyPr>
          <a:lstStyle/>
          <a:p>
            <a:r>
              <a:rPr lang="en-US" u="sng" dirty="0"/>
              <a:t>Claim:</a:t>
            </a:r>
            <a:br>
              <a:rPr lang="en-US" u="sng" dirty="0"/>
            </a:br>
            <a:r>
              <a:rPr lang="en-US" dirty="0"/>
              <a:t>Canonical Path are disjoint</a:t>
            </a:r>
            <a:endParaRPr lang="en-US" i="1" dirty="0"/>
          </a:p>
          <a:p>
            <a:pPr marL="0" indent="0">
              <a:buNone/>
            </a:pP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BBBB02C-805B-A2F8-108D-5AD86D8BB686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BBBB02C-805B-A2F8-108D-5AD86D8BB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85AD8002-26A7-7FBD-9CEC-35D7158F7144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F45EE51-B829-B3F9-9E8A-B85BB6D9B511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F45EE51-B829-B3F9-9E8A-B85BB6D9B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6CBE6C5-1C7E-E90C-A5E8-14C618EFAACB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6CBE6C5-1C7E-E90C-A5E8-14C618EFA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B6438C19-149A-4635-3E7E-37BA8CA97F7F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868488" y="3340898"/>
            <a:ext cx="2594089" cy="96327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287B427-1043-34CC-C65B-49680DDC41EA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287B427-1043-34CC-C65B-49680DDC4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CC5C5-E3C2-6C2E-04F8-4D7E0CFCCCEB}"/>
                  </a:ext>
                </a:extLst>
              </p:cNvPr>
              <p:cNvSpPr txBox="1"/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0CC5C5-E3C2-6C2E-04F8-4D7E0CFCC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4055445-4DB4-3147-DCAF-18E0D6F15E1D}"/>
                  </a:ext>
                </a:extLst>
              </p:cNvPr>
              <p:cNvSpPr/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4055445-4DB4-3147-DCAF-18E0D6F15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2D505F6-13EA-F689-EF39-D0D0EEBB3FFF}"/>
              </a:ext>
            </a:extLst>
          </p:cNvPr>
          <p:cNvCxnSpPr>
            <a:cxnSpLocks/>
          </p:cNvCxnSpPr>
          <p:nvPr/>
        </p:nvCxnSpPr>
        <p:spPr>
          <a:xfrm flipV="1">
            <a:off x="6944981" y="5418704"/>
            <a:ext cx="2745229" cy="83726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A4FD29A-989D-71CC-4619-B764F7F0A352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A4FD29A-989D-71CC-4619-B764F7F0A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6A99F5-C6A2-0973-B52C-2A5750BC587A}"/>
                  </a:ext>
                </a:extLst>
              </p:cNvPr>
              <p:cNvSpPr txBox="1"/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6A99F5-C6A2-0973-B52C-2A5750BC5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18F002-9498-58D8-ACB8-7C81E484B170}"/>
                  </a:ext>
                </a:extLst>
              </p:cNvPr>
              <p:cNvSpPr txBox="1"/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18F002-9498-58D8-ACB8-7C81E484B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5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DB1E8-6807-DF77-6447-CBDFB509B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F70CC-4973-6D42-FD6F-D55A7BA302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6F70CC-4973-6D42-FD6F-D55A7BA30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F07F9E1-4877-C05A-29AD-3A992E13E1C0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B73FCE-AA49-A2F1-B843-2374EFCA3DC3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CD035A-A003-0846-706C-DB653D50BF22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0EE08-BD50-6757-F018-30C25D56091E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C76CB8-A239-C2E1-2E2C-CF624CD51109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C8CF769-7BC8-DA33-4B7F-1F002DBA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825625"/>
            <a:ext cx="11059886" cy="4836432"/>
          </a:xfrm>
        </p:spPr>
        <p:txBody>
          <a:bodyPr>
            <a:normAutofit/>
          </a:bodyPr>
          <a:lstStyle/>
          <a:p>
            <a:r>
              <a:rPr lang="en-US" u="sng" dirty="0"/>
              <a:t>Claim:</a:t>
            </a:r>
            <a:br>
              <a:rPr lang="en-US" u="sng" dirty="0"/>
            </a:br>
            <a:r>
              <a:rPr lang="en-US" dirty="0"/>
              <a:t>Canonical Path are disjoint</a:t>
            </a:r>
            <a:endParaRPr lang="en-US" i="1" dirty="0"/>
          </a:p>
          <a:p>
            <a:pPr marL="0" indent="0">
              <a:buNone/>
            </a:pP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CF6588D-2EE8-EE3B-96F1-FEAC5994B75D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CF6588D-2EE8-EE3B-96F1-FEAC5994B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D5DA7B1-E786-33C3-9ACD-5700E28D5D96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D5DA7B1-E786-33C3-9ACD-5700E28D5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4CC4578-9F3D-1D4F-7B25-15FBE32326FF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4CC4578-9F3D-1D4F-7B25-15FBE3232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0FF265-5756-E0A6-AFE8-B8184EC5498F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0FF265-5756-E0A6-AFE8-B8184EC54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73AC9F-76D4-E2F2-5517-BBD705F14AA6}"/>
                  </a:ext>
                </a:extLst>
              </p:cNvPr>
              <p:cNvSpPr txBox="1"/>
              <p:nvPr/>
            </p:nvSpPr>
            <p:spPr>
              <a:xfrm>
                <a:off x="7047034" y="2567182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73AC9F-76D4-E2F2-5517-BBD705F14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034" y="2567182"/>
                <a:ext cx="520720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E7E2EE2-4D12-CD31-E3CE-40ECC4A52C33}"/>
                  </a:ext>
                </a:extLst>
              </p:cNvPr>
              <p:cNvSpPr/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E7E2EE2-4D12-CD31-E3CE-40ECC4A5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FEC2EFE-9A5E-3CB7-D7BB-1392FAC09E54}"/>
              </a:ext>
            </a:extLst>
          </p:cNvPr>
          <p:cNvCxnSpPr>
            <a:cxnSpLocks/>
          </p:cNvCxnSpPr>
          <p:nvPr/>
        </p:nvCxnSpPr>
        <p:spPr>
          <a:xfrm flipV="1">
            <a:off x="6944981" y="5418704"/>
            <a:ext cx="2745229" cy="83726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6BC91C-9257-CBB0-AC92-9FC8C68D584C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26BC91C-9257-CBB0-AC92-9FC8C68D5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1D8CB1-E6CA-10BF-859F-0BA37FD906AE}"/>
                  </a:ext>
                </a:extLst>
              </p:cNvPr>
              <p:cNvSpPr txBox="1"/>
              <p:nvPr/>
            </p:nvSpPr>
            <p:spPr>
              <a:xfrm>
                <a:off x="7076889" y="4349047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1D8CB1-E6CA-10BF-859F-0BA37FD90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889" y="4349047"/>
                <a:ext cx="520720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92A15-8E38-337A-8A27-C4615CC6D57F}"/>
                  </a:ext>
                </a:extLst>
              </p:cNvPr>
              <p:cNvSpPr txBox="1"/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D92A15-8E38-337A-8A27-C4615CC6D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35C199-4FBF-C52B-77C7-768787DC1AD5}"/>
              </a:ext>
            </a:extLst>
          </p:cNvPr>
          <p:cNvSpPr/>
          <p:nvPr/>
        </p:nvSpPr>
        <p:spPr>
          <a:xfrm>
            <a:off x="6716486" y="2459917"/>
            <a:ext cx="2797628" cy="962239"/>
          </a:xfrm>
          <a:custGeom>
            <a:avLst/>
            <a:gdLst>
              <a:gd name="connsiteX0" fmla="*/ 0 w 2797628"/>
              <a:gd name="connsiteY0" fmla="*/ 370369 h 962239"/>
              <a:gd name="connsiteX1" fmla="*/ 1317171 w 2797628"/>
              <a:gd name="connsiteY1" fmla="*/ 958197 h 962239"/>
              <a:gd name="connsiteX2" fmla="*/ 2460171 w 2797628"/>
              <a:gd name="connsiteY2" fmla="*/ 109112 h 962239"/>
              <a:gd name="connsiteX3" fmla="*/ 2797628 w 2797628"/>
              <a:gd name="connsiteY3" fmla="*/ 11140 h 96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7628" h="962239">
                <a:moveTo>
                  <a:pt x="0" y="370369"/>
                </a:moveTo>
                <a:cubicBezTo>
                  <a:pt x="453571" y="686054"/>
                  <a:pt x="907143" y="1001740"/>
                  <a:pt x="1317171" y="958197"/>
                </a:cubicBezTo>
                <a:cubicBezTo>
                  <a:pt x="1727200" y="914654"/>
                  <a:pt x="2213428" y="266955"/>
                  <a:pt x="2460171" y="109112"/>
                </a:cubicBezTo>
                <a:cubicBezTo>
                  <a:pt x="2706914" y="-48731"/>
                  <a:pt x="2797628" y="11140"/>
                  <a:pt x="2797628" y="1114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F1519AD-7385-6519-B71F-C5D8C45C3678}"/>
              </a:ext>
            </a:extLst>
          </p:cNvPr>
          <p:cNvSpPr/>
          <p:nvPr/>
        </p:nvSpPr>
        <p:spPr>
          <a:xfrm>
            <a:off x="6892886" y="3418114"/>
            <a:ext cx="2566800" cy="947057"/>
          </a:xfrm>
          <a:custGeom>
            <a:avLst/>
            <a:gdLst>
              <a:gd name="connsiteX0" fmla="*/ 0 w 2590800"/>
              <a:gd name="connsiteY0" fmla="*/ 947057 h 947057"/>
              <a:gd name="connsiteX1" fmla="*/ 544285 w 2590800"/>
              <a:gd name="connsiteY1" fmla="*/ 195943 h 947057"/>
              <a:gd name="connsiteX2" fmla="*/ 1132114 w 2590800"/>
              <a:gd name="connsiteY2" fmla="*/ 10886 h 947057"/>
              <a:gd name="connsiteX3" fmla="*/ 2590800 w 2590800"/>
              <a:gd name="connsiteY3" fmla="*/ 0 h 94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947057">
                <a:moveTo>
                  <a:pt x="0" y="947057"/>
                </a:moveTo>
                <a:cubicBezTo>
                  <a:pt x="177799" y="649514"/>
                  <a:pt x="355599" y="351971"/>
                  <a:pt x="544285" y="195943"/>
                </a:cubicBezTo>
                <a:cubicBezTo>
                  <a:pt x="732971" y="39915"/>
                  <a:pt x="791028" y="43543"/>
                  <a:pt x="1132114" y="10886"/>
                </a:cubicBezTo>
                <a:cubicBezTo>
                  <a:pt x="1473200" y="-21771"/>
                  <a:pt x="2202543" y="110671"/>
                  <a:pt x="259080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8486F4-DBEB-8AC4-0D7D-C175389107FE}"/>
              </a:ext>
            </a:extLst>
          </p:cNvPr>
          <p:cNvSpPr/>
          <p:nvPr/>
        </p:nvSpPr>
        <p:spPr>
          <a:xfrm>
            <a:off x="6923314" y="2460171"/>
            <a:ext cx="2590800" cy="1883229"/>
          </a:xfrm>
          <a:custGeom>
            <a:avLst/>
            <a:gdLst>
              <a:gd name="connsiteX0" fmla="*/ 0 w 2590800"/>
              <a:gd name="connsiteY0" fmla="*/ 1883229 h 1883229"/>
              <a:gd name="connsiteX1" fmla="*/ 239486 w 2590800"/>
              <a:gd name="connsiteY1" fmla="*/ 1415143 h 1883229"/>
              <a:gd name="connsiteX2" fmla="*/ 457200 w 2590800"/>
              <a:gd name="connsiteY2" fmla="*/ 1219200 h 1883229"/>
              <a:gd name="connsiteX3" fmla="*/ 783772 w 2590800"/>
              <a:gd name="connsiteY3" fmla="*/ 957943 h 1883229"/>
              <a:gd name="connsiteX4" fmla="*/ 1219200 w 2590800"/>
              <a:gd name="connsiteY4" fmla="*/ 903515 h 1883229"/>
              <a:gd name="connsiteX5" fmla="*/ 1480457 w 2590800"/>
              <a:gd name="connsiteY5" fmla="*/ 816429 h 1883229"/>
              <a:gd name="connsiteX6" fmla="*/ 1828800 w 2590800"/>
              <a:gd name="connsiteY6" fmla="*/ 489858 h 1883229"/>
              <a:gd name="connsiteX7" fmla="*/ 2198915 w 2590800"/>
              <a:gd name="connsiteY7" fmla="*/ 152400 h 1883229"/>
              <a:gd name="connsiteX8" fmla="*/ 2590800 w 2590800"/>
              <a:gd name="connsiteY8" fmla="*/ 0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800" h="1883229">
                <a:moveTo>
                  <a:pt x="0" y="1883229"/>
                </a:moveTo>
                <a:cubicBezTo>
                  <a:pt x="81643" y="1704521"/>
                  <a:pt x="163286" y="1525814"/>
                  <a:pt x="239486" y="1415143"/>
                </a:cubicBezTo>
                <a:cubicBezTo>
                  <a:pt x="315686" y="1304472"/>
                  <a:pt x="366486" y="1295400"/>
                  <a:pt x="457200" y="1219200"/>
                </a:cubicBezTo>
                <a:cubicBezTo>
                  <a:pt x="547914" y="1143000"/>
                  <a:pt x="656772" y="1010557"/>
                  <a:pt x="783772" y="957943"/>
                </a:cubicBezTo>
                <a:cubicBezTo>
                  <a:pt x="910772" y="905329"/>
                  <a:pt x="1103086" y="927101"/>
                  <a:pt x="1219200" y="903515"/>
                </a:cubicBezTo>
                <a:cubicBezTo>
                  <a:pt x="1335314" y="879929"/>
                  <a:pt x="1378857" y="885372"/>
                  <a:pt x="1480457" y="816429"/>
                </a:cubicBezTo>
                <a:cubicBezTo>
                  <a:pt x="1582057" y="747486"/>
                  <a:pt x="1709057" y="600529"/>
                  <a:pt x="1828800" y="489858"/>
                </a:cubicBezTo>
                <a:cubicBezTo>
                  <a:pt x="1948543" y="379187"/>
                  <a:pt x="2071915" y="234043"/>
                  <a:pt x="2198915" y="152400"/>
                </a:cubicBezTo>
                <a:cubicBezTo>
                  <a:pt x="2325915" y="70757"/>
                  <a:pt x="2458357" y="35378"/>
                  <a:pt x="2590800" y="0"/>
                </a:cubicBezTo>
              </a:path>
            </a:pathLst>
          </a:custGeom>
          <a:noFill/>
          <a:ln w="762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896A5D5-6032-C07E-7FF4-4E5BCA5B6745}"/>
                  </a:ext>
                </a:extLst>
              </p:cNvPr>
              <p:cNvSpPr/>
              <p:nvPr/>
            </p:nvSpPr>
            <p:spPr>
              <a:xfrm>
                <a:off x="7686429" y="3170338"/>
                <a:ext cx="489857" cy="4898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896A5D5-6032-C07E-7FF4-4E5BCA5B6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429" y="3170338"/>
                <a:ext cx="489857" cy="489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0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21363-4F6D-4403-50BE-F9C74788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939759-08AE-6378-4052-E7DD7D3E9E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939759-08AE-6378-4052-E7DD7D3E9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D931D12-CFC5-A503-B042-1E7ECA8E335C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CB0699-483E-12E6-D658-83EE985A3B0A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65F7AD-F22E-E4FE-E020-1D80FD7582C1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E64CEC-CC03-5E9C-3AE1-2E7FB9A6A814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25A4E1-D968-09D9-99BE-F0441397FD12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902FB4EA-0B81-25F2-404A-2002542372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4643651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Claim:</a:t>
                </a:r>
                <a:br>
                  <a:rPr lang="en-US" u="sng" dirty="0"/>
                </a:br>
                <a:r>
                  <a:rPr lang="en-US" dirty="0"/>
                  <a:t>Canonical Path are disjoint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Therefore:</a:t>
                </a:r>
                <a:r>
                  <a:rPr lang="en-US" dirty="0"/>
                  <a:t> The fault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store in its label the index of the canonical path containing it (if exists)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stores its interval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902FB4EA-0B81-25F2-404A-2002542372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4643651" cy="4836432"/>
              </a:xfrm>
              <a:blipFill>
                <a:blip r:embed="rId3"/>
                <a:stretch>
                  <a:fillRect l="-236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342EE30-880B-C8F8-D4BD-F5C0D5E524AE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342EE30-880B-C8F8-D4BD-F5C0D5E52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8825DF15-B336-EF36-F467-090B4C2885A6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219A151-58EA-2268-0672-B4F1E7DAA584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219A151-58EA-2268-0672-B4F1E7DAA5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1B1DAC4-1125-DFEF-2E42-37E3149CFC36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1B1DAC4-1125-DFEF-2E42-37E3149CF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491AE9CD-3C27-1DF3-6B5B-8458D2B9F831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868488" y="3340898"/>
            <a:ext cx="2594089" cy="96327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3911B86-F926-BB19-9002-7D4CA45CAA64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3911B86-F926-BB19-9002-7D4CA45CA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1CE4F-F21D-2C59-8AC8-B3BB0ECFBFE2}"/>
                  </a:ext>
                </a:extLst>
              </p:cNvPr>
              <p:cNvSpPr txBox="1"/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1CE4F-F21D-2C59-8AC8-B3BB0ECFB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C560F7B-88E5-04AA-EDAD-7B2639A0FBD0}"/>
                  </a:ext>
                </a:extLst>
              </p:cNvPr>
              <p:cNvSpPr/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C560F7B-88E5-04AA-EDAD-7B2639A0F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5062910D-5DBF-AD36-36EC-13D851A27A02}"/>
              </a:ext>
            </a:extLst>
          </p:cNvPr>
          <p:cNvCxnSpPr>
            <a:cxnSpLocks/>
          </p:cNvCxnSpPr>
          <p:nvPr/>
        </p:nvCxnSpPr>
        <p:spPr>
          <a:xfrm flipV="1">
            <a:off x="6944981" y="5418704"/>
            <a:ext cx="2745229" cy="83726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66550F4-8028-DEC2-40F4-5AA57C09457D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66550F4-8028-DEC2-40F4-5AA57C094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6ADDDE-11B3-DD74-97FD-CA1EFAEC7B44}"/>
                  </a:ext>
                </a:extLst>
              </p:cNvPr>
              <p:cNvSpPr txBox="1"/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6ADDDE-11B3-DD74-97FD-CA1EFAEC7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C465D8-8F36-F0D6-6651-76A758BD3FC7}"/>
                  </a:ext>
                </a:extLst>
              </p:cNvPr>
              <p:cNvSpPr txBox="1"/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C465D8-8F36-F0D6-6651-76A758BD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9AE6AC-5D55-3F6A-B093-9FEAC1836811}"/>
                  </a:ext>
                </a:extLst>
              </p:cNvPr>
              <p:cNvSpPr/>
              <p:nvPr/>
            </p:nvSpPr>
            <p:spPr>
              <a:xfrm>
                <a:off x="7977684" y="360487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9AE6AC-5D55-3F6A-B093-9FEAC1836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684" y="3604871"/>
                <a:ext cx="489857" cy="48985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FC1D4F2-F476-CB04-4FA1-CAC80A643FF5}"/>
                  </a:ext>
                </a:extLst>
              </p:cNvPr>
              <p:cNvSpPr/>
              <p:nvPr/>
            </p:nvSpPr>
            <p:spPr>
              <a:xfrm>
                <a:off x="6504366" y="4788525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FC1D4F2-F476-CB04-4FA1-CAC80A643F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366" y="4788525"/>
                <a:ext cx="489857" cy="48985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2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35F3-4C75-0783-E5F1-D8C9966D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Cycle</a:t>
            </a:r>
            <a:endParaRPr lang="en-IL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2847403-51DF-C932-654F-B708B54F8765}"/>
              </a:ext>
            </a:extLst>
          </p:cNvPr>
          <p:cNvSpPr/>
          <p:nvPr/>
        </p:nvSpPr>
        <p:spPr>
          <a:xfrm>
            <a:off x="3712030" y="1756005"/>
            <a:ext cx="4169228" cy="4093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414609A-A0B7-7CD4-4AE9-5E611F17B0C3}"/>
              </a:ext>
            </a:extLst>
          </p:cNvPr>
          <p:cNvSpPr/>
          <p:nvPr/>
        </p:nvSpPr>
        <p:spPr>
          <a:xfrm>
            <a:off x="3748771" y="2407668"/>
            <a:ext cx="664028" cy="674915"/>
          </a:xfrm>
          <a:prstGeom prst="ellips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C0B1799-DB47-EAC1-2FA0-632D99D67C27}"/>
              </a:ext>
            </a:extLst>
          </p:cNvPr>
          <p:cNvSpPr/>
          <p:nvPr/>
        </p:nvSpPr>
        <p:spPr>
          <a:xfrm>
            <a:off x="4611463" y="1649416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109BEED-CD2D-81B5-333C-3B7C43F710C0}"/>
              </a:ext>
            </a:extLst>
          </p:cNvPr>
          <p:cNvSpPr/>
          <p:nvPr/>
        </p:nvSpPr>
        <p:spPr>
          <a:xfrm>
            <a:off x="5796644" y="1491687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57F040-D68B-9351-5345-94B98B2022E6}"/>
              </a:ext>
            </a:extLst>
          </p:cNvPr>
          <p:cNvSpPr/>
          <p:nvPr/>
        </p:nvSpPr>
        <p:spPr>
          <a:xfrm>
            <a:off x="6838951" y="1912714"/>
            <a:ext cx="664028" cy="674915"/>
          </a:xfrm>
          <a:prstGeom prst="ellips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8B99A31-6491-60EC-212E-316FFD68EDDF}"/>
              </a:ext>
            </a:extLst>
          </p:cNvPr>
          <p:cNvSpPr/>
          <p:nvPr/>
        </p:nvSpPr>
        <p:spPr>
          <a:xfrm>
            <a:off x="7502979" y="281138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6DB1F6B-6B29-F78C-5B0C-D04AA777FDB1}"/>
              </a:ext>
            </a:extLst>
          </p:cNvPr>
          <p:cNvSpPr/>
          <p:nvPr/>
        </p:nvSpPr>
        <p:spPr>
          <a:xfrm>
            <a:off x="7475764" y="3935629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8060443-E5D9-5893-56E3-D389A97F12A6}"/>
              </a:ext>
            </a:extLst>
          </p:cNvPr>
          <p:cNvSpPr/>
          <p:nvPr/>
        </p:nvSpPr>
        <p:spPr>
          <a:xfrm>
            <a:off x="5991572" y="5511575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2D67CB-4E99-D775-0E6B-F442BDBF2E23}"/>
              </a:ext>
            </a:extLst>
          </p:cNvPr>
          <p:cNvSpPr/>
          <p:nvPr/>
        </p:nvSpPr>
        <p:spPr>
          <a:xfrm>
            <a:off x="4671677" y="5413377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6D1124E-0ED4-725E-EEC7-F823D167E6CD}"/>
              </a:ext>
            </a:extLst>
          </p:cNvPr>
          <p:cNvSpPr/>
          <p:nvPr/>
        </p:nvSpPr>
        <p:spPr>
          <a:xfrm>
            <a:off x="3780066" y="466589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BD25A87-8AFB-B3B6-B82C-726C819030BD}"/>
              </a:ext>
            </a:extLst>
          </p:cNvPr>
          <p:cNvSpPr/>
          <p:nvPr/>
        </p:nvSpPr>
        <p:spPr>
          <a:xfrm>
            <a:off x="3416757" y="355135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419D457-EC15-9461-9346-2F5D467E154C}"/>
              </a:ext>
            </a:extLst>
          </p:cNvPr>
          <p:cNvSpPr/>
          <p:nvPr/>
        </p:nvSpPr>
        <p:spPr>
          <a:xfrm>
            <a:off x="6941349" y="489517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4DEB27-1D08-7AB0-1038-E021C455B396}"/>
                  </a:ext>
                </a:extLst>
              </p:cNvPr>
              <p:cNvSpPr txBox="1"/>
              <p:nvPr/>
            </p:nvSpPr>
            <p:spPr>
              <a:xfrm>
                <a:off x="5882403" y="1551328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14DEB27-1D08-7AB0-1038-E021C455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03" y="1551328"/>
                <a:ext cx="45717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622837-EC86-BB70-2522-8475DEA8DF27}"/>
                  </a:ext>
                </a:extLst>
              </p:cNvPr>
              <p:cNvSpPr txBox="1"/>
              <p:nvPr/>
            </p:nvSpPr>
            <p:spPr>
              <a:xfrm>
                <a:off x="6941349" y="198687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622837-EC86-BB70-2522-8475DEA8D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49" y="1986873"/>
                <a:ext cx="45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9C19F7-3539-BBEA-A016-74260B957159}"/>
                  </a:ext>
                </a:extLst>
              </p:cNvPr>
              <p:cNvSpPr txBox="1"/>
              <p:nvPr/>
            </p:nvSpPr>
            <p:spPr>
              <a:xfrm>
                <a:off x="7605377" y="2870195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79C19F7-3539-BBEA-A016-74260B95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377" y="2870195"/>
                <a:ext cx="457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917B73-051F-EA40-D0C0-EF59D7FD9C7E}"/>
                  </a:ext>
                </a:extLst>
              </p:cNvPr>
              <p:cNvSpPr txBox="1"/>
              <p:nvPr/>
            </p:nvSpPr>
            <p:spPr>
              <a:xfrm>
                <a:off x="7605377" y="401147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917B73-051F-EA40-D0C0-EF59D7FD9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377" y="4011476"/>
                <a:ext cx="4571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2997AE-292D-B9B5-FA7A-7CAC19F0FB7C}"/>
                  </a:ext>
                </a:extLst>
              </p:cNvPr>
              <p:cNvSpPr txBox="1"/>
              <p:nvPr/>
            </p:nvSpPr>
            <p:spPr>
              <a:xfrm>
                <a:off x="7053446" y="5000705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E2997AE-292D-B9B5-FA7A-7CAC19F0F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446" y="5000705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FC8A20-9178-8DF5-8D8A-C0BFCA421904}"/>
                  </a:ext>
                </a:extLst>
              </p:cNvPr>
              <p:cNvSpPr txBox="1"/>
              <p:nvPr/>
            </p:nvSpPr>
            <p:spPr>
              <a:xfrm>
                <a:off x="6066764" y="5590131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FC8A20-9178-8DF5-8D8A-C0BFCA421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64" y="5590131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4E5ED0-D80D-8718-D70F-F21E623D5C54}"/>
                  </a:ext>
                </a:extLst>
              </p:cNvPr>
              <p:cNvSpPr txBox="1"/>
              <p:nvPr/>
            </p:nvSpPr>
            <p:spPr>
              <a:xfrm>
                <a:off x="4773060" y="548922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4E5ED0-D80D-8718-D70F-F21E623D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060" y="5489224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FEC543-3A1F-5043-11FC-F04F603B560B}"/>
                  </a:ext>
                </a:extLst>
              </p:cNvPr>
              <p:cNvSpPr txBox="1"/>
              <p:nvPr/>
            </p:nvSpPr>
            <p:spPr>
              <a:xfrm>
                <a:off x="3895785" y="475540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FEC543-3A1F-5043-11FC-F04F603B5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85" y="4755403"/>
                <a:ext cx="4571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27246F-651F-991B-7668-8C3DC3465841}"/>
                  </a:ext>
                </a:extLst>
              </p:cNvPr>
              <p:cNvSpPr txBox="1"/>
              <p:nvPr/>
            </p:nvSpPr>
            <p:spPr>
              <a:xfrm>
                <a:off x="3520183" y="363444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E27246F-651F-991B-7668-8C3DC3465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83" y="3634444"/>
                <a:ext cx="4571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138F79-FCF3-F445-1668-FAD9C2605B6D}"/>
                  </a:ext>
                </a:extLst>
              </p:cNvPr>
              <p:cNvSpPr txBox="1"/>
              <p:nvPr/>
            </p:nvSpPr>
            <p:spPr>
              <a:xfrm>
                <a:off x="3732313" y="2483515"/>
                <a:ext cx="65594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138F79-FCF3-F445-1668-FAD9C2605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13" y="2483515"/>
                <a:ext cx="65594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9B112F-46BF-EE40-8B6C-1531EE692601}"/>
                  </a:ext>
                </a:extLst>
              </p:cNvPr>
              <p:cNvSpPr txBox="1"/>
              <p:nvPr/>
            </p:nvSpPr>
            <p:spPr>
              <a:xfrm>
                <a:off x="4604165" y="1729655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59B112F-46BF-EE40-8B6C-1531EE692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65" y="1729655"/>
                <a:ext cx="65594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F5A4-50EE-BECB-A117-95C08351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3598DA-C929-F8CF-756A-C7DE74DDFF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3598DA-C929-F8CF-756A-C7DE74DDF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BBACBF2-7942-74A8-2812-822B391FDA62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713970-E217-89AE-E3D3-13A0D5EE6C99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908C3B-F135-728E-5C48-D6C77162D367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2B49EE-9E79-4785-C52F-97A48E6A56EF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E42DF-0C42-0993-9025-8FAF5BF0C74A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D3AC787-FDDF-88A8-6C89-EABA61EAE7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fault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canonical path containing it (if exists)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stores its interval</a:t>
                </a:r>
              </a:p>
              <a:p>
                <a:r>
                  <a:rPr lang="en-US" b="1" dirty="0"/>
                  <a:t>Together: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know</a:t>
                </a:r>
                <a:br>
                  <a:rPr lang="en-US" dirty="0"/>
                </a:b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on the path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br>
                  <a:rPr lang="en-US" b="1" dirty="0"/>
                </a:br>
                <a:endParaRPr lang="en-US" b="1" dirty="0"/>
              </a:p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not on the path:</a:t>
                </a:r>
                <a:br>
                  <a:rPr lang="en-US" dirty="0"/>
                </a:br>
                <a:r>
                  <a:rPr lang="en-US" dirty="0"/>
                  <a:t>The ‘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’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is the answer!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Otherwise…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DD3AC787-FDDF-88A8-6C89-EABA61EAE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  <a:blipFill>
                <a:blip r:embed="rId3"/>
                <a:stretch>
                  <a:fillRect l="-2362" t="-18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06A53F7-F4A2-E471-4A3A-2DC9BC07F1EA}"/>
                  </a:ext>
                </a:extLst>
              </p:cNvPr>
              <p:cNvSpPr/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06A53F7-F4A2-E471-4A3A-2DC9BC07F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4" y="2636612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EAF5D95A-18F9-D76A-FECC-75779DA3C29E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6731221" y="2522308"/>
            <a:ext cx="2755752" cy="359233"/>
          </a:xfrm>
          <a:prstGeom prst="curvedConnector3">
            <a:avLst/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B266A13-5929-050F-CF49-1356BA55F135}"/>
                  </a:ext>
                </a:extLst>
              </p:cNvPr>
              <p:cNvSpPr/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B266A13-5929-050F-CF49-1356BA55F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73" y="227737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FBD8310-0C42-A1AE-8242-0FC4B4D8CE25}"/>
                  </a:ext>
                </a:extLst>
              </p:cNvPr>
              <p:cNvSpPr/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FBD8310-0C42-A1AE-8242-0FC4B4D8C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631" y="4059244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E2C1564-3506-CB4F-F96A-64BBFD26ECD3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868488" y="3340898"/>
            <a:ext cx="2594089" cy="96327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5FCAE77-497C-AA37-BE92-7B441A203954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5FCAE77-497C-AA37-BE92-7B441A203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040884-E2C0-ADEF-F7A8-5FB0FC9F8D21}"/>
                  </a:ext>
                </a:extLst>
              </p:cNvPr>
              <p:cNvSpPr txBox="1"/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040884-E2C0-ADEF-F7A8-5FB0FC9F8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42" y="2187316"/>
                <a:ext cx="52072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C2C326-9D18-ABF4-B1D2-6DACF109506D}"/>
                  </a:ext>
                </a:extLst>
              </p:cNvPr>
              <p:cNvSpPr/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C2C326-9D18-ABF4-B1D2-6DACF1095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4" y="5981699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2E893824-FC73-EC93-6E67-979EBE37CBD6}"/>
              </a:ext>
            </a:extLst>
          </p:cNvPr>
          <p:cNvCxnSpPr>
            <a:cxnSpLocks/>
          </p:cNvCxnSpPr>
          <p:nvPr/>
        </p:nvCxnSpPr>
        <p:spPr>
          <a:xfrm flipV="1">
            <a:off x="6944981" y="5418704"/>
            <a:ext cx="2745229" cy="837265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94369F7-54EC-B30C-6B4C-2E3AE684DE86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94369F7-54EC-B30C-6B4C-2E3AE684D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7703F5-A8D8-04A7-6F52-1A6BF1EF9524}"/>
                  </a:ext>
                </a:extLst>
              </p:cNvPr>
              <p:cNvSpPr txBox="1"/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7703F5-A8D8-04A7-6F52-1A6BF1EF9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539" y="3185717"/>
                <a:ext cx="52072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A3015-6654-84DD-E1C3-C0BD12A9C830}"/>
                  </a:ext>
                </a:extLst>
              </p:cNvPr>
              <p:cNvSpPr txBox="1"/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IL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DA3015-6654-84DD-E1C3-C0BD12A9C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361" y="5222825"/>
                <a:ext cx="520720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9884582-83A7-711E-3EBC-A3442099E0DE}"/>
                  </a:ext>
                </a:extLst>
              </p:cNvPr>
              <p:cNvSpPr/>
              <p:nvPr/>
            </p:nvSpPr>
            <p:spPr>
              <a:xfrm>
                <a:off x="7977684" y="360487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9884582-83A7-711E-3EBC-A3442099E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684" y="3604871"/>
                <a:ext cx="489857" cy="48985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DBCCA31-5350-BE8E-24B7-1F7544495DB2}"/>
                  </a:ext>
                </a:extLst>
              </p:cNvPr>
              <p:cNvSpPr/>
              <p:nvPr/>
            </p:nvSpPr>
            <p:spPr>
              <a:xfrm>
                <a:off x="6504366" y="4788525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DBCCA31-5350-BE8E-24B7-1F7544495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366" y="4788525"/>
                <a:ext cx="489857" cy="48985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471148-B2F4-F852-4704-12D9DA82B8CA}"/>
                  </a:ext>
                </a:extLst>
              </p:cNvPr>
              <p:cNvSpPr/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471148-B2F4-F852-4704-12D9DA82B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210" y="5133077"/>
                <a:ext cx="489857" cy="48985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6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465EC-D45A-8858-2660-AE5A21F53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F13959-2E81-1097-E20D-AE33119A29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5F13959-2E81-1097-E20D-AE33119A2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25A47E-842B-BB34-0772-0DC47352F6C7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926F9E-F65B-7E0C-7641-2AA9E47E9C25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ABF939-24A7-5666-776D-7055F43933A5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5007D-A00E-7917-618A-BB42F41298FC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CC6255-FC15-F4A9-9057-57A9D9A2DCE2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8080612-AFC7-8F04-F103-7E0AB8811A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‘Replacement Path’</a:t>
                </a:r>
              </a:p>
              <a:p>
                <a:r>
                  <a:rPr lang="en-US" u="sng" dirty="0"/>
                  <a:t>Case 1</a:t>
                </a:r>
                <a:r>
                  <a:rPr lang="en-US" dirty="0"/>
                  <a:t>: The replacement path touches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the prefix</a:t>
                </a:r>
                <a:b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b="1" dirty="0"/>
                  <a:t>Observation: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</a:t>
                </a:r>
                <a:br>
                  <a:rPr lang="en-US" dirty="0"/>
                </a:br>
                <a:r>
                  <a:rPr lang="en-US" dirty="0"/>
                  <a:t>reach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first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reaches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first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8080612-AFC7-8F04-F103-7E0AB8811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  <a:blipFill>
                <a:blip r:embed="rId3"/>
                <a:stretch>
                  <a:fillRect l="-2625" t="-18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D6F3FC-58B7-A5F5-58F7-E784DD7E5955}"/>
                  </a:ext>
                </a:extLst>
              </p:cNvPr>
              <p:cNvSpPr/>
              <p:nvPr/>
            </p:nvSpPr>
            <p:spPr>
              <a:xfrm>
                <a:off x="6455123" y="4300988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FD6F3FC-58B7-A5F5-58F7-E784DD7E5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3" y="4300988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88C72742-9E42-0C08-0BF1-BDEB64E89714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944980" y="3340898"/>
            <a:ext cx="2517597" cy="1205019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CED1DA1-4C1F-439B-1118-7391784DC08D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CED1DA1-4C1F-439B-1118-7391784DC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1AEE82A-BCC4-7E26-F464-4436433C3E21}"/>
                  </a:ext>
                </a:extLst>
              </p:cNvPr>
              <p:cNvSpPr/>
              <p:nvPr/>
            </p:nvSpPr>
            <p:spPr>
              <a:xfrm>
                <a:off x="6287190" y="2750909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1AEE82A-BCC4-7E26-F464-4436433C3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90" y="2750909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F642224-8B0A-5141-35E0-E990FB5EA566}"/>
              </a:ext>
            </a:extLst>
          </p:cNvPr>
          <p:cNvSpPr/>
          <p:nvPr/>
        </p:nvSpPr>
        <p:spPr>
          <a:xfrm>
            <a:off x="6934200" y="4056059"/>
            <a:ext cx="1273629" cy="489858"/>
          </a:xfrm>
          <a:custGeom>
            <a:avLst/>
            <a:gdLst>
              <a:gd name="connsiteX0" fmla="*/ 0 w 1066800"/>
              <a:gd name="connsiteY0" fmla="*/ 337457 h 337457"/>
              <a:gd name="connsiteX1" fmla="*/ 762000 w 1066800"/>
              <a:gd name="connsiteY1" fmla="*/ 239486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240971"/>
              <a:gd name="connsiteY0" fmla="*/ 454480 h 454480"/>
              <a:gd name="connsiteX1" fmla="*/ 598714 w 1240971"/>
              <a:gd name="connsiteY1" fmla="*/ 385766 h 454480"/>
              <a:gd name="connsiteX2" fmla="*/ 1240971 w 1240971"/>
              <a:gd name="connsiteY2" fmla="*/ 0 h 4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971" h="454480">
                <a:moveTo>
                  <a:pt x="0" y="454480"/>
                </a:moveTo>
                <a:cubicBezTo>
                  <a:pt x="292100" y="433616"/>
                  <a:pt x="420914" y="442009"/>
                  <a:pt x="598714" y="385766"/>
                </a:cubicBezTo>
                <a:cubicBezTo>
                  <a:pt x="798285" y="339275"/>
                  <a:pt x="1177471" y="91621"/>
                  <a:pt x="1240971" y="0"/>
                </a:cubicBezTo>
              </a:path>
            </a:pathLst>
          </a:custGeom>
          <a:noFill/>
          <a:ln w="762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3B7D2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3A2D8AB-CAC3-1CB9-836B-062A28772AA5}"/>
                  </a:ext>
                </a:extLst>
              </p:cNvPr>
              <p:cNvSpPr/>
              <p:nvPr/>
            </p:nvSpPr>
            <p:spPr>
              <a:xfrm>
                <a:off x="7932803" y="375081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3A2D8AB-CAC3-1CB9-836B-062A28772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803" y="3750814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C02C56-7C71-91C2-3F42-D56C4019C96C}"/>
              </a:ext>
            </a:extLst>
          </p:cNvPr>
          <p:cNvSpPr/>
          <p:nvPr/>
        </p:nvSpPr>
        <p:spPr>
          <a:xfrm>
            <a:off x="6760029" y="2509169"/>
            <a:ext cx="2873828" cy="3123597"/>
          </a:xfrm>
          <a:custGeom>
            <a:avLst/>
            <a:gdLst>
              <a:gd name="connsiteX0" fmla="*/ 0 w 2873828"/>
              <a:gd name="connsiteY0" fmla="*/ 484402 h 3123597"/>
              <a:gd name="connsiteX1" fmla="*/ 772885 w 2873828"/>
              <a:gd name="connsiteY1" fmla="*/ 190488 h 3123597"/>
              <a:gd name="connsiteX2" fmla="*/ 1055914 w 2873828"/>
              <a:gd name="connsiteY2" fmla="*/ 3009888 h 3123597"/>
              <a:gd name="connsiteX3" fmla="*/ 2873828 w 2873828"/>
              <a:gd name="connsiteY3" fmla="*/ 2302317 h 312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8" h="3123597">
                <a:moveTo>
                  <a:pt x="0" y="484402"/>
                </a:moveTo>
                <a:cubicBezTo>
                  <a:pt x="298449" y="126988"/>
                  <a:pt x="596899" y="-230426"/>
                  <a:pt x="772885" y="190488"/>
                </a:cubicBezTo>
                <a:cubicBezTo>
                  <a:pt x="948871" y="611402"/>
                  <a:pt x="705757" y="2657917"/>
                  <a:pt x="1055914" y="3009888"/>
                </a:cubicBezTo>
                <a:cubicBezTo>
                  <a:pt x="1406071" y="3361860"/>
                  <a:pt x="2139949" y="2832088"/>
                  <a:pt x="2873828" y="2302317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5E4246B-5DCD-66C6-9218-D7C27EE6D413}"/>
                  </a:ext>
                </a:extLst>
              </p:cNvPr>
              <p:cNvSpPr/>
              <p:nvPr/>
            </p:nvSpPr>
            <p:spPr>
              <a:xfrm>
                <a:off x="9625862" y="443558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5E4246B-5DCD-66C6-9218-D7C27EE6D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862" y="4435588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097D8F6-9A89-CA52-5C49-69DB4104D264}"/>
              </a:ext>
            </a:extLst>
          </p:cNvPr>
          <p:cNvSpPr/>
          <p:nvPr/>
        </p:nvSpPr>
        <p:spPr>
          <a:xfrm>
            <a:off x="7021286" y="4440574"/>
            <a:ext cx="2579914" cy="1221568"/>
          </a:xfrm>
          <a:custGeom>
            <a:avLst/>
            <a:gdLst>
              <a:gd name="connsiteX0" fmla="*/ 0 w 2579914"/>
              <a:gd name="connsiteY0" fmla="*/ 131426 h 1221568"/>
              <a:gd name="connsiteX1" fmla="*/ 598714 w 2579914"/>
              <a:gd name="connsiteY1" fmla="*/ 797 h 1221568"/>
              <a:gd name="connsiteX2" fmla="*/ 642257 w 2579914"/>
              <a:gd name="connsiteY2" fmla="*/ 185855 h 1221568"/>
              <a:gd name="connsiteX3" fmla="*/ 653143 w 2579914"/>
              <a:gd name="connsiteY3" fmla="*/ 697483 h 1221568"/>
              <a:gd name="connsiteX4" fmla="*/ 827314 w 2579914"/>
              <a:gd name="connsiteY4" fmla="*/ 1034940 h 1221568"/>
              <a:gd name="connsiteX5" fmla="*/ 1153885 w 2579914"/>
              <a:gd name="connsiteY5" fmla="*/ 1219997 h 1221568"/>
              <a:gd name="connsiteX6" fmla="*/ 1698171 w 2579914"/>
              <a:gd name="connsiteY6" fmla="*/ 936969 h 1221568"/>
              <a:gd name="connsiteX7" fmla="*/ 2090057 w 2579914"/>
              <a:gd name="connsiteY7" fmla="*/ 664826 h 1221568"/>
              <a:gd name="connsiteX8" fmla="*/ 2579914 w 2579914"/>
              <a:gd name="connsiteY8" fmla="*/ 403569 h 122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9914" h="1221568">
                <a:moveTo>
                  <a:pt x="0" y="131426"/>
                </a:moveTo>
                <a:cubicBezTo>
                  <a:pt x="245835" y="61575"/>
                  <a:pt x="491671" y="-8275"/>
                  <a:pt x="598714" y="797"/>
                </a:cubicBezTo>
                <a:cubicBezTo>
                  <a:pt x="705757" y="9868"/>
                  <a:pt x="633186" y="69741"/>
                  <a:pt x="642257" y="185855"/>
                </a:cubicBezTo>
                <a:cubicBezTo>
                  <a:pt x="651328" y="301969"/>
                  <a:pt x="622300" y="555969"/>
                  <a:pt x="653143" y="697483"/>
                </a:cubicBezTo>
                <a:cubicBezTo>
                  <a:pt x="683986" y="838997"/>
                  <a:pt x="743857" y="947854"/>
                  <a:pt x="827314" y="1034940"/>
                </a:cubicBezTo>
                <a:cubicBezTo>
                  <a:pt x="910771" y="1122026"/>
                  <a:pt x="1008742" y="1236326"/>
                  <a:pt x="1153885" y="1219997"/>
                </a:cubicBezTo>
                <a:cubicBezTo>
                  <a:pt x="1299028" y="1203669"/>
                  <a:pt x="1542142" y="1029497"/>
                  <a:pt x="1698171" y="936969"/>
                </a:cubicBezTo>
                <a:cubicBezTo>
                  <a:pt x="1854200" y="844441"/>
                  <a:pt x="1943100" y="753726"/>
                  <a:pt x="2090057" y="664826"/>
                </a:cubicBezTo>
                <a:cubicBezTo>
                  <a:pt x="2237014" y="575926"/>
                  <a:pt x="2408464" y="489747"/>
                  <a:pt x="2579914" y="403569"/>
                </a:cubicBezTo>
              </a:path>
            </a:pathLst>
          </a:custGeom>
          <a:noFill/>
          <a:ln w="101600">
            <a:solidFill>
              <a:srgbClr val="FFFF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9FF21D1-FC7F-0629-9572-587541EB36D0}"/>
              </a:ext>
            </a:extLst>
          </p:cNvPr>
          <p:cNvSpPr/>
          <p:nvPr/>
        </p:nvSpPr>
        <p:spPr>
          <a:xfrm>
            <a:off x="7388101" y="4255961"/>
            <a:ext cx="489857" cy="48985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2582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A3D2-0467-BE03-F291-1C0796784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DB054F-D66A-D224-1CB0-59AD565A5F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DB054F-D66A-D224-1CB0-59AD565A5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BEA1104-8EAB-8E47-5962-C2688EC6DAB7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FAD6FF-FC55-C98D-6B9C-58440023E4DF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070BB0-0AF3-8DB3-6E2C-FF737F0CC6F9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B18BC1-867D-F544-C85D-F57CC3E7F781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71F9C9-4B27-9769-33FB-955A0306F27B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F2DE0C9-7E53-E387-EC7C-D592F21D3A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‘Replacement Path’</a:t>
                </a:r>
              </a:p>
              <a:p>
                <a:r>
                  <a:rPr lang="en-US" u="sng" dirty="0"/>
                  <a:t>Case 2</a:t>
                </a:r>
                <a:r>
                  <a:rPr lang="en-US" dirty="0"/>
                  <a:t>: The replacement path </a:t>
                </a:r>
                <a:r>
                  <a:rPr lang="en-US" b="1" dirty="0"/>
                  <a:t>avoids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the prefix</a:t>
                </a:r>
                <a:b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stores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on the path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can </a:t>
                </a:r>
                <a:br>
                  <a:rPr lang="en-US" dirty="0"/>
                </a:br>
                <a:r>
                  <a:rPr lang="en-US" dirty="0"/>
                  <a:t>reach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&amp; avoid the prefix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Otherwise- Avoids C!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0F2DE0C9-7E53-E387-EC7C-D592F21D3A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  <a:blipFill>
                <a:blip r:embed="rId3"/>
                <a:stretch>
                  <a:fillRect l="-2625" t="-18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E21A36F-A71C-DE91-4D2C-DD83CB48E3A3}"/>
                  </a:ext>
                </a:extLst>
              </p:cNvPr>
              <p:cNvSpPr/>
              <p:nvPr/>
            </p:nvSpPr>
            <p:spPr>
              <a:xfrm>
                <a:off x="6455123" y="4300988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E21A36F-A71C-DE91-4D2C-DD83CB48E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3" y="4300988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136D571A-A7A7-9342-FDD9-37BFE6DAF93D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944980" y="3340898"/>
            <a:ext cx="2517597" cy="1205019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DAA5D03-7A06-3AB0-3849-9A2EE699BBE5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DAA5D03-7A06-3AB0-3849-9A2EE699B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D20027-64AE-C4F6-6DC6-C9F9BE14A045}"/>
                  </a:ext>
                </a:extLst>
              </p:cNvPr>
              <p:cNvSpPr/>
              <p:nvPr/>
            </p:nvSpPr>
            <p:spPr>
              <a:xfrm>
                <a:off x="6287190" y="2750909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D20027-64AE-C4F6-6DC6-C9F9BE14A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90" y="2750909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033C27-D71A-679C-24ED-A346B5A1F4A2}"/>
              </a:ext>
            </a:extLst>
          </p:cNvPr>
          <p:cNvSpPr/>
          <p:nvPr/>
        </p:nvSpPr>
        <p:spPr>
          <a:xfrm>
            <a:off x="6934200" y="4056059"/>
            <a:ext cx="1273629" cy="489858"/>
          </a:xfrm>
          <a:custGeom>
            <a:avLst/>
            <a:gdLst>
              <a:gd name="connsiteX0" fmla="*/ 0 w 1066800"/>
              <a:gd name="connsiteY0" fmla="*/ 337457 h 337457"/>
              <a:gd name="connsiteX1" fmla="*/ 762000 w 1066800"/>
              <a:gd name="connsiteY1" fmla="*/ 239486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240971"/>
              <a:gd name="connsiteY0" fmla="*/ 454480 h 454480"/>
              <a:gd name="connsiteX1" fmla="*/ 598714 w 1240971"/>
              <a:gd name="connsiteY1" fmla="*/ 385766 h 454480"/>
              <a:gd name="connsiteX2" fmla="*/ 1240971 w 1240971"/>
              <a:gd name="connsiteY2" fmla="*/ 0 h 4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971" h="454480">
                <a:moveTo>
                  <a:pt x="0" y="454480"/>
                </a:moveTo>
                <a:cubicBezTo>
                  <a:pt x="292100" y="433616"/>
                  <a:pt x="420914" y="442009"/>
                  <a:pt x="598714" y="385766"/>
                </a:cubicBezTo>
                <a:cubicBezTo>
                  <a:pt x="798285" y="339275"/>
                  <a:pt x="1177471" y="91621"/>
                  <a:pt x="1240971" y="0"/>
                </a:cubicBezTo>
              </a:path>
            </a:pathLst>
          </a:custGeom>
          <a:noFill/>
          <a:ln w="762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3B7D2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7CE6A6A-BD5B-4F65-58AA-90F92ED95477}"/>
                  </a:ext>
                </a:extLst>
              </p:cNvPr>
              <p:cNvSpPr/>
              <p:nvPr/>
            </p:nvSpPr>
            <p:spPr>
              <a:xfrm>
                <a:off x="7932803" y="375081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7CE6A6A-BD5B-4F65-58AA-90F92ED95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803" y="3750814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34A29D9-7EAB-FF53-66B9-09AF837367C4}"/>
              </a:ext>
            </a:extLst>
          </p:cNvPr>
          <p:cNvSpPr/>
          <p:nvPr/>
        </p:nvSpPr>
        <p:spPr>
          <a:xfrm>
            <a:off x="6716486" y="2548933"/>
            <a:ext cx="2111828" cy="880067"/>
          </a:xfrm>
          <a:custGeom>
            <a:avLst/>
            <a:gdLst>
              <a:gd name="connsiteX0" fmla="*/ 0 w 2873828"/>
              <a:gd name="connsiteY0" fmla="*/ 484402 h 3123597"/>
              <a:gd name="connsiteX1" fmla="*/ 772885 w 2873828"/>
              <a:gd name="connsiteY1" fmla="*/ 190488 h 3123597"/>
              <a:gd name="connsiteX2" fmla="*/ 1055914 w 2873828"/>
              <a:gd name="connsiteY2" fmla="*/ 3009888 h 3123597"/>
              <a:gd name="connsiteX3" fmla="*/ 2873828 w 2873828"/>
              <a:gd name="connsiteY3" fmla="*/ 2302317 h 3123597"/>
              <a:gd name="connsiteX0" fmla="*/ 0 w 2873828"/>
              <a:gd name="connsiteY0" fmla="*/ 534825 h 3174020"/>
              <a:gd name="connsiteX1" fmla="*/ 1676400 w 2873828"/>
              <a:gd name="connsiteY1" fmla="*/ 175596 h 3174020"/>
              <a:gd name="connsiteX2" fmla="*/ 1055914 w 2873828"/>
              <a:gd name="connsiteY2" fmla="*/ 3060311 h 3174020"/>
              <a:gd name="connsiteX3" fmla="*/ 2873828 w 2873828"/>
              <a:gd name="connsiteY3" fmla="*/ 2352740 h 3174020"/>
              <a:gd name="connsiteX0" fmla="*/ 0 w 2873828"/>
              <a:gd name="connsiteY0" fmla="*/ 447444 h 2462419"/>
              <a:gd name="connsiteX1" fmla="*/ 1676400 w 2873828"/>
              <a:gd name="connsiteY1" fmla="*/ 88215 h 2462419"/>
              <a:gd name="connsiteX2" fmla="*/ 2166257 w 2873828"/>
              <a:gd name="connsiteY2" fmla="*/ 1775501 h 2462419"/>
              <a:gd name="connsiteX3" fmla="*/ 2873828 w 2873828"/>
              <a:gd name="connsiteY3" fmla="*/ 2265359 h 2462419"/>
              <a:gd name="connsiteX0" fmla="*/ 0 w 2873828"/>
              <a:gd name="connsiteY0" fmla="*/ 387296 h 2316374"/>
              <a:gd name="connsiteX1" fmla="*/ 1676400 w 2873828"/>
              <a:gd name="connsiteY1" fmla="*/ 28067 h 2316374"/>
              <a:gd name="connsiteX2" fmla="*/ 2090057 w 2873828"/>
              <a:gd name="connsiteY2" fmla="*/ 866267 h 2316374"/>
              <a:gd name="connsiteX3" fmla="*/ 2873828 w 2873828"/>
              <a:gd name="connsiteY3" fmla="*/ 2205211 h 2316374"/>
              <a:gd name="connsiteX0" fmla="*/ 0 w 2928257"/>
              <a:gd name="connsiteY0" fmla="*/ 387296 h 1158889"/>
              <a:gd name="connsiteX1" fmla="*/ 1676400 w 2928257"/>
              <a:gd name="connsiteY1" fmla="*/ 28067 h 1158889"/>
              <a:gd name="connsiteX2" fmla="*/ 2090057 w 2928257"/>
              <a:gd name="connsiteY2" fmla="*/ 866267 h 1158889"/>
              <a:gd name="connsiteX3" fmla="*/ 2928257 w 2928257"/>
              <a:gd name="connsiteY3" fmla="*/ 790068 h 1158889"/>
              <a:gd name="connsiteX0" fmla="*/ 0 w 2928257"/>
              <a:gd name="connsiteY0" fmla="*/ 387296 h 959826"/>
              <a:gd name="connsiteX1" fmla="*/ 1676400 w 2928257"/>
              <a:gd name="connsiteY1" fmla="*/ 28067 h 959826"/>
              <a:gd name="connsiteX2" fmla="*/ 2090057 w 2928257"/>
              <a:gd name="connsiteY2" fmla="*/ 866267 h 959826"/>
              <a:gd name="connsiteX3" fmla="*/ 2928257 w 2928257"/>
              <a:gd name="connsiteY3" fmla="*/ 790068 h 959826"/>
              <a:gd name="connsiteX0" fmla="*/ 0 w 2318657"/>
              <a:gd name="connsiteY0" fmla="*/ 387296 h 1562954"/>
              <a:gd name="connsiteX1" fmla="*/ 1676400 w 2318657"/>
              <a:gd name="connsiteY1" fmla="*/ 28067 h 1562954"/>
              <a:gd name="connsiteX2" fmla="*/ 2090057 w 2318657"/>
              <a:gd name="connsiteY2" fmla="*/ 866267 h 1562954"/>
              <a:gd name="connsiteX3" fmla="*/ 2318657 w 2318657"/>
              <a:gd name="connsiteY3" fmla="*/ 1562954 h 1562954"/>
              <a:gd name="connsiteX0" fmla="*/ 0 w 2090057"/>
              <a:gd name="connsiteY0" fmla="*/ 387296 h 866267"/>
              <a:gd name="connsiteX1" fmla="*/ 1676400 w 2090057"/>
              <a:gd name="connsiteY1" fmla="*/ 28067 h 866267"/>
              <a:gd name="connsiteX2" fmla="*/ 2090057 w 2090057"/>
              <a:gd name="connsiteY2" fmla="*/ 866267 h 866267"/>
              <a:gd name="connsiteX0" fmla="*/ 0 w 2133600"/>
              <a:gd name="connsiteY0" fmla="*/ 270464 h 923607"/>
              <a:gd name="connsiteX1" fmla="*/ 1719943 w 2133600"/>
              <a:gd name="connsiteY1" fmla="*/ 85407 h 923607"/>
              <a:gd name="connsiteX2" fmla="*/ 2133600 w 2133600"/>
              <a:gd name="connsiteY2" fmla="*/ 923607 h 92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923607">
                <a:moveTo>
                  <a:pt x="0" y="270464"/>
                </a:moveTo>
                <a:cubicBezTo>
                  <a:pt x="298449" y="-86950"/>
                  <a:pt x="1364343" y="-23450"/>
                  <a:pt x="1719943" y="85407"/>
                </a:cubicBezTo>
                <a:cubicBezTo>
                  <a:pt x="2075543" y="194264"/>
                  <a:pt x="1783443" y="571636"/>
                  <a:pt x="2133600" y="923607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1382E13-3C51-C2F5-4AF1-67876EABAA2F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1382E13-3C51-C2F5-4AF1-67876EABA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C1C472-C726-DDED-6CE8-2B431964B58F}"/>
                  </a:ext>
                </a:extLst>
              </p:cNvPr>
              <p:cNvSpPr/>
              <p:nvPr/>
            </p:nvSpPr>
            <p:spPr>
              <a:xfrm>
                <a:off x="8307949" y="331379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C1C472-C726-DDED-6CE8-2B431964B5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949" y="3313794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6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BE04F-B6EB-524E-E866-2467CDA94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19BF9A-F608-D809-A130-C7AB95EFE3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19BF9A-F608-D809-A130-C7AB95EFE3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7C5E1A5-1926-02C6-7827-36FD572EC8B8}"/>
              </a:ext>
            </a:extLst>
          </p:cNvPr>
          <p:cNvSpPr/>
          <p:nvPr/>
        </p:nvSpPr>
        <p:spPr>
          <a:xfrm>
            <a:off x="4506685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5781BE-2BCC-AE1A-0D9B-F5ED51B8FC1D}"/>
              </a:ext>
            </a:extLst>
          </p:cNvPr>
          <p:cNvSpPr/>
          <p:nvPr/>
        </p:nvSpPr>
        <p:spPr>
          <a:xfrm>
            <a:off x="6532119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C6111B-8954-123B-436C-0B8EEE256808}"/>
              </a:ext>
            </a:extLst>
          </p:cNvPr>
          <p:cNvSpPr/>
          <p:nvPr/>
        </p:nvSpPr>
        <p:spPr>
          <a:xfrm>
            <a:off x="9640461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2A4A0-96BD-5A24-FDD5-92B8723FD8A2}"/>
              </a:ext>
            </a:extLst>
          </p:cNvPr>
          <p:cNvSpPr txBox="1"/>
          <p:nvPr/>
        </p:nvSpPr>
        <p:spPr>
          <a:xfrm>
            <a:off x="5597858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72E16-AB4D-F036-AF91-D858350A78F0}"/>
              </a:ext>
            </a:extLst>
          </p:cNvPr>
          <p:cNvSpPr txBox="1"/>
          <p:nvPr/>
        </p:nvSpPr>
        <p:spPr>
          <a:xfrm>
            <a:off x="9841540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58A531B-AED7-FA38-24D2-D15A2390E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‘Replacement Path’</a:t>
                </a:r>
              </a:p>
              <a:p>
                <a:r>
                  <a:rPr lang="en-US" u="sng" dirty="0"/>
                  <a:t>Case 2 a</a:t>
                </a:r>
                <a:r>
                  <a:rPr lang="en-US" dirty="0"/>
                  <a:t>: The replacement path avoids </a:t>
                </a:r>
                <a:r>
                  <a:rPr lang="en-US" b="1" dirty="0"/>
                  <a:t>C</a:t>
                </a:r>
                <a:b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stores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first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/>
                  <a:t> in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58A531B-AED7-FA38-24D2-D15A2390E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4643651" cy="5646282"/>
              </a:xfrm>
              <a:blipFill>
                <a:blip r:embed="rId3"/>
                <a:stretch>
                  <a:fillRect l="-2625" t="-1834" r="-10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EA80E6-FAF1-6D02-401B-D96E987B6CE5}"/>
                  </a:ext>
                </a:extLst>
              </p:cNvPr>
              <p:cNvSpPr/>
              <p:nvPr/>
            </p:nvSpPr>
            <p:spPr>
              <a:xfrm>
                <a:off x="6455123" y="4300988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CEA80E6-FAF1-6D02-401B-D96E987B6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123" y="4300988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F39436A0-C220-9B25-901C-55D2AD5C5F13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6944980" y="3340898"/>
            <a:ext cx="2517597" cy="1205019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4325741-7326-6ABE-1977-6885D1080712}"/>
                  </a:ext>
                </a:extLst>
              </p:cNvPr>
              <p:cNvSpPr/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4325741-7326-6ABE-1977-6885D1080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77" y="309596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5C89A23-8508-5CCB-7AA0-30AC7F7BDFFA}"/>
                  </a:ext>
                </a:extLst>
              </p:cNvPr>
              <p:cNvSpPr/>
              <p:nvPr/>
            </p:nvSpPr>
            <p:spPr>
              <a:xfrm>
                <a:off x="6287190" y="2750909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5C89A23-8508-5CCB-7AA0-30AC7F7BD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90" y="2750909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4C2E59-1FC5-DADF-E3A2-3A5365F3F2AF}"/>
              </a:ext>
            </a:extLst>
          </p:cNvPr>
          <p:cNvSpPr/>
          <p:nvPr/>
        </p:nvSpPr>
        <p:spPr>
          <a:xfrm>
            <a:off x="6934200" y="4056059"/>
            <a:ext cx="1273629" cy="489858"/>
          </a:xfrm>
          <a:custGeom>
            <a:avLst/>
            <a:gdLst>
              <a:gd name="connsiteX0" fmla="*/ 0 w 1066800"/>
              <a:gd name="connsiteY0" fmla="*/ 337457 h 337457"/>
              <a:gd name="connsiteX1" fmla="*/ 762000 w 1066800"/>
              <a:gd name="connsiteY1" fmla="*/ 239486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240971"/>
              <a:gd name="connsiteY0" fmla="*/ 454480 h 454480"/>
              <a:gd name="connsiteX1" fmla="*/ 598714 w 1240971"/>
              <a:gd name="connsiteY1" fmla="*/ 385766 h 454480"/>
              <a:gd name="connsiteX2" fmla="*/ 1240971 w 1240971"/>
              <a:gd name="connsiteY2" fmla="*/ 0 h 4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971" h="454480">
                <a:moveTo>
                  <a:pt x="0" y="454480"/>
                </a:moveTo>
                <a:cubicBezTo>
                  <a:pt x="292100" y="433616"/>
                  <a:pt x="420914" y="442009"/>
                  <a:pt x="598714" y="385766"/>
                </a:cubicBezTo>
                <a:cubicBezTo>
                  <a:pt x="798285" y="339275"/>
                  <a:pt x="1177471" y="91621"/>
                  <a:pt x="1240971" y="0"/>
                </a:cubicBezTo>
              </a:path>
            </a:pathLst>
          </a:custGeom>
          <a:noFill/>
          <a:ln w="762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3B7D2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1C04CB-F0B6-C4F4-8228-C54920B30538}"/>
                  </a:ext>
                </a:extLst>
              </p:cNvPr>
              <p:cNvSpPr/>
              <p:nvPr/>
            </p:nvSpPr>
            <p:spPr>
              <a:xfrm>
                <a:off x="7932803" y="375081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31C04CB-F0B6-C4F4-8228-C54920B30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803" y="3750814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985B39-6C3B-69E9-87DB-CCCDA76D0EAE}"/>
                  </a:ext>
                </a:extLst>
              </p:cNvPr>
              <p:cNvSpPr/>
              <p:nvPr/>
            </p:nvSpPr>
            <p:spPr>
              <a:xfrm>
                <a:off x="9553711" y="4021584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985B39-6C3B-69E9-87DB-CCCDA76D0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11" y="4021584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768DF0-FB47-34F0-075C-F32CE2E75740}"/>
              </a:ext>
            </a:extLst>
          </p:cNvPr>
          <p:cNvSpPr/>
          <p:nvPr/>
        </p:nvSpPr>
        <p:spPr>
          <a:xfrm>
            <a:off x="5207047" y="3015343"/>
            <a:ext cx="4350610" cy="2775919"/>
          </a:xfrm>
          <a:custGeom>
            <a:avLst/>
            <a:gdLst>
              <a:gd name="connsiteX0" fmla="*/ 1084896 w 4350610"/>
              <a:gd name="connsiteY0" fmla="*/ 0 h 2775919"/>
              <a:gd name="connsiteX1" fmla="*/ 50753 w 4350610"/>
              <a:gd name="connsiteY1" fmla="*/ 729343 h 2775919"/>
              <a:gd name="connsiteX2" fmla="*/ 268467 w 4350610"/>
              <a:gd name="connsiteY2" fmla="*/ 2231571 h 2775919"/>
              <a:gd name="connsiteX3" fmla="*/ 1215524 w 4350610"/>
              <a:gd name="connsiteY3" fmla="*/ 2340428 h 2775919"/>
              <a:gd name="connsiteX4" fmla="*/ 2685096 w 4350610"/>
              <a:gd name="connsiteY4" fmla="*/ 2775857 h 2775919"/>
              <a:gd name="connsiteX5" fmla="*/ 3817210 w 4350610"/>
              <a:gd name="connsiteY5" fmla="*/ 2307771 h 2775919"/>
              <a:gd name="connsiteX6" fmla="*/ 3523296 w 4350610"/>
              <a:gd name="connsiteY6" fmla="*/ 1589314 h 2775919"/>
              <a:gd name="connsiteX7" fmla="*/ 3969610 w 4350610"/>
              <a:gd name="connsiteY7" fmla="*/ 1208314 h 2775919"/>
              <a:gd name="connsiteX8" fmla="*/ 4350610 w 4350610"/>
              <a:gd name="connsiteY8" fmla="*/ 1284514 h 277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0610" h="2775919">
                <a:moveTo>
                  <a:pt x="1084896" y="0"/>
                </a:moveTo>
                <a:cubicBezTo>
                  <a:pt x="635860" y="178707"/>
                  <a:pt x="186824" y="357415"/>
                  <a:pt x="50753" y="729343"/>
                </a:cubicBezTo>
                <a:cubicBezTo>
                  <a:pt x="-85318" y="1101271"/>
                  <a:pt x="74339" y="1963057"/>
                  <a:pt x="268467" y="2231571"/>
                </a:cubicBezTo>
                <a:cubicBezTo>
                  <a:pt x="462595" y="2500085"/>
                  <a:pt x="812753" y="2249714"/>
                  <a:pt x="1215524" y="2340428"/>
                </a:cubicBezTo>
                <a:cubicBezTo>
                  <a:pt x="1618295" y="2431142"/>
                  <a:pt x="2251482" y="2781300"/>
                  <a:pt x="2685096" y="2775857"/>
                </a:cubicBezTo>
                <a:cubicBezTo>
                  <a:pt x="3118710" y="2770414"/>
                  <a:pt x="3677510" y="2505528"/>
                  <a:pt x="3817210" y="2307771"/>
                </a:cubicBezTo>
                <a:cubicBezTo>
                  <a:pt x="3956910" y="2110014"/>
                  <a:pt x="3497896" y="1772557"/>
                  <a:pt x="3523296" y="1589314"/>
                </a:cubicBezTo>
                <a:cubicBezTo>
                  <a:pt x="3548696" y="1406071"/>
                  <a:pt x="3831724" y="1259114"/>
                  <a:pt x="3969610" y="1208314"/>
                </a:cubicBezTo>
                <a:cubicBezTo>
                  <a:pt x="4107496" y="1157514"/>
                  <a:pt x="4229053" y="1221014"/>
                  <a:pt x="4350610" y="1284514"/>
                </a:cubicBezTo>
              </a:path>
            </a:pathLst>
          </a:custGeom>
          <a:noFill/>
          <a:ln w="19050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231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8D068-B8A4-7B4B-1EA6-3C99087F5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4F2363-EB3E-845F-38B5-E2B78F7756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Main Challenge: Finding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4F2363-EB3E-845F-38B5-E2B78F775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7D1F879-EC7A-E2C8-2489-9D73A7D3BDCA}"/>
              </a:ext>
            </a:extLst>
          </p:cNvPr>
          <p:cNvSpPr/>
          <p:nvPr/>
        </p:nvSpPr>
        <p:spPr>
          <a:xfrm>
            <a:off x="5573480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F6A9D0-9404-BE32-6914-0FDE30096114}"/>
              </a:ext>
            </a:extLst>
          </p:cNvPr>
          <p:cNvSpPr/>
          <p:nvPr/>
        </p:nvSpPr>
        <p:spPr>
          <a:xfrm>
            <a:off x="7598914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0766D0-9585-8EFD-63F1-47A175FA863F}"/>
              </a:ext>
            </a:extLst>
          </p:cNvPr>
          <p:cNvSpPr/>
          <p:nvPr/>
        </p:nvSpPr>
        <p:spPr>
          <a:xfrm>
            <a:off x="10707256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79CB99-F3CA-0EC5-77B8-85E9B79560D0}"/>
              </a:ext>
            </a:extLst>
          </p:cNvPr>
          <p:cNvSpPr txBox="1"/>
          <p:nvPr/>
        </p:nvSpPr>
        <p:spPr>
          <a:xfrm>
            <a:off x="6664653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88DE0E-CB9D-5C31-F1E8-2D95C4A8CBC2}"/>
              </a:ext>
            </a:extLst>
          </p:cNvPr>
          <p:cNvSpPr txBox="1"/>
          <p:nvPr/>
        </p:nvSpPr>
        <p:spPr>
          <a:xfrm>
            <a:off x="10908335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F15A516F-7221-EA2C-C6E5-76215A14F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7885613" cy="56462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Conclusion:</a:t>
                </a:r>
              </a:p>
              <a:p>
                <a:r>
                  <a:rPr lang="en-US" u="sng" dirty="0"/>
                  <a:t>Path uses prefix: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stores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first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Path avoids prefix &amp; uses suffix:</a:t>
                </a:r>
                <a:br>
                  <a:rPr lang="en-US" u="sng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stores last f that does not </a:t>
                </a:r>
                <a:br>
                  <a:rPr lang="en-US" dirty="0"/>
                </a:br>
                <a:r>
                  <a:rPr lang="en-US" dirty="0"/>
                  <a:t>‘block’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Path avoids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u="sng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completely:</a:t>
                </a:r>
                <a:br>
                  <a:rPr lang="en-US" u="sng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first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F15A516F-7221-EA2C-C6E5-76215A14F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7885613" cy="5646282"/>
              </a:xfrm>
              <a:blipFill>
                <a:blip r:embed="rId3"/>
                <a:stretch>
                  <a:fillRect l="-1546" t="-18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74CCB38-C26A-8F2B-31CA-F1D12FE7183B}"/>
                  </a:ext>
                </a:extLst>
              </p:cNvPr>
              <p:cNvSpPr/>
              <p:nvPr/>
            </p:nvSpPr>
            <p:spPr>
              <a:xfrm>
                <a:off x="7521918" y="4300988"/>
                <a:ext cx="489857" cy="4898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74CCB38-C26A-8F2B-31CA-F1D12FE71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918" y="4300988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E1E41861-B844-2F58-B3AF-E83EB36644A6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 flipV="1">
            <a:off x="8011775" y="3340898"/>
            <a:ext cx="2517597" cy="1205019"/>
          </a:xfrm>
          <a:prstGeom prst="curvedConnector3">
            <a:avLst>
              <a:gd name="adj1" fmla="val 50000"/>
            </a:avLst>
          </a:pr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A337F5-9D5B-848D-35EF-FD32E4051B1E}"/>
                  </a:ext>
                </a:extLst>
              </p:cNvPr>
              <p:cNvSpPr/>
              <p:nvPr/>
            </p:nvSpPr>
            <p:spPr>
              <a:xfrm>
                <a:off x="10529372" y="309596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A337F5-9D5B-848D-35EF-FD32E4051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372" y="309596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744AD4F-D4C0-9F0D-E73A-E125B555A385}"/>
                  </a:ext>
                </a:extLst>
              </p:cNvPr>
              <p:cNvSpPr/>
              <p:nvPr/>
            </p:nvSpPr>
            <p:spPr>
              <a:xfrm>
                <a:off x="7353985" y="2750909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744AD4F-D4C0-9F0D-E73A-E125B555A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985" y="2750909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1674D90-3321-8277-0DAF-17632A7891BB}"/>
              </a:ext>
            </a:extLst>
          </p:cNvPr>
          <p:cNvSpPr/>
          <p:nvPr/>
        </p:nvSpPr>
        <p:spPr>
          <a:xfrm>
            <a:off x="8000995" y="4056059"/>
            <a:ext cx="1273629" cy="489858"/>
          </a:xfrm>
          <a:custGeom>
            <a:avLst/>
            <a:gdLst>
              <a:gd name="connsiteX0" fmla="*/ 0 w 1066800"/>
              <a:gd name="connsiteY0" fmla="*/ 337457 h 337457"/>
              <a:gd name="connsiteX1" fmla="*/ 762000 w 1066800"/>
              <a:gd name="connsiteY1" fmla="*/ 239486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066800"/>
              <a:gd name="connsiteY0" fmla="*/ 337457 h 337457"/>
              <a:gd name="connsiteX1" fmla="*/ 598714 w 1066800"/>
              <a:gd name="connsiteY1" fmla="*/ 268743 h 337457"/>
              <a:gd name="connsiteX2" fmla="*/ 1066800 w 1066800"/>
              <a:gd name="connsiteY2" fmla="*/ 0 h 337457"/>
              <a:gd name="connsiteX0" fmla="*/ 0 w 1240971"/>
              <a:gd name="connsiteY0" fmla="*/ 454480 h 454480"/>
              <a:gd name="connsiteX1" fmla="*/ 598714 w 1240971"/>
              <a:gd name="connsiteY1" fmla="*/ 385766 h 454480"/>
              <a:gd name="connsiteX2" fmla="*/ 1240971 w 1240971"/>
              <a:gd name="connsiteY2" fmla="*/ 0 h 4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971" h="454480">
                <a:moveTo>
                  <a:pt x="0" y="454480"/>
                </a:moveTo>
                <a:cubicBezTo>
                  <a:pt x="292100" y="433616"/>
                  <a:pt x="420914" y="442009"/>
                  <a:pt x="598714" y="385766"/>
                </a:cubicBezTo>
                <a:cubicBezTo>
                  <a:pt x="798285" y="339275"/>
                  <a:pt x="1177471" y="91621"/>
                  <a:pt x="1240971" y="0"/>
                </a:cubicBezTo>
              </a:path>
            </a:pathLst>
          </a:custGeom>
          <a:noFill/>
          <a:ln w="762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rgbClr val="3B7D2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FB5956-C75F-C859-5EA2-9014D78A2CEA}"/>
                  </a:ext>
                </a:extLst>
              </p:cNvPr>
              <p:cNvSpPr/>
              <p:nvPr/>
            </p:nvSpPr>
            <p:spPr>
              <a:xfrm>
                <a:off x="8999598" y="375081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FB5956-C75F-C859-5EA2-9014D78A2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598" y="3750814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C24BC66-0272-A81F-A705-3F13395712B3}"/>
                  </a:ext>
                </a:extLst>
              </p:cNvPr>
              <p:cNvSpPr/>
              <p:nvPr/>
            </p:nvSpPr>
            <p:spPr>
              <a:xfrm>
                <a:off x="10620506" y="4021584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C24BC66-0272-A81F-A705-3F1339571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506" y="4021584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44EF7F-2789-AEC9-535B-00F0AF9CDE18}"/>
              </a:ext>
            </a:extLst>
          </p:cNvPr>
          <p:cNvSpPr/>
          <p:nvPr/>
        </p:nvSpPr>
        <p:spPr>
          <a:xfrm>
            <a:off x="6273842" y="3015343"/>
            <a:ext cx="4350610" cy="2775919"/>
          </a:xfrm>
          <a:custGeom>
            <a:avLst/>
            <a:gdLst>
              <a:gd name="connsiteX0" fmla="*/ 1084896 w 4350610"/>
              <a:gd name="connsiteY0" fmla="*/ 0 h 2775919"/>
              <a:gd name="connsiteX1" fmla="*/ 50753 w 4350610"/>
              <a:gd name="connsiteY1" fmla="*/ 729343 h 2775919"/>
              <a:gd name="connsiteX2" fmla="*/ 268467 w 4350610"/>
              <a:gd name="connsiteY2" fmla="*/ 2231571 h 2775919"/>
              <a:gd name="connsiteX3" fmla="*/ 1215524 w 4350610"/>
              <a:gd name="connsiteY3" fmla="*/ 2340428 h 2775919"/>
              <a:gd name="connsiteX4" fmla="*/ 2685096 w 4350610"/>
              <a:gd name="connsiteY4" fmla="*/ 2775857 h 2775919"/>
              <a:gd name="connsiteX5" fmla="*/ 3817210 w 4350610"/>
              <a:gd name="connsiteY5" fmla="*/ 2307771 h 2775919"/>
              <a:gd name="connsiteX6" fmla="*/ 3523296 w 4350610"/>
              <a:gd name="connsiteY6" fmla="*/ 1589314 h 2775919"/>
              <a:gd name="connsiteX7" fmla="*/ 3969610 w 4350610"/>
              <a:gd name="connsiteY7" fmla="*/ 1208314 h 2775919"/>
              <a:gd name="connsiteX8" fmla="*/ 4350610 w 4350610"/>
              <a:gd name="connsiteY8" fmla="*/ 1284514 h 277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0610" h="2775919">
                <a:moveTo>
                  <a:pt x="1084896" y="0"/>
                </a:moveTo>
                <a:cubicBezTo>
                  <a:pt x="635860" y="178707"/>
                  <a:pt x="186824" y="357415"/>
                  <a:pt x="50753" y="729343"/>
                </a:cubicBezTo>
                <a:cubicBezTo>
                  <a:pt x="-85318" y="1101271"/>
                  <a:pt x="74339" y="1963057"/>
                  <a:pt x="268467" y="2231571"/>
                </a:cubicBezTo>
                <a:cubicBezTo>
                  <a:pt x="462595" y="2500085"/>
                  <a:pt x="812753" y="2249714"/>
                  <a:pt x="1215524" y="2340428"/>
                </a:cubicBezTo>
                <a:cubicBezTo>
                  <a:pt x="1618295" y="2431142"/>
                  <a:pt x="2251482" y="2781300"/>
                  <a:pt x="2685096" y="2775857"/>
                </a:cubicBezTo>
                <a:cubicBezTo>
                  <a:pt x="3118710" y="2770414"/>
                  <a:pt x="3677510" y="2505528"/>
                  <a:pt x="3817210" y="2307771"/>
                </a:cubicBezTo>
                <a:cubicBezTo>
                  <a:pt x="3956910" y="2110014"/>
                  <a:pt x="3497896" y="1772557"/>
                  <a:pt x="3523296" y="1589314"/>
                </a:cubicBezTo>
                <a:cubicBezTo>
                  <a:pt x="3548696" y="1406071"/>
                  <a:pt x="3831724" y="1259114"/>
                  <a:pt x="3969610" y="1208314"/>
                </a:cubicBezTo>
                <a:cubicBezTo>
                  <a:pt x="4107496" y="1157514"/>
                  <a:pt x="4229053" y="1221014"/>
                  <a:pt x="4350610" y="1284514"/>
                </a:cubicBezTo>
              </a:path>
            </a:pathLst>
          </a:custGeom>
          <a:noFill/>
          <a:ln w="19050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94CA3CF-B530-F6A8-2C14-4991EED7A4B3}"/>
                  </a:ext>
                </a:extLst>
              </p:cNvPr>
              <p:cNvSpPr/>
              <p:nvPr/>
            </p:nvSpPr>
            <p:spPr>
              <a:xfrm>
                <a:off x="9519556" y="3269125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94CA3CF-B530-F6A8-2C14-4991EED7A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556" y="3269125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36BB13-A067-22A6-9BF3-B153709DDE1E}"/>
              </a:ext>
            </a:extLst>
          </p:cNvPr>
          <p:cNvSpPr/>
          <p:nvPr/>
        </p:nvSpPr>
        <p:spPr>
          <a:xfrm>
            <a:off x="8882743" y="4419600"/>
            <a:ext cx="1763486" cy="849086"/>
          </a:xfrm>
          <a:custGeom>
            <a:avLst/>
            <a:gdLst>
              <a:gd name="connsiteX0" fmla="*/ 0 w 1763486"/>
              <a:gd name="connsiteY0" fmla="*/ 0 h 849086"/>
              <a:gd name="connsiteX1" fmla="*/ 642257 w 1763486"/>
              <a:gd name="connsiteY1" fmla="*/ 576943 h 849086"/>
              <a:gd name="connsiteX2" fmla="*/ 1763486 w 1763486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6" h="849086">
                <a:moveTo>
                  <a:pt x="0" y="0"/>
                </a:moveTo>
                <a:cubicBezTo>
                  <a:pt x="174171" y="217714"/>
                  <a:pt x="348343" y="435429"/>
                  <a:pt x="642257" y="576943"/>
                </a:cubicBezTo>
                <a:cubicBezTo>
                  <a:pt x="936171" y="718457"/>
                  <a:pt x="1349828" y="783771"/>
                  <a:pt x="1763486" y="849086"/>
                </a:cubicBezTo>
              </a:path>
            </a:pathLst>
          </a:custGeom>
          <a:noFill/>
          <a:ln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974544E-F3B0-AF06-888D-F04581D75EA3}"/>
                  </a:ext>
                </a:extLst>
              </p:cNvPr>
              <p:cNvSpPr/>
              <p:nvPr/>
            </p:nvSpPr>
            <p:spPr>
              <a:xfrm>
                <a:off x="10645210" y="505232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974544E-F3B0-AF06-888D-F04581D75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210" y="5052325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78C614-AE17-E4CE-0068-113E8CF372B9}"/>
                  </a:ext>
                </a:extLst>
              </p:cNvPr>
              <p:cNvSpPr txBox="1"/>
              <p:nvPr/>
            </p:nvSpPr>
            <p:spPr>
              <a:xfrm>
                <a:off x="7748049" y="298774"/>
                <a:ext cx="196720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b="1" dirty="0"/>
                  <a:t>label:</a:t>
                </a:r>
                <a:br>
                  <a:rPr lang="en-US" sz="2800" b="1" dirty="0"/>
                </a:br>
                <a:r>
                  <a:rPr lang="en-US" sz="2800" b="1" dirty="0"/>
                  <a:t>Done!</a:t>
                </a:r>
                <a:endParaRPr lang="en-IL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78C614-AE17-E4CE-0068-113E8CF37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049" y="298774"/>
                <a:ext cx="1967206" cy="954107"/>
              </a:xfrm>
              <a:prstGeom prst="rect">
                <a:avLst/>
              </a:prstGeom>
              <a:blipFill>
                <a:blip r:embed="rId11"/>
                <a:stretch>
                  <a:fillRect t="-6369" r="-5573" b="-165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8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6" grpId="0" animBg="1"/>
      <p:bldP spid="16" grpId="1" animBg="1"/>
      <p:bldP spid="17" grpId="0" animBg="1"/>
      <p:bldP spid="17" grpId="1" animBg="1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D1953-DFFC-4160-2E3D-6F54D2518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4C91-EF62-66B1-4818-8002CFF3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– The settings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D45840-E3BC-10C3-B1E3-AE7236232FCF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7307960-D188-224F-C787-D8979856FF86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7307960-D188-224F-C787-D8979856F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CCF5EF5-9997-707E-A795-B70D205E1E80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CCF5EF5-9997-707E-A795-B70D205E1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9CEC3E5-D86C-E7B9-9C59-6AFA907417F2}"/>
                  </a:ext>
                </a:extLst>
              </p:cNvPr>
              <p:cNvSpPr/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9CEC3E5-D86C-E7B9-9C59-6AFA90741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28" y="408214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580AF2-AC89-2240-0C96-5DDB58876FE3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E713AF-1E59-1B2D-E4DB-642C94CC1C8E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6F897-EFF8-8B8C-4849-1A9BA1676710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6F897-EFF8-8B8C-4849-1A9BA1676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AB3046-1B8F-6DD2-AD66-5C3CFD4D57FD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AB3046-1B8F-6DD2-AD66-5C3CFD4D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6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FC6E33DC-9C93-1366-F976-D2EFED911A31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058DC96E-6AB2-8625-78AB-362E3262C596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D8735F-DBF0-0DB7-AAA0-FB98E2AB71AC}"/>
              </a:ext>
            </a:extLst>
          </p:cNvPr>
          <p:cNvSpPr/>
          <p:nvPr/>
        </p:nvSpPr>
        <p:spPr>
          <a:xfrm>
            <a:off x="2427514" y="3864428"/>
            <a:ext cx="1872343" cy="587829"/>
          </a:xfrm>
          <a:custGeom>
            <a:avLst/>
            <a:gdLst>
              <a:gd name="connsiteX0" fmla="*/ 0 w 1589314"/>
              <a:gd name="connsiteY0" fmla="*/ 0 h 968828"/>
              <a:gd name="connsiteX1" fmla="*/ 772886 w 1589314"/>
              <a:gd name="connsiteY1" fmla="*/ 696685 h 968828"/>
              <a:gd name="connsiteX2" fmla="*/ 1589314 w 1589314"/>
              <a:gd name="connsiteY2" fmla="*/ 968828 h 968828"/>
              <a:gd name="connsiteX0" fmla="*/ 0 w 1915316"/>
              <a:gd name="connsiteY0" fmla="*/ 809403 h 1778231"/>
              <a:gd name="connsiteX1" fmla="*/ 1861458 w 1915316"/>
              <a:gd name="connsiteY1" fmla="*/ 14745 h 1778231"/>
              <a:gd name="connsiteX2" fmla="*/ 1589314 w 1915316"/>
              <a:gd name="connsiteY2" fmla="*/ 1778231 h 1778231"/>
              <a:gd name="connsiteX0" fmla="*/ 0 w 1915316"/>
              <a:gd name="connsiteY0" fmla="*/ 794658 h 1763486"/>
              <a:gd name="connsiteX1" fmla="*/ 1861458 w 1915316"/>
              <a:gd name="connsiteY1" fmla="*/ 0 h 1763486"/>
              <a:gd name="connsiteX2" fmla="*/ 1589314 w 1915316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926201"/>
              <a:gd name="connsiteY0" fmla="*/ 587829 h 1763486"/>
              <a:gd name="connsiteX1" fmla="*/ 1872343 w 1926201"/>
              <a:gd name="connsiteY1" fmla="*/ 0 h 1763486"/>
              <a:gd name="connsiteX2" fmla="*/ 1600199 w 1926201"/>
              <a:gd name="connsiteY2" fmla="*/ 1763486 h 1763486"/>
              <a:gd name="connsiteX0" fmla="*/ 0 w 1895198"/>
              <a:gd name="connsiteY0" fmla="*/ 587829 h 1763486"/>
              <a:gd name="connsiteX1" fmla="*/ 1872343 w 1895198"/>
              <a:gd name="connsiteY1" fmla="*/ 0 h 1763486"/>
              <a:gd name="connsiteX2" fmla="*/ 1600199 w 1895198"/>
              <a:gd name="connsiteY2" fmla="*/ 1763486 h 1763486"/>
              <a:gd name="connsiteX0" fmla="*/ 0 w 1926771"/>
              <a:gd name="connsiteY0" fmla="*/ 587829 h 1785257"/>
              <a:gd name="connsiteX1" fmla="*/ 1872343 w 1926771"/>
              <a:gd name="connsiteY1" fmla="*/ 0 h 1785257"/>
              <a:gd name="connsiteX2" fmla="*/ 1926771 w 1926771"/>
              <a:gd name="connsiteY2" fmla="*/ 1785257 h 1785257"/>
              <a:gd name="connsiteX0" fmla="*/ 0 w 1894887"/>
              <a:gd name="connsiteY0" fmla="*/ 587829 h 1208315"/>
              <a:gd name="connsiteX1" fmla="*/ 1872343 w 1894887"/>
              <a:gd name="connsiteY1" fmla="*/ 0 h 1208315"/>
              <a:gd name="connsiteX2" fmla="*/ 1589314 w 1894887"/>
              <a:gd name="connsiteY2" fmla="*/ 1208315 h 1208315"/>
              <a:gd name="connsiteX0" fmla="*/ 0 w 1872343"/>
              <a:gd name="connsiteY0" fmla="*/ 587829 h 587829"/>
              <a:gd name="connsiteX1" fmla="*/ 1872343 w 1872343"/>
              <a:gd name="connsiteY1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2343" h="587829">
                <a:moveTo>
                  <a:pt x="0" y="587829"/>
                </a:moveTo>
                <a:cubicBezTo>
                  <a:pt x="580572" y="583293"/>
                  <a:pt x="1367971" y="535215"/>
                  <a:pt x="1872343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F272B0-5625-3A75-F823-058B4960666A}"/>
              </a:ext>
            </a:extLst>
          </p:cNvPr>
          <p:cNvSpPr/>
          <p:nvPr/>
        </p:nvSpPr>
        <p:spPr>
          <a:xfrm>
            <a:off x="4557373" y="3755571"/>
            <a:ext cx="3134947" cy="2226389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26984"/>
              <a:gd name="connsiteY0" fmla="*/ 990599 h 2503715"/>
              <a:gd name="connsiteX1" fmla="*/ 605632 w 2526984"/>
              <a:gd name="connsiteY1" fmla="*/ 1404257 h 2503715"/>
              <a:gd name="connsiteX2" fmla="*/ 1107670 w 2526984"/>
              <a:gd name="connsiteY2" fmla="*/ 0 h 2503715"/>
              <a:gd name="connsiteX3" fmla="*/ 1839853 w 2526984"/>
              <a:gd name="connsiteY3" fmla="*/ 1382487 h 2503715"/>
              <a:gd name="connsiteX4" fmla="*/ 2526984 w 2526984"/>
              <a:gd name="connsiteY4" fmla="*/ 2503715 h 2503715"/>
              <a:gd name="connsiteX0" fmla="*/ 0 w 2526984"/>
              <a:gd name="connsiteY0" fmla="*/ 1041992 h 3226438"/>
              <a:gd name="connsiteX1" fmla="*/ 1457797 w 2526984"/>
              <a:gd name="connsiteY1" fmla="*/ 3219135 h 3226438"/>
              <a:gd name="connsiteX2" fmla="*/ 1107670 w 2526984"/>
              <a:gd name="connsiteY2" fmla="*/ 51393 h 3226438"/>
              <a:gd name="connsiteX3" fmla="*/ 1839853 w 2526984"/>
              <a:gd name="connsiteY3" fmla="*/ 1433880 h 3226438"/>
              <a:gd name="connsiteX4" fmla="*/ 2526984 w 2526984"/>
              <a:gd name="connsiteY4" fmla="*/ 2555108 h 3226438"/>
              <a:gd name="connsiteX0" fmla="*/ 0 w 2526984"/>
              <a:gd name="connsiteY0" fmla="*/ 35260 h 2227933"/>
              <a:gd name="connsiteX1" fmla="*/ 1457797 w 2526984"/>
              <a:gd name="connsiteY1" fmla="*/ 2212403 h 2227933"/>
              <a:gd name="connsiteX2" fmla="*/ 2361431 w 2526984"/>
              <a:gd name="connsiteY2" fmla="*/ 982318 h 2227933"/>
              <a:gd name="connsiteX3" fmla="*/ 1839853 w 2526984"/>
              <a:gd name="connsiteY3" fmla="*/ 427148 h 2227933"/>
              <a:gd name="connsiteX4" fmla="*/ 2526984 w 2526984"/>
              <a:gd name="connsiteY4" fmla="*/ 1548376 h 2227933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932813"/>
              <a:gd name="connsiteY0" fmla="*/ 312665 h 2506560"/>
              <a:gd name="connsiteX1" fmla="*/ 1457797 w 2932813"/>
              <a:gd name="connsiteY1" fmla="*/ 2489808 h 2506560"/>
              <a:gd name="connsiteX2" fmla="*/ 2361431 w 2932813"/>
              <a:gd name="connsiteY2" fmla="*/ 1259723 h 2506560"/>
              <a:gd name="connsiteX3" fmla="*/ 2789968 w 2932813"/>
              <a:gd name="connsiteY3" fmla="*/ 160268 h 2506560"/>
              <a:gd name="connsiteX4" fmla="*/ 2526984 w 2932813"/>
              <a:gd name="connsiteY4" fmla="*/ 1825781 h 2506560"/>
              <a:gd name="connsiteX0" fmla="*/ 0 w 2796621"/>
              <a:gd name="connsiteY0" fmla="*/ 312665 h 2506560"/>
              <a:gd name="connsiteX1" fmla="*/ 1457797 w 2796621"/>
              <a:gd name="connsiteY1" fmla="*/ 2489808 h 2506560"/>
              <a:gd name="connsiteX2" fmla="*/ 2361431 w 2796621"/>
              <a:gd name="connsiteY2" fmla="*/ 1259723 h 2506560"/>
              <a:gd name="connsiteX3" fmla="*/ 2789968 w 2796621"/>
              <a:gd name="connsiteY3" fmla="*/ 160268 h 2506560"/>
              <a:gd name="connsiteX4" fmla="*/ 2526984 w 2796621"/>
              <a:gd name="connsiteY4" fmla="*/ 1825781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30629"/>
              <a:gd name="connsiteY0" fmla="*/ 312665 h 2506560"/>
              <a:gd name="connsiteX1" fmla="*/ 1457797 w 2830629"/>
              <a:gd name="connsiteY1" fmla="*/ 2489808 h 2506560"/>
              <a:gd name="connsiteX2" fmla="*/ 2361431 w 2830629"/>
              <a:gd name="connsiteY2" fmla="*/ 1259723 h 2506560"/>
              <a:gd name="connsiteX3" fmla="*/ 2789968 w 2830629"/>
              <a:gd name="connsiteY3" fmla="*/ 160268 h 2506560"/>
              <a:gd name="connsiteX4" fmla="*/ 2830629 w 2830629"/>
              <a:gd name="connsiteY4" fmla="*/ 1945524 h 2506560"/>
              <a:gd name="connsiteX0" fmla="*/ 0 w 2848535"/>
              <a:gd name="connsiteY0" fmla="*/ 302599 h 2496468"/>
              <a:gd name="connsiteX1" fmla="*/ 1457797 w 2848535"/>
              <a:gd name="connsiteY1" fmla="*/ 2479742 h 2496468"/>
              <a:gd name="connsiteX2" fmla="*/ 2361431 w 2848535"/>
              <a:gd name="connsiteY2" fmla="*/ 1249657 h 2496468"/>
              <a:gd name="connsiteX3" fmla="*/ 2819353 w 2848535"/>
              <a:gd name="connsiteY3" fmla="*/ 161088 h 2496468"/>
              <a:gd name="connsiteX4" fmla="*/ 2830629 w 2848535"/>
              <a:gd name="connsiteY4" fmla="*/ 1935458 h 2496468"/>
              <a:gd name="connsiteX0" fmla="*/ 0 w 2848535"/>
              <a:gd name="connsiteY0" fmla="*/ 141511 h 2335380"/>
              <a:gd name="connsiteX1" fmla="*/ 1457797 w 2848535"/>
              <a:gd name="connsiteY1" fmla="*/ 2318654 h 2335380"/>
              <a:gd name="connsiteX2" fmla="*/ 2361431 w 2848535"/>
              <a:gd name="connsiteY2" fmla="*/ 1088569 h 2335380"/>
              <a:gd name="connsiteX3" fmla="*/ 2819353 w 2848535"/>
              <a:gd name="connsiteY3" fmla="*/ 0 h 2335380"/>
              <a:gd name="connsiteX4" fmla="*/ 2830629 w 2848535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335380"/>
              <a:gd name="connsiteX1" fmla="*/ 1457797 w 2830629"/>
              <a:gd name="connsiteY1" fmla="*/ 2318654 h 2335380"/>
              <a:gd name="connsiteX2" fmla="*/ 2361431 w 2830629"/>
              <a:gd name="connsiteY2" fmla="*/ 1088569 h 2335380"/>
              <a:gd name="connsiteX3" fmla="*/ 2819353 w 2830629"/>
              <a:gd name="connsiteY3" fmla="*/ 0 h 2335380"/>
              <a:gd name="connsiteX4" fmla="*/ 2830629 w 2830629"/>
              <a:gd name="connsiteY4" fmla="*/ 1774370 h 2335380"/>
              <a:gd name="connsiteX0" fmla="*/ 0 w 2830629"/>
              <a:gd name="connsiteY0" fmla="*/ 141511 h 2292396"/>
              <a:gd name="connsiteX1" fmla="*/ 1379437 w 2830629"/>
              <a:gd name="connsiteY1" fmla="*/ 2275111 h 2292396"/>
              <a:gd name="connsiteX2" fmla="*/ 2361431 w 2830629"/>
              <a:gd name="connsiteY2" fmla="*/ 1088569 h 2292396"/>
              <a:gd name="connsiteX3" fmla="*/ 2819353 w 2830629"/>
              <a:gd name="connsiteY3" fmla="*/ 0 h 2292396"/>
              <a:gd name="connsiteX4" fmla="*/ 2830629 w 2830629"/>
              <a:gd name="connsiteY4" fmla="*/ 1774370 h 2292396"/>
              <a:gd name="connsiteX0" fmla="*/ 0 w 2830629"/>
              <a:gd name="connsiteY0" fmla="*/ 141511 h 2283815"/>
              <a:gd name="connsiteX1" fmla="*/ 1379437 w 2830629"/>
              <a:gd name="connsiteY1" fmla="*/ 2275111 h 2283815"/>
              <a:gd name="connsiteX2" fmla="*/ 2361431 w 2830629"/>
              <a:gd name="connsiteY2" fmla="*/ 1088569 h 2283815"/>
              <a:gd name="connsiteX3" fmla="*/ 2819353 w 2830629"/>
              <a:gd name="connsiteY3" fmla="*/ 0 h 2283815"/>
              <a:gd name="connsiteX4" fmla="*/ 2830629 w 2830629"/>
              <a:gd name="connsiteY4" fmla="*/ 1774370 h 2283815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918785"/>
              <a:gd name="connsiteY0" fmla="*/ 185054 h 2291027"/>
              <a:gd name="connsiteX1" fmla="*/ 1467593 w 2918785"/>
              <a:gd name="connsiteY1" fmla="*/ 2275111 h 2291027"/>
              <a:gd name="connsiteX2" fmla="*/ 2449587 w 2918785"/>
              <a:gd name="connsiteY2" fmla="*/ 1088569 h 2291027"/>
              <a:gd name="connsiteX3" fmla="*/ 2907509 w 2918785"/>
              <a:gd name="connsiteY3" fmla="*/ 0 h 2291027"/>
              <a:gd name="connsiteX4" fmla="*/ 2918785 w 2918785"/>
              <a:gd name="connsiteY4" fmla="*/ 1774370 h 2291027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91365"/>
              <a:gd name="connsiteX1" fmla="*/ 1369643 w 2820835"/>
              <a:gd name="connsiteY1" fmla="*/ 2275111 h 2291365"/>
              <a:gd name="connsiteX2" fmla="*/ 2351637 w 2820835"/>
              <a:gd name="connsiteY2" fmla="*/ 1088569 h 2291365"/>
              <a:gd name="connsiteX3" fmla="*/ 2809559 w 2820835"/>
              <a:gd name="connsiteY3" fmla="*/ 0 h 2291365"/>
              <a:gd name="connsiteX4" fmla="*/ 2820835 w 2820835"/>
              <a:gd name="connsiteY4" fmla="*/ 1774370 h 2291365"/>
              <a:gd name="connsiteX0" fmla="*/ 0 w 2820835"/>
              <a:gd name="connsiteY0" fmla="*/ 174168 h 2275111"/>
              <a:gd name="connsiteX1" fmla="*/ 1369643 w 2820835"/>
              <a:gd name="connsiteY1" fmla="*/ 2275111 h 2275111"/>
              <a:gd name="connsiteX2" fmla="*/ 2351637 w 2820835"/>
              <a:gd name="connsiteY2" fmla="*/ 1088569 h 2275111"/>
              <a:gd name="connsiteX3" fmla="*/ 2809559 w 2820835"/>
              <a:gd name="connsiteY3" fmla="*/ 0 h 2275111"/>
              <a:gd name="connsiteX4" fmla="*/ 2820835 w 2820835"/>
              <a:gd name="connsiteY4" fmla="*/ 1774370 h 2275111"/>
              <a:gd name="connsiteX0" fmla="*/ 0 w 2820835"/>
              <a:gd name="connsiteY0" fmla="*/ 174168 h 2231569"/>
              <a:gd name="connsiteX1" fmla="*/ 1379438 w 2820835"/>
              <a:gd name="connsiteY1" fmla="*/ 2231569 h 2231569"/>
              <a:gd name="connsiteX2" fmla="*/ 2351637 w 2820835"/>
              <a:gd name="connsiteY2" fmla="*/ 1088569 h 2231569"/>
              <a:gd name="connsiteX3" fmla="*/ 2809559 w 2820835"/>
              <a:gd name="connsiteY3" fmla="*/ 0 h 2231569"/>
              <a:gd name="connsiteX4" fmla="*/ 2820835 w 2820835"/>
              <a:gd name="connsiteY4" fmla="*/ 1774370 h 2231569"/>
              <a:gd name="connsiteX0" fmla="*/ 0 w 2820835"/>
              <a:gd name="connsiteY0" fmla="*/ 174168 h 2233041"/>
              <a:gd name="connsiteX1" fmla="*/ 1379438 w 2820835"/>
              <a:gd name="connsiteY1" fmla="*/ 2231569 h 2233041"/>
              <a:gd name="connsiteX2" fmla="*/ 2809559 w 2820835"/>
              <a:gd name="connsiteY2" fmla="*/ 0 h 2233041"/>
              <a:gd name="connsiteX3" fmla="*/ 2820835 w 2820835"/>
              <a:gd name="connsiteY3" fmla="*/ 1774370 h 2233041"/>
              <a:gd name="connsiteX0" fmla="*/ 0 w 2820835"/>
              <a:gd name="connsiteY0" fmla="*/ 174168 h 2232014"/>
              <a:gd name="connsiteX1" fmla="*/ 1379438 w 2820835"/>
              <a:gd name="connsiteY1" fmla="*/ 2231569 h 2232014"/>
              <a:gd name="connsiteX2" fmla="*/ 2809559 w 2820835"/>
              <a:gd name="connsiteY2" fmla="*/ 0 h 2232014"/>
              <a:gd name="connsiteX3" fmla="*/ 2820835 w 2820835"/>
              <a:gd name="connsiteY3" fmla="*/ 1774370 h 2232014"/>
              <a:gd name="connsiteX0" fmla="*/ 0 w 2820835"/>
              <a:gd name="connsiteY0" fmla="*/ 174168 h 2231641"/>
              <a:gd name="connsiteX1" fmla="*/ 1379438 w 2820835"/>
              <a:gd name="connsiteY1" fmla="*/ 2231569 h 2231641"/>
              <a:gd name="connsiteX2" fmla="*/ 2809559 w 2820835"/>
              <a:gd name="connsiteY2" fmla="*/ 0 h 2231641"/>
              <a:gd name="connsiteX3" fmla="*/ 2820835 w 2820835"/>
              <a:gd name="connsiteY3" fmla="*/ 1774370 h 2231641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0755"/>
              <a:gd name="connsiteX1" fmla="*/ 1428413 w 2820835"/>
              <a:gd name="connsiteY1" fmla="*/ 2220683 h 2220755"/>
              <a:gd name="connsiteX2" fmla="*/ 2809559 w 2820835"/>
              <a:gd name="connsiteY2" fmla="*/ 0 h 2220755"/>
              <a:gd name="connsiteX3" fmla="*/ 2820835 w 2820835"/>
              <a:gd name="connsiteY3" fmla="*/ 1774370 h 2220755"/>
              <a:gd name="connsiteX0" fmla="*/ 0 w 2820835"/>
              <a:gd name="connsiteY0" fmla="*/ 174168 h 2226389"/>
              <a:gd name="connsiteX1" fmla="*/ 1428413 w 2820835"/>
              <a:gd name="connsiteY1" fmla="*/ 2220683 h 2226389"/>
              <a:gd name="connsiteX2" fmla="*/ 2809559 w 2820835"/>
              <a:gd name="connsiteY2" fmla="*/ 0 h 2226389"/>
              <a:gd name="connsiteX3" fmla="*/ 2820835 w 2820835"/>
              <a:gd name="connsiteY3" fmla="*/ 1774370 h 222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5" h="2226389">
                <a:moveTo>
                  <a:pt x="0" y="174168"/>
                </a:moveTo>
                <a:cubicBezTo>
                  <a:pt x="630571" y="1870525"/>
                  <a:pt x="774048" y="2086425"/>
                  <a:pt x="1428413" y="2220683"/>
                </a:cubicBezTo>
                <a:cubicBezTo>
                  <a:pt x="2082778" y="2354941"/>
                  <a:pt x="2569326" y="76200"/>
                  <a:pt x="2809559" y="0"/>
                </a:cubicBezTo>
                <a:cubicBezTo>
                  <a:pt x="2845281" y="1594758"/>
                  <a:pt x="2761614" y="1230085"/>
                  <a:pt x="2820835" y="177437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2AB6AC-23E8-F0E5-EE0D-C9965108775E}"/>
              </a:ext>
            </a:extLst>
          </p:cNvPr>
          <p:cNvSpPr/>
          <p:nvPr/>
        </p:nvSpPr>
        <p:spPr>
          <a:xfrm>
            <a:off x="7961639" y="4637963"/>
            <a:ext cx="1822800" cy="870042"/>
          </a:xfrm>
          <a:custGeom>
            <a:avLst/>
            <a:gdLst>
              <a:gd name="connsiteX0" fmla="*/ 0 w 2536371"/>
              <a:gd name="connsiteY0" fmla="*/ 2669738 h 2669738"/>
              <a:gd name="connsiteX1" fmla="*/ 816428 w 2536371"/>
              <a:gd name="connsiteY1" fmla="*/ 1526738 h 2669738"/>
              <a:gd name="connsiteX2" fmla="*/ 1328057 w 2536371"/>
              <a:gd name="connsiteY2" fmla="*/ 13624 h 2669738"/>
              <a:gd name="connsiteX3" fmla="*/ 2536371 w 2536371"/>
              <a:gd name="connsiteY3" fmla="*/ 2462910 h 2669738"/>
              <a:gd name="connsiteX0" fmla="*/ 0 w 2536371"/>
              <a:gd name="connsiteY0" fmla="*/ 2672670 h 2672670"/>
              <a:gd name="connsiteX1" fmla="*/ 595837 w 2536371"/>
              <a:gd name="connsiteY1" fmla="*/ 1290184 h 2672670"/>
              <a:gd name="connsiteX2" fmla="*/ 1328057 w 2536371"/>
              <a:gd name="connsiteY2" fmla="*/ 16556 h 2672670"/>
              <a:gd name="connsiteX3" fmla="*/ 2536371 w 2536371"/>
              <a:gd name="connsiteY3" fmla="*/ 2465842 h 2672670"/>
              <a:gd name="connsiteX0" fmla="*/ 0 w 2536371"/>
              <a:gd name="connsiteY0" fmla="*/ 2678287 h 2678287"/>
              <a:gd name="connsiteX1" fmla="*/ 595837 w 2536371"/>
              <a:gd name="connsiteY1" fmla="*/ 1295801 h 2678287"/>
              <a:gd name="connsiteX2" fmla="*/ 1328057 w 2536371"/>
              <a:gd name="connsiteY2" fmla="*/ 22173 h 2678287"/>
              <a:gd name="connsiteX3" fmla="*/ 2536371 w 2536371"/>
              <a:gd name="connsiteY3" fmla="*/ 2471459 h 2678287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672671 h 2672671"/>
              <a:gd name="connsiteX1" fmla="*/ 595837 w 2536371"/>
              <a:gd name="connsiteY1" fmla="*/ 1290185 h 2672671"/>
              <a:gd name="connsiteX2" fmla="*/ 1165011 w 2536371"/>
              <a:gd name="connsiteY2" fmla="*/ 16557 h 2672671"/>
              <a:gd name="connsiteX3" fmla="*/ 2536371 w 2536371"/>
              <a:gd name="connsiteY3" fmla="*/ 2465843 h 2672671"/>
              <a:gd name="connsiteX0" fmla="*/ 0 w 2536371"/>
              <a:gd name="connsiteY0" fmla="*/ 2916375 h 2916375"/>
              <a:gd name="connsiteX1" fmla="*/ 595837 w 2536371"/>
              <a:gd name="connsiteY1" fmla="*/ 1533889 h 2916375"/>
              <a:gd name="connsiteX2" fmla="*/ 1165011 w 2536371"/>
              <a:gd name="connsiteY2" fmla="*/ 260261 h 2916375"/>
              <a:gd name="connsiteX3" fmla="*/ 1158694 w 2536371"/>
              <a:gd name="connsiteY3" fmla="*/ 227605 h 2916375"/>
              <a:gd name="connsiteX4" fmla="*/ 2536371 w 2536371"/>
              <a:gd name="connsiteY4" fmla="*/ 2709547 h 2916375"/>
              <a:gd name="connsiteX0" fmla="*/ 0 w 2536371"/>
              <a:gd name="connsiteY0" fmla="*/ 2682446 h 2682446"/>
              <a:gd name="connsiteX1" fmla="*/ 595837 w 2536371"/>
              <a:gd name="connsiteY1" fmla="*/ 1299960 h 2682446"/>
              <a:gd name="connsiteX2" fmla="*/ 1165011 w 2536371"/>
              <a:gd name="connsiteY2" fmla="*/ 26332 h 2682446"/>
              <a:gd name="connsiteX3" fmla="*/ 1887605 w 2536371"/>
              <a:gd name="connsiteY3" fmla="*/ 1408819 h 2682446"/>
              <a:gd name="connsiteX4" fmla="*/ 2536371 w 2536371"/>
              <a:gd name="connsiteY4" fmla="*/ 2475618 h 2682446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36371"/>
              <a:gd name="connsiteY0" fmla="*/ 2681830 h 2681830"/>
              <a:gd name="connsiteX1" fmla="*/ 595837 w 2536371"/>
              <a:gd name="connsiteY1" fmla="*/ 1299344 h 2681830"/>
              <a:gd name="connsiteX2" fmla="*/ 1165011 w 2536371"/>
              <a:gd name="connsiteY2" fmla="*/ 25716 h 2681830"/>
              <a:gd name="connsiteX3" fmla="*/ 1868422 w 2536371"/>
              <a:gd name="connsiteY3" fmla="*/ 1440860 h 2681830"/>
              <a:gd name="connsiteX4" fmla="*/ 2536371 w 2536371"/>
              <a:gd name="connsiteY4" fmla="*/ 2475002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1830 h 2681830"/>
              <a:gd name="connsiteX1" fmla="*/ 595837 w 2517189"/>
              <a:gd name="connsiteY1" fmla="*/ 1299344 h 2681830"/>
              <a:gd name="connsiteX2" fmla="*/ 1165011 w 2517189"/>
              <a:gd name="connsiteY2" fmla="*/ 25716 h 2681830"/>
              <a:gd name="connsiteX3" fmla="*/ 1868422 w 2517189"/>
              <a:gd name="connsiteY3" fmla="*/ 1440860 h 2681830"/>
              <a:gd name="connsiteX4" fmla="*/ 2517189 w 2517189"/>
              <a:gd name="connsiteY4" fmla="*/ 2540317 h 2681830"/>
              <a:gd name="connsiteX0" fmla="*/ 0 w 2517189"/>
              <a:gd name="connsiteY0" fmla="*/ 2683091 h 2683091"/>
              <a:gd name="connsiteX1" fmla="*/ 595837 w 2517189"/>
              <a:gd name="connsiteY1" fmla="*/ 1300605 h 2683091"/>
              <a:gd name="connsiteX2" fmla="*/ 1165011 w 2517189"/>
              <a:gd name="connsiteY2" fmla="*/ 26977 h 2683091"/>
              <a:gd name="connsiteX3" fmla="*/ 1868422 w 2517189"/>
              <a:gd name="connsiteY3" fmla="*/ 1376807 h 2683091"/>
              <a:gd name="connsiteX4" fmla="*/ 2517189 w 2517189"/>
              <a:gd name="connsiteY4" fmla="*/ 2541578 h 2683091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87542 h 2687542"/>
              <a:gd name="connsiteX1" fmla="*/ 595837 w 2517189"/>
              <a:gd name="connsiteY1" fmla="*/ 1305056 h 2687542"/>
              <a:gd name="connsiteX2" fmla="*/ 1165011 w 2517189"/>
              <a:gd name="connsiteY2" fmla="*/ 31428 h 2687542"/>
              <a:gd name="connsiteX3" fmla="*/ 1868422 w 2517189"/>
              <a:gd name="connsiteY3" fmla="*/ 1381258 h 2687542"/>
              <a:gd name="connsiteX4" fmla="*/ 2517189 w 2517189"/>
              <a:gd name="connsiteY4" fmla="*/ 2546029 h 2687542"/>
              <a:gd name="connsiteX0" fmla="*/ 0 w 2517189"/>
              <a:gd name="connsiteY0" fmla="*/ 2676956 h 2676956"/>
              <a:gd name="connsiteX1" fmla="*/ 595837 w 2517189"/>
              <a:gd name="connsiteY1" fmla="*/ 1294470 h 2676956"/>
              <a:gd name="connsiteX2" fmla="*/ 1097875 w 2517189"/>
              <a:gd name="connsiteY2" fmla="*/ 31728 h 2676956"/>
              <a:gd name="connsiteX3" fmla="*/ 1868422 w 2517189"/>
              <a:gd name="connsiteY3" fmla="*/ 1370672 h 2676956"/>
              <a:gd name="connsiteX4" fmla="*/ 2517189 w 2517189"/>
              <a:gd name="connsiteY4" fmla="*/ 2535443 h 2676956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68422 w 2517189"/>
              <a:gd name="connsiteY3" fmla="*/ 1338944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262742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57473 w 2517189"/>
              <a:gd name="connsiteY1" fmla="*/ 13280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517189"/>
              <a:gd name="connsiteY0" fmla="*/ 2645228 h 2645228"/>
              <a:gd name="connsiteX1" fmla="*/ 595837 w 2517189"/>
              <a:gd name="connsiteY1" fmla="*/ 1404257 h 2645228"/>
              <a:gd name="connsiteX2" fmla="*/ 1097875 w 2517189"/>
              <a:gd name="connsiteY2" fmla="*/ 0 h 2645228"/>
              <a:gd name="connsiteX3" fmla="*/ 1830058 w 2517189"/>
              <a:gd name="connsiteY3" fmla="*/ 1382487 h 2645228"/>
              <a:gd name="connsiteX4" fmla="*/ 2517189 w 2517189"/>
              <a:gd name="connsiteY4" fmla="*/ 2503715 h 2645228"/>
              <a:gd name="connsiteX0" fmla="*/ 0 w 2033036"/>
              <a:gd name="connsiteY0" fmla="*/ 5747132 h 5747132"/>
              <a:gd name="connsiteX1" fmla="*/ 595837 w 2033036"/>
              <a:gd name="connsiteY1" fmla="*/ 4506161 h 5747132"/>
              <a:gd name="connsiteX2" fmla="*/ 1097875 w 2033036"/>
              <a:gd name="connsiteY2" fmla="*/ 3101904 h 5747132"/>
              <a:gd name="connsiteX3" fmla="*/ 1830058 w 2033036"/>
              <a:gd name="connsiteY3" fmla="*/ 4484391 h 5747132"/>
              <a:gd name="connsiteX4" fmla="*/ 2014878 w 2033036"/>
              <a:gd name="connsiteY4" fmla="*/ 18867 h 5747132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1097875 w 2014878"/>
              <a:gd name="connsiteY2" fmla="*/ 3083036 h 5728264"/>
              <a:gd name="connsiteX3" fmla="*/ 2014878 w 2014878"/>
              <a:gd name="connsiteY3" fmla="*/ -1 h 5728264"/>
              <a:gd name="connsiteX0" fmla="*/ 0 w 2014878"/>
              <a:gd name="connsiteY0" fmla="*/ 5728264 h 5728264"/>
              <a:gd name="connsiteX1" fmla="*/ 595837 w 2014878"/>
              <a:gd name="connsiteY1" fmla="*/ 4487293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412091 w 2014878"/>
              <a:gd name="connsiteY1" fmla="*/ 4266767 h 5728264"/>
              <a:gd name="connsiteX2" fmla="*/ 2014878 w 2014878"/>
              <a:gd name="connsiteY2" fmla="*/ -1 h 5728264"/>
              <a:gd name="connsiteX0" fmla="*/ 0 w 2014878"/>
              <a:gd name="connsiteY0" fmla="*/ 5728264 h 5728264"/>
              <a:gd name="connsiteX1" fmla="*/ 1261398 w 2014878"/>
              <a:gd name="connsiteY1" fmla="*/ 4266767 h 5728264"/>
              <a:gd name="connsiteX2" fmla="*/ 2014878 w 2014878"/>
              <a:gd name="connsiteY2" fmla="*/ -1 h 5728264"/>
              <a:gd name="connsiteX0" fmla="*/ 0 w 2102782"/>
              <a:gd name="connsiteY0" fmla="*/ 5875281 h 5875281"/>
              <a:gd name="connsiteX1" fmla="*/ 1261398 w 2102782"/>
              <a:gd name="connsiteY1" fmla="*/ 4413784 h 5875281"/>
              <a:gd name="connsiteX2" fmla="*/ 2102782 w 2102782"/>
              <a:gd name="connsiteY2" fmla="*/ 0 h 587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782" h="5875281">
                <a:moveTo>
                  <a:pt x="0" y="5875281"/>
                </a:moveTo>
                <a:cubicBezTo>
                  <a:pt x="297542" y="5525124"/>
                  <a:pt x="910934" y="5392998"/>
                  <a:pt x="1261398" y="4413784"/>
                </a:cubicBezTo>
                <a:cubicBezTo>
                  <a:pt x="1611862" y="3434571"/>
                  <a:pt x="1982958" y="2772601"/>
                  <a:pt x="2102782" y="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D098056-DF9F-9EA3-E583-72760F00D478}"/>
                  </a:ext>
                </a:extLst>
              </p:cNvPr>
              <p:cNvSpPr/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D098056-DF9F-9EA3-E583-72760F00D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5289500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E57D93-838B-9DD6-2AF9-9CDDC4C35D54}"/>
                  </a:ext>
                </a:extLst>
              </p:cNvPr>
              <p:cNvSpPr/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0E57D93-838B-9DD6-2AF9-9CDDC4C3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81" y="3570511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B060759-71D2-DA93-A6AA-CDB0779D3A1B}"/>
                  </a:ext>
                </a:extLst>
              </p:cNvPr>
              <p:cNvSpPr/>
              <p:nvPr/>
            </p:nvSpPr>
            <p:spPr>
              <a:xfrm>
                <a:off x="7422354" y="3474610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B060759-71D2-DA93-A6AA-CDB0779D3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3474610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BD9189C-FE31-9840-8BA5-0F3C4E5E2FEE}"/>
                  </a:ext>
                </a:extLst>
              </p:cNvPr>
              <p:cNvSpPr/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BD9189C-FE31-9840-8BA5-0F3C4E5E2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54" y="5229074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9DDF2F-BAC1-18CC-3FEF-BF41D15FE77C}"/>
                  </a:ext>
                </a:extLst>
              </p:cNvPr>
              <p:cNvSpPr/>
              <p:nvPr/>
            </p:nvSpPr>
            <p:spPr>
              <a:xfrm>
                <a:off x="7437422" y="5858390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9DDF2F-BAC1-18CC-3FEF-BF41D15FE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22" y="5858390"/>
                <a:ext cx="489857" cy="48985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D665B5D-A913-437E-10D2-B3D9595A81CD}"/>
              </a:ext>
            </a:extLst>
          </p:cNvPr>
          <p:cNvSpPr/>
          <p:nvPr/>
        </p:nvSpPr>
        <p:spPr>
          <a:xfrm flipV="1">
            <a:off x="7851425" y="4716663"/>
            <a:ext cx="2091274" cy="1374747"/>
          </a:xfrm>
          <a:custGeom>
            <a:avLst/>
            <a:gdLst>
              <a:gd name="connsiteX0" fmla="*/ 0 w 3015343"/>
              <a:gd name="connsiteY0" fmla="*/ 0 h 2124312"/>
              <a:gd name="connsiteX1" fmla="*/ 838200 w 3015343"/>
              <a:gd name="connsiteY1" fmla="*/ 1785257 h 2124312"/>
              <a:gd name="connsiteX2" fmla="*/ 2079171 w 3015343"/>
              <a:gd name="connsiteY2" fmla="*/ 1981200 h 2124312"/>
              <a:gd name="connsiteX3" fmla="*/ 3015343 w 3015343"/>
              <a:gd name="connsiteY3" fmla="*/ 174171 h 2124312"/>
              <a:gd name="connsiteX0" fmla="*/ 0 w 3015343"/>
              <a:gd name="connsiteY0" fmla="*/ 0 h 1785735"/>
              <a:gd name="connsiteX1" fmla="*/ 838200 w 3015343"/>
              <a:gd name="connsiteY1" fmla="*/ 1785257 h 1785735"/>
              <a:gd name="connsiteX2" fmla="*/ 3015343 w 3015343"/>
              <a:gd name="connsiteY2" fmla="*/ 174171 h 1785735"/>
              <a:gd name="connsiteX0" fmla="*/ 0 w 1824666"/>
              <a:gd name="connsiteY0" fmla="*/ 0 h 16882118"/>
              <a:gd name="connsiteX1" fmla="*/ 838200 w 1824666"/>
              <a:gd name="connsiteY1" fmla="*/ 1785257 h 16882118"/>
              <a:gd name="connsiteX2" fmla="*/ 1824666 w 1824666"/>
              <a:gd name="connsiteY2" fmla="*/ 16875547 h 16882118"/>
              <a:gd name="connsiteX0" fmla="*/ 0 w 1824666"/>
              <a:gd name="connsiteY0" fmla="*/ 0 h 16875547"/>
              <a:gd name="connsiteX1" fmla="*/ 838200 w 1824666"/>
              <a:gd name="connsiteY1" fmla="*/ 1785257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25165 w 1824666"/>
              <a:gd name="connsiteY1" fmla="*/ 1627693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967273 w 1824666"/>
              <a:gd name="connsiteY1" fmla="*/ 397363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34814 w 1824666"/>
              <a:gd name="connsiteY1" fmla="*/ 7699559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092706 w 1824666"/>
              <a:gd name="connsiteY1" fmla="*/ 6043600 h 16875547"/>
              <a:gd name="connsiteX2" fmla="*/ 1824666 w 1824666"/>
              <a:gd name="connsiteY2" fmla="*/ 16875547 h 16875547"/>
              <a:gd name="connsiteX0" fmla="*/ 0 w 1824666"/>
              <a:gd name="connsiteY0" fmla="*/ 0 h 16875547"/>
              <a:gd name="connsiteX1" fmla="*/ 1824666 w 1824666"/>
              <a:gd name="connsiteY1" fmla="*/ 16875547 h 1687554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  <a:gd name="connsiteX0" fmla="*/ 0 w 1853612"/>
              <a:gd name="connsiteY0" fmla="*/ 0 h 17427537"/>
              <a:gd name="connsiteX1" fmla="*/ 1853612 w 1853612"/>
              <a:gd name="connsiteY1" fmla="*/ 17427537 h 17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3612" h="17427537">
                <a:moveTo>
                  <a:pt x="0" y="0"/>
                </a:moveTo>
                <a:cubicBezTo>
                  <a:pt x="994167" y="2497249"/>
                  <a:pt x="1496254" y="5960478"/>
                  <a:pt x="1853612" y="17427537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65B0F3-6C9E-28E0-EF9F-145E717DD9E2}"/>
              </a:ext>
            </a:extLst>
          </p:cNvPr>
          <p:cNvCxnSpPr>
            <a:cxnSpLocks/>
          </p:cNvCxnSpPr>
          <p:nvPr/>
        </p:nvCxnSpPr>
        <p:spPr>
          <a:xfrm>
            <a:off x="6770916" y="2010682"/>
            <a:ext cx="666506" cy="15598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D76D5B9-D096-0F4A-1461-D100DFC4BA23}"/>
              </a:ext>
            </a:extLst>
          </p:cNvPr>
          <p:cNvSpPr txBox="1"/>
          <p:nvPr/>
        </p:nvSpPr>
        <p:spPr>
          <a:xfrm>
            <a:off x="6124016" y="1499767"/>
            <a:ext cx="132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FOUND!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3414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9F3B5-80EE-FADC-56FD-B12E63899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63E4-3C3B-1623-CC6F-3A88DB7C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Fault on the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303603-4F5B-260B-260F-ACA7519428C4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09B41C6-0549-0718-3C82-0EE8D66575D0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09B41C6-0549-0718-3C82-0EE8D6657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D64187B-7F40-45CC-941A-79B2C2D20611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D64187B-7F40-45CC-941A-79B2C2D20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02C842-960D-6E64-EAA2-D6A7CB99E85C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09F24EE-2DC5-3E58-3CB4-90D091FA291C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B5277E-DDF8-E3B5-25E6-D29CC759FB25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B5277E-DDF8-E3B5-25E6-D29CC759F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4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2556A4-B049-3E01-1390-D172D024B415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2556A4-B049-3E01-1390-D172D024B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9872D495-7960-358D-1124-C31C62957BF3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268FA906-F8AD-E959-42FF-4CE140B8A535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7871F2-059B-A388-7BE8-EEE00FF06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B5A92C-28E3-BD3A-E276-16520AB025CE}"/>
                  </a:ext>
                </a:extLst>
              </p:cNvPr>
              <p:cNvSpPr/>
              <p:nvPr/>
            </p:nvSpPr>
            <p:spPr>
              <a:xfrm>
                <a:off x="7376634" y="4876798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8B5A92C-28E3-BD3A-E276-16520AB02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34" y="4876798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4761BE3-DA34-2278-FFB1-D4338466EE61}"/>
              </a:ext>
            </a:extLst>
          </p:cNvPr>
          <p:cNvSpPr/>
          <p:nvPr/>
        </p:nvSpPr>
        <p:spPr>
          <a:xfrm>
            <a:off x="2471057" y="4484914"/>
            <a:ext cx="1600200" cy="862587"/>
          </a:xfrm>
          <a:custGeom>
            <a:avLst/>
            <a:gdLst>
              <a:gd name="connsiteX0" fmla="*/ 0 w 1600200"/>
              <a:gd name="connsiteY0" fmla="*/ 0 h 862587"/>
              <a:gd name="connsiteX1" fmla="*/ 914400 w 1600200"/>
              <a:gd name="connsiteY1" fmla="*/ 729343 h 862587"/>
              <a:gd name="connsiteX2" fmla="*/ 1600200 w 1600200"/>
              <a:gd name="connsiteY2" fmla="*/ 859972 h 86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862587">
                <a:moveTo>
                  <a:pt x="0" y="0"/>
                </a:moveTo>
                <a:cubicBezTo>
                  <a:pt x="323850" y="293007"/>
                  <a:pt x="647700" y="586014"/>
                  <a:pt x="914400" y="729343"/>
                </a:cubicBezTo>
                <a:cubicBezTo>
                  <a:pt x="1181100" y="872672"/>
                  <a:pt x="1390650" y="866322"/>
                  <a:pt x="1600200" y="859972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A4504B5-075D-CF81-4EC1-BD07DCB14C6F}"/>
                  </a:ext>
                </a:extLst>
              </p:cNvPr>
              <p:cNvSpPr/>
              <p:nvPr/>
            </p:nvSpPr>
            <p:spPr>
              <a:xfrm>
                <a:off x="4071257" y="507036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A4504B5-075D-CF81-4EC1-BD07DCB14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57" y="5070366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030D8D-56DB-141E-BD7E-40EB4B0653A9}"/>
              </a:ext>
            </a:extLst>
          </p:cNvPr>
          <p:cNvSpPr/>
          <p:nvPr/>
        </p:nvSpPr>
        <p:spPr>
          <a:xfrm>
            <a:off x="4561114" y="3035460"/>
            <a:ext cx="2873829" cy="2975458"/>
          </a:xfrm>
          <a:custGeom>
            <a:avLst/>
            <a:gdLst>
              <a:gd name="connsiteX0" fmla="*/ 0 w 2873829"/>
              <a:gd name="connsiteY0" fmla="*/ 2320311 h 2975458"/>
              <a:gd name="connsiteX1" fmla="*/ 957943 w 2873829"/>
              <a:gd name="connsiteY1" fmla="*/ 1351483 h 2975458"/>
              <a:gd name="connsiteX2" fmla="*/ 1469572 w 2873829"/>
              <a:gd name="connsiteY2" fmla="*/ 1654 h 2975458"/>
              <a:gd name="connsiteX3" fmla="*/ 2307772 w 2873829"/>
              <a:gd name="connsiteY3" fmla="*/ 1111997 h 2975458"/>
              <a:gd name="connsiteX4" fmla="*/ 2275115 w 2873829"/>
              <a:gd name="connsiteY4" fmla="*/ 2755740 h 2975458"/>
              <a:gd name="connsiteX5" fmla="*/ 2873829 w 2873829"/>
              <a:gd name="connsiteY5" fmla="*/ 2962569 h 297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829" h="2975458">
                <a:moveTo>
                  <a:pt x="0" y="2320311"/>
                </a:moveTo>
                <a:cubicBezTo>
                  <a:pt x="356507" y="2029118"/>
                  <a:pt x="713014" y="1737926"/>
                  <a:pt x="957943" y="1351483"/>
                </a:cubicBezTo>
                <a:cubicBezTo>
                  <a:pt x="1202872" y="965040"/>
                  <a:pt x="1244601" y="41568"/>
                  <a:pt x="1469572" y="1654"/>
                </a:cubicBezTo>
                <a:cubicBezTo>
                  <a:pt x="1694543" y="-38260"/>
                  <a:pt x="2173515" y="652983"/>
                  <a:pt x="2307772" y="1111997"/>
                </a:cubicBezTo>
                <a:cubicBezTo>
                  <a:pt x="2442029" y="1571011"/>
                  <a:pt x="2180772" y="2447311"/>
                  <a:pt x="2275115" y="2755740"/>
                </a:cubicBezTo>
                <a:cubicBezTo>
                  <a:pt x="2369458" y="3064169"/>
                  <a:pt x="2697843" y="2955312"/>
                  <a:pt x="2873829" y="2962569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40F8DF-6512-B977-FA8A-BD06A6314714}"/>
              </a:ext>
            </a:extLst>
          </p:cNvPr>
          <p:cNvSpPr/>
          <p:nvPr/>
        </p:nvSpPr>
        <p:spPr>
          <a:xfrm>
            <a:off x="7859486" y="4453581"/>
            <a:ext cx="1883228" cy="1468248"/>
          </a:xfrm>
          <a:custGeom>
            <a:avLst/>
            <a:gdLst>
              <a:gd name="connsiteX0" fmla="*/ 0 w 1883228"/>
              <a:gd name="connsiteY0" fmla="*/ 1468248 h 1468248"/>
              <a:gd name="connsiteX1" fmla="*/ 1066800 w 1883228"/>
              <a:gd name="connsiteY1" fmla="*/ 216390 h 1468248"/>
              <a:gd name="connsiteX2" fmla="*/ 1883228 w 1883228"/>
              <a:gd name="connsiteY2" fmla="*/ 9562 h 146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3228" h="1468248">
                <a:moveTo>
                  <a:pt x="0" y="1468248"/>
                </a:moveTo>
                <a:cubicBezTo>
                  <a:pt x="376464" y="963876"/>
                  <a:pt x="752929" y="459504"/>
                  <a:pt x="1066800" y="216390"/>
                </a:cubicBezTo>
                <a:cubicBezTo>
                  <a:pt x="1380671" y="-26724"/>
                  <a:pt x="1631949" y="-8581"/>
                  <a:pt x="1883228" y="9562"/>
                </a:cubicBezTo>
              </a:path>
            </a:pathLst>
          </a:custGeom>
          <a:noFill/>
          <a:ln w="57150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F219602-962A-10E2-FDF7-EEE16D394A8E}"/>
                  </a:ext>
                </a:extLst>
              </p:cNvPr>
              <p:cNvSpPr/>
              <p:nvPr/>
            </p:nvSpPr>
            <p:spPr>
              <a:xfrm>
                <a:off x="7362670" y="565599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F219602-962A-10E2-FDF7-EEE16D394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70" y="5655997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8DB921-88C6-55FF-CFCC-C7BD5BE790E7}"/>
                  </a:ext>
                </a:extLst>
              </p:cNvPr>
              <p:cNvSpPr txBox="1"/>
              <p:nvPr/>
            </p:nvSpPr>
            <p:spPr>
              <a:xfrm>
                <a:off x="838200" y="1690362"/>
                <a:ext cx="7004803" cy="49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In the previous case: we replaced b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first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8DB921-88C6-55FF-CFCC-C7BD5BE79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362"/>
                <a:ext cx="7004803" cy="494879"/>
              </a:xfrm>
              <a:prstGeom prst="rect">
                <a:avLst/>
              </a:prstGeom>
              <a:blipFill>
                <a:blip r:embed="rId9"/>
                <a:stretch>
                  <a:fillRect l="-1393" t="-7407" b="-234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6F7C4AB-2B48-75B9-F0C1-691A748239B2}"/>
              </a:ext>
            </a:extLst>
          </p:cNvPr>
          <p:cNvSpPr txBox="1"/>
          <p:nvPr/>
        </p:nvSpPr>
        <p:spPr>
          <a:xfrm>
            <a:off x="838200" y="2278345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Does not work here…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A4A2C0-4371-399B-7F4F-E58B7441942E}"/>
                  </a:ext>
                </a:extLst>
              </p:cNvPr>
              <p:cNvSpPr/>
              <p:nvPr/>
            </p:nvSpPr>
            <p:spPr>
              <a:xfrm>
                <a:off x="7376634" y="334882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8A4A2C0-4371-399B-7F4F-E58B74419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34" y="3348825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08619CA-B80F-57E7-FE72-83292A582554}"/>
              </a:ext>
            </a:extLst>
          </p:cNvPr>
          <p:cNvSpPr/>
          <p:nvPr/>
        </p:nvSpPr>
        <p:spPr>
          <a:xfrm>
            <a:off x="6096000" y="2865240"/>
            <a:ext cx="1349829" cy="520217"/>
          </a:xfrm>
          <a:custGeom>
            <a:avLst/>
            <a:gdLst>
              <a:gd name="connsiteX0" fmla="*/ 0 w 1349829"/>
              <a:gd name="connsiteY0" fmla="*/ 150103 h 520217"/>
              <a:gd name="connsiteX1" fmla="*/ 892629 w 1349829"/>
              <a:gd name="connsiteY1" fmla="*/ 19474 h 520217"/>
              <a:gd name="connsiteX2" fmla="*/ 1349829 w 1349829"/>
              <a:gd name="connsiteY2" fmla="*/ 520217 h 52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9829" h="520217">
                <a:moveTo>
                  <a:pt x="0" y="150103"/>
                </a:moveTo>
                <a:cubicBezTo>
                  <a:pt x="333829" y="53945"/>
                  <a:pt x="667658" y="-42212"/>
                  <a:pt x="892629" y="19474"/>
                </a:cubicBezTo>
                <a:cubicBezTo>
                  <a:pt x="1117600" y="81160"/>
                  <a:pt x="1233714" y="300688"/>
                  <a:pt x="1349829" y="520217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0877D8-4B5B-2170-9277-2A5CFBC3014D}"/>
              </a:ext>
            </a:extLst>
          </p:cNvPr>
          <p:cNvCxnSpPr>
            <a:stCxn id="13" idx="1"/>
          </p:cNvCxnSpPr>
          <p:nvPr/>
        </p:nvCxnSpPr>
        <p:spPr>
          <a:xfrm flipH="1">
            <a:off x="7621562" y="3986341"/>
            <a:ext cx="402" cy="819437"/>
          </a:xfrm>
          <a:prstGeom prst="straightConnector1">
            <a:avLst/>
          </a:prstGeom>
          <a:ln w="57150">
            <a:solidFill>
              <a:srgbClr val="042433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4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5" grpId="0" animBg="1"/>
      <p:bldP spid="17" grpId="0" animBg="1"/>
      <p:bldP spid="18" grpId="0"/>
      <p:bldP spid="19" grpId="0"/>
      <p:bldP spid="20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99C3-F5D9-2E9F-CEEC-150799AAB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45B3-0BC0-9C52-13AC-7F218FF1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Fault on the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73531D-44E6-DBBA-B016-E227A25FECA7}"/>
              </a:ext>
            </a:extLst>
          </p:cNvPr>
          <p:cNvSpPr/>
          <p:nvPr/>
        </p:nvSpPr>
        <p:spPr>
          <a:xfrm>
            <a:off x="1976159" y="2628447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193797-AE36-F27F-3E3A-5654742AB35B}"/>
                  </a:ext>
                </a:extLst>
              </p:cNvPr>
              <p:cNvSpPr/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193797-AE36-F27F-3E3A-5654742AB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3159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7791F1-F020-B948-98F1-2A998970BFD6}"/>
                  </a:ext>
                </a:extLst>
              </p:cNvPr>
              <p:cNvSpPr/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7791F1-F020-B948-98F1-2A998970B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31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0FE6D-B728-73C9-A34D-2E9924AFE263}"/>
              </a:ext>
            </a:extLst>
          </p:cNvPr>
          <p:cNvSpPr/>
          <p:nvPr/>
        </p:nvSpPr>
        <p:spPr>
          <a:xfrm flipH="1">
            <a:off x="4275910" y="2841170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C2995B-E5D1-D76D-B4DD-A779248D161F}"/>
              </a:ext>
            </a:extLst>
          </p:cNvPr>
          <p:cNvSpPr/>
          <p:nvPr/>
        </p:nvSpPr>
        <p:spPr>
          <a:xfrm>
            <a:off x="7621563" y="2764970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8B777C-8514-D156-7979-DA7130FDBFF0}"/>
                  </a:ext>
                </a:extLst>
              </p:cNvPr>
              <p:cNvSpPr txBox="1"/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8B777C-8514-D156-7979-DA7130FDB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3285256"/>
                <a:ext cx="1050288" cy="461665"/>
              </a:xfrm>
              <a:prstGeom prst="rect">
                <a:avLst/>
              </a:prstGeom>
              <a:blipFill>
                <a:blip r:embed="rId4"/>
                <a:stretch>
                  <a:fillRect l="-9043" t="-658" r="-532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950D07-E751-1829-D8EB-C2BE4E2D56BD}"/>
                  </a:ext>
                </a:extLst>
              </p:cNvPr>
              <p:cNvSpPr txBox="1"/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950D07-E751-1829-D8EB-C2BE4E2D5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3090898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EB32F86B-B97F-697D-3776-D4061D03305B}"/>
              </a:ext>
            </a:extLst>
          </p:cNvPr>
          <p:cNvSpPr/>
          <p:nvPr/>
        </p:nvSpPr>
        <p:spPr>
          <a:xfrm>
            <a:off x="1976159" y="2628447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27C1D9BD-FA44-C8A1-D599-390B359F2988}"/>
              </a:ext>
            </a:extLst>
          </p:cNvPr>
          <p:cNvSpPr/>
          <p:nvPr/>
        </p:nvSpPr>
        <p:spPr>
          <a:xfrm rot="10800000">
            <a:off x="1998733" y="2628447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16B1F19-9D25-BFF3-421E-27239369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969621-B429-54CE-9960-A99A5D957E7A}"/>
                  </a:ext>
                </a:extLst>
              </p:cNvPr>
              <p:cNvSpPr/>
              <p:nvPr/>
            </p:nvSpPr>
            <p:spPr>
              <a:xfrm>
                <a:off x="7376634" y="4093024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969621-B429-54CE-9960-A99A5D957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34" y="4093024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AC5512-F928-682C-1369-93C1EFA591DA}"/>
              </a:ext>
            </a:extLst>
          </p:cNvPr>
          <p:cNvSpPr/>
          <p:nvPr/>
        </p:nvSpPr>
        <p:spPr>
          <a:xfrm>
            <a:off x="2471057" y="4484914"/>
            <a:ext cx="1600200" cy="862587"/>
          </a:xfrm>
          <a:custGeom>
            <a:avLst/>
            <a:gdLst>
              <a:gd name="connsiteX0" fmla="*/ 0 w 1600200"/>
              <a:gd name="connsiteY0" fmla="*/ 0 h 862587"/>
              <a:gd name="connsiteX1" fmla="*/ 914400 w 1600200"/>
              <a:gd name="connsiteY1" fmla="*/ 729343 h 862587"/>
              <a:gd name="connsiteX2" fmla="*/ 1600200 w 1600200"/>
              <a:gd name="connsiteY2" fmla="*/ 859972 h 86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862587">
                <a:moveTo>
                  <a:pt x="0" y="0"/>
                </a:moveTo>
                <a:cubicBezTo>
                  <a:pt x="323850" y="293007"/>
                  <a:pt x="647700" y="586014"/>
                  <a:pt x="914400" y="729343"/>
                </a:cubicBezTo>
                <a:cubicBezTo>
                  <a:pt x="1181100" y="872672"/>
                  <a:pt x="1390650" y="866322"/>
                  <a:pt x="1600200" y="859972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E317AA9-7DF2-0B3D-2223-B01E75346EA2}"/>
                  </a:ext>
                </a:extLst>
              </p:cNvPr>
              <p:cNvSpPr/>
              <p:nvPr/>
            </p:nvSpPr>
            <p:spPr>
              <a:xfrm>
                <a:off x="4071257" y="507036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E317AA9-7DF2-0B3D-2223-B01E75346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57" y="5070366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8F301A2-DF7A-1048-D933-1CAC66703BAD}"/>
              </a:ext>
            </a:extLst>
          </p:cNvPr>
          <p:cNvSpPr/>
          <p:nvPr/>
        </p:nvSpPr>
        <p:spPr>
          <a:xfrm>
            <a:off x="4561114" y="3035460"/>
            <a:ext cx="2873829" cy="2975458"/>
          </a:xfrm>
          <a:custGeom>
            <a:avLst/>
            <a:gdLst>
              <a:gd name="connsiteX0" fmla="*/ 0 w 2873829"/>
              <a:gd name="connsiteY0" fmla="*/ 2320311 h 2975458"/>
              <a:gd name="connsiteX1" fmla="*/ 957943 w 2873829"/>
              <a:gd name="connsiteY1" fmla="*/ 1351483 h 2975458"/>
              <a:gd name="connsiteX2" fmla="*/ 1469572 w 2873829"/>
              <a:gd name="connsiteY2" fmla="*/ 1654 h 2975458"/>
              <a:gd name="connsiteX3" fmla="*/ 2307772 w 2873829"/>
              <a:gd name="connsiteY3" fmla="*/ 1111997 h 2975458"/>
              <a:gd name="connsiteX4" fmla="*/ 2275115 w 2873829"/>
              <a:gd name="connsiteY4" fmla="*/ 2755740 h 2975458"/>
              <a:gd name="connsiteX5" fmla="*/ 2873829 w 2873829"/>
              <a:gd name="connsiteY5" fmla="*/ 2962569 h 297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3829" h="2975458">
                <a:moveTo>
                  <a:pt x="0" y="2320311"/>
                </a:moveTo>
                <a:cubicBezTo>
                  <a:pt x="356507" y="2029118"/>
                  <a:pt x="713014" y="1737926"/>
                  <a:pt x="957943" y="1351483"/>
                </a:cubicBezTo>
                <a:cubicBezTo>
                  <a:pt x="1202872" y="965040"/>
                  <a:pt x="1244601" y="41568"/>
                  <a:pt x="1469572" y="1654"/>
                </a:cubicBezTo>
                <a:cubicBezTo>
                  <a:pt x="1694543" y="-38260"/>
                  <a:pt x="2173515" y="652983"/>
                  <a:pt x="2307772" y="1111997"/>
                </a:cubicBezTo>
                <a:cubicBezTo>
                  <a:pt x="2442029" y="1571011"/>
                  <a:pt x="2180772" y="2447311"/>
                  <a:pt x="2275115" y="2755740"/>
                </a:cubicBezTo>
                <a:cubicBezTo>
                  <a:pt x="2369458" y="3064169"/>
                  <a:pt x="2697843" y="2955312"/>
                  <a:pt x="2873829" y="2962569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2CD5C5-700F-3283-6237-C77F66865CD1}"/>
              </a:ext>
            </a:extLst>
          </p:cNvPr>
          <p:cNvSpPr/>
          <p:nvPr/>
        </p:nvSpPr>
        <p:spPr>
          <a:xfrm>
            <a:off x="7859486" y="4453581"/>
            <a:ext cx="1883228" cy="1468248"/>
          </a:xfrm>
          <a:custGeom>
            <a:avLst/>
            <a:gdLst>
              <a:gd name="connsiteX0" fmla="*/ 0 w 1883228"/>
              <a:gd name="connsiteY0" fmla="*/ 1468248 h 1468248"/>
              <a:gd name="connsiteX1" fmla="*/ 1066800 w 1883228"/>
              <a:gd name="connsiteY1" fmla="*/ 216390 h 1468248"/>
              <a:gd name="connsiteX2" fmla="*/ 1883228 w 1883228"/>
              <a:gd name="connsiteY2" fmla="*/ 9562 h 146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3228" h="1468248">
                <a:moveTo>
                  <a:pt x="0" y="1468248"/>
                </a:moveTo>
                <a:cubicBezTo>
                  <a:pt x="376464" y="963876"/>
                  <a:pt x="752929" y="459504"/>
                  <a:pt x="1066800" y="216390"/>
                </a:cubicBezTo>
                <a:cubicBezTo>
                  <a:pt x="1380671" y="-26724"/>
                  <a:pt x="1631949" y="-8581"/>
                  <a:pt x="1883228" y="9562"/>
                </a:cubicBezTo>
              </a:path>
            </a:pathLst>
          </a:custGeom>
          <a:noFill/>
          <a:ln w="57150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2DF1BFC-AF5E-74F3-128A-8DC8BC2EA662}"/>
                  </a:ext>
                </a:extLst>
              </p:cNvPr>
              <p:cNvSpPr/>
              <p:nvPr/>
            </p:nvSpPr>
            <p:spPr>
              <a:xfrm>
                <a:off x="7362670" y="565599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2DF1BFC-AF5E-74F3-128A-8DC8BC2EA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70" y="5655997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75784-F926-0D1B-71BF-59023605703D}"/>
                  </a:ext>
                </a:extLst>
              </p:cNvPr>
              <p:cNvSpPr txBox="1"/>
              <p:nvPr/>
            </p:nvSpPr>
            <p:spPr>
              <a:xfrm>
                <a:off x="838200" y="1690362"/>
                <a:ext cx="5238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Modification:</a:t>
                </a:r>
                <a:r>
                  <a:rPr lang="en-US" sz="2400" dirty="0"/>
                  <a:t> Find first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and</a:t>
                </a:r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75784-F926-0D1B-71BF-590236057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362"/>
                <a:ext cx="5238101" cy="461665"/>
              </a:xfrm>
              <a:prstGeom prst="rect">
                <a:avLst/>
              </a:prstGeom>
              <a:blipFill>
                <a:blip r:embed="rId9"/>
                <a:stretch>
                  <a:fillRect l="-1863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2BBE4154-A42B-D940-7C88-102A6022310E}"/>
              </a:ext>
            </a:extLst>
          </p:cNvPr>
          <p:cNvSpPr/>
          <p:nvPr/>
        </p:nvSpPr>
        <p:spPr>
          <a:xfrm flipH="1">
            <a:off x="7171705" y="2763803"/>
            <a:ext cx="427283" cy="12108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1F8CCB3-7B91-8AE1-BFB4-28B3CD82B935}"/>
              </a:ext>
            </a:extLst>
          </p:cNvPr>
          <p:cNvSpPr/>
          <p:nvPr/>
        </p:nvSpPr>
        <p:spPr>
          <a:xfrm flipH="1">
            <a:off x="7126454" y="4672779"/>
            <a:ext cx="472534" cy="15791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B9B293-F40D-41A3-978F-09E7B8DBA41D}"/>
                  </a:ext>
                </a:extLst>
              </p:cNvPr>
              <p:cNvSpPr txBox="1"/>
              <p:nvPr/>
            </p:nvSpPr>
            <p:spPr>
              <a:xfrm>
                <a:off x="6868609" y="2628446"/>
                <a:ext cx="606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B9B293-F40D-41A3-978F-09E7B8DB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09" y="2628446"/>
                <a:ext cx="606192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70B3E-0C11-C42E-6B9E-5123DB64DAD7}"/>
                  </a:ext>
                </a:extLst>
              </p:cNvPr>
              <p:cNvSpPr txBox="1"/>
              <p:nvPr/>
            </p:nvSpPr>
            <p:spPr>
              <a:xfrm>
                <a:off x="6868609" y="4400055"/>
                <a:ext cx="606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770B3E-0C11-C42E-6B9E-5123DB64D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09" y="4400055"/>
                <a:ext cx="60619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7E83A-05C9-751E-830E-53255AE16DF9}"/>
              </a:ext>
            </a:extLst>
          </p:cNvPr>
          <p:cNvCxnSpPr>
            <a:cxnSpLocks/>
          </p:cNvCxnSpPr>
          <p:nvPr/>
        </p:nvCxnSpPr>
        <p:spPr>
          <a:xfrm flipH="1">
            <a:off x="4669971" y="1318502"/>
            <a:ext cx="3276600" cy="468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406EEAF-126E-A4C5-D38F-14994EEB615D}"/>
              </a:ext>
            </a:extLst>
          </p:cNvPr>
          <p:cNvSpPr/>
          <p:nvPr/>
        </p:nvSpPr>
        <p:spPr>
          <a:xfrm>
            <a:off x="4275910" y="1667329"/>
            <a:ext cx="361404" cy="5104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6C1038-FFD9-1AB4-817E-794B5260A25D}"/>
                  </a:ext>
                </a:extLst>
              </p:cNvPr>
              <p:cNvSpPr txBox="1"/>
              <p:nvPr/>
            </p:nvSpPr>
            <p:spPr>
              <a:xfrm>
                <a:off x="7824912" y="743999"/>
                <a:ext cx="25831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Already done!</a:t>
                </a:r>
                <a:br>
                  <a:rPr lang="en-US" dirty="0"/>
                </a:br>
                <a:r>
                  <a:rPr lang="en-US" dirty="0"/>
                  <a:t>Either it’s the first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, or does not exist...</a:t>
                </a:r>
                <a:endParaRPr lang="en-IL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6C1038-FFD9-1AB4-817E-794B5260A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912" y="743999"/>
                <a:ext cx="2583165" cy="923330"/>
              </a:xfrm>
              <a:prstGeom prst="rect">
                <a:avLst/>
              </a:prstGeom>
              <a:blipFill>
                <a:blip r:embed="rId12"/>
                <a:stretch>
                  <a:fillRect t="-2632" r="-1182" b="-986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790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1322E-CADD-CE42-C8CF-0608C97FD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A7F2-FEA7-0BA4-2205-2FED6AE9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step: Disjoint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EDAF68-5146-B12C-A025-BE419E2F138E}"/>
              </a:ext>
            </a:extLst>
          </p:cNvPr>
          <p:cNvSpPr/>
          <p:nvPr/>
        </p:nvSpPr>
        <p:spPr>
          <a:xfrm>
            <a:off x="5606143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81E6614-380F-1853-02DD-57940FF317C7}"/>
              </a:ext>
            </a:extLst>
          </p:cNvPr>
          <p:cNvSpPr/>
          <p:nvPr/>
        </p:nvSpPr>
        <p:spPr>
          <a:xfrm>
            <a:off x="7631577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D45B89-5516-D0D1-C24F-FCB99C791E8C}"/>
              </a:ext>
            </a:extLst>
          </p:cNvPr>
          <p:cNvSpPr/>
          <p:nvPr/>
        </p:nvSpPr>
        <p:spPr>
          <a:xfrm>
            <a:off x="10739919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D4E235-B00A-B6D6-4752-40658A512FC7}"/>
                  </a:ext>
                </a:extLst>
              </p:cNvPr>
              <p:cNvSpPr/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D4E235-B00A-B6D6-4752-40658A512F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DF827-DC25-1743-2035-AB840222E64F}"/>
              </a:ext>
            </a:extLst>
          </p:cNvPr>
          <p:cNvSpPr txBox="1"/>
          <p:nvPr/>
        </p:nvSpPr>
        <p:spPr>
          <a:xfrm>
            <a:off x="6697316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69E4F8-74CD-DBB4-9D67-A7BEC48B8EEE}"/>
              </a:ext>
            </a:extLst>
          </p:cNvPr>
          <p:cNvSpPr txBox="1"/>
          <p:nvPr/>
        </p:nvSpPr>
        <p:spPr>
          <a:xfrm>
            <a:off x="10940998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D9230BE-4C50-BE45-F0B0-917660304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path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can have a weird shape.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We start by finding the first reachable </a:t>
                </a:r>
                <a:br>
                  <a:rPr lang="en-US" sz="2400" dirty="0"/>
                </a:br>
                <a:r>
                  <a:rPr lang="en-US" sz="2400" dirty="0"/>
                  <a:t>vertex </a:t>
                </a:r>
                <a:r>
                  <a:rPr lang="en-US" sz="2400" b="1" dirty="0"/>
                  <a:t>via a path disjoint from P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D9230BE-4C50-BE45-F0B0-917660304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716" t="-16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E24DDB-07EA-4AEC-27CA-F6740D5BEE84}"/>
                  </a:ext>
                </a:extLst>
              </p:cNvPr>
              <p:cNvSpPr/>
              <p:nvPr/>
            </p:nvSpPr>
            <p:spPr>
              <a:xfrm>
                <a:off x="10586431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E24DDB-07EA-4AEC-27CA-F6740D5B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431" y="3858299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B7D10EB-37A2-0D98-8388-1F6830F1FC03}"/>
              </a:ext>
            </a:extLst>
          </p:cNvPr>
          <p:cNvSpPr/>
          <p:nvPr/>
        </p:nvSpPr>
        <p:spPr>
          <a:xfrm>
            <a:off x="8033657" y="2144406"/>
            <a:ext cx="3654623" cy="3624242"/>
          </a:xfrm>
          <a:custGeom>
            <a:avLst/>
            <a:gdLst>
              <a:gd name="connsiteX0" fmla="*/ 0 w 3654623"/>
              <a:gd name="connsiteY0" fmla="*/ 2394938 h 3624242"/>
              <a:gd name="connsiteX1" fmla="*/ 1458685 w 3654623"/>
              <a:gd name="connsiteY1" fmla="*/ 3516167 h 3624242"/>
              <a:gd name="connsiteX2" fmla="*/ 2667000 w 3654623"/>
              <a:gd name="connsiteY2" fmla="*/ 3527052 h 3624242"/>
              <a:gd name="connsiteX3" fmla="*/ 3570514 w 3654623"/>
              <a:gd name="connsiteY3" fmla="*/ 3048081 h 3624242"/>
              <a:gd name="connsiteX4" fmla="*/ 3483428 w 3654623"/>
              <a:gd name="connsiteY4" fmla="*/ 1469652 h 3624242"/>
              <a:gd name="connsiteX5" fmla="*/ 2405742 w 3654623"/>
              <a:gd name="connsiteY5" fmla="*/ 1001567 h 3624242"/>
              <a:gd name="connsiteX6" fmla="*/ 2405742 w 3654623"/>
              <a:gd name="connsiteY6" fmla="*/ 1001567 h 3624242"/>
              <a:gd name="connsiteX7" fmla="*/ 2057400 w 3654623"/>
              <a:gd name="connsiteY7" fmla="*/ 511710 h 3624242"/>
              <a:gd name="connsiteX8" fmla="*/ 3080657 w 3654623"/>
              <a:gd name="connsiteY8" fmla="*/ 544367 h 3624242"/>
              <a:gd name="connsiteX9" fmla="*/ 2764971 w 3654623"/>
              <a:gd name="connsiteY9" fmla="*/ 119824 h 3624242"/>
              <a:gd name="connsiteX10" fmla="*/ 1545771 w 3654623"/>
              <a:gd name="connsiteY10" fmla="*/ 87167 h 3624242"/>
              <a:gd name="connsiteX11" fmla="*/ 1175657 w 3654623"/>
              <a:gd name="connsiteY11" fmla="*/ 1175738 h 3624242"/>
              <a:gd name="connsiteX12" fmla="*/ 1436914 w 3654623"/>
              <a:gd name="connsiteY12" fmla="*/ 2220767 h 3624242"/>
              <a:gd name="connsiteX13" fmla="*/ 2188028 w 3654623"/>
              <a:gd name="connsiteY13" fmla="*/ 2830367 h 3624242"/>
              <a:gd name="connsiteX14" fmla="*/ 3058885 w 3654623"/>
              <a:gd name="connsiteY14" fmla="*/ 3015424 h 3624242"/>
              <a:gd name="connsiteX15" fmla="*/ 3069771 w 3654623"/>
              <a:gd name="connsiteY15" fmla="*/ 2525567 h 362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4623" h="3624242">
                <a:moveTo>
                  <a:pt x="0" y="2394938"/>
                </a:moveTo>
                <a:cubicBezTo>
                  <a:pt x="507092" y="2861209"/>
                  <a:pt x="1014185" y="3327481"/>
                  <a:pt x="1458685" y="3516167"/>
                </a:cubicBezTo>
                <a:cubicBezTo>
                  <a:pt x="1903185" y="3704853"/>
                  <a:pt x="2315029" y="3605066"/>
                  <a:pt x="2667000" y="3527052"/>
                </a:cubicBezTo>
                <a:cubicBezTo>
                  <a:pt x="3018972" y="3449038"/>
                  <a:pt x="3434443" y="3390981"/>
                  <a:pt x="3570514" y="3048081"/>
                </a:cubicBezTo>
                <a:cubicBezTo>
                  <a:pt x="3706585" y="2705181"/>
                  <a:pt x="3677557" y="1810738"/>
                  <a:pt x="3483428" y="1469652"/>
                </a:cubicBezTo>
                <a:cubicBezTo>
                  <a:pt x="3289299" y="1128566"/>
                  <a:pt x="2405742" y="1001567"/>
                  <a:pt x="2405742" y="1001567"/>
                </a:cubicBezTo>
                <a:lnTo>
                  <a:pt x="2405742" y="1001567"/>
                </a:lnTo>
                <a:cubicBezTo>
                  <a:pt x="2347685" y="919924"/>
                  <a:pt x="1944914" y="587910"/>
                  <a:pt x="2057400" y="511710"/>
                </a:cubicBezTo>
                <a:cubicBezTo>
                  <a:pt x="2169886" y="435510"/>
                  <a:pt x="2962729" y="609681"/>
                  <a:pt x="3080657" y="544367"/>
                </a:cubicBezTo>
                <a:cubicBezTo>
                  <a:pt x="3198586" y="479053"/>
                  <a:pt x="3020785" y="196024"/>
                  <a:pt x="2764971" y="119824"/>
                </a:cubicBezTo>
                <a:cubicBezTo>
                  <a:pt x="2509157" y="43624"/>
                  <a:pt x="1810657" y="-88819"/>
                  <a:pt x="1545771" y="87167"/>
                </a:cubicBezTo>
                <a:cubicBezTo>
                  <a:pt x="1280885" y="263153"/>
                  <a:pt x="1193800" y="820138"/>
                  <a:pt x="1175657" y="1175738"/>
                </a:cubicBezTo>
                <a:cubicBezTo>
                  <a:pt x="1157514" y="1531338"/>
                  <a:pt x="1268186" y="1944996"/>
                  <a:pt x="1436914" y="2220767"/>
                </a:cubicBezTo>
                <a:cubicBezTo>
                  <a:pt x="1605642" y="2496538"/>
                  <a:pt x="1917700" y="2697924"/>
                  <a:pt x="2188028" y="2830367"/>
                </a:cubicBezTo>
                <a:cubicBezTo>
                  <a:pt x="2458357" y="2962810"/>
                  <a:pt x="2911928" y="3066224"/>
                  <a:pt x="3058885" y="3015424"/>
                </a:cubicBezTo>
                <a:cubicBezTo>
                  <a:pt x="3205842" y="2964624"/>
                  <a:pt x="3073399" y="2610838"/>
                  <a:pt x="3069771" y="2525567"/>
                </a:cubicBezTo>
              </a:path>
            </a:pathLst>
          </a:custGeom>
          <a:noFill/>
          <a:ln w="28575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A0A49A1-9D21-F1BA-C878-F28B618FA766}"/>
                  </a:ext>
                </a:extLst>
              </p:cNvPr>
              <p:cNvSpPr/>
              <p:nvPr/>
            </p:nvSpPr>
            <p:spPr>
              <a:xfrm>
                <a:off x="10653810" y="444651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A0A49A1-9D21-F1BA-C878-F28B618FA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810" y="444651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8459758-D022-B5DB-8291-81F0DDB2BBAD}"/>
                  </a:ext>
                </a:extLst>
              </p:cNvPr>
              <p:cNvSpPr/>
              <p:nvPr/>
            </p:nvSpPr>
            <p:spPr>
              <a:xfrm>
                <a:off x="10696069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8459758-D022-B5DB-8291-81F0DDB2B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069" y="5317675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BF4EC40-A12E-EAAE-B9ED-91BA92AC0C6D}"/>
              </a:ext>
            </a:extLst>
          </p:cNvPr>
          <p:cNvSpPr/>
          <p:nvPr/>
        </p:nvSpPr>
        <p:spPr>
          <a:xfrm>
            <a:off x="8055429" y="4550229"/>
            <a:ext cx="2645228" cy="1288918"/>
          </a:xfrm>
          <a:custGeom>
            <a:avLst/>
            <a:gdLst>
              <a:gd name="connsiteX0" fmla="*/ 0 w 2645228"/>
              <a:gd name="connsiteY0" fmla="*/ 0 h 1288918"/>
              <a:gd name="connsiteX1" fmla="*/ 903514 w 2645228"/>
              <a:gd name="connsiteY1" fmla="*/ 979714 h 1288918"/>
              <a:gd name="connsiteX2" fmla="*/ 1763485 w 2645228"/>
              <a:gd name="connsiteY2" fmla="*/ 1284514 h 1288918"/>
              <a:gd name="connsiteX3" fmla="*/ 2645228 w 2645228"/>
              <a:gd name="connsiteY3" fmla="*/ 1132114 h 12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5228" h="1288918">
                <a:moveTo>
                  <a:pt x="0" y="0"/>
                </a:moveTo>
                <a:cubicBezTo>
                  <a:pt x="304800" y="382814"/>
                  <a:pt x="609600" y="765628"/>
                  <a:pt x="903514" y="979714"/>
                </a:cubicBezTo>
                <a:cubicBezTo>
                  <a:pt x="1197428" y="1193800"/>
                  <a:pt x="1473199" y="1259114"/>
                  <a:pt x="1763485" y="1284514"/>
                </a:cubicBezTo>
                <a:cubicBezTo>
                  <a:pt x="2053771" y="1309914"/>
                  <a:pt x="2349499" y="1221014"/>
                  <a:pt x="2645228" y="1132114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8918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AA0F0-A330-978F-6932-8DF4351B3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2A78-834A-A562-DEE0-2822860E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step: Disjoint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368B89-0C8B-4355-6379-79EC05A949B4}"/>
              </a:ext>
            </a:extLst>
          </p:cNvPr>
          <p:cNvSpPr/>
          <p:nvPr/>
        </p:nvSpPr>
        <p:spPr>
          <a:xfrm>
            <a:off x="5606143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DF5B44-67D8-779C-996A-F3ECEB051F02}"/>
              </a:ext>
            </a:extLst>
          </p:cNvPr>
          <p:cNvSpPr/>
          <p:nvPr/>
        </p:nvSpPr>
        <p:spPr>
          <a:xfrm>
            <a:off x="7631577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1F97192-EAB5-4FA2-CF91-C0DDAD422FC2}"/>
              </a:ext>
            </a:extLst>
          </p:cNvPr>
          <p:cNvSpPr/>
          <p:nvPr/>
        </p:nvSpPr>
        <p:spPr>
          <a:xfrm>
            <a:off x="10739919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EFEC5B8-F166-568A-2CBB-6ABA2888F439}"/>
                  </a:ext>
                </a:extLst>
              </p:cNvPr>
              <p:cNvSpPr/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EFEC5B8-F166-568A-2CBB-6ABA2888F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8BEDB62-562D-2F2A-0A6D-F883EAF221AF}"/>
              </a:ext>
            </a:extLst>
          </p:cNvPr>
          <p:cNvSpPr txBox="1"/>
          <p:nvPr/>
        </p:nvSpPr>
        <p:spPr>
          <a:xfrm>
            <a:off x="6697316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435299-C52D-9EB5-9677-90AD8928472D}"/>
              </a:ext>
            </a:extLst>
          </p:cNvPr>
          <p:cNvSpPr txBox="1"/>
          <p:nvPr/>
        </p:nvSpPr>
        <p:spPr>
          <a:xfrm>
            <a:off x="10940998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948F6A7C-9C5B-0B4B-49BE-A056D5502A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first vertex in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can reach some </a:t>
                </a:r>
                <a:br>
                  <a:rPr lang="en-US" dirty="0"/>
                </a:br>
                <a:r>
                  <a:rPr lang="en-US" dirty="0"/>
                  <a:t>vertices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disjointly.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Observation: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can reach a </a:t>
                </a:r>
                <a:br>
                  <a:rPr lang="en-US" dirty="0"/>
                </a:br>
                <a:r>
                  <a:rPr lang="en-US" dirty="0"/>
                  <a:t>subset of these vertices.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Claim: a’ can reach an interval.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948F6A7C-9C5B-0B4B-49BE-A056D5502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DB4075B-32A8-B49F-3ED5-738648F592A6}"/>
                  </a:ext>
                </a:extLst>
              </p:cNvPr>
              <p:cNvSpPr/>
              <p:nvPr/>
            </p:nvSpPr>
            <p:spPr>
              <a:xfrm>
                <a:off x="7567395" y="1335767"/>
                <a:ext cx="489857" cy="48985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DB4075B-32A8-B49F-3ED5-738648F59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95" y="1335767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DAE6AF-DEE9-967B-7901-4EEE805EF9AA}"/>
              </a:ext>
            </a:extLst>
          </p:cNvPr>
          <p:cNvSpPr/>
          <p:nvPr/>
        </p:nvSpPr>
        <p:spPr>
          <a:xfrm>
            <a:off x="8033657" y="1698171"/>
            <a:ext cx="2786743" cy="931633"/>
          </a:xfrm>
          <a:custGeom>
            <a:avLst/>
            <a:gdLst>
              <a:gd name="connsiteX0" fmla="*/ 0 w 2786743"/>
              <a:gd name="connsiteY0" fmla="*/ 0 h 931633"/>
              <a:gd name="connsiteX1" fmla="*/ 838200 w 2786743"/>
              <a:gd name="connsiteY1" fmla="*/ 849086 h 931633"/>
              <a:gd name="connsiteX2" fmla="*/ 2275114 w 2786743"/>
              <a:gd name="connsiteY2" fmla="*/ 881743 h 931633"/>
              <a:gd name="connsiteX3" fmla="*/ 2786743 w 2786743"/>
              <a:gd name="connsiteY3" fmla="*/ 696686 h 93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6743" h="931633">
                <a:moveTo>
                  <a:pt x="0" y="0"/>
                </a:moveTo>
                <a:cubicBezTo>
                  <a:pt x="229507" y="351064"/>
                  <a:pt x="459014" y="702129"/>
                  <a:pt x="838200" y="849086"/>
                </a:cubicBezTo>
                <a:cubicBezTo>
                  <a:pt x="1217386" y="996043"/>
                  <a:pt x="1950357" y="907143"/>
                  <a:pt x="2275114" y="881743"/>
                </a:cubicBezTo>
                <a:cubicBezTo>
                  <a:pt x="2599871" y="856343"/>
                  <a:pt x="2693307" y="776514"/>
                  <a:pt x="2786743" y="6966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588C28-441A-68AF-AC31-D9A60B3E0205}"/>
              </a:ext>
            </a:extLst>
          </p:cNvPr>
          <p:cNvSpPr/>
          <p:nvPr/>
        </p:nvSpPr>
        <p:spPr>
          <a:xfrm>
            <a:off x="8360229" y="2155371"/>
            <a:ext cx="2394857" cy="1569800"/>
          </a:xfrm>
          <a:custGeom>
            <a:avLst/>
            <a:gdLst>
              <a:gd name="connsiteX0" fmla="*/ 0 w 2394857"/>
              <a:gd name="connsiteY0" fmla="*/ 0 h 1569800"/>
              <a:gd name="connsiteX1" fmla="*/ 762000 w 2394857"/>
              <a:gd name="connsiteY1" fmla="*/ 1545772 h 1569800"/>
              <a:gd name="connsiteX2" fmla="*/ 1948542 w 2394857"/>
              <a:gd name="connsiteY2" fmla="*/ 968829 h 1569800"/>
              <a:gd name="connsiteX3" fmla="*/ 2394857 w 2394857"/>
              <a:gd name="connsiteY3" fmla="*/ 1338943 h 156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4857" h="1569800">
                <a:moveTo>
                  <a:pt x="0" y="0"/>
                </a:moveTo>
                <a:cubicBezTo>
                  <a:pt x="218621" y="692150"/>
                  <a:pt x="437243" y="1384301"/>
                  <a:pt x="762000" y="1545772"/>
                </a:cubicBezTo>
                <a:cubicBezTo>
                  <a:pt x="1086757" y="1707244"/>
                  <a:pt x="1676399" y="1003300"/>
                  <a:pt x="1948542" y="968829"/>
                </a:cubicBezTo>
                <a:cubicBezTo>
                  <a:pt x="2220685" y="934358"/>
                  <a:pt x="2307771" y="1136650"/>
                  <a:pt x="2394857" y="133894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04DFC5-50E1-B59C-FC00-9FFAD94F715B}"/>
              </a:ext>
            </a:extLst>
          </p:cNvPr>
          <p:cNvSpPr/>
          <p:nvPr/>
        </p:nvSpPr>
        <p:spPr>
          <a:xfrm>
            <a:off x="9699171" y="1990998"/>
            <a:ext cx="1143000" cy="632459"/>
          </a:xfrm>
          <a:custGeom>
            <a:avLst/>
            <a:gdLst>
              <a:gd name="connsiteX0" fmla="*/ 0 w 1143000"/>
              <a:gd name="connsiteY0" fmla="*/ 632459 h 632459"/>
              <a:gd name="connsiteX1" fmla="*/ 413658 w 1143000"/>
              <a:gd name="connsiteY1" fmla="*/ 55516 h 632459"/>
              <a:gd name="connsiteX2" fmla="*/ 1143000 w 1143000"/>
              <a:gd name="connsiteY2" fmla="*/ 55516 h 6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632459">
                <a:moveTo>
                  <a:pt x="0" y="632459"/>
                </a:moveTo>
                <a:cubicBezTo>
                  <a:pt x="111579" y="392066"/>
                  <a:pt x="223158" y="151673"/>
                  <a:pt x="413658" y="55516"/>
                </a:cubicBezTo>
                <a:cubicBezTo>
                  <a:pt x="604158" y="-40641"/>
                  <a:pt x="873579" y="7437"/>
                  <a:pt x="1143000" y="5551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64DEBC-3F34-3BF7-30C6-F2B803C8F2D3}"/>
              </a:ext>
            </a:extLst>
          </p:cNvPr>
          <p:cNvSpPr/>
          <p:nvPr/>
        </p:nvSpPr>
        <p:spPr>
          <a:xfrm>
            <a:off x="9350829" y="3722914"/>
            <a:ext cx="1567542" cy="1414709"/>
          </a:xfrm>
          <a:custGeom>
            <a:avLst/>
            <a:gdLst>
              <a:gd name="connsiteX0" fmla="*/ 0 w 1567542"/>
              <a:gd name="connsiteY0" fmla="*/ 0 h 1414709"/>
              <a:gd name="connsiteX1" fmla="*/ 413657 w 1567542"/>
              <a:gd name="connsiteY1" fmla="*/ 1208315 h 1414709"/>
              <a:gd name="connsiteX2" fmla="*/ 1567542 w 1567542"/>
              <a:gd name="connsiteY2" fmla="*/ 1404257 h 141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7542" h="1414709">
                <a:moveTo>
                  <a:pt x="0" y="0"/>
                </a:moveTo>
                <a:cubicBezTo>
                  <a:pt x="76200" y="487136"/>
                  <a:pt x="152400" y="974272"/>
                  <a:pt x="413657" y="1208315"/>
                </a:cubicBezTo>
                <a:cubicBezTo>
                  <a:pt x="674914" y="1442358"/>
                  <a:pt x="1121228" y="1423307"/>
                  <a:pt x="1567542" y="140425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816C02-6ECE-B03E-35D0-C462AB8E640B}"/>
              </a:ext>
            </a:extLst>
          </p:cNvPr>
          <p:cNvSpPr/>
          <p:nvPr/>
        </p:nvSpPr>
        <p:spPr>
          <a:xfrm>
            <a:off x="8672431" y="3222171"/>
            <a:ext cx="2224169" cy="3014372"/>
          </a:xfrm>
          <a:custGeom>
            <a:avLst/>
            <a:gdLst>
              <a:gd name="connsiteX0" fmla="*/ 47026 w 2224169"/>
              <a:gd name="connsiteY0" fmla="*/ 0 h 3014372"/>
              <a:gd name="connsiteX1" fmla="*/ 286512 w 2224169"/>
              <a:gd name="connsiteY1" fmla="*/ 2743200 h 3014372"/>
              <a:gd name="connsiteX2" fmla="*/ 2224169 w 2224169"/>
              <a:gd name="connsiteY2" fmla="*/ 2764972 h 30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169" h="3014372">
                <a:moveTo>
                  <a:pt x="47026" y="0"/>
                </a:moveTo>
                <a:cubicBezTo>
                  <a:pt x="-14660" y="1141185"/>
                  <a:pt x="-76345" y="2282371"/>
                  <a:pt x="286512" y="2743200"/>
                </a:cubicBezTo>
                <a:cubicBezTo>
                  <a:pt x="649369" y="3204029"/>
                  <a:pt x="1436769" y="2984500"/>
                  <a:pt x="2224169" y="276497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99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0FCA1-DD85-D6B2-A21A-DAAC44833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129F-C565-0267-5C49-9EA058D3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Cycle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0D9647-E710-F1ED-C75D-BE5512A4D3C0}"/>
              </a:ext>
            </a:extLst>
          </p:cNvPr>
          <p:cNvSpPr/>
          <p:nvPr/>
        </p:nvSpPr>
        <p:spPr>
          <a:xfrm>
            <a:off x="3712030" y="1756005"/>
            <a:ext cx="4169228" cy="4093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3A1B1F-8317-AC41-95BD-EBC0ABF13445}"/>
              </a:ext>
            </a:extLst>
          </p:cNvPr>
          <p:cNvSpPr/>
          <p:nvPr/>
        </p:nvSpPr>
        <p:spPr>
          <a:xfrm>
            <a:off x="3748771" y="2407668"/>
            <a:ext cx="664028" cy="674915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6C0917-400E-A706-97B4-0D08951789E4}"/>
              </a:ext>
            </a:extLst>
          </p:cNvPr>
          <p:cNvSpPr/>
          <p:nvPr/>
        </p:nvSpPr>
        <p:spPr>
          <a:xfrm>
            <a:off x="6838951" y="1912714"/>
            <a:ext cx="664028" cy="674915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46F111-83CD-2711-E2E7-723FE2EF836E}"/>
              </a:ext>
            </a:extLst>
          </p:cNvPr>
          <p:cNvSpPr/>
          <p:nvPr/>
        </p:nvSpPr>
        <p:spPr>
          <a:xfrm>
            <a:off x="7502979" y="281138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ED9E89-F6A1-B927-B49E-64B85A9ECEC2}"/>
              </a:ext>
            </a:extLst>
          </p:cNvPr>
          <p:cNvSpPr/>
          <p:nvPr/>
        </p:nvSpPr>
        <p:spPr>
          <a:xfrm>
            <a:off x="7475764" y="3935629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565B91-079E-8240-EB10-A62EE326E86C}"/>
              </a:ext>
            </a:extLst>
          </p:cNvPr>
          <p:cNvSpPr/>
          <p:nvPr/>
        </p:nvSpPr>
        <p:spPr>
          <a:xfrm>
            <a:off x="5991572" y="5511575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E7092D-C02B-1FE9-F011-89DD17682A7A}"/>
              </a:ext>
            </a:extLst>
          </p:cNvPr>
          <p:cNvSpPr/>
          <p:nvPr/>
        </p:nvSpPr>
        <p:spPr>
          <a:xfrm>
            <a:off x="4671677" y="5413377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E18402-96A5-6717-FFE3-3E46DC3F0175}"/>
              </a:ext>
            </a:extLst>
          </p:cNvPr>
          <p:cNvSpPr/>
          <p:nvPr/>
        </p:nvSpPr>
        <p:spPr>
          <a:xfrm>
            <a:off x="3780066" y="466589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92543C-6F25-B161-FC97-A624523BCEF3}"/>
              </a:ext>
            </a:extLst>
          </p:cNvPr>
          <p:cNvSpPr/>
          <p:nvPr/>
        </p:nvSpPr>
        <p:spPr>
          <a:xfrm>
            <a:off x="3416757" y="355135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DB3819-B684-6A79-B48E-2DE73D15B964}"/>
              </a:ext>
            </a:extLst>
          </p:cNvPr>
          <p:cNvSpPr/>
          <p:nvPr/>
        </p:nvSpPr>
        <p:spPr>
          <a:xfrm>
            <a:off x="6941349" y="489517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21F11B-EB87-BC47-CC13-AF1C165A57DA}"/>
                  </a:ext>
                </a:extLst>
              </p:cNvPr>
              <p:cNvSpPr txBox="1"/>
              <p:nvPr/>
            </p:nvSpPr>
            <p:spPr>
              <a:xfrm>
                <a:off x="6941349" y="198687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21F11B-EB87-BC47-CC13-AF1C165A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349" y="1986873"/>
                <a:ext cx="45717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41923F-128E-6DE9-E1F7-B89D6030F3BD}"/>
                  </a:ext>
                </a:extLst>
              </p:cNvPr>
              <p:cNvSpPr txBox="1"/>
              <p:nvPr/>
            </p:nvSpPr>
            <p:spPr>
              <a:xfrm>
                <a:off x="7605377" y="2870195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41923F-128E-6DE9-E1F7-B89D6030F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377" y="2870195"/>
                <a:ext cx="45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902131-1BE1-3D5D-944A-870AB739BA11}"/>
                  </a:ext>
                </a:extLst>
              </p:cNvPr>
              <p:cNvSpPr txBox="1"/>
              <p:nvPr/>
            </p:nvSpPr>
            <p:spPr>
              <a:xfrm>
                <a:off x="7605377" y="401147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902131-1BE1-3D5D-944A-870AB739B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377" y="4011476"/>
                <a:ext cx="457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E4015-5CE7-2982-0FFC-B694815D3203}"/>
                  </a:ext>
                </a:extLst>
              </p:cNvPr>
              <p:cNvSpPr txBox="1"/>
              <p:nvPr/>
            </p:nvSpPr>
            <p:spPr>
              <a:xfrm>
                <a:off x="7053446" y="5000705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E4015-5CE7-2982-0FFC-B694815D3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446" y="5000705"/>
                <a:ext cx="4571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A2A6E-5C04-D92D-73FF-5587B77136FA}"/>
                  </a:ext>
                </a:extLst>
              </p:cNvPr>
              <p:cNvSpPr txBox="1"/>
              <p:nvPr/>
            </p:nvSpPr>
            <p:spPr>
              <a:xfrm>
                <a:off x="6066764" y="5590131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A2A6E-5C04-D92D-73FF-5587B7713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64" y="5590131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53DF6D-1C34-9F88-A2D2-E445E4672EB1}"/>
                  </a:ext>
                </a:extLst>
              </p:cNvPr>
              <p:cNvSpPr txBox="1"/>
              <p:nvPr/>
            </p:nvSpPr>
            <p:spPr>
              <a:xfrm>
                <a:off x="4773060" y="548922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53DF6D-1C34-9F88-A2D2-E445E467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060" y="5489224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B04B8C-31C0-6D28-A987-0D8B7E876681}"/>
                  </a:ext>
                </a:extLst>
              </p:cNvPr>
              <p:cNvSpPr txBox="1"/>
              <p:nvPr/>
            </p:nvSpPr>
            <p:spPr>
              <a:xfrm>
                <a:off x="3895785" y="475540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B04B8C-31C0-6D28-A987-0D8B7E876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85" y="4755403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07A1BD-8BEC-5041-FA29-BC8CE847D349}"/>
                  </a:ext>
                </a:extLst>
              </p:cNvPr>
              <p:cNvSpPr txBox="1"/>
              <p:nvPr/>
            </p:nvSpPr>
            <p:spPr>
              <a:xfrm>
                <a:off x="3520183" y="363444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07A1BD-8BEC-5041-FA29-BC8CE847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83" y="3634444"/>
                <a:ext cx="4571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F486DC-1616-C6A8-C8DF-DF86D0CB28FB}"/>
                  </a:ext>
                </a:extLst>
              </p:cNvPr>
              <p:cNvSpPr txBox="1"/>
              <p:nvPr/>
            </p:nvSpPr>
            <p:spPr>
              <a:xfrm>
                <a:off x="3732313" y="2483515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F486DC-1616-C6A8-C8DF-DF86D0CB2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13" y="2483515"/>
                <a:ext cx="65594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60FB53-1F69-C9AB-8055-6F7EA249BD3F}"/>
                  </a:ext>
                </a:extLst>
              </p:cNvPr>
              <p:cNvSpPr txBox="1"/>
              <p:nvPr/>
            </p:nvSpPr>
            <p:spPr>
              <a:xfrm>
                <a:off x="4224458" y="3360621"/>
                <a:ext cx="32001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10−2=8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But the distance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…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60FB53-1F69-C9AB-8055-6F7EA249B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58" y="3360621"/>
                <a:ext cx="3200107" cy="830997"/>
              </a:xfrm>
              <a:prstGeom prst="rect">
                <a:avLst/>
              </a:prstGeom>
              <a:blipFill>
                <a:blip r:embed="rId11"/>
                <a:stretch>
                  <a:fillRect l="-3048" b="-153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434E9031-13EE-AB76-05CC-AC9158707CF4}"/>
              </a:ext>
            </a:extLst>
          </p:cNvPr>
          <p:cNvSpPr/>
          <p:nvPr/>
        </p:nvSpPr>
        <p:spPr>
          <a:xfrm>
            <a:off x="3732313" y="1740541"/>
            <a:ext cx="4148945" cy="4119378"/>
          </a:xfrm>
          <a:prstGeom prst="arc">
            <a:avLst>
              <a:gd name="adj1" fmla="val 13233635"/>
              <a:gd name="adj2" fmla="val 18059071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7405CE-EF17-43F4-A106-0E8421A78FAD}"/>
              </a:ext>
            </a:extLst>
          </p:cNvPr>
          <p:cNvSpPr/>
          <p:nvPr/>
        </p:nvSpPr>
        <p:spPr>
          <a:xfrm>
            <a:off x="5796644" y="1491687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1969EA-3AC3-BDA2-55B0-726BE05E9C7B}"/>
                  </a:ext>
                </a:extLst>
              </p:cNvPr>
              <p:cNvSpPr txBox="1"/>
              <p:nvPr/>
            </p:nvSpPr>
            <p:spPr>
              <a:xfrm>
                <a:off x="5882403" y="1551328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1969EA-3AC3-BDA2-55B0-726BE05E9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03" y="1551328"/>
                <a:ext cx="45717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FF43B81-AFA9-B4D6-8CD2-1BF25B813A60}"/>
              </a:ext>
            </a:extLst>
          </p:cNvPr>
          <p:cNvSpPr/>
          <p:nvPr/>
        </p:nvSpPr>
        <p:spPr>
          <a:xfrm>
            <a:off x="4611463" y="1649416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5D2D0C-9624-30DD-CC4E-9EA04DEC140E}"/>
                  </a:ext>
                </a:extLst>
              </p:cNvPr>
              <p:cNvSpPr txBox="1"/>
              <p:nvPr/>
            </p:nvSpPr>
            <p:spPr>
              <a:xfrm>
                <a:off x="4604165" y="1729655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5D2D0C-9624-30DD-CC4E-9EA04DEC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165" y="1729655"/>
                <a:ext cx="65594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1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35E57-FE16-A840-D55B-F806E439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5270-D9A0-3B4C-1A72-EFC29BAA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step: Disjoint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247BB8-94A5-5480-08AC-04D4D795D498}"/>
              </a:ext>
            </a:extLst>
          </p:cNvPr>
          <p:cNvSpPr/>
          <p:nvPr/>
        </p:nvSpPr>
        <p:spPr>
          <a:xfrm>
            <a:off x="5606143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612121-27FB-69F5-2DEE-F8BBD8464037}"/>
              </a:ext>
            </a:extLst>
          </p:cNvPr>
          <p:cNvSpPr/>
          <p:nvPr/>
        </p:nvSpPr>
        <p:spPr>
          <a:xfrm>
            <a:off x="7631577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6CCA26-0079-64C1-2C14-AE519BAA4536}"/>
              </a:ext>
            </a:extLst>
          </p:cNvPr>
          <p:cNvSpPr/>
          <p:nvPr/>
        </p:nvSpPr>
        <p:spPr>
          <a:xfrm>
            <a:off x="10739919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554F28-86F6-5909-D053-72327F4FA491}"/>
                  </a:ext>
                </a:extLst>
              </p:cNvPr>
              <p:cNvSpPr/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554F28-86F6-5909-D053-72327F4FA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B53E73E-8036-93DE-5EBF-8DE84E3A23A8}"/>
              </a:ext>
            </a:extLst>
          </p:cNvPr>
          <p:cNvSpPr txBox="1"/>
          <p:nvPr/>
        </p:nvSpPr>
        <p:spPr>
          <a:xfrm>
            <a:off x="6697316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A2D228-2E98-F1A9-5489-A5A895114621}"/>
              </a:ext>
            </a:extLst>
          </p:cNvPr>
          <p:cNvSpPr txBox="1"/>
          <p:nvPr/>
        </p:nvSpPr>
        <p:spPr>
          <a:xfrm>
            <a:off x="10940998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3666B88-36C3-6333-BA7D-C2E8DAAD9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 a’ can reach an interval.</a:t>
                </a:r>
                <a:br>
                  <a:rPr lang="en-US" b="1" dirty="0"/>
                </a:br>
                <a:endParaRPr lang="en-US" b="1" dirty="0"/>
              </a:p>
              <a:p>
                <a:r>
                  <a:rPr lang="en-US" dirty="0"/>
                  <a:t>Consider the </a:t>
                </a:r>
                <a:r>
                  <a:rPr lang="en-US" dirty="0" err="1"/>
                  <a:t>first&amp;last</a:t>
                </a:r>
                <a:r>
                  <a:rPr lang="en-US" dirty="0"/>
                  <a:t> vertices </a:t>
                </a:r>
                <a:br>
                  <a:rPr lang="en-US" dirty="0"/>
                </a:br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Consider some in-between </a:t>
                </a:r>
                <a:br>
                  <a:rPr lang="en-US" dirty="0"/>
                </a:br>
                <a:r>
                  <a:rPr lang="en-US" dirty="0"/>
                  <a:t>vertex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  <a:br>
                  <a:rPr lang="en-US" u="sng" dirty="0"/>
                </a:br>
                <a:endParaRPr lang="en-US" u="sng" dirty="0"/>
              </a:p>
              <a:p>
                <a:r>
                  <a:rPr lang="en-US" u="sng" dirty="0"/>
                  <a:t>From Planarity:</a:t>
                </a:r>
                <a:r>
                  <a:rPr lang="en-US" dirty="0"/>
                  <a:t> a’ reaches as well!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3666B88-36C3-6333-BA7D-C2E8DAAD9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11059886" cy="4836432"/>
              </a:xfrm>
              <a:blipFill>
                <a:blip r:embed="rId3"/>
                <a:stretch>
                  <a:fillRect l="-992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5226016-4494-F0B0-2F34-0F32511E41D8}"/>
                  </a:ext>
                </a:extLst>
              </p:cNvPr>
              <p:cNvSpPr/>
              <p:nvPr/>
            </p:nvSpPr>
            <p:spPr>
              <a:xfrm>
                <a:off x="7567395" y="1335767"/>
                <a:ext cx="489857" cy="48985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5226016-4494-F0B0-2F34-0F32511E4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95" y="1335767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6AF534D-02EA-C346-251C-387A46DAC743}"/>
              </a:ext>
            </a:extLst>
          </p:cNvPr>
          <p:cNvSpPr/>
          <p:nvPr/>
        </p:nvSpPr>
        <p:spPr>
          <a:xfrm>
            <a:off x="8055429" y="3263259"/>
            <a:ext cx="2677885" cy="1112798"/>
          </a:xfrm>
          <a:custGeom>
            <a:avLst/>
            <a:gdLst>
              <a:gd name="connsiteX0" fmla="*/ 0 w 2677885"/>
              <a:gd name="connsiteY0" fmla="*/ 1112798 h 1112798"/>
              <a:gd name="connsiteX1" fmla="*/ 1850571 w 2677885"/>
              <a:gd name="connsiteY1" fmla="*/ 154855 h 1112798"/>
              <a:gd name="connsiteX2" fmla="*/ 2677885 w 2677885"/>
              <a:gd name="connsiteY2" fmla="*/ 13341 h 111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885" h="1112798">
                <a:moveTo>
                  <a:pt x="0" y="1112798"/>
                </a:moveTo>
                <a:cubicBezTo>
                  <a:pt x="702128" y="725448"/>
                  <a:pt x="1404257" y="338098"/>
                  <a:pt x="1850571" y="154855"/>
                </a:cubicBezTo>
                <a:cubicBezTo>
                  <a:pt x="2296885" y="-28388"/>
                  <a:pt x="2487385" y="-7524"/>
                  <a:pt x="2677885" y="13341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B02779-8848-4877-F1A5-FB89A9FE953F}"/>
              </a:ext>
            </a:extLst>
          </p:cNvPr>
          <p:cNvSpPr/>
          <p:nvPr/>
        </p:nvSpPr>
        <p:spPr>
          <a:xfrm>
            <a:off x="8501743" y="4158343"/>
            <a:ext cx="2373086" cy="1236133"/>
          </a:xfrm>
          <a:custGeom>
            <a:avLst/>
            <a:gdLst>
              <a:gd name="connsiteX0" fmla="*/ 0 w 2373086"/>
              <a:gd name="connsiteY0" fmla="*/ 0 h 1236133"/>
              <a:gd name="connsiteX1" fmla="*/ 1262743 w 2373086"/>
              <a:gd name="connsiteY1" fmla="*/ 1066800 h 1236133"/>
              <a:gd name="connsiteX2" fmla="*/ 2373086 w 2373086"/>
              <a:gd name="connsiteY2" fmla="*/ 1219200 h 123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3086" h="1236133">
                <a:moveTo>
                  <a:pt x="0" y="0"/>
                </a:moveTo>
                <a:cubicBezTo>
                  <a:pt x="433614" y="431800"/>
                  <a:pt x="867229" y="863600"/>
                  <a:pt x="1262743" y="1066800"/>
                </a:cubicBezTo>
                <a:cubicBezTo>
                  <a:pt x="1658257" y="1270000"/>
                  <a:pt x="2015671" y="1244600"/>
                  <a:pt x="2373086" y="121920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C309ED-4270-EE05-E4CC-AC2434FE7F5B}"/>
              </a:ext>
            </a:extLst>
          </p:cNvPr>
          <p:cNvSpPr/>
          <p:nvPr/>
        </p:nvSpPr>
        <p:spPr>
          <a:xfrm>
            <a:off x="10494990" y="3018330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247135-090C-2CF6-0F80-DE0AF4CD2749}"/>
              </a:ext>
            </a:extLst>
          </p:cNvPr>
          <p:cNvSpPr/>
          <p:nvPr/>
        </p:nvSpPr>
        <p:spPr>
          <a:xfrm>
            <a:off x="10677873" y="5108348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60CC8-F634-A8B0-41C1-DC44BB7A9F09}"/>
              </a:ext>
            </a:extLst>
          </p:cNvPr>
          <p:cNvSpPr/>
          <p:nvPr/>
        </p:nvSpPr>
        <p:spPr>
          <a:xfrm>
            <a:off x="10643001" y="3884387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A6D10E-8D68-C75E-A0E8-E7267F4D026B}"/>
              </a:ext>
            </a:extLst>
          </p:cNvPr>
          <p:cNvSpPr/>
          <p:nvPr/>
        </p:nvSpPr>
        <p:spPr>
          <a:xfrm>
            <a:off x="8044543" y="1709057"/>
            <a:ext cx="2634343" cy="2613058"/>
          </a:xfrm>
          <a:custGeom>
            <a:avLst/>
            <a:gdLst>
              <a:gd name="connsiteX0" fmla="*/ 0 w 2634343"/>
              <a:gd name="connsiteY0" fmla="*/ 0 h 2613058"/>
              <a:gd name="connsiteX1" fmla="*/ 914400 w 2634343"/>
              <a:gd name="connsiteY1" fmla="*/ 1600200 h 2613058"/>
              <a:gd name="connsiteX2" fmla="*/ 1959428 w 2634343"/>
              <a:gd name="connsiteY2" fmla="*/ 2492829 h 2613058"/>
              <a:gd name="connsiteX3" fmla="*/ 2634343 w 2634343"/>
              <a:gd name="connsiteY3" fmla="*/ 2579914 h 261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4343" h="2613058">
                <a:moveTo>
                  <a:pt x="0" y="0"/>
                </a:moveTo>
                <a:cubicBezTo>
                  <a:pt x="293914" y="592364"/>
                  <a:pt x="587829" y="1184728"/>
                  <a:pt x="914400" y="1600200"/>
                </a:cubicBezTo>
                <a:cubicBezTo>
                  <a:pt x="1240971" y="2015672"/>
                  <a:pt x="1672771" y="2329543"/>
                  <a:pt x="1959428" y="2492829"/>
                </a:cubicBezTo>
                <a:cubicBezTo>
                  <a:pt x="2246085" y="2656115"/>
                  <a:pt x="2440214" y="2618014"/>
                  <a:pt x="2634343" y="2579914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00505C9-98BC-B777-31CB-F4DC96820411}"/>
              </a:ext>
            </a:extLst>
          </p:cNvPr>
          <p:cNvSpPr/>
          <p:nvPr/>
        </p:nvSpPr>
        <p:spPr>
          <a:xfrm>
            <a:off x="8066314" y="3666790"/>
            <a:ext cx="2612572" cy="698381"/>
          </a:xfrm>
          <a:custGeom>
            <a:avLst/>
            <a:gdLst>
              <a:gd name="connsiteX0" fmla="*/ 0 w 2612572"/>
              <a:gd name="connsiteY0" fmla="*/ 698381 h 698381"/>
              <a:gd name="connsiteX1" fmla="*/ 544286 w 2612572"/>
              <a:gd name="connsiteY1" fmla="*/ 382695 h 698381"/>
              <a:gd name="connsiteX2" fmla="*/ 1055915 w 2612572"/>
              <a:gd name="connsiteY2" fmla="*/ 132324 h 698381"/>
              <a:gd name="connsiteX3" fmla="*/ 1251857 w 2612572"/>
              <a:gd name="connsiteY3" fmla="*/ 1695 h 698381"/>
              <a:gd name="connsiteX4" fmla="*/ 1534886 w 2612572"/>
              <a:gd name="connsiteY4" fmla="*/ 219409 h 698381"/>
              <a:gd name="connsiteX5" fmla="*/ 1785257 w 2612572"/>
              <a:gd name="connsiteY5" fmla="*/ 480667 h 698381"/>
              <a:gd name="connsiteX6" fmla="*/ 2155372 w 2612572"/>
              <a:gd name="connsiteY6" fmla="*/ 611295 h 698381"/>
              <a:gd name="connsiteX7" fmla="*/ 2612572 w 2612572"/>
              <a:gd name="connsiteY7" fmla="*/ 600409 h 69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2572" h="698381">
                <a:moveTo>
                  <a:pt x="0" y="698381"/>
                </a:moveTo>
                <a:cubicBezTo>
                  <a:pt x="184150" y="587709"/>
                  <a:pt x="368300" y="477038"/>
                  <a:pt x="544286" y="382695"/>
                </a:cubicBezTo>
                <a:cubicBezTo>
                  <a:pt x="720272" y="288352"/>
                  <a:pt x="937987" y="195824"/>
                  <a:pt x="1055915" y="132324"/>
                </a:cubicBezTo>
                <a:cubicBezTo>
                  <a:pt x="1173843" y="68824"/>
                  <a:pt x="1172029" y="-12819"/>
                  <a:pt x="1251857" y="1695"/>
                </a:cubicBezTo>
                <a:cubicBezTo>
                  <a:pt x="1331686" y="16209"/>
                  <a:pt x="1445986" y="139580"/>
                  <a:pt x="1534886" y="219409"/>
                </a:cubicBezTo>
                <a:cubicBezTo>
                  <a:pt x="1623786" y="299238"/>
                  <a:pt x="1681843" y="415353"/>
                  <a:pt x="1785257" y="480667"/>
                </a:cubicBezTo>
                <a:cubicBezTo>
                  <a:pt x="1888671" y="545981"/>
                  <a:pt x="2017486" y="591338"/>
                  <a:pt x="2155372" y="611295"/>
                </a:cubicBezTo>
                <a:cubicBezTo>
                  <a:pt x="2293258" y="631252"/>
                  <a:pt x="2452915" y="615830"/>
                  <a:pt x="2612572" y="600409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798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B9D71-4598-7CEF-5375-B2E15652B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87B3-C0D9-2C88-016A-FAA11346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step: Disjoint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5D4FD8-B6B1-C75D-71EE-077A901515E7}"/>
              </a:ext>
            </a:extLst>
          </p:cNvPr>
          <p:cNvSpPr/>
          <p:nvPr/>
        </p:nvSpPr>
        <p:spPr>
          <a:xfrm>
            <a:off x="5606143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9D7AE4-13CC-A01D-BEA0-30649233B4C6}"/>
              </a:ext>
            </a:extLst>
          </p:cNvPr>
          <p:cNvSpPr/>
          <p:nvPr/>
        </p:nvSpPr>
        <p:spPr>
          <a:xfrm>
            <a:off x="7631577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039707-E52F-A7FD-908B-1A0AD3EBBE11}"/>
              </a:ext>
            </a:extLst>
          </p:cNvPr>
          <p:cNvSpPr/>
          <p:nvPr/>
        </p:nvSpPr>
        <p:spPr>
          <a:xfrm>
            <a:off x="10739919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CEFAC4-5CFF-A04D-1D83-BE9456CA18B9}"/>
                  </a:ext>
                </a:extLst>
              </p:cNvPr>
              <p:cNvSpPr/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CEFAC4-5CFF-A04D-1D83-BE9456CA1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95" y="4165486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C3BC890-1979-2449-3DBE-4C2C0FCF5788}"/>
              </a:ext>
            </a:extLst>
          </p:cNvPr>
          <p:cNvSpPr txBox="1"/>
          <p:nvPr/>
        </p:nvSpPr>
        <p:spPr>
          <a:xfrm>
            <a:off x="6697316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D955D2-B692-B85B-777A-3F8FD2A35892}"/>
              </a:ext>
            </a:extLst>
          </p:cNvPr>
          <p:cNvSpPr txBox="1"/>
          <p:nvPr/>
        </p:nvSpPr>
        <p:spPr>
          <a:xfrm>
            <a:off x="10940998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7506F20-AC3A-F414-9835-DC2F97939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11059886" cy="550046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stores the endpoints of its </a:t>
                </a:r>
                <a:br>
                  <a:rPr lang="en-US" dirty="0"/>
                </a:br>
                <a:r>
                  <a:rPr lang="en-US" dirty="0"/>
                  <a:t>interval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vertex following it </a:t>
                </a:r>
                <a:br>
                  <a:rPr lang="en-US" dirty="0"/>
                </a:br>
                <a:r>
                  <a:rPr lang="en-US" dirty="0"/>
                  <a:t>that is reachable </a:t>
                </a:r>
                <a:r>
                  <a:rPr lang="en-US" b="1" dirty="0"/>
                  <a:t>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in the interval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– </a:t>
                </a:r>
                <a:br>
                  <a:rPr lang="en-US" dirty="0"/>
                </a:br>
                <a:r>
                  <a:rPr lang="en-US" dirty="0"/>
                  <a:t>The answer is stored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Otherwise- The answer is an </a:t>
                </a:r>
                <a:br>
                  <a:rPr lang="en-US" dirty="0"/>
                </a:br>
                <a:r>
                  <a:rPr lang="en-US" dirty="0"/>
                  <a:t>endpoint stored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(or null)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7506F20-AC3A-F414-9835-DC2F97939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11059886" cy="5500461"/>
              </a:xfrm>
              <a:blipFill>
                <a:blip r:embed="rId3"/>
                <a:stretch>
                  <a:fillRect l="-992" t="-18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D64B164-4791-658B-03B6-37F4311AF307}"/>
                  </a:ext>
                </a:extLst>
              </p:cNvPr>
              <p:cNvSpPr/>
              <p:nvPr/>
            </p:nvSpPr>
            <p:spPr>
              <a:xfrm>
                <a:off x="7567395" y="1335767"/>
                <a:ext cx="489857" cy="48985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D64B164-4791-658B-03B6-37F4311AF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395" y="1335767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5D58E3D-6E52-068D-4B7B-9E3D0E1EB6DF}"/>
              </a:ext>
            </a:extLst>
          </p:cNvPr>
          <p:cNvSpPr/>
          <p:nvPr/>
        </p:nvSpPr>
        <p:spPr>
          <a:xfrm>
            <a:off x="8033657" y="1698171"/>
            <a:ext cx="2786743" cy="931633"/>
          </a:xfrm>
          <a:custGeom>
            <a:avLst/>
            <a:gdLst>
              <a:gd name="connsiteX0" fmla="*/ 0 w 2786743"/>
              <a:gd name="connsiteY0" fmla="*/ 0 h 931633"/>
              <a:gd name="connsiteX1" fmla="*/ 838200 w 2786743"/>
              <a:gd name="connsiteY1" fmla="*/ 849086 h 931633"/>
              <a:gd name="connsiteX2" fmla="*/ 2275114 w 2786743"/>
              <a:gd name="connsiteY2" fmla="*/ 881743 h 931633"/>
              <a:gd name="connsiteX3" fmla="*/ 2786743 w 2786743"/>
              <a:gd name="connsiteY3" fmla="*/ 696686 h 93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6743" h="931633">
                <a:moveTo>
                  <a:pt x="0" y="0"/>
                </a:moveTo>
                <a:cubicBezTo>
                  <a:pt x="229507" y="351064"/>
                  <a:pt x="459014" y="702129"/>
                  <a:pt x="838200" y="849086"/>
                </a:cubicBezTo>
                <a:cubicBezTo>
                  <a:pt x="1217386" y="996043"/>
                  <a:pt x="1950357" y="907143"/>
                  <a:pt x="2275114" y="881743"/>
                </a:cubicBezTo>
                <a:cubicBezTo>
                  <a:pt x="2599871" y="856343"/>
                  <a:pt x="2693307" y="776514"/>
                  <a:pt x="2786743" y="69668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EAB558-5BD6-ED41-1530-25776552965F}"/>
              </a:ext>
            </a:extLst>
          </p:cNvPr>
          <p:cNvSpPr/>
          <p:nvPr/>
        </p:nvSpPr>
        <p:spPr>
          <a:xfrm>
            <a:off x="8360229" y="2155371"/>
            <a:ext cx="2394857" cy="1569800"/>
          </a:xfrm>
          <a:custGeom>
            <a:avLst/>
            <a:gdLst>
              <a:gd name="connsiteX0" fmla="*/ 0 w 2394857"/>
              <a:gd name="connsiteY0" fmla="*/ 0 h 1569800"/>
              <a:gd name="connsiteX1" fmla="*/ 762000 w 2394857"/>
              <a:gd name="connsiteY1" fmla="*/ 1545772 h 1569800"/>
              <a:gd name="connsiteX2" fmla="*/ 1948542 w 2394857"/>
              <a:gd name="connsiteY2" fmla="*/ 968829 h 1569800"/>
              <a:gd name="connsiteX3" fmla="*/ 2394857 w 2394857"/>
              <a:gd name="connsiteY3" fmla="*/ 1338943 h 156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4857" h="1569800">
                <a:moveTo>
                  <a:pt x="0" y="0"/>
                </a:moveTo>
                <a:cubicBezTo>
                  <a:pt x="218621" y="692150"/>
                  <a:pt x="437243" y="1384301"/>
                  <a:pt x="762000" y="1545772"/>
                </a:cubicBezTo>
                <a:cubicBezTo>
                  <a:pt x="1086757" y="1707244"/>
                  <a:pt x="1676399" y="1003300"/>
                  <a:pt x="1948542" y="968829"/>
                </a:cubicBezTo>
                <a:cubicBezTo>
                  <a:pt x="2220685" y="934358"/>
                  <a:pt x="2307771" y="1136650"/>
                  <a:pt x="2394857" y="133894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8DB60E-5C88-5BBB-4CB2-0303D3CA94CA}"/>
              </a:ext>
            </a:extLst>
          </p:cNvPr>
          <p:cNvSpPr/>
          <p:nvPr/>
        </p:nvSpPr>
        <p:spPr>
          <a:xfrm>
            <a:off x="9699171" y="1990998"/>
            <a:ext cx="1143000" cy="632459"/>
          </a:xfrm>
          <a:custGeom>
            <a:avLst/>
            <a:gdLst>
              <a:gd name="connsiteX0" fmla="*/ 0 w 1143000"/>
              <a:gd name="connsiteY0" fmla="*/ 632459 h 632459"/>
              <a:gd name="connsiteX1" fmla="*/ 413658 w 1143000"/>
              <a:gd name="connsiteY1" fmla="*/ 55516 h 632459"/>
              <a:gd name="connsiteX2" fmla="*/ 1143000 w 1143000"/>
              <a:gd name="connsiteY2" fmla="*/ 55516 h 6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0" h="632459">
                <a:moveTo>
                  <a:pt x="0" y="632459"/>
                </a:moveTo>
                <a:cubicBezTo>
                  <a:pt x="111579" y="392066"/>
                  <a:pt x="223158" y="151673"/>
                  <a:pt x="413658" y="55516"/>
                </a:cubicBezTo>
                <a:cubicBezTo>
                  <a:pt x="604158" y="-40641"/>
                  <a:pt x="873579" y="7437"/>
                  <a:pt x="1143000" y="5551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A0F42D-923E-5314-2C09-AA0973275127}"/>
              </a:ext>
            </a:extLst>
          </p:cNvPr>
          <p:cNvSpPr/>
          <p:nvPr/>
        </p:nvSpPr>
        <p:spPr>
          <a:xfrm>
            <a:off x="9350829" y="3722914"/>
            <a:ext cx="1567542" cy="1414709"/>
          </a:xfrm>
          <a:custGeom>
            <a:avLst/>
            <a:gdLst>
              <a:gd name="connsiteX0" fmla="*/ 0 w 1567542"/>
              <a:gd name="connsiteY0" fmla="*/ 0 h 1414709"/>
              <a:gd name="connsiteX1" fmla="*/ 413657 w 1567542"/>
              <a:gd name="connsiteY1" fmla="*/ 1208315 h 1414709"/>
              <a:gd name="connsiteX2" fmla="*/ 1567542 w 1567542"/>
              <a:gd name="connsiteY2" fmla="*/ 1404257 h 141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7542" h="1414709">
                <a:moveTo>
                  <a:pt x="0" y="0"/>
                </a:moveTo>
                <a:cubicBezTo>
                  <a:pt x="76200" y="487136"/>
                  <a:pt x="152400" y="974272"/>
                  <a:pt x="413657" y="1208315"/>
                </a:cubicBezTo>
                <a:cubicBezTo>
                  <a:pt x="674914" y="1442358"/>
                  <a:pt x="1121228" y="1423307"/>
                  <a:pt x="1567542" y="140425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9C19C7-C204-EB83-D415-F17A46286978}"/>
              </a:ext>
            </a:extLst>
          </p:cNvPr>
          <p:cNvSpPr/>
          <p:nvPr/>
        </p:nvSpPr>
        <p:spPr>
          <a:xfrm>
            <a:off x="8672431" y="3222171"/>
            <a:ext cx="2224169" cy="3014372"/>
          </a:xfrm>
          <a:custGeom>
            <a:avLst/>
            <a:gdLst>
              <a:gd name="connsiteX0" fmla="*/ 47026 w 2224169"/>
              <a:gd name="connsiteY0" fmla="*/ 0 h 3014372"/>
              <a:gd name="connsiteX1" fmla="*/ 286512 w 2224169"/>
              <a:gd name="connsiteY1" fmla="*/ 2743200 h 3014372"/>
              <a:gd name="connsiteX2" fmla="*/ 2224169 w 2224169"/>
              <a:gd name="connsiteY2" fmla="*/ 2764972 h 30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4169" h="3014372">
                <a:moveTo>
                  <a:pt x="47026" y="0"/>
                </a:moveTo>
                <a:cubicBezTo>
                  <a:pt x="-14660" y="1141185"/>
                  <a:pt x="-76345" y="2282371"/>
                  <a:pt x="286512" y="2743200"/>
                </a:cubicBezTo>
                <a:cubicBezTo>
                  <a:pt x="649369" y="3204029"/>
                  <a:pt x="1436769" y="2984500"/>
                  <a:pt x="2224169" y="276497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C24943-5C30-B600-A03E-50C3A4718FB5}"/>
              </a:ext>
            </a:extLst>
          </p:cNvPr>
          <p:cNvCxnSpPr>
            <a:cxnSpLocks/>
          </p:cNvCxnSpPr>
          <p:nvPr/>
        </p:nvCxnSpPr>
        <p:spPr>
          <a:xfrm>
            <a:off x="10994571" y="3516087"/>
            <a:ext cx="0" cy="2579914"/>
          </a:xfrm>
          <a:prstGeom prst="line">
            <a:avLst/>
          </a:prstGeom>
          <a:ln w="57150">
            <a:solidFill>
              <a:srgbClr val="156082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9ACBF68-DA84-412B-FC86-CEE7F76DDC6D}"/>
                  </a:ext>
                </a:extLst>
              </p:cNvPr>
              <p:cNvSpPr/>
              <p:nvPr/>
            </p:nvSpPr>
            <p:spPr>
              <a:xfrm>
                <a:off x="10614733" y="394153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9ACBF68-DA84-412B-FC86-CEE7F76DD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3" y="3941539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31720C9-4698-48D9-23AB-23A1EA8044A8}"/>
              </a:ext>
            </a:extLst>
          </p:cNvPr>
          <p:cNvSpPr/>
          <p:nvPr/>
        </p:nvSpPr>
        <p:spPr>
          <a:xfrm>
            <a:off x="10122798" y="4192611"/>
            <a:ext cx="458116" cy="738618"/>
          </a:xfrm>
          <a:custGeom>
            <a:avLst/>
            <a:gdLst>
              <a:gd name="connsiteX0" fmla="*/ 458116 w 458116"/>
              <a:gd name="connsiteY0" fmla="*/ 20160 h 738618"/>
              <a:gd name="connsiteX1" fmla="*/ 44459 w 458116"/>
              <a:gd name="connsiteY1" fmla="*/ 31046 h 738618"/>
              <a:gd name="connsiteX2" fmla="*/ 33573 w 458116"/>
              <a:gd name="connsiteY2" fmla="*/ 314075 h 738618"/>
              <a:gd name="connsiteX3" fmla="*/ 240402 w 458116"/>
              <a:gd name="connsiteY3" fmla="*/ 651532 h 738618"/>
              <a:gd name="connsiteX4" fmla="*/ 447231 w 458116"/>
              <a:gd name="connsiteY4" fmla="*/ 738618 h 73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116" h="738618">
                <a:moveTo>
                  <a:pt x="458116" y="20160"/>
                </a:moveTo>
                <a:cubicBezTo>
                  <a:pt x="286666" y="1110"/>
                  <a:pt x="115216" y="-17940"/>
                  <a:pt x="44459" y="31046"/>
                </a:cubicBezTo>
                <a:cubicBezTo>
                  <a:pt x="-26298" y="80032"/>
                  <a:pt x="916" y="210661"/>
                  <a:pt x="33573" y="314075"/>
                </a:cubicBezTo>
                <a:cubicBezTo>
                  <a:pt x="66230" y="417489"/>
                  <a:pt x="171459" y="580775"/>
                  <a:pt x="240402" y="651532"/>
                </a:cubicBezTo>
                <a:cubicBezTo>
                  <a:pt x="309345" y="722289"/>
                  <a:pt x="378288" y="730453"/>
                  <a:pt x="447231" y="738618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B117AF4-F85E-9144-AB4C-68285D11F355}"/>
                  </a:ext>
                </a:extLst>
              </p:cNvPr>
              <p:cNvSpPr/>
              <p:nvPr/>
            </p:nvSpPr>
            <p:spPr>
              <a:xfrm>
                <a:off x="10580917" y="476078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B117AF4-F85E-9144-AB4C-68285D11F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917" y="4760788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00775AB-33EE-CC4F-08A8-160803527E6C}"/>
                  </a:ext>
                </a:extLst>
              </p:cNvPr>
              <p:cNvSpPr/>
              <p:nvPr/>
            </p:nvSpPr>
            <p:spPr>
              <a:xfrm>
                <a:off x="10567813" y="1839005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00775AB-33EE-CC4F-08A8-160803527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813" y="1839005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DA8856-DCE5-9F77-0270-2BAA6036EF16}"/>
              </a:ext>
            </a:extLst>
          </p:cNvPr>
          <p:cNvSpPr/>
          <p:nvPr/>
        </p:nvSpPr>
        <p:spPr>
          <a:xfrm>
            <a:off x="8055429" y="3503517"/>
            <a:ext cx="2647322" cy="850769"/>
          </a:xfrm>
          <a:custGeom>
            <a:avLst/>
            <a:gdLst>
              <a:gd name="connsiteX0" fmla="*/ 0 w 2647322"/>
              <a:gd name="connsiteY0" fmla="*/ 850769 h 850769"/>
              <a:gd name="connsiteX1" fmla="*/ 185057 w 2647322"/>
              <a:gd name="connsiteY1" fmla="*/ 731026 h 850769"/>
              <a:gd name="connsiteX2" fmla="*/ 555171 w 2647322"/>
              <a:gd name="connsiteY2" fmla="*/ 687483 h 850769"/>
              <a:gd name="connsiteX3" fmla="*/ 685800 w 2647322"/>
              <a:gd name="connsiteY3" fmla="*/ 535083 h 850769"/>
              <a:gd name="connsiteX4" fmla="*/ 816428 w 2647322"/>
              <a:gd name="connsiteY4" fmla="*/ 545969 h 850769"/>
              <a:gd name="connsiteX5" fmla="*/ 1023257 w 2647322"/>
              <a:gd name="connsiteY5" fmla="*/ 393569 h 850769"/>
              <a:gd name="connsiteX6" fmla="*/ 1099457 w 2647322"/>
              <a:gd name="connsiteY6" fmla="*/ 426226 h 850769"/>
              <a:gd name="connsiteX7" fmla="*/ 1393371 w 2647322"/>
              <a:gd name="connsiteY7" fmla="*/ 360912 h 850769"/>
              <a:gd name="connsiteX8" fmla="*/ 1611085 w 2647322"/>
              <a:gd name="connsiteY8" fmla="*/ 339140 h 850769"/>
              <a:gd name="connsiteX9" fmla="*/ 1698171 w 2647322"/>
              <a:gd name="connsiteY9" fmla="*/ 219397 h 850769"/>
              <a:gd name="connsiteX10" fmla="*/ 1796142 w 2647322"/>
              <a:gd name="connsiteY10" fmla="*/ 241169 h 850769"/>
              <a:gd name="connsiteX11" fmla="*/ 1937657 w 2647322"/>
              <a:gd name="connsiteY11" fmla="*/ 208512 h 850769"/>
              <a:gd name="connsiteX12" fmla="*/ 2068285 w 2647322"/>
              <a:gd name="connsiteY12" fmla="*/ 208512 h 850769"/>
              <a:gd name="connsiteX13" fmla="*/ 2209800 w 2647322"/>
              <a:gd name="connsiteY13" fmla="*/ 164969 h 850769"/>
              <a:gd name="connsiteX14" fmla="*/ 2318657 w 2647322"/>
              <a:gd name="connsiteY14" fmla="*/ 175854 h 850769"/>
              <a:gd name="connsiteX15" fmla="*/ 2405742 w 2647322"/>
              <a:gd name="connsiteY15" fmla="*/ 143197 h 850769"/>
              <a:gd name="connsiteX16" fmla="*/ 2612571 w 2647322"/>
              <a:gd name="connsiteY16" fmla="*/ 12569 h 850769"/>
              <a:gd name="connsiteX17" fmla="*/ 2645228 w 2647322"/>
              <a:gd name="connsiteY17" fmla="*/ 12569 h 85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47322" h="850769">
                <a:moveTo>
                  <a:pt x="0" y="850769"/>
                </a:moveTo>
                <a:cubicBezTo>
                  <a:pt x="46264" y="804504"/>
                  <a:pt x="92529" y="758240"/>
                  <a:pt x="185057" y="731026"/>
                </a:cubicBezTo>
                <a:cubicBezTo>
                  <a:pt x="277585" y="703812"/>
                  <a:pt x="471714" y="720140"/>
                  <a:pt x="555171" y="687483"/>
                </a:cubicBezTo>
                <a:cubicBezTo>
                  <a:pt x="638628" y="654826"/>
                  <a:pt x="642257" y="558669"/>
                  <a:pt x="685800" y="535083"/>
                </a:cubicBezTo>
                <a:cubicBezTo>
                  <a:pt x="729343" y="511497"/>
                  <a:pt x="760185" y="569555"/>
                  <a:pt x="816428" y="545969"/>
                </a:cubicBezTo>
                <a:cubicBezTo>
                  <a:pt x="872671" y="522383"/>
                  <a:pt x="976086" y="413526"/>
                  <a:pt x="1023257" y="393569"/>
                </a:cubicBezTo>
                <a:cubicBezTo>
                  <a:pt x="1070428" y="373612"/>
                  <a:pt x="1037771" y="431669"/>
                  <a:pt x="1099457" y="426226"/>
                </a:cubicBezTo>
                <a:cubicBezTo>
                  <a:pt x="1161143" y="420783"/>
                  <a:pt x="1308100" y="375426"/>
                  <a:pt x="1393371" y="360912"/>
                </a:cubicBezTo>
                <a:cubicBezTo>
                  <a:pt x="1478642" y="346398"/>
                  <a:pt x="1560285" y="362726"/>
                  <a:pt x="1611085" y="339140"/>
                </a:cubicBezTo>
                <a:cubicBezTo>
                  <a:pt x="1661885" y="315554"/>
                  <a:pt x="1667328" y="235725"/>
                  <a:pt x="1698171" y="219397"/>
                </a:cubicBezTo>
                <a:cubicBezTo>
                  <a:pt x="1729014" y="203068"/>
                  <a:pt x="1756228" y="242983"/>
                  <a:pt x="1796142" y="241169"/>
                </a:cubicBezTo>
                <a:cubicBezTo>
                  <a:pt x="1836056" y="239355"/>
                  <a:pt x="1892300" y="213955"/>
                  <a:pt x="1937657" y="208512"/>
                </a:cubicBezTo>
                <a:cubicBezTo>
                  <a:pt x="1983014" y="203069"/>
                  <a:pt x="2022928" y="215769"/>
                  <a:pt x="2068285" y="208512"/>
                </a:cubicBezTo>
                <a:cubicBezTo>
                  <a:pt x="2113642" y="201255"/>
                  <a:pt x="2168071" y="170412"/>
                  <a:pt x="2209800" y="164969"/>
                </a:cubicBezTo>
                <a:cubicBezTo>
                  <a:pt x="2251529" y="159526"/>
                  <a:pt x="2286000" y="179483"/>
                  <a:pt x="2318657" y="175854"/>
                </a:cubicBezTo>
                <a:cubicBezTo>
                  <a:pt x="2351314" y="172225"/>
                  <a:pt x="2356756" y="170411"/>
                  <a:pt x="2405742" y="143197"/>
                </a:cubicBezTo>
                <a:cubicBezTo>
                  <a:pt x="2454728" y="115983"/>
                  <a:pt x="2612571" y="12569"/>
                  <a:pt x="2612571" y="12569"/>
                </a:cubicBezTo>
                <a:cubicBezTo>
                  <a:pt x="2652485" y="-9202"/>
                  <a:pt x="2648856" y="1683"/>
                  <a:pt x="2645228" y="12569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ED033DA-37B5-C632-EABE-0E8E29C51567}"/>
                  </a:ext>
                </a:extLst>
              </p:cNvPr>
              <p:cNvSpPr/>
              <p:nvPr/>
            </p:nvSpPr>
            <p:spPr>
              <a:xfrm>
                <a:off x="10660276" y="3302824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ED033DA-37B5-C632-EABE-0E8E29C51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276" y="3302824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E2EFC72-16EC-119B-DD3F-882E2F5973CC}"/>
              </a:ext>
            </a:extLst>
          </p:cNvPr>
          <p:cNvSpPr txBox="1"/>
          <p:nvPr/>
        </p:nvSpPr>
        <p:spPr>
          <a:xfrm rot="2043939">
            <a:off x="10708037" y="644673"/>
            <a:ext cx="147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SUBTASK</a:t>
            </a:r>
            <a:br>
              <a:rPr lang="en-US" sz="2400" b="1" dirty="0"/>
            </a:br>
            <a:r>
              <a:rPr lang="en-US" sz="2400" b="1" dirty="0"/>
              <a:t>SOLVED!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1581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6" grpId="0" animBg="1"/>
      <p:bldP spid="24" grpId="0" animBg="1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B0731-1363-1DE7-5921-6163813C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959C-A822-16EB-CA51-8FB09AB9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Step: Making progress on a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53028C-F75F-A030-3C06-4F879B634A6F}"/>
              </a:ext>
            </a:extLst>
          </p:cNvPr>
          <p:cNvSpPr/>
          <p:nvPr/>
        </p:nvSpPr>
        <p:spPr>
          <a:xfrm>
            <a:off x="2667002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42E163-24C7-2E5D-CF13-46F72A227E85}"/>
              </a:ext>
            </a:extLst>
          </p:cNvPr>
          <p:cNvSpPr/>
          <p:nvPr/>
        </p:nvSpPr>
        <p:spPr>
          <a:xfrm>
            <a:off x="4692436" y="1545027"/>
            <a:ext cx="182883" cy="5225887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3C00EC3-CD13-D6E5-E29C-909EEBC5D831}"/>
              </a:ext>
            </a:extLst>
          </p:cNvPr>
          <p:cNvSpPr/>
          <p:nvPr/>
        </p:nvSpPr>
        <p:spPr>
          <a:xfrm>
            <a:off x="7800778" y="1883679"/>
            <a:ext cx="182883" cy="4506235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F4D5C9E-3C94-A01A-8D6A-65F84AC22D23}"/>
                  </a:ext>
                </a:extLst>
              </p:cNvPr>
              <p:cNvSpPr/>
              <p:nvPr/>
            </p:nvSpPr>
            <p:spPr>
              <a:xfrm>
                <a:off x="4628254" y="4165486"/>
                <a:ext cx="489857" cy="489858"/>
              </a:xfrm>
              <a:prstGeom prst="ellipse">
                <a:avLst/>
              </a:prstGeom>
              <a:solidFill>
                <a:srgbClr val="15608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F4D5C9E-3C94-A01A-8D6A-65F84AC22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54" y="4165486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F65E41F-B6CB-D2E9-E100-37327917A917}"/>
              </a:ext>
            </a:extLst>
          </p:cNvPr>
          <p:cNvSpPr txBox="1"/>
          <p:nvPr/>
        </p:nvSpPr>
        <p:spPr>
          <a:xfrm>
            <a:off x="3758175" y="1342345"/>
            <a:ext cx="60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P’</a:t>
            </a:r>
            <a:endParaRPr lang="en-IL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10A05A-5567-1C90-200D-CCC629F298AC}"/>
              </a:ext>
            </a:extLst>
          </p:cNvPr>
          <p:cNvSpPr txBox="1"/>
          <p:nvPr/>
        </p:nvSpPr>
        <p:spPr>
          <a:xfrm>
            <a:off x="8001857" y="1387926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</a:t>
            </a:r>
            <a:endParaRPr lang="en-IL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8FB331-2725-9B10-A120-3EE168196B29}"/>
                  </a:ext>
                </a:extLst>
              </p:cNvPr>
              <p:cNvSpPr/>
              <p:nvPr/>
            </p:nvSpPr>
            <p:spPr>
              <a:xfrm>
                <a:off x="7647290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88FB331-2725-9B10-A120-3EE168196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90" y="3858299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EC30EA5-E1BD-5EBA-3E8D-B8B32CAE42A4}"/>
              </a:ext>
            </a:extLst>
          </p:cNvPr>
          <p:cNvSpPr/>
          <p:nvPr/>
        </p:nvSpPr>
        <p:spPr>
          <a:xfrm>
            <a:off x="5094516" y="2144406"/>
            <a:ext cx="3654623" cy="3624242"/>
          </a:xfrm>
          <a:custGeom>
            <a:avLst/>
            <a:gdLst>
              <a:gd name="connsiteX0" fmla="*/ 0 w 3654623"/>
              <a:gd name="connsiteY0" fmla="*/ 2394938 h 3624242"/>
              <a:gd name="connsiteX1" fmla="*/ 1458685 w 3654623"/>
              <a:gd name="connsiteY1" fmla="*/ 3516167 h 3624242"/>
              <a:gd name="connsiteX2" fmla="*/ 2667000 w 3654623"/>
              <a:gd name="connsiteY2" fmla="*/ 3527052 h 3624242"/>
              <a:gd name="connsiteX3" fmla="*/ 3570514 w 3654623"/>
              <a:gd name="connsiteY3" fmla="*/ 3048081 h 3624242"/>
              <a:gd name="connsiteX4" fmla="*/ 3483428 w 3654623"/>
              <a:gd name="connsiteY4" fmla="*/ 1469652 h 3624242"/>
              <a:gd name="connsiteX5" fmla="*/ 2405742 w 3654623"/>
              <a:gd name="connsiteY5" fmla="*/ 1001567 h 3624242"/>
              <a:gd name="connsiteX6" fmla="*/ 2405742 w 3654623"/>
              <a:gd name="connsiteY6" fmla="*/ 1001567 h 3624242"/>
              <a:gd name="connsiteX7" fmla="*/ 2057400 w 3654623"/>
              <a:gd name="connsiteY7" fmla="*/ 511710 h 3624242"/>
              <a:gd name="connsiteX8" fmla="*/ 3080657 w 3654623"/>
              <a:gd name="connsiteY8" fmla="*/ 544367 h 3624242"/>
              <a:gd name="connsiteX9" fmla="*/ 2764971 w 3654623"/>
              <a:gd name="connsiteY9" fmla="*/ 119824 h 3624242"/>
              <a:gd name="connsiteX10" fmla="*/ 1545771 w 3654623"/>
              <a:gd name="connsiteY10" fmla="*/ 87167 h 3624242"/>
              <a:gd name="connsiteX11" fmla="*/ 1175657 w 3654623"/>
              <a:gd name="connsiteY11" fmla="*/ 1175738 h 3624242"/>
              <a:gd name="connsiteX12" fmla="*/ 1436914 w 3654623"/>
              <a:gd name="connsiteY12" fmla="*/ 2220767 h 3624242"/>
              <a:gd name="connsiteX13" fmla="*/ 2188028 w 3654623"/>
              <a:gd name="connsiteY13" fmla="*/ 2830367 h 3624242"/>
              <a:gd name="connsiteX14" fmla="*/ 3058885 w 3654623"/>
              <a:gd name="connsiteY14" fmla="*/ 3015424 h 3624242"/>
              <a:gd name="connsiteX15" fmla="*/ 3069771 w 3654623"/>
              <a:gd name="connsiteY15" fmla="*/ 2525567 h 362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4623" h="3624242">
                <a:moveTo>
                  <a:pt x="0" y="2394938"/>
                </a:moveTo>
                <a:cubicBezTo>
                  <a:pt x="507092" y="2861209"/>
                  <a:pt x="1014185" y="3327481"/>
                  <a:pt x="1458685" y="3516167"/>
                </a:cubicBezTo>
                <a:cubicBezTo>
                  <a:pt x="1903185" y="3704853"/>
                  <a:pt x="2315029" y="3605066"/>
                  <a:pt x="2667000" y="3527052"/>
                </a:cubicBezTo>
                <a:cubicBezTo>
                  <a:pt x="3018972" y="3449038"/>
                  <a:pt x="3434443" y="3390981"/>
                  <a:pt x="3570514" y="3048081"/>
                </a:cubicBezTo>
                <a:cubicBezTo>
                  <a:pt x="3706585" y="2705181"/>
                  <a:pt x="3677557" y="1810738"/>
                  <a:pt x="3483428" y="1469652"/>
                </a:cubicBezTo>
                <a:cubicBezTo>
                  <a:pt x="3289299" y="1128566"/>
                  <a:pt x="2405742" y="1001567"/>
                  <a:pt x="2405742" y="1001567"/>
                </a:cubicBezTo>
                <a:lnTo>
                  <a:pt x="2405742" y="1001567"/>
                </a:lnTo>
                <a:cubicBezTo>
                  <a:pt x="2347685" y="919924"/>
                  <a:pt x="1944914" y="587910"/>
                  <a:pt x="2057400" y="511710"/>
                </a:cubicBezTo>
                <a:cubicBezTo>
                  <a:pt x="2169886" y="435510"/>
                  <a:pt x="2962729" y="609681"/>
                  <a:pt x="3080657" y="544367"/>
                </a:cubicBezTo>
                <a:cubicBezTo>
                  <a:pt x="3198586" y="479053"/>
                  <a:pt x="3020785" y="196024"/>
                  <a:pt x="2764971" y="119824"/>
                </a:cubicBezTo>
                <a:cubicBezTo>
                  <a:pt x="2509157" y="43624"/>
                  <a:pt x="1810657" y="-88819"/>
                  <a:pt x="1545771" y="87167"/>
                </a:cubicBezTo>
                <a:cubicBezTo>
                  <a:pt x="1280885" y="263153"/>
                  <a:pt x="1193800" y="820138"/>
                  <a:pt x="1175657" y="1175738"/>
                </a:cubicBezTo>
                <a:cubicBezTo>
                  <a:pt x="1157514" y="1531338"/>
                  <a:pt x="1268186" y="1944996"/>
                  <a:pt x="1436914" y="2220767"/>
                </a:cubicBezTo>
                <a:cubicBezTo>
                  <a:pt x="1605642" y="2496538"/>
                  <a:pt x="1917700" y="2697924"/>
                  <a:pt x="2188028" y="2830367"/>
                </a:cubicBezTo>
                <a:cubicBezTo>
                  <a:pt x="2458357" y="2962810"/>
                  <a:pt x="2911928" y="3066224"/>
                  <a:pt x="3058885" y="3015424"/>
                </a:cubicBezTo>
                <a:cubicBezTo>
                  <a:pt x="3205842" y="2964624"/>
                  <a:pt x="3073399" y="2610838"/>
                  <a:pt x="3069771" y="2525567"/>
                </a:cubicBezTo>
              </a:path>
            </a:pathLst>
          </a:custGeom>
          <a:noFill/>
          <a:ln w="28575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87EA97-9F09-4FBD-CFDE-42BD35026621}"/>
                  </a:ext>
                </a:extLst>
              </p:cNvPr>
              <p:cNvSpPr/>
              <p:nvPr/>
            </p:nvSpPr>
            <p:spPr>
              <a:xfrm>
                <a:off x="7714669" y="444651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87EA97-9F09-4FBD-CFDE-42BD35026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69" y="4446519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FAFB1D2-0986-E1A3-657D-291604BFE15A}"/>
                  </a:ext>
                </a:extLst>
              </p:cNvPr>
              <p:cNvSpPr/>
              <p:nvPr/>
            </p:nvSpPr>
            <p:spPr>
              <a:xfrm>
                <a:off x="7756928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FAFB1D2-0986-E1A3-657D-291604BFE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928" y="5317675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478BBF-C782-A248-DAE7-E1233BB50067}"/>
              </a:ext>
            </a:extLst>
          </p:cNvPr>
          <p:cNvSpPr txBox="1"/>
          <p:nvPr/>
        </p:nvSpPr>
        <p:spPr>
          <a:xfrm>
            <a:off x="9285516" y="2751959"/>
            <a:ext cx="245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Reminder: </a:t>
            </a:r>
            <a:br>
              <a:rPr lang="en-US" sz="2400" u="sng" dirty="0"/>
            </a:br>
            <a:r>
              <a:rPr lang="en-US" sz="2400" dirty="0"/>
              <a:t>we want this</a:t>
            </a:r>
            <a:endParaRPr lang="en-IL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A07C72-0919-8694-1522-6FE695984203}"/>
              </a:ext>
            </a:extLst>
          </p:cNvPr>
          <p:cNvCxnSpPr/>
          <p:nvPr/>
        </p:nvCxnSpPr>
        <p:spPr>
          <a:xfrm flipH="1">
            <a:off x="8204526" y="3486448"/>
            <a:ext cx="1450179" cy="1093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B0EBE3D-BF80-C0CB-2A71-5A726C240318}"/>
              </a:ext>
            </a:extLst>
          </p:cNvPr>
          <p:cNvSpPr txBox="1"/>
          <p:nvPr/>
        </p:nvSpPr>
        <p:spPr>
          <a:xfrm>
            <a:off x="9340986" y="5331771"/>
            <a:ext cx="245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are here</a:t>
            </a:r>
            <a:endParaRPr lang="en-IL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614A7D-8362-237C-61B5-EE038BA422B8}"/>
              </a:ext>
            </a:extLst>
          </p:cNvPr>
          <p:cNvCxnSpPr>
            <a:cxnSpLocks/>
          </p:cNvCxnSpPr>
          <p:nvPr/>
        </p:nvCxnSpPr>
        <p:spPr>
          <a:xfrm flipH="1">
            <a:off x="8246785" y="5580145"/>
            <a:ext cx="1407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9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9D8E2-7612-3D8D-377D-B614E3D91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B7C0-9D29-9BC1-DDC7-EF53A21C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Step: Making progress on a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5D3E60-EE2A-3DAA-CEB5-400C400186E2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37ABE30-B146-304A-01D1-210B0032931D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39F2F1-651F-9EFF-11CE-20ABF80B88C8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39F2F1-651F-9EFF-11CE-20ABF80B8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A951313-7C3A-2310-5063-F33FFE1F7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Next subtask: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𝑓𝑖𝑟𝑠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A951313-7C3A-2310-5063-F33FFE1F7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  <a:blipFill>
                <a:blip r:embed="rId3"/>
                <a:stretch>
                  <a:fillRect l="-1865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2B69BF-C0C1-EB51-2028-1B74AB87C195}"/>
              </a:ext>
            </a:extLst>
          </p:cNvPr>
          <p:cNvSpPr/>
          <p:nvPr/>
        </p:nvSpPr>
        <p:spPr>
          <a:xfrm>
            <a:off x="7897016" y="2742600"/>
            <a:ext cx="2217231" cy="2820000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7231" h="2820000">
                <a:moveTo>
                  <a:pt x="1366727" y="2820000"/>
                </a:moveTo>
                <a:cubicBezTo>
                  <a:pt x="1735934" y="2661250"/>
                  <a:pt x="2105141" y="2502500"/>
                  <a:pt x="2194041" y="2112429"/>
                </a:cubicBezTo>
                <a:cubicBezTo>
                  <a:pt x="2282941" y="1722357"/>
                  <a:pt x="2101513" y="831542"/>
                  <a:pt x="1900127" y="479571"/>
                </a:cubicBezTo>
                <a:cubicBezTo>
                  <a:pt x="1698741" y="127599"/>
                  <a:pt x="1288713" y="13300"/>
                  <a:pt x="985727" y="600"/>
                </a:cubicBezTo>
                <a:cubicBezTo>
                  <a:pt x="682741" y="-12100"/>
                  <a:pt x="234613" y="178399"/>
                  <a:pt x="82213" y="403371"/>
                </a:cubicBezTo>
                <a:cubicBezTo>
                  <a:pt x="-70187" y="628342"/>
                  <a:pt x="27784" y="1110943"/>
                  <a:pt x="71327" y="1350429"/>
                </a:cubicBezTo>
                <a:cubicBezTo>
                  <a:pt x="114870" y="1589915"/>
                  <a:pt x="216470" y="1738686"/>
                  <a:pt x="343470" y="1840286"/>
                </a:cubicBezTo>
                <a:cubicBezTo>
                  <a:pt x="470470" y="1941886"/>
                  <a:pt x="651898" y="1950957"/>
                  <a:pt x="833327" y="1960029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F74E6F-5315-AABD-4251-DC179B9CC3CA}"/>
                  </a:ext>
                </a:extLst>
              </p:cNvPr>
              <p:cNvSpPr/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6F74E6F-5315-AABD-4251-DC179B9CC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6447097-E8B0-EFDA-595D-7CDCA681167A}"/>
                  </a:ext>
                </a:extLst>
              </p:cNvPr>
              <p:cNvSpPr/>
              <p:nvPr/>
            </p:nvSpPr>
            <p:spPr>
              <a:xfrm>
                <a:off x="8760702" y="4465520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6447097-E8B0-EFDA-595D-7CDCA6811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702" y="4465520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C95B712-D17B-52CE-5E68-22D9B4A3E967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C95B712-D17B-52CE-5E68-22D9B4A3E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66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A9232-43F7-50CD-1CBC-0ADCB99F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B6F3-CDF5-5325-7EDA-43D58E74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47A5DD-A45C-53CE-37E0-3C4F99F067DD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E8599DF-C251-0301-C2BB-EE2AD3C8C73E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78AD970-B64C-1326-E24E-8F945543EE48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78AD970-B64C-1326-E24E-8F945543E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94934F3-5D46-1AD3-DB81-6CBEE0D86E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Sub-subtask:</a:t>
                </a:r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firs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via a path ‘</a:t>
                </a:r>
                <a:r>
                  <a:rPr lang="en-US" i="1" dirty="0"/>
                  <a:t>internally</a:t>
                </a:r>
                <a:r>
                  <a:rPr lang="en-US" dirty="0"/>
                  <a:t> </a:t>
                </a:r>
                <a:r>
                  <a:rPr lang="en-US" i="1" dirty="0"/>
                  <a:t>disjoint</a:t>
                </a:r>
                <a:r>
                  <a:rPr lang="en-US" dirty="0"/>
                  <a:t>’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b="0" dirty="0"/>
                </a:br>
                <a:endParaRPr lang="en-US" b="0" dirty="0"/>
              </a:p>
              <a:p>
                <a:r>
                  <a:rPr lang="en-US" dirty="0"/>
                  <a:t>‘</a:t>
                </a:r>
                <a:r>
                  <a:rPr lang="en-US" i="1" dirty="0"/>
                  <a:t>Internally disjoint’: Allowed to</a:t>
                </a:r>
                <a:br>
                  <a:rPr lang="en-US" i="1" dirty="0"/>
                </a:br>
                <a:r>
                  <a:rPr lang="en-US" i="1" dirty="0"/>
                  <a:t>start by going down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.</a:t>
                </a:r>
                <a:br>
                  <a:rPr lang="en-US" i="1" dirty="0"/>
                </a:br>
                <a:r>
                  <a:rPr lang="en-US" i="1" dirty="0"/>
                  <a:t>Other than that- Disjoint.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94934F3-5D46-1AD3-DB81-6CBEE0D86E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  <a:blipFill>
                <a:blip r:embed="rId3"/>
                <a:stretch>
                  <a:fillRect l="-1865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1F61540-AEC8-0094-FBD3-0ECF587A9A6C}"/>
              </a:ext>
            </a:extLst>
          </p:cNvPr>
          <p:cNvSpPr/>
          <p:nvPr/>
        </p:nvSpPr>
        <p:spPr>
          <a:xfrm>
            <a:off x="9241973" y="2743200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FB652D4-5BB4-CF1B-25D0-8662E7BBDB11}"/>
                  </a:ext>
                </a:extLst>
              </p:cNvPr>
              <p:cNvSpPr/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FB652D4-5BB4-CF1B-25D0-8662E7BBD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DF6CB8-FC9C-AA8E-8EB0-AFD20EFEB040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DF6CB8-FC9C-AA8E-8EB0-AFD20EFEB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1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C0CE8-AEAB-A242-18E4-90BC9B0FB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D8D1-F187-6AA8-58B0-FD7E9C14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C9C230-D392-FA51-F81E-450338A75446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4C9F860-724B-9934-AD81-9CDB99BC58FA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8B737CD-0D5C-0AFF-95B3-FB6BD37BC198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8B737CD-0D5C-0AFF-95B3-FB6BD37BC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0A8A1AC-2550-A5C0-05A2-943B372A1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Subproblem:</a:t>
                </a:r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firs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via a path ‘</a:t>
                </a:r>
                <a:r>
                  <a:rPr lang="en-US" i="1" dirty="0"/>
                  <a:t>internally</a:t>
                </a:r>
                <a:r>
                  <a:rPr lang="en-US" dirty="0"/>
                  <a:t> </a:t>
                </a:r>
                <a:r>
                  <a:rPr lang="en-US" i="1" dirty="0"/>
                  <a:t>disjoint</a:t>
                </a:r>
                <a:r>
                  <a:rPr lang="en-US" dirty="0"/>
                  <a:t>’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b="0" dirty="0"/>
                </a:br>
                <a:endParaRPr lang="en-US" b="0" dirty="0"/>
              </a:p>
              <a:p>
                <a:r>
                  <a:rPr lang="en-US" dirty="0"/>
                  <a:t>‘</a:t>
                </a:r>
                <a:r>
                  <a:rPr lang="en-US" i="1" dirty="0"/>
                  <a:t>Internally disjoint’: Allowed to</a:t>
                </a:r>
                <a:br>
                  <a:rPr lang="en-US" i="1" dirty="0"/>
                </a:br>
                <a:r>
                  <a:rPr lang="en-US" i="1" dirty="0"/>
                  <a:t>start by going down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.</a:t>
                </a:r>
                <a:br>
                  <a:rPr lang="en-US" i="1" dirty="0"/>
                </a:br>
                <a:r>
                  <a:rPr lang="en-US" i="1" dirty="0"/>
                  <a:t>Other than that- Disjoint.</a:t>
                </a:r>
                <a:endParaRPr lang="en-US" dirty="0"/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0A8A1AC-2550-A5C0-05A2-943B372A1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  <a:blipFill>
                <a:blip r:embed="rId3"/>
                <a:stretch>
                  <a:fillRect l="-1865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3E3786-DFE3-F0D3-EA45-5782C3C7E341}"/>
              </a:ext>
            </a:extLst>
          </p:cNvPr>
          <p:cNvSpPr/>
          <p:nvPr/>
        </p:nvSpPr>
        <p:spPr>
          <a:xfrm>
            <a:off x="9241973" y="2743200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22A29E-6EBC-A931-1616-83F291FC8E5E}"/>
                  </a:ext>
                </a:extLst>
              </p:cNvPr>
              <p:cNvSpPr/>
              <p:nvPr/>
            </p:nvSpPr>
            <p:spPr>
              <a:xfrm>
                <a:off x="8822870" y="451994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22A29E-6EBC-A931-1616-83F291FC8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870" y="4519948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AC1242-8B0F-7017-7707-E621649D263B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AC1242-8B0F-7017-7707-E621649D2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6ABC414-CD06-1A92-D8F1-19D66D87E1E8}"/>
              </a:ext>
            </a:extLst>
          </p:cNvPr>
          <p:cNvSpPr/>
          <p:nvPr/>
        </p:nvSpPr>
        <p:spPr>
          <a:xfrm>
            <a:off x="9026497" y="5050971"/>
            <a:ext cx="215474" cy="659953"/>
          </a:xfrm>
          <a:custGeom>
            <a:avLst/>
            <a:gdLst>
              <a:gd name="connsiteX0" fmla="*/ 63074 w 215474"/>
              <a:gd name="connsiteY0" fmla="*/ 0 h 659953"/>
              <a:gd name="connsiteX1" fmla="*/ 41303 w 215474"/>
              <a:gd name="connsiteY1" fmla="*/ 370115 h 659953"/>
              <a:gd name="connsiteX2" fmla="*/ 8646 w 215474"/>
              <a:gd name="connsiteY2" fmla="*/ 653143 h 659953"/>
              <a:gd name="connsiteX3" fmla="*/ 215474 w 215474"/>
              <a:gd name="connsiteY3" fmla="*/ 544286 h 6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74" h="659953">
                <a:moveTo>
                  <a:pt x="63074" y="0"/>
                </a:moveTo>
                <a:cubicBezTo>
                  <a:pt x="56724" y="130629"/>
                  <a:pt x="50374" y="261258"/>
                  <a:pt x="41303" y="370115"/>
                </a:cubicBezTo>
                <a:cubicBezTo>
                  <a:pt x="32232" y="478972"/>
                  <a:pt x="-20382" y="624115"/>
                  <a:pt x="8646" y="653143"/>
                </a:cubicBezTo>
                <a:cubicBezTo>
                  <a:pt x="37674" y="682171"/>
                  <a:pt x="126574" y="613228"/>
                  <a:pt x="215474" y="54428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23EBDC-6902-0E8C-CD91-F0B4F4BDB798}"/>
              </a:ext>
            </a:extLst>
          </p:cNvPr>
          <p:cNvCxnSpPr>
            <a:cxnSpLocks/>
          </p:cNvCxnSpPr>
          <p:nvPr/>
        </p:nvCxnSpPr>
        <p:spPr>
          <a:xfrm flipH="1">
            <a:off x="10159140" y="3429000"/>
            <a:ext cx="454431" cy="4292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E460FD-B505-FC65-9262-B7961F61DD33}"/>
              </a:ext>
            </a:extLst>
          </p:cNvPr>
          <p:cNvSpPr txBox="1"/>
          <p:nvPr/>
        </p:nvSpPr>
        <p:spPr>
          <a:xfrm rot="2788816">
            <a:off x="9780303" y="3107035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‘internally disjoint’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1673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0B90-C743-AA54-7F39-B235DB7D7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EC79-05C2-7E41-08C9-B0414735C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7491B5-EFC7-BB52-1D02-DE49C2A4B173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0E5353-77CD-0E55-9E5A-EDD48B67BA71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794E188-B82F-8760-6F45-E5D13F6BB097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794E188-B82F-8760-6F45-E5D13F6BB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0D3232A-3273-550B-41AF-FEB91C2642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5032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Fix f.</a:t>
                </a:r>
                <a:br>
                  <a:rPr lang="en-US" b="1" dirty="0"/>
                </a:br>
                <a:endParaRPr lang="en-US" b="1" dirty="0"/>
              </a:p>
              <a:p>
                <a:r>
                  <a:rPr lang="en-US" b="1" dirty="0"/>
                  <a:t>Assume:</a:t>
                </a:r>
                <a:r>
                  <a:rPr lang="en-US" dirty="0"/>
                  <a:t> the ‘disjoint’ part of</a:t>
                </a:r>
                <a:br>
                  <a:rPr lang="en-US" dirty="0"/>
                </a:br>
                <a:r>
                  <a:rPr lang="en-US" dirty="0"/>
                  <a:t>the path goes to the right.</a:t>
                </a:r>
                <a:br>
                  <a:rPr lang="en-US" b="1" dirty="0"/>
                </a:br>
                <a:endParaRPr lang="en-US" b="1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that:</a:t>
                </a:r>
                <a:br>
                  <a:rPr lang="en-US" dirty="0"/>
                </a:br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first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)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can not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sz="2000" dirty="0"/>
                  <a:t>(or nothing can reach above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0D3232A-3273-550B-41AF-FEB91C2642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5032375"/>
              </a:xfrm>
              <a:blipFill>
                <a:blip r:embed="rId3"/>
                <a:stretch>
                  <a:fillRect l="-1865" t="-20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5FD052-5BDC-4519-4747-3102A3810E15}"/>
              </a:ext>
            </a:extLst>
          </p:cNvPr>
          <p:cNvSpPr/>
          <p:nvPr/>
        </p:nvSpPr>
        <p:spPr>
          <a:xfrm>
            <a:off x="9241973" y="2743200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DF291A-E214-D8EE-2371-729293A46A0C}"/>
                  </a:ext>
                </a:extLst>
              </p:cNvPr>
              <p:cNvSpPr/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DF291A-E214-D8EE-2371-729293A46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563A90E-0EFE-71C8-442B-CE1FBE7AB504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563A90E-0EFE-71C8-442B-CE1FBE7AB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8491F9-2C0E-DBC4-A727-CDF84708AC99}"/>
              </a:ext>
            </a:extLst>
          </p:cNvPr>
          <p:cNvCxnSpPr>
            <a:cxnSpLocks/>
          </p:cNvCxnSpPr>
          <p:nvPr/>
        </p:nvCxnSpPr>
        <p:spPr>
          <a:xfrm>
            <a:off x="8055429" y="4822371"/>
            <a:ext cx="757412" cy="6096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9B1676-6A07-02D6-38BA-7A222C4A65DE}"/>
                  </a:ext>
                </a:extLst>
              </p:cNvPr>
              <p:cNvSpPr txBox="1"/>
              <p:nvPr/>
            </p:nvSpPr>
            <p:spPr>
              <a:xfrm>
                <a:off x="6491950" y="4389966"/>
                <a:ext cx="2283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Last that reaches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9B1676-6A07-02D6-38BA-7A222C4A6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950" y="4389966"/>
                <a:ext cx="2283702" cy="400110"/>
              </a:xfrm>
              <a:prstGeom prst="rect">
                <a:avLst/>
              </a:prstGeom>
              <a:blipFill>
                <a:blip r:embed="rId6"/>
                <a:stretch>
                  <a:fillRect l="-2933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722D39-9CA4-19B8-697C-89E95031749E}"/>
              </a:ext>
            </a:extLst>
          </p:cNvPr>
          <p:cNvSpPr/>
          <p:nvPr/>
        </p:nvSpPr>
        <p:spPr>
          <a:xfrm>
            <a:off x="9296402" y="3396342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14CD004-7071-C248-BEB4-11739EE66802}"/>
                  </a:ext>
                </a:extLst>
              </p:cNvPr>
              <p:cNvSpPr/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14CD004-7071-C248-BEB4-11739EE66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D768C9E-3710-D705-45B2-38A2BE8D6123}"/>
                  </a:ext>
                </a:extLst>
              </p:cNvPr>
              <p:cNvSpPr/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D768C9E-3710-D705-45B2-38A2BE8D6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 r="-36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C08797-E18E-DC4D-93DD-22C1504469BD}"/>
              </a:ext>
            </a:extLst>
          </p:cNvPr>
          <p:cNvCxnSpPr>
            <a:cxnSpLocks/>
          </p:cNvCxnSpPr>
          <p:nvPr/>
        </p:nvCxnSpPr>
        <p:spPr>
          <a:xfrm>
            <a:off x="8055738" y="5655130"/>
            <a:ext cx="757412" cy="6096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C5016C-8290-9040-73FF-51C827151FA8}"/>
                  </a:ext>
                </a:extLst>
              </p:cNvPr>
              <p:cNvSpPr txBox="1"/>
              <p:nvPr/>
            </p:nvSpPr>
            <p:spPr>
              <a:xfrm>
                <a:off x="6435943" y="5096638"/>
                <a:ext cx="16879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Assume:</a:t>
                </a:r>
                <a:br>
                  <a:rPr lang="en-US" sz="2000" dirty="0"/>
                </a:br>
                <a:r>
                  <a:rPr lang="en-US" sz="2000" dirty="0"/>
                  <a:t> 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C5016C-8290-9040-73FF-51C827151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943" y="5096638"/>
                <a:ext cx="1687998" cy="707886"/>
              </a:xfrm>
              <a:prstGeom prst="rect">
                <a:avLst/>
              </a:prstGeom>
              <a:blipFill>
                <a:blip r:embed="rId9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74C9BAA-911D-E20D-1F32-C3CF0056C818}"/>
              </a:ext>
            </a:extLst>
          </p:cNvPr>
          <p:cNvSpPr/>
          <p:nvPr/>
        </p:nvSpPr>
        <p:spPr>
          <a:xfrm>
            <a:off x="9274629" y="2775857"/>
            <a:ext cx="883616" cy="3439886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EE061-6646-09D6-7B7C-14CCEA6994A8}"/>
              </a:ext>
            </a:extLst>
          </p:cNvPr>
          <p:cNvSpPr txBox="1"/>
          <p:nvPr/>
        </p:nvSpPr>
        <p:spPr>
          <a:xfrm rot="2711244">
            <a:off x="9570831" y="3105498"/>
            <a:ext cx="224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Can reach c:</a:t>
            </a:r>
            <a:br>
              <a:rPr lang="en-US" sz="2000" dirty="0"/>
            </a:br>
            <a:r>
              <a:rPr lang="en-US" sz="2000" dirty="0"/>
              <a:t>Contradiction!</a:t>
            </a:r>
            <a:endParaRPr lang="en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A7ECAF-DED5-F8D3-C382-F012351099CD}"/>
                  </a:ext>
                </a:extLst>
              </p:cNvPr>
              <p:cNvSpPr txBox="1"/>
              <p:nvPr/>
            </p:nvSpPr>
            <p:spPr>
              <a:xfrm>
                <a:off x="6061619" y="2586000"/>
                <a:ext cx="2707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First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A7ECAF-DED5-F8D3-C382-F01235109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619" y="2586000"/>
                <a:ext cx="2707985" cy="400110"/>
              </a:xfrm>
              <a:prstGeom prst="rect">
                <a:avLst/>
              </a:prstGeom>
              <a:blipFill>
                <a:blip r:embed="rId10"/>
                <a:stretch>
                  <a:fillRect l="-2247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649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5" grpId="0" animBg="1"/>
      <p:bldP spid="11" grpId="0"/>
      <p:bldP spid="12" grpId="0" animBg="1"/>
      <p:bldP spid="14" grpId="0" animBg="1"/>
      <p:bldP spid="16" grpId="0" animBg="1"/>
      <p:bldP spid="18" grpId="0"/>
      <p:bldP spid="19" grpId="0" animBg="1"/>
      <p:bldP spid="20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33C6D-98A3-C7D3-20DB-110A704D5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A9B4-3CED-D586-3CD7-175E3B24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C0487E-5FE0-B775-EE45-DD76CBAE1ADE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39560B-8E6F-C2D6-EABB-F822B47B9138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CDA7E0A-D443-354E-C5A0-75B8EF1C75B0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CDA7E0A-D443-354E-C5A0-75B8EF1C7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351125-DB1E-8858-C38C-A12C175DA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such that:</a:t>
                </a:r>
                <a:br>
                  <a:rPr lang="en-US" dirty="0"/>
                </a:br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(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reach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)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..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can not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: all we need!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Furthermore: </a:t>
                </a:r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firs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That is the final answer for b!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E351125-DB1E-8858-C38C-A12C175DA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  <a:blipFill>
                <a:blip r:embed="rId3"/>
                <a:stretch>
                  <a:fillRect l="-1865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9C43FF-BB77-AF1B-C432-D2CF99295F1A}"/>
              </a:ext>
            </a:extLst>
          </p:cNvPr>
          <p:cNvSpPr/>
          <p:nvPr/>
        </p:nvSpPr>
        <p:spPr>
          <a:xfrm>
            <a:off x="9241973" y="2743200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EB065EF-FDE7-3272-18D0-AD16ADD92001}"/>
                  </a:ext>
                </a:extLst>
              </p:cNvPr>
              <p:cNvSpPr/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EB065EF-FDE7-3272-18D0-AD16ADD92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E08025F-B23A-9495-3F55-4124CA36FCE4}"/>
              </a:ext>
            </a:extLst>
          </p:cNvPr>
          <p:cNvSpPr/>
          <p:nvPr/>
        </p:nvSpPr>
        <p:spPr>
          <a:xfrm>
            <a:off x="7677654" y="1496480"/>
            <a:ext cx="1697835" cy="3304120"/>
          </a:xfrm>
          <a:custGeom>
            <a:avLst/>
            <a:gdLst>
              <a:gd name="connsiteX0" fmla="*/ 1052689 w 1697835"/>
              <a:gd name="connsiteY0" fmla="*/ 1322920 h 3304120"/>
              <a:gd name="connsiteX1" fmla="*/ 878517 w 1697835"/>
              <a:gd name="connsiteY1" fmla="*/ 1224949 h 3304120"/>
              <a:gd name="connsiteX2" fmla="*/ 802317 w 1697835"/>
              <a:gd name="connsiteY2" fmla="*/ 1007234 h 3304120"/>
              <a:gd name="connsiteX3" fmla="*/ 976489 w 1697835"/>
              <a:gd name="connsiteY3" fmla="*/ 909263 h 3304120"/>
              <a:gd name="connsiteX4" fmla="*/ 1226860 w 1697835"/>
              <a:gd name="connsiteY4" fmla="*/ 854834 h 3304120"/>
              <a:gd name="connsiteX5" fmla="*/ 1499003 w 1697835"/>
              <a:gd name="connsiteY5" fmla="*/ 822177 h 3304120"/>
              <a:gd name="connsiteX6" fmla="*/ 1684060 w 1697835"/>
              <a:gd name="connsiteY6" fmla="*/ 735091 h 3304120"/>
              <a:gd name="connsiteX7" fmla="*/ 1651403 w 1697835"/>
              <a:gd name="connsiteY7" fmla="*/ 604463 h 3304120"/>
              <a:gd name="connsiteX8" fmla="*/ 1390146 w 1697835"/>
              <a:gd name="connsiteY8" fmla="*/ 539149 h 3304120"/>
              <a:gd name="connsiteX9" fmla="*/ 1041803 w 1697835"/>
              <a:gd name="connsiteY9" fmla="*/ 550034 h 3304120"/>
              <a:gd name="connsiteX10" fmla="*/ 867632 w 1697835"/>
              <a:gd name="connsiteY10" fmla="*/ 539149 h 3304120"/>
              <a:gd name="connsiteX11" fmla="*/ 845860 w 1697835"/>
              <a:gd name="connsiteY11" fmla="*/ 375863 h 3304120"/>
              <a:gd name="connsiteX12" fmla="*/ 976489 w 1697835"/>
              <a:gd name="connsiteY12" fmla="*/ 299663 h 3304120"/>
              <a:gd name="connsiteX13" fmla="*/ 1139775 w 1697835"/>
              <a:gd name="connsiteY13" fmla="*/ 267006 h 3304120"/>
              <a:gd name="connsiteX14" fmla="*/ 1313946 w 1697835"/>
              <a:gd name="connsiteY14" fmla="*/ 267006 h 3304120"/>
              <a:gd name="connsiteX15" fmla="*/ 1553432 w 1697835"/>
              <a:gd name="connsiteY15" fmla="*/ 234349 h 3304120"/>
              <a:gd name="connsiteX16" fmla="*/ 1542546 w 1697835"/>
              <a:gd name="connsiteY16" fmla="*/ 71063 h 3304120"/>
              <a:gd name="connsiteX17" fmla="*/ 1357489 w 1697835"/>
              <a:gd name="connsiteY17" fmla="*/ 5749 h 3304120"/>
              <a:gd name="connsiteX18" fmla="*/ 1118003 w 1697835"/>
              <a:gd name="connsiteY18" fmla="*/ 5749 h 3304120"/>
              <a:gd name="connsiteX19" fmla="*/ 900289 w 1697835"/>
              <a:gd name="connsiteY19" fmla="*/ 27520 h 3304120"/>
              <a:gd name="connsiteX20" fmla="*/ 639032 w 1697835"/>
              <a:gd name="connsiteY20" fmla="*/ 136377 h 3304120"/>
              <a:gd name="connsiteX21" fmla="*/ 475746 w 1697835"/>
              <a:gd name="connsiteY21" fmla="*/ 234349 h 3304120"/>
              <a:gd name="connsiteX22" fmla="*/ 312460 w 1697835"/>
              <a:gd name="connsiteY22" fmla="*/ 354091 h 3304120"/>
              <a:gd name="connsiteX23" fmla="*/ 170946 w 1697835"/>
              <a:gd name="connsiteY23" fmla="*/ 495606 h 3304120"/>
              <a:gd name="connsiteX24" fmla="*/ 116517 w 1697835"/>
              <a:gd name="connsiteY24" fmla="*/ 571806 h 3304120"/>
              <a:gd name="connsiteX25" fmla="*/ 105632 w 1697835"/>
              <a:gd name="connsiteY25" fmla="*/ 756863 h 3304120"/>
              <a:gd name="connsiteX26" fmla="*/ 94746 w 1697835"/>
              <a:gd name="connsiteY26" fmla="*/ 920149 h 3304120"/>
              <a:gd name="connsiteX27" fmla="*/ 18546 w 1697835"/>
              <a:gd name="connsiteY27" fmla="*/ 1159634 h 3304120"/>
              <a:gd name="connsiteX28" fmla="*/ 7660 w 1697835"/>
              <a:gd name="connsiteY28" fmla="*/ 1410006 h 3304120"/>
              <a:gd name="connsiteX29" fmla="*/ 116517 w 1697835"/>
              <a:gd name="connsiteY29" fmla="*/ 1682149 h 3304120"/>
              <a:gd name="connsiteX30" fmla="*/ 170946 w 1697835"/>
              <a:gd name="connsiteY30" fmla="*/ 2041377 h 3304120"/>
              <a:gd name="connsiteX31" fmla="*/ 149175 w 1697835"/>
              <a:gd name="connsiteY31" fmla="*/ 2509463 h 3304120"/>
              <a:gd name="connsiteX32" fmla="*/ 225375 w 1697835"/>
              <a:gd name="connsiteY32" fmla="*/ 2705406 h 3304120"/>
              <a:gd name="connsiteX33" fmla="*/ 323346 w 1697835"/>
              <a:gd name="connsiteY33" fmla="*/ 2825149 h 3304120"/>
              <a:gd name="connsiteX34" fmla="*/ 399546 w 1697835"/>
              <a:gd name="connsiteY34" fmla="*/ 2977549 h 3304120"/>
              <a:gd name="connsiteX35" fmla="*/ 443089 w 1697835"/>
              <a:gd name="connsiteY35" fmla="*/ 3086406 h 3304120"/>
              <a:gd name="connsiteX36" fmla="*/ 464860 w 1697835"/>
              <a:gd name="connsiteY36" fmla="*/ 3140834 h 3304120"/>
              <a:gd name="connsiteX37" fmla="*/ 519289 w 1697835"/>
              <a:gd name="connsiteY37" fmla="*/ 3206149 h 3304120"/>
              <a:gd name="connsiteX38" fmla="*/ 617260 w 1697835"/>
              <a:gd name="connsiteY38" fmla="*/ 3238806 h 3304120"/>
              <a:gd name="connsiteX39" fmla="*/ 737003 w 1697835"/>
              <a:gd name="connsiteY39" fmla="*/ 3260577 h 3304120"/>
              <a:gd name="connsiteX40" fmla="*/ 1074460 w 1697835"/>
              <a:gd name="connsiteY40" fmla="*/ 3304120 h 330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97835" h="3304120">
                <a:moveTo>
                  <a:pt x="1052689" y="1322920"/>
                </a:moveTo>
                <a:cubicBezTo>
                  <a:pt x="986467" y="1300241"/>
                  <a:pt x="920246" y="1277563"/>
                  <a:pt x="878517" y="1224949"/>
                </a:cubicBezTo>
                <a:cubicBezTo>
                  <a:pt x="836788" y="1172335"/>
                  <a:pt x="785988" y="1059848"/>
                  <a:pt x="802317" y="1007234"/>
                </a:cubicBezTo>
                <a:cubicBezTo>
                  <a:pt x="818646" y="954620"/>
                  <a:pt x="905732" y="934663"/>
                  <a:pt x="976489" y="909263"/>
                </a:cubicBezTo>
                <a:cubicBezTo>
                  <a:pt x="1047246" y="883863"/>
                  <a:pt x="1139774" y="869348"/>
                  <a:pt x="1226860" y="854834"/>
                </a:cubicBezTo>
                <a:cubicBezTo>
                  <a:pt x="1313946" y="840320"/>
                  <a:pt x="1422803" y="842134"/>
                  <a:pt x="1499003" y="822177"/>
                </a:cubicBezTo>
                <a:cubicBezTo>
                  <a:pt x="1575203" y="802220"/>
                  <a:pt x="1658660" y="771377"/>
                  <a:pt x="1684060" y="735091"/>
                </a:cubicBezTo>
                <a:cubicBezTo>
                  <a:pt x="1709460" y="698805"/>
                  <a:pt x="1700389" y="637120"/>
                  <a:pt x="1651403" y="604463"/>
                </a:cubicBezTo>
                <a:cubicBezTo>
                  <a:pt x="1602417" y="571806"/>
                  <a:pt x="1491746" y="548221"/>
                  <a:pt x="1390146" y="539149"/>
                </a:cubicBezTo>
                <a:cubicBezTo>
                  <a:pt x="1288546" y="530077"/>
                  <a:pt x="1128889" y="550034"/>
                  <a:pt x="1041803" y="550034"/>
                </a:cubicBezTo>
                <a:cubicBezTo>
                  <a:pt x="954717" y="550034"/>
                  <a:pt x="900289" y="568177"/>
                  <a:pt x="867632" y="539149"/>
                </a:cubicBezTo>
                <a:cubicBezTo>
                  <a:pt x="834975" y="510121"/>
                  <a:pt x="827717" y="415777"/>
                  <a:pt x="845860" y="375863"/>
                </a:cubicBezTo>
                <a:cubicBezTo>
                  <a:pt x="864003" y="335949"/>
                  <a:pt x="927503" y="317806"/>
                  <a:pt x="976489" y="299663"/>
                </a:cubicBezTo>
                <a:cubicBezTo>
                  <a:pt x="1025475" y="281520"/>
                  <a:pt x="1083532" y="272449"/>
                  <a:pt x="1139775" y="267006"/>
                </a:cubicBezTo>
                <a:cubicBezTo>
                  <a:pt x="1196018" y="261563"/>
                  <a:pt x="1245003" y="272449"/>
                  <a:pt x="1313946" y="267006"/>
                </a:cubicBezTo>
                <a:cubicBezTo>
                  <a:pt x="1382889" y="261563"/>
                  <a:pt x="1515332" y="267006"/>
                  <a:pt x="1553432" y="234349"/>
                </a:cubicBezTo>
                <a:cubicBezTo>
                  <a:pt x="1591532" y="201692"/>
                  <a:pt x="1575203" y="109163"/>
                  <a:pt x="1542546" y="71063"/>
                </a:cubicBezTo>
                <a:cubicBezTo>
                  <a:pt x="1509889" y="32963"/>
                  <a:pt x="1428246" y="16635"/>
                  <a:pt x="1357489" y="5749"/>
                </a:cubicBezTo>
                <a:cubicBezTo>
                  <a:pt x="1286732" y="-5137"/>
                  <a:pt x="1194203" y="2120"/>
                  <a:pt x="1118003" y="5749"/>
                </a:cubicBezTo>
                <a:cubicBezTo>
                  <a:pt x="1041803" y="9378"/>
                  <a:pt x="980117" y="5749"/>
                  <a:pt x="900289" y="27520"/>
                </a:cubicBezTo>
                <a:cubicBezTo>
                  <a:pt x="820460" y="49291"/>
                  <a:pt x="709789" y="101906"/>
                  <a:pt x="639032" y="136377"/>
                </a:cubicBezTo>
                <a:cubicBezTo>
                  <a:pt x="568275" y="170848"/>
                  <a:pt x="530175" y="198063"/>
                  <a:pt x="475746" y="234349"/>
                </a:cubicBezTo>
                <a:cubicBezTo>
                  <a:pt x="421317" y="270635"/>
                  <a:pt x="363260" y="310548"/>
                  <a:pt x="312460" y="354091"/>
                </a:cubicBezTo>
                <a:cubicBezTo>
                  <a:pt x="261660" y="397634"/>
                  <a:pt x="203603" y="459320"/>
                  <a:pt x="170946" y="495606"/>
                </a:cubicBezTo>
                <a:cubicBezTo>
                  <a:pt x="138289" y="531892"/>
                  <a:pt x="127403" y="528263"/>
                  <a:pt x="116517" y="571806"/>
                </a:cubicBezTo>
                <a:cubicBezTo>
                  <a:pt x="105631" y="615349"/>
                  <a:pt x="109260" y="698806"/>
                  <a:pt x="105632" y="756863"/>
                </a:cubicBezTo>
                <a:cubicBezTo>
                  <a:pt x="102004" y="814920"/>
                  <a:pt x="109260" y="853021"/>
                  <a:pt x="94746" y="920149"/>
                </a:cubicBezTo>
                <a:cubicBezTo>
                  <a:pt x="80232" y="987277"/>
                  <a:pt x="33060" y="1077991"/>
                  <a:pt x="18546" y="1159634"/>
                </a:cubicBezTo>
                <a:cubicBezTo>
                  <a:pt x="4032" y="1241277"/>
                  <a:pt x="-8669" y="1322920"/>
                  <a:pt x="7660" y="1410006"/>
                </a:cubicBezTo>
                <a:cubicBezTo>
                  <a:pt x="23988" y="1497092"/>
                  <a:pt x="89303" y="1576921"/>
                  <a:pt x="116517" y="1682149"/>
                </a:cubicBezTo>
                <a:cubicBezTo>
                  <a:pt x="143731" y="1787377"/>
                  <a:pt x="165503" y="1903491"/>
                  <a:pt x="170946" y="2041377"/>
                </a:cubicBezTo>
                <a:cubicBezTo>
                  <a:pt x="176389" y="2179263"/>
                  <a:pt x="140104" y="2398792"/>
                  <a:pt x="149175" y="2509463"/>
                </a:cubicBezTo>
                <a:cubicBezTo>
                  <a:pt x="158246" y="2620134"/>
                  <a:pt x="196346" y="2652792"/>
                  <a:pt x="225375" y="2705406"/>
                </a:cubicBezTo>
                <a:cubicBezTo>
                  <a:pt x="254403" y="2758020"/>
                  <a:pt x="294317" y="2779792"/>
                  <a:pt x="323346" y="2825149"/>
                </a:cubicBezTo>
                <a:cubicBezTo>
                  <a:pt x="352374" y="2870506"/>
                  <a:pt x="379589" y="2934006"/>
                  <a:pt x="399546" y="2977549"/>
                </a:cubicBezTo>
                <a:cubicBezTo>
                  <a:pt x="419503" y="3021092"/>
                  <a:pt x="432203" y="3059192"/>
                  <a:pt x="443089" y="3086406"/>
                </a:cubicBezTo>
                <a:cubicBezTo>
                  <a:pt x="453975" y="3113620"/>
                  <a:pt x="452160" y="3120877"/>
                  <a:pt x="464860" y="3140834"/>
                </a:cubicBezTo>
                <a:cubicBezTo>
                  <a:pt x="477560" y="3160791"/>
                  <a:pt x="493889" y="3189820"/>
                  <a:pt x="519289" y="3206149"/>
                </a:cubicBezTo>
                <a:cubicBezTo>
                  <a:pt x="544689" y="3222478"/>
                  <a:pt x="580974" y="3229735"/>
                  <a:pt x="617260" y="3238806"/>
                </a:cubicBezTo>
                <a:cubicBezTo>
                  <a:pt x="653546" y="3247877"/>
                  <a:pt x="660803" y="3249691"/>
                  <a:pt x="737003" y="3260577"/>
                </a:cubicBezTo>
                <a:cubicBezTo>
                  <a:pt x="813203" y="3271463"/>
                  <a:pt x="1029103" y="3300491"/>
                  <a:pt x="1074460" y="330412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AAF7F5E-B4E8-4192-2EA0-68086F2F18DB}"/>
                  </a:ext>
                </a:extLst>
              </p:cNvPr>
              <p:cNvSpPr/>
              <p:nvPr/>
            </p:nvSpPr>
            <p:spPr>
              <a:xfrm>
                <a:off x="8822870" y="455567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AAF7F5E-B4E8-4192-2EA0-68086F2F1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870" y="4555671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7A3CB11-019C-EE61-E26B-A6CEE09A8463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7A3CB11-019C-EE61-E26B-A6CEE09A8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842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464CE-CAC2-986C-4219-DB57EFFE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D123-6F6F-8F92-B278-FAAACC96E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805BBC-5375-B4DF-F975-3462651A4372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2136B53-4985-4471-3E25-8B5A45630DE0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96BB422-3786-FF4A-8559-99A6DF88EDA9}"/>
                  </a:ext>
                </a:extLst>
              </p:cNvPr>
              <p:cNvSpPr/>
              <p:nvPr/>
            </p:nvSpPr>
            <p:spPr>
              <a:xfrm>
                <a:off x="8703203" y="3074527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96BB422-3786-FF4A-8559-99A6DF88E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074527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C174777-5F3A-8699-4252-38F1A5BF85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Last subproblem: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</a:t>
                </a:r>
                <a:br>
                  <a:rPr lang="en-US" dirty="0"/>
                </a:b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𝑓𝑖𝑟𝑠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on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C174777-5F3A-8699-4252-38F1A5BF85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  <a:blipFill>
                <a:blip r:embed="rId3"/>
                <a:stretch>
                  <a:fillRect l="-1865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928D642-1CE3-8D97-435B-01A0D53885FD}"/>
                  </a:ext>
                </a:extLst>
              </p:cNvPr>
              <p:cNvSpPr/>
              <p:nvPr/>
            </p:nvSpPr>
            <p:spPr>
              <a:xfrm>
                <a:off x="8801955" y="558981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928D642-1CE3-8D97-435B-01A0D5388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55" y="558981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64371E1-DA78-35B9-A2E0-8CC5F0A349BB}"/>
                  </a:ext>
                </a:extLst>
              </p:cNvPr>
              <p:cNvSpPr/>
              <p:nvPr/>
            </p:nvSpPr>
            <p:spPr>
              <a:xfrm>
                <a:off x="8746669" y="392429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64371E1-DA78-35B9-A2E0-8CC5F0A349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669" y="3924298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AADE9D2-2BDB-6F8D-EF76-E6008711EAFC}"/>
              </a:ext>
            </a:extLst>
          </p:cNvPr>
          <p:cNvSpPr/>
          <p:nvPr/>
        </p:nvSpPr>
        <p:spPr>
          <a:xfrm>
            <a:off x="8744494" y="4158343"/>
            <a:ext cx="841826" cy="1687286"/>
          </a:xfrm>
          <a:custGeom>
            <a:avLst/>
            <a:gdLst>
              <a:gd name="connsiteX0" fmla="*/ 562792 w 841826"/>
              <a:gd name="connsiteY0" fmla="*/ 1687286 h 1687286"/>
              <a:gd name="connsiteX1" fmla="*/ 704306 w 841826"/>
              <a:gd name="connsiteY1" fmla="*/ 1306286 h 1687286"/>
              <a:gd name="connsiteX2" fmla="*/ 29392 w 841826"/>
              <a:gd name="connsiteY2" fmla="*/ 1077686 h 1687286"/>
              <a:gd name="connsiteX3" fmla="*/ 192677 w 841826"/>
              <a:gd name="connsiteY3" fmla="*/ 642257 h 1687286"/>
              <a:gd name="connsiteX4" fmla="*/ 834935 w 841826"/>
              <a:gd name="connsiteY4" fmla="*/ 620486 h 1687286"/>
              <a:gd name="connsiteX5" fmla="*/ 475706 w 841826"/>
              <a:gd name="connsiteY5" fmla="*/ 0 h 168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826" h="1687286">
                <a:moveTo>
                  <a:pt x="562792" y="1687286"/>
                </a:moveTo>
                <a:cubicBezTo>
                  <a:pt x="677999" y="1547586"/>
                  <a:pt x="793206" y="1407886"/>
                  <a:pt x="704306" y="1306286"/>
                </a:cubicBezTo>
                <a:cubicBezTo>
                  <a:pt x="615406" y="1204686"/>
                  <a:pt x="114663" y="1188357"/>
                  <a:pt x="29392" y="1077686"/>
                </a:cubicBezTo>
                <a:cubicBezTo>
                  <a:pt x="-55879" y="967015"/>
                  <a:pt x="58420" y="718457"/>
                  <a:pt x="192677" y="642257"/>
                </a:cubicBezTo>
                <a:cubicBezTo>
                  <a:pt x="326934" y="566057"/>
                  <a:pt x="787764" y="727529"/>
                  <a:pt x="834935" y="620486"/>
                </a:cubicBezTo>
                <a:cubicBezTo>
                  <a:pt x="882106" y="513443"/>
                  <a:pt x="678906" y="256721"/>
                  <a:pt x="475706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84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76F7-137A-7BA3-5DCA-C28BEB900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3598C1-D12D-1BC0-0402-D70F15E1F79A}"/>
              </a:ext>
            </a:extLst>
          </p:cNvPr>
          <p:cNvCxnSpPr>
            <a:cxnSpLocks/>
          </p:cNvCxnSpPr>
          <p:nvPr/>
        </p:nvCxnSpPr>
        <p:spPr>
          <a:xfrm flipH="1">
            <a:off x="1143000" y="574509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8F2748-E4FD-DDA5-E97E-211CB30B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7AF1AC-769E-5E97-F071-C206637C0ED4}"/>
                  </a:ext>
                </a:extLst>
              </p:cNvPr>
              <p:cNvSpPr/>
              <p:nvPr/>
            </p:nvSpPr>
            <p:spPr>
              <a:xfrm>
                <a:off x="8802029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C7AF1AC-769E-5E97-F071-C206637C0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5421090"/>
                <a:ext cx="648000" cy="648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F3250CE-0656-83BF-F626-0368FEB6A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Last </a:t>
                </a:r>
                <a:r>
                  <a:rPr lang="en-US" u="sng" dirty="0" err="1"/>
                  <a:t>subprbolem</a:t>
                </a:r>
                <a:r>
                  <a:rPr lang="en-US" u="sng" dirty="0"/>
                  <a:t>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-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𝑓𝑖𝑟𝑠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on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define: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last vertex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that reaches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without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This define a set of intervals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F3250CE-0656-83BF-F626-0368FEB6A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16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08B7508-1564-7FF4-D28B-50639E6FBF95}"/>
                  </a:ext>
                </a:extLst>
              </p:cNvPr>
              <p:cNvSpPr/>
              <p:nvPr/>
            </p:nvSpPr>
            <p:spPr>
              <a:xfrm>
                <a:off x="3894529" y="542109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08B7508-1564-7FF4-D28B-50639E6FB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5421090"/>
                <a:ext cx="648000" cy="648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D9AE0A-E765-4181-5C70-7DE9144F32CF}"/>
                  </a:ext>
                </a:extLst>
              </p:cNvPr>
              <p:cNvSpPr txBox="1"/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D9AE0A-E765-4181-5C70-7DE9144F3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D1AF3D7-653E-8385-3CB9-B23EF556F42E}"/>
                  </a:ext>
                </a:extLst>
              </p:cNvPr>
              <p:cNvSpPr/>
              <p:nvPr/>
            </p:nvSpPr>
            <p:spPr>
              <a:xfrm>
                <a:off x="6517670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D1AF3D7-653E-8385-3CB9-B23EF556F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70" y="542109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180931-A793-9D9D-D5B1-933499548600}"/>
                  </a:ext>
                </a:extLst>
              </p:cNvPr>
              <p:cNvSpPr/>
              <p:nvPr/>
            </p:nvSpPr>
            <p:spPr>
              <a:xfrm>
                <a:off x="2342382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180931-A793-9D9D-D5B1-933499548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82" y="5421090"/>
                <a:ext cx="648000" cy="648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07493D-8A6C-B1F1-0E02-119D197F48EA}"/>
              </a:ext>
            </a:extLst>
          </p:cNvPr>
          <p:cNvSpPr/>
          <p:nvPr/>
        </p:nvSpPr>
        <p:spPr>
          <a:xfrm>
            <a:off x="2710543" y="4694190"/>
            <a:ext cx="4114800" cy="2178916"/>
          </a:xfrm>
          <a:custGeom>
            <a:avLst/>
            <a:gdLst>
              <a:gd name="connsiteX0" fmla="*/ 0 w 4114800"/>
              <a:gd name="connsiteY0" fmla="*/ 716010 h 2178916"/>
              <a:gd name="connsiteX1" fmla="*/ 239486 w 4114800"/>
              <a:gd name="connsiteY1" fmla="*/ 324124 h 2178916"/>
              <a:gd name="connsiteX2" fmla="*/ 533400 w 4114800"/>
              <a:gd name="connsiteY2" fmla="*/ 618039 h 2178916"/>
              <a:gd name="connsiteX3" fmla="*/ 859971 w 4114800"/>
              <a:gd name="connsiteY3" fmla="*/ 1282067 h 2178916"/>
              <a:gd name="connsiteX4" fmla="*/ 1698171 w 4114800"/>
              <a:gd name="connsiteY4" fmla="*/ 1891667 h 2178916"/>
              <a:gd name="connsiteX5" fmla="*/ 2601686 w 4114800"/>
              <a:gd name="connsiteY5" fmla="*/ 1543324 h 2178916"/>
              <a:gd name="connsiteX6" fmla="*/ 2688771 w 4114800"/>
              <a:gd name="connsiteY6" fmla="*/ 618039 h 2178916"/>
              <a:gd name="connsiteX7" fmla="*/ 2950028 w 4114800"/>
              <a:gd name="connsiteY7" fmla="*/ 30210 h 2178916"/>
              <a:gd name="connsiteX8" fmla="*/ 3243943 w 4114800"/>
              <a:gd name="connsiteY8" fmla="*/ 171724 h 2178916"/>
              <a:gd name="connsiteX9" fmla="*/ 3341914 w 4114800"/>
              <a:gd name="connsiteY9" fmla="*/ 911953 h 2178916"/>
              <a:gd name="connsiteX10" fmla="*/ 3429000 w 4114800"/>
              <a:gd name="connsiteY10" fmla="*/ 1826353 h 2178916"/>
              <a:gd name="connsiteX11" fmla="*/ 3962400 w 4114800"/>
              <a:gd name="connsiteY11" fmla="*/ 2163810 h 2178916"/>
              <a:gd name="connsiteX12" fmla="*/ 4114800 w 4114800"/>
              <a:gd name="connsiteY12" fmla="*/ 1390924 h 217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4800" h="2178916">
                <a:moveTo>
                  <a:pt x="0" y="716010"/>
                </a:moveTo>
                <a:cubicBezTo>
                  <a:pt x="75293" y="528231"/>
                  <a:pt x="150586" y="340452"/>
                  <a:pt x="239486" y="324124"/>
                </a:cubicBezTo>
                <a:cubicBezTo>
                  <a:pt x="328386" y="307796"/>
                  <a:pt x="429986" y="458382"/>
                  <a:pt x="533400" y="618039"/>
                </a:cubicBezTo>
                <a:cubicBezTo>
                  <a:pt x="636814" y="777696"/>
                  <a:pt x="665843" y="1069796"/>
                  <a:pt x="859971" y="1282067"/>
                </a:cubicBezTo>
                <a:cubicBezTo>
                  <a:pt x="1054099" y="1494338"/>
                  <a:pt x="1407885" y="1848124"/>
                  <a:pt x="1698171" y="1891667"/>
                </a:cubicBezTo>
                <a:cubicBezTo>
                  <a:pt x="1988457" y="1935210"/>
                  <a:pt x="2436586" y="1755595"/>
                  <a:pt x="2601686" y="1543324"/>
                </a:cubicBezTo>
                <a:cubicBezTo>
                  <a:pt x="2766786" y="1331053"/>
                  <a:pt x="2630714" y="870225"/>
                  <a:pt x="2688771" y="618039"/>
                </a:cubicBezTo>
                <a:cubicBezTo>
                  <a:pt x="2746828" y="365853"/>
                  <a:pt x="2857499" y="104596"/>
                  <a:pt x="2950028" y="30210"/>
                </a:cubicBezTo>
                <a:cubicBezTo>
                  <a:pt x="3042557" y="-44176"/>
                  <a:pt x="3178629" y="24767"/>
                  <a:pt x="3243943" y="171724"/>
                </a:cubicBezTo>
                <a:cubicBezTo>
                  <a:pt x="3309257" y="318681"/>
                  <a:pt x="3311071" y="636181"/>
                  <a:pt x="3341914" y="911953"/>
                </a:cubicBezTo>
                <a:cubicBezTo>
                  <a:pt x="3372757" y="1187725"/>
                  <a:pt x="3325586" y="1617710"/>
                  <a:pt x="3429000" y="1826353"/>
                </a:cubicBezTo>
                <a:cubicBezTo>
                  <a:pt x="3532414" y="2034996"/>
                  <a:pt x="3848100" y="2236381"/>
                  <a:pt x="3962400" y="2163810"/>
                </a:cubicBezTo>
                <a:cubicBezTo>
                  <a:pt x="4076700" y="2091239"/>
                  <a:pt x="4095750" y="1741081"/>
                  <a:pt x="4114800" y="1390924"/>
                </a:cubicBezTo>
              </a:path>
            </a:pathLst>
          </a:custGeom>
          <a:noFill/>
          <a:ln w="28575"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262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A762D-DD4A-44CB-D06B-C020DA0BE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B75B-6569-00B7-C6C3-DC0CE775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Cycle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A732F5-E81E-C56A-779B-297EDADC8FF3}"/>
              </a:ext>
            </a:extLst>
          </p:cNvPr>
          <p:cNvSpPr/>
          <p:nvPr/>
        </p:nvSpPr>
        <p:spPr>
          <a:xfrm>
            <a:off x="1687288" y="1756005"/>
            <a:ext cx="4169228" cy="40930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F58AF4-3503-546B-C7A0-ED10C1D25532}"/>
              </a:ext>
            </a:extLst>
          </p:cNvPr>
          <p:cNvSpPr/>
          <p:nvPr/>
        </p:nvSpPr>
        <p:spPr>
          <a:xfrm>
            <a:off x="1724029" y="2407668"/>
            <a:ext cx="664028" cy="674915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6EEE67-BB9B-9A7F-0BBE-17EB47F3B1CC}"/>
              </a:ext>
            </a:extLst>
          </p:cNvPr>
          <p:cNvSpPr/>
          <p:nvPr/>
        </p:nvSpPr>
        <p:spPr>
          <a:xfrm>
            <a:off x="4814209" y="1912714"/>
            <a:ext cx="664028" cy="674915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CA5491-1894-2725-1A50-7934B4624645}"/>
              </a:ext>
            </a:extLst>
          </p:cNvPr>
          <p:cNvSpPr/>
          <p:nvPr/>
        </p:nvSpPr>
        <p:spPr>
          <a:xfrm>
            <a:off x="5478237" y="281138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776232-1B59-6DDC-3882-FD76D757252B}"/>
              </a:ext>
            </a:extLst>
          </p:cNvPr>
          <p:cNvSpPr/>
          <p:nvPr/>
        </p:nvSpPr>
        <p:spPr>
          <a:xfrm>
            <a:off x="5451022" y="3935629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03FE4E-0211-CEA7-7424-68FBAD136E15}"/>
              </a:ext>
            </a:extLst>
          </p:cNvPr>
          <p:cNvSpPr/>
          <p:nvPr/>
        </p:nvSpPr>
        <p:spPr>
          <a:xfrm>
            <a:off x="3966830" y="5511575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35C1FA-542F-72C1-ED6B-5EFE359BB114}"/>
              </a:ext>
            </a:extLst>
          </p:cNvPr>
          <p:cNvSpPr/>
          <p:nvPr/>
        </p:nvSpPr>
        <p:spPr>
          <a:xfrm>
            <a:off x="2646935" y="5413377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BE3106-6E65-5949-F370-AAE3674ACF9F}"/>
              </a:ext>
            </a:extLst>
          </p:cNvPr>
          <p:cNvSpPr/>
          <p:nvPr/>
        </p:nvSpPr>
        <p:spPr>
          <a:xfrm>
            <a:off x="1755324" y="466589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27D6B3-B7C8-4178-F855-D88EE989B2D4}"/>
              </a:ext>
            </a:extLst>
          </p:cNvPr>
          <p:cNvSpPr/>
          <p:nvPr/>
        </p:nvSpPr>
        <p:spPr>
          <a:xfrm>
            <a:off x="1392015" y="355135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9BC6E7-BA58-186D-CF63-2F35B5E1B772}"/>
              </a:ext>
            </a:extLst>
          </p:cNvPr>
          <p:cNvSpPr/>
          <p:nvPr/>
        </p:nvSpPr>
        <p:spPr>
          <a:xfrm>
            <a:off x="4916607" y="4895171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9D705C-9042-D79B-4922-BF1F9C2BF85B}"/>
                  </a:ext>
                </a:extLst>
              </p:cNvPr>
              <p:cNvSpPr txBox="1"/>
              <p:nvPr/>
            </p:nvSpPr>
            <p:spPr>
              <a:xfrm>
                <a:off x="4916607" y="198687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D9D705C-9042-D79B-4922-BF1F9C2BF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607" y="1986873"/>
                <a:ext cx="45717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941CC3-1331-2F5E-1327-7147855E1316}"/>
                  </a:ext>
                </a:extLst>
              </p:cNvPr>
              <p:cNvSpPr txBox="1"/>
              <p:nvPr/>
            </p:nvSpPr>
            <p:spPr>
              <a:xfrm>
                <a:off x="5580635" y="2870195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941CC3-1331-2F5E-1327-7147855E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635" y="2870195"/>
                <a:ext cx="45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AF700C-EA59-3C06-875F-08AFE4A82F91}"/>
                  </a:ext>
                </a:extLst>
              </p:cNvPr>
              <p:cNvSpPr txBox="1"/>
              <p:nvPr/>
            </p:nvSpPr>
            <p:spPr>
              <a:xfrm>
                <a:off x="5580635" y="401147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AF700C-EA59-3C06-875F-08AFE4A8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635" y="4011476"/>
                <a:ext cx="457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E584E0-1CEA-8DB7-F600-A7C0FB2DCB4B}"/>
                  </a:ext>
                </a:extLst>
              </p:cNvPr>
              <p:cNvSpPr txBox="1"/>
              <p:nvPr/>
            </p:nvSpPr>
            <p:spPr>
              <a:xfrm>
                <a:off x="5028704" y="5000705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E584E0-1CEA-8DB7-F600-A7C0FB2DC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04" y="5000705"/>
                <a:ext cx="4571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D9B246-2839-287C-CD2F-94B1EEE11FD4}"/>
                  </a:ext>
                </a:extLst>
              </p:cNvPr>
              <p:cNvSpPr txBox="1"/>
              <p:nvPr/>
            </p:nvSpPr>
            <p:spPr>
              <a:xfrm>
                <a:off x="4042022" y="5590131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D9B246-2839-287C-CD2F-94B1EEE11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22" y="5590131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EE4C75-77A0-A09C-FCF2-BC177BBC0318}"/>
                  </a:ext>
                </a:extLst>
              </p:cNvPr>
              <p:cNvSpPr txBox="1"/>
              <p:nvPr/>
            </p:nvSpPr>
            <p:spPr>
              <a:xfrm>
                <a:off x="2748318" y="548922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EE4C75-77A0-A09C-FCF2-BC177BBC0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318" y="5489224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010AAB-5C25-9C2B-2D08-019563E4E333}"/>
                  </a:ext>
                </a:extLst>
              </p:cNvPr>
              <p:cNvSpPr txBox="1"/>
              <p:nvPr/>
            </p:nvSpPr>
            <p:spPr>
              <a:xfrm>
                <a:off x="1871043" y="475540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010AAB-5C25-9C2B-2D08-019563E4E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4755403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1BE2EB-A689-93B2-1731-80CCD85D1172}"/>
                  </a:ext>
                </a:extLst>
              </p:cNvPr>
              <p:cNvSpPr txBox="1"/>
              <p:nvPr/>
            </p:nvSpPr>
            <p:spPr>
              <a:xfrm>
                <a:off x="1495441" y="363444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1BE2EB-A689-93B2-1731-80CCD85D1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41" y="3634444"/>
                <a:ext cx="4571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E03934-6B76-6B37-1EED-0440FF3030A4}"/>
                  </a:ext>
                </a:extLst>
              </p:cNvPr>
              <p:cNvSpPr txBox="1"/>
              <p:nvPr/>
            </p:nvSpPr>
            <p:spPr>
              <a:xfrm>
                <a:off x="1707571" y="2483515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E03934-6B76-6B37-1EED-0440FF303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71" y="2483515"/>
                <a:ext cx="65594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96F104-9C72-28ED-7CE0-711299F8F4B4}"/>
                  </a:ext>
                </a:extLst>
              </p:cNvPr>
              <p:cNvSpPr txBox="1"/>
              <p:nvPr/>
            </p:nvSpPr>
            <p:spPr>
              <a:xfrm>
                <a:off x="2199716" y="3360621"/>
                <a:ext cx="32001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10−2=8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But the distance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…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96F104-9C72-28ED-7CE0-711299F8F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16" y="3360621"/>
                <a:ext cx="3200107" cy="830997"/>
              </a:xfrm>
              <a:prstGeom prst="rect">
                <a:avLst/>
              </a:prstGeom>
              <a:blipFill>
                <a:blip r:embed="rId11"/>
                <a:stretch>
                  <a:fillRect l="-3048" b="-153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>
            <a:extLst>
              <a:ext uri="{FF2B5EF4-FFF2-40B4-BE49-F238E27FC236}">
                <a16:creationId xmlns:a16="http://schemas.microsoft.com/office/drawing/2014/main" id="{03DC521A-3719-CC01-972E-C45ED26FB43F}"/>
              </a:ext>
            </a:extLst>
          </p:cNvPr>
          <p:cNvSpPr/>
          <p:nvPr/>
        </p:nvSpPr>
        <p:spPr>
          <a:xfrm>
            <a:off x="1707571" y="1740541"/>
            <a:ext cx="4148945" cy="4119378"/>
          </a:xfrm>
          <a:prstGeom prst="arc">
            <a:avLst>
              <a:gd name="adj1" fmla="val 13233635"/>
              <a:gd name="adj2" fmla="val 18059071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9B3711-E2A8-26A7-ACD4-D0EEE3B9845D}"/>
              </a:ext>
            </a:extLst>
          </p:cNvPr>
          <p:cNvSpPr/>
          <p:nvPr/>
        </p:nvSpPr>
        <p:spPr>
          <a:xfrm>
            <a:off x="3771902" y="1491687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D9362E-BFED-4B65-1388-206682ACC152}"/>
                  </a:ext>
                </a:extLst>
              </p:cNvPr>
              <p:cNvSpPr txBox="1"/>
              <p:nvPr/>
            </p:nvSpPr>
            <p:spPr>
              <a:xfrm>
                <a:off x="3857661" y="1551328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D9362E-BFED-4B65-1388-206682ACC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61" y="1551328"/>
                <a:ext cx="45717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3A363A8D-ED00-1CF4-FD31-F93B9B797D9E}"/>
              </a:ext>
            </a:extLst>
          </p:cNvPr>
          <p:cNvSpPr/>
          <p:nvPr/>
        </p:nvSpPr>
        <p:spPr>
          <a:xfrm>
            <a:off x="2586721" y="1649416"/>
            <a:ext cx="664028" cy="6749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893BD4-C143-0166-3DF1-ED3E07F005FF}"/>
                  </a:ext>
                </a:extLst>
              </p:cNvPr>
              <p:cNvSpPr txBox="1"/>
              <p:nvPr/>
            </p:nvSpPr>
            <p:spPr>
              <a:xfrm>
                <a:off x="2579423" y="1729655"/>
                <a:ext cx="655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IL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893BD4-C143-0166-3DF1-ED3E07F00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423" y="1729655"/>
                <a:ext cx="65594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9B0412-AEFE-88CB-ABB9-D7EA6DA2ABC0}"/>
                  </a:ext>
                </a:extLst>
              </p:cNvPr>
              <p:cNvSpPr txBox="1"/>
              <p:nvPr/>
            </p:nvSpPr>
            <p:spPr>
              <a:xfrm>
                <a:off x="6645728" y="1830198"/>
                <a:ext cx="508635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Slightly larger labels: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sz="2800" dirty="0"/>
                </a:br>
                <a:endParaRPr lang="en-US" sz="2800" dirty="0"/>
              </a:p>
              <a:p>
                <a:br>
                  <a:rPr lang="en-US" sz="2800" dirty="0"/>
                </a:br>
                <a:r>
                  <a:rPr lang="en-US" sz="28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ith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we can compute </a:t>
                </a:r>
              </a:p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9B0412-AEFE-88CB-ABB9-D7EA6DA2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28" y="1830198"/>
                <a:ext cx="5086352" cy="2246769"/>
              </a:xfrm>
              <a:prstGeom prst="rect">
                <a:avLst/>
              </a:prstGeom>
              <a:blipFill>
                <a:blip r:embed="rId14"/>
                <a:stretch>
                  <a:fillRect l="-2395" t="-2710" r="-3713" b="-650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38E161-9AB5-639F-0F4D-A7BD54FB367E}"/>
                  </a:ext>
                </a:extLst>
              </p:cNvPr>
              <p:cNvSpPr txBox="1"/>
              <p:nvPr/>
            </p:nvSpPr>
            <p:spPr>
              <a:xfrm>
                <a:off x="7780474" y="4766332"/>
                <a:ext cx="281686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Label Size: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br>
                  <a:rPr lang="en-US" sz="2000" dirty="0"/>
                </a:br>
                <a:br>
                  <a:rPr lang="en-US" sz="2000" dirty="0"/>
                </a:br>
                <a:r>
                  <a:rPr lang="en-US" u="sng" dirty="0"/>
                  <a:t>Puzzle</a:t>
                </a:r>
                <a:r>
                  <a:rPr lang="en-US" dirty="0"/>
                  <a:t>: Can you do better?</a:t>
                </a:r>
                <a:endParaRPr lang="en-IL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38E161-9AB5-639F-0F4D-A7BD54FB3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474" y="4766332"/>
                <a:ext cx="2816860" cy="984885"/>
              </a:xfrm>
              <a:prstGeom prst="rect">
                <a:avLst/>
              </a:prstGeom>
              <a:blipFill>
                <a:blip r:embed="rId15"/>
                <a:stretch>
                  <a:fillRect l="-1515" t="-3106" r="-1515" b="-99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929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7D3EB-4EF2-A722-535F-AE3AD6E6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50B786-1FA7-4571-A334-27F4DE746765}"/>
              </a:ext>
            </a:extLst>
          </p:cNvPr>
          <p:cNvCxnSpPr>
            <a:cxnSpLocks/>
          </p:cNvCxnSpPr>
          <p:nvPr/>
        </p:nvCxnSpPr>
        <p:spPr>
          <a:xfrm flipH="1">
            <a:off x="1143000" y="574509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776DAC-672B-1A00-A8A6-361FF3E2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CB4546-E401-4462-8172-514D41BE1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3" y="1825624"/>
            <a:ext cx="11419115" cy="5163004"/>
          </a:xfrm>
        </p:spPr>
        <p:txBody>
          <a:bodyPr>
            <a:normAutofit/>
          </a:bodyPr>
          <a:lstStyle/>
          <a:p>
            <a:r>
              <a:rPr lang="en-US" b="1" dirty="0"/>
              <a:t>Claim: </a:t>
            </a:r>
            <a:r>
              <a:rPr lang="en-US" dirty="0"/>
              <a:t>The intervals do not cross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581A07-4303-F88E-1279-3E5E076E242C}"/>
                  </a:ext>
                </a:extLst>
              </p:cNvPr>
              <p:cNvSpPr txBox="1"/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581A07-4303-F88E-1279-3E5E076E2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F270605-F020-3864-8111-4EA5F29016A2}"/>
                  </a:ext>
                </a:extLst>
              </p:cNvPr>
              <p:cNvSpPr/>
              <p:nvPr/>
            </p:nvSpPr>
            <p:spPr>
              <a:xfrm>
                <a:off x="6517670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F270605-F020-3864-8111-4EA5F2901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70" y="5421090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98117D2-9B1E-C678-D34B-8D836C2B1EA6}"/>
                  </a:ext>
                </a:extLst>
              </p:cNvPr>
              <p:cNvSpPr/>
              <p:nvPr/>
            </p:nvSpPr>
            <p:spPr>
              <a:xfrm>
                <a:off x="2342382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98117D2-9B1E-C678-D34B-8D836C2B1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82" y="5421090"/>
                <a:ext cx="648000" cy="648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B7316BD-DDA0-7EE8-5C90-E72AFB7E0689}"/>
                  </a:ext>
                </a:extLst>
              </p:cNvPr>
              <p:cNvSpPr/>
              <p:nvPr/>
            </p:nvSpPr>
            <p:spPr>
              <a:xfrm>
                <a:off x="8204338" y="5421090"/>
                <a:ext cx="648000" cy="6480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3B7316BD-DDA0-7EE8-5C90-E72AFB7E0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38" y="542109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DD4BC42-1841-2D00-E3E6-D3BF067A9920}"/>
                  </a:ext>
                </a:extLst>
              </p:cNvPr>
              <p:cNvSpPr/>
              <p:nvPr/>
            </p:nvSpPr>
            <p:spPr>
              <a:xfrm>
                <a:off x="4029050" y="5421090"/>
                <a:ext cx="648000" cy="6480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DD4BC42-1841-2D00-E3E6-D3BF067A9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50" y="542109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4481CF-2D95-FA53-8A77-2AC1CA040925}"/>
              </a:ext>
            </a:extLst>
          </p:cNvPr>
          <p:cNvSpPr/>
          <p:nvPr/>
        </p:nvSpPr>
        <p:spPr>
          <a:xfrm>
            <a:off x="2764971" y="4603342"/>
            <a:ext cx="3929743" cy="839515"/>
          </a:xfrm>
          <a:custGeom>
            <a:avLst/>
            <a:gdLst>
              <a:gd name="connsiteX0" fmla="*/ 0 w 3929743"/>
              <a:gd name="connsiteY0" fmla="*/ 839515 h 839515"/>
              <a:gd name="connsiteX1" fmla="*/ 337458 w 3929743"/>
              <a:gd name="connsiteY1" fmla="*/ 534715 h 839515"/>
              <a:gd name="connsiteX2" fmla="*/ 783772 w 3929743"/>
              <a:gd name="connsiteY2" fmla="*/ 208144 h 839515"/>
              <a:gd name="connsiteX3" fmla="*/ 1469572 w 3929743"/>
              <a:gd name="connsiteY3" fmla="*/ 33972 h 839515"/>
              <a:gd name="connsiteX4" fmla="*/ 2100943 w 3929743"/>
              <a:gd name="connsiteY4" fmla="*/ 1315 h 839515"/>
              <a:gd name="connsiteX5" fmla="*/ 2645229 w 3929743"/>
              <a:gd name="connsiteY5" fmla="*/ 55744 h 839515"/>
              <a:gd name="connsiteX6" fmla="*/ 3015343 w 3929743"/>
              <a:gd name="connsiteY6" fmla="*/ 131944 h 839515"/>
              <a:gd name="connsiteX7" fmla="*/ 3287486 w 3929743"/>
              <a:gd name="connsiteY7" fmla="*/ 219029 h 839515"/>
              <a:gd name="connsiteX8" fmla="*/ 3461658 w 3929743"/>
              <a:gd name="connsiteY8" fmla="*/ 317001 h 839515"/>
              <a:gd name="connsiteX9" fmla="*/ 3679372 w 3929743"/>
              <a:gd name="connsiteY9" fmla="*/ 436744 h 839515"/>
              <a:gd name="connsiteX10" fmla="*/ 3929743 w 3929743"/>
              <a:gd name="connsiteY10" fmla="*/ 839515 h 83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9743" h="839515">
                <a:moveTo>
                  <a:pt x="0" y="839515"/>
                </a:moveTo>
                <a:cubicBezTo>
                  <a:pt x="103414" y="739729"/>
                  <a:pt x="206829" y="639943"/>
                  <a:pt x="337458" y="534715"/>
                </a:cubicBezTo>
                <a:cubicBezTo>
                  <a:pt x="468087" y="429486"/>
                  <a:pt x="595086" y="291601"/>
                  <a:pt x="783772" y="208144"/>
                </a:cubicBezTo>
                <a:cubicBezTo>
                  <a:pt x="972458" y="124687"/>
                  <a:pt x="1250043" y="68444"/>
                  <a:pt x="1469572" y="33972"/>
                </a:cubicBezTo>
                <a:cubicBezTo>
                  <a:pt x="1689101" y="-500"/>
                  <a:pt x="1905000" y="-2314"/>
                  <a:pt x="2100943" y="1315"/>
                </a:cubicBezTo>
                <a:cubicBezTo>
                  <a:pt x="2296886" y="4944"/>
                  <a:pt x="2492829" y="33972"/>
                  <a:pt x="2645229" y="55744"/>
                </a:cubicBezTo>
                <a:cubicBezTo>
                  <a:pt x="2797629" y="77515"/>
                  <a:pt x="2908300" y="104730"/>
                  <a:pt x="3015343" y="131944"/>
                </a:cubicBezTo>
                <a:cubicBezTo>
                  <a:pt x="3122386" y="159158"/>
                  <a:pt x="3213100" y="188186"/>
                  <a:pt x="3287486" y="219029"/>
                </a:cubicBezTo>
                <a:cubicBezTo>
                  <a:pt x="3361872" y="249872"/>
                  <a:pt x="3396344" y="280715"/>
                  <a:pt x="3461658" y="317001"/>
                </a:cubicBezTo>
                <a:cubicBezTo>
                  <a:pt x="3526972" y="353287"/>
                  <a:pt x="3601358" y="349658"/>
                  <a:pt x="3679372" y="436744"/>
                </a:cubicBezTo>
                <a:cubicBezTo>
                  <a:pt x="3757386" y="523830"/>
                  <a:pt x="3843564" y="681672"/>
                  <a:pt x="3929743" y="839515"/>
                </a:cubicBezTo>
              </a:path>
            </a:pathLst>
          </a:custGeom>
          <a:noFill/>
          <a:ln w="28575">
            <a:solidFill>
              <a:srgbClr val="04243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259379-8A51-3CF9-9BDA-2F164C68EE4B}"/>
              </a:ext>
            </a:extLst>
          </p:cNvPr>
          <p:cNvSpPr/>
          <p:nvPr/>
        </p:nvSpPr>
        <p:spPr>
          <a:xfrm flipV="1">
            <a:off x="4465712" y="6069090"/>
            <a:ext cx="3929743" cy="648001"/>
          </a:xfrm>
          <a:custGeom>
            <a:avLst/>
            <a:gdLst>
              <a:gd name="connsiteX0" fmla="*/ 0 w 3929743"/>
              <a:gd name="connsiteY0" fmla="*/ 839515 h 839515"/>
              <a:gd name="connsiteX1" fmla="*/ 337458 w 3929743"/>
              <a:gd name="connsiteY1" fmla="*/ 534715 h 839515"/>
              <a:gd name="connsiteX2" fmla="*/ 783772 w 3929743"/>
              <a:gd name="connsiteY2" fmla="*/ 208144 h 839515"/>
              <a:gd name="connsiteX3" fmla="*/ 1469572 w 3929743"/>
              <a:gd name="connsiteY3" fmla="*/ 33972 h 839515"/>
              <a:gd name="connsiteX4" fmla="*/ 2100943 w 3929743"/>
              <a:gd name="connsiteY4" fmla="*/ 1315 h 839515"/>
              <a:gd name="connsiteX5" fmla="*/ 2645229 w 3929743"/>
              <a:gd name="connsiteY5" fmla="*/ 55744 h 839515"/>
              <a:gd name="connsiteX6" fmla="*/ 3015343 w 3929743"/>
              <a:gd name="connsiteY6" fmla="*/ 131944 h 839515"/>
              <a:gd name="connsiteX7" fmla="*/ 3287486 w 3929743"/>
              <a:gd name="connsiteY7" fmla="*/ 219029 h 839515"/>
              <a:gd name="connsiteX8" fmla="*/ 3461658 w 3929743"/>
              <a:gd name="connsiteY8" fmla="*/ 317001 h 839515"/>
              <a:gd name="connsiteX9" fmla="*/ 3679372 w 3929743"/>
              <a:gd name="connsiteY9" fmla="*/ 436744 h 839515"/>
              <a:gd name="connsiteX10" fmla="*/ 3929743 w 3929743"/>
              <a:gd name="connsiteY10" fmla="*/ 839515 h 83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9743" h="839515">
                <a:moveTo>
                  <a:pt x="0" y="839515"/>
                </a:moveTo>
                <a:cubicBezTo>
                  <a:pt x="103414" y="739729"/>
                  <a:pt x="206829" y="639943"/>
                  <a:pt x="337458" y="534715"/>
                </a:cubicBezTo>
                <a:cubicBezTo>
                  <a:pt x="468087" y="429486"/>
                  <a:pt x="595086" y="291601"/>
                  <a:pt x="783772" y="208144"/>
                </a:cubicBezTo>
                <a:cubicBezTo>
                  <a:pt x="972458" y="124687"/>
                  <a:pt x="1250043" y="68444"/>
                  <a:pt x="1469572" y="33972"/>
                </a:cubicBezTo>
                <a:cubicBezTo>
                  <a:pt x="1689101" y="-500"/>
                  <a:pt x="1905000" y="-2314"/>
                  <a:pt x="2100943" y="1315"/>
                </a:cubicBezTo>
                <a:cubicBezTo>
                  <a:pt x="2296886" y="4944"/>
                  <a:pt x="2492829" y="33972"/>
                  <a:pt x="2645229" y="55744"/>
                </a:cubicBezTo>
                <a:cubicBezTo>
                  <a:pt x="2797629" y="77515"/>
                  <a:pt x="2908300" y="104730"/>
                  <a:pt x="3015343" y="131944"/>
                </a:cubicBezTo>
                <a:cubicBezTo>
                  <a:pt x="3122386" y="159158"/>
                  <a:pt x="3213100" y="188186"/>
                  <a:pt x="3287486" y="219029"/>
                </a:cubicBezTo>
                <a:cubicBezTo>
                  <a:pt x="3361872" y="249872"/>
                  <a:pt x="3396344" y="280715"/>
                  <a:pt x="3461658" y="317001"/>
                </a:cubicBezTo>
                <a:cubicBezTo>
                  <a:pt x="3526972" y="353287"/>
                  <a:pt x="3601358" y="349658"/>
                  <a:pt x="3679372" y="436744"/>
                </a:cubicBezTo>
                <a:cubicBezTo>
                  <a:pt x="3757386" y="523830"/>
                  <a:pt x="3843564" y="681672"/>
                  <a:pt x="3929743" y="839515"/>
                </a:cubicBezTo>
              </a:path>
            </a:pathLst>
          </a:custGeom>
          <a:noFill/>
          <a:ln w="28575">
            <a:solidFill>
              <a:srgbClr val="04243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5A013C-EA3D-647B-49EB-B5B343B15336}"/>
              </a:ext>
            </a:extLst>
          </p:cNvPr>
          <p:cNvCxnSpPr/>
          <p:nvPr/>
        </p:nvCxnSpPr>
        <p:spPr>
          <a:xfrm flipH="1">
            <a:off x="4677050" y="5595257"/>
            <a:ext cx="1840620" cy="0"/>
          </a:xfrm>
          <a:prstGeom prst="straightConnector1">
            <a:avLst/>
          </a:prstGeom>
          <a:ln w="28575">
            <a:solidFill>
              <a:srgbClr val="042433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15698C-2C0D-3263-675B-C62A03B2DE5F}"/>
              </a:ext>
            </a:extLst>
          </p:cNvPr>
          <p:cNvCxnSpPr>
            <a:cxnSpLocks/>
          </p:cNvCxnSpPr>
          <p:nvPr/>
        </p:nvCxnSpPr>
        <p:spPr>
          <a:xfrm flipH="1">
            <a:off x="5725886" y="3800186"/>
            <a:ext cx="704697" cy="80315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F6EBE6-6A1E-52AE-73EA-09EFB6E8A0F7}"/>
                  </a:ext>
                </a:extLst>
              </p:cNvPr>
              <p:cNvSpPr txBox="1"/>
              <p:nvPr/>
            </p:nvSpPr>
            <p:spPr>
              <a:xfrm>
                <a:off x="4995119" y="2947973"/>
                <a:ext cx="43339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Does not use anything before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(In particular</a:t>
                </a:r>
                <a:r>
                  <a:rPr lang="en-US" sz="2400"/>
                  <a:t>, before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</a:t>
                </a:r>
                <a:endParaRPr lang="en-IL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F6EBE6-6A1E-52AE-73EA-09EFB6E8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119" y="2947973"/>
                <a:ext cx="4333942" cy="830997"/>
              </a:xfrm>
              <a:prstGeom prst="rect">
                <a:avLst/>
              </a:prstGeom>
              <a:blipFill>
                <a:blip r:embed="rId7"/>
                <a:stretch>
                  <a:fillRect l="-985" t="-5882" b="-161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77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686F6-AA6A-0EE0-2216-20E99FAE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81AABA-76CB-DEFA-C84D-6A5A4282046C}"/>
              </a:ext>
            </a:extLst>
          </p:cNvPr>
          <p:cNvCxnSpPr>
            <a:cxnSpLocks/>
          </p:cNvCxnSpPr>
          <p:nvPr/>
        </p:nvCxnSpPr>
        <p:spPr>
          <a:xfrm flipH="1">
            <a:off x="1143000" y="574509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A62380E-04BA-C787-88F5-A5311557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96E9C0-E9BF-4D6E-8499-F517499AF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3" y="1825624"/>
            <a:ext cx="11419115" cy="5163004"/>
          </a:xfrm>
        </p:spPr>
        <p:txBody>
          <a:bodyPr>
            <a:normAutofit/>
          </a:bodyPr>
          <a:lstStyle/>
          <a:p>
            <a:r>
              <a:rPr lang="en-US" b="1" dirty="0"/>
              <a:t>Laminar Family.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C8C870-FBAD-AB55-4FF3-DBDF813A9729}"/>
                  </a:ext>
                </a:extLst>
              </p:cNvPr>
              <p:cNvSpPr txBox="1"/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C8C870-FBAD-AB55-4FF3-DBDF813A9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5218D56-A654-E21A-7574-374CA737036B}"/>
                  </a:ext>
                </a:extLst>
              </p:cNvPr>
              <p:cNvSpPr/>
              <p:nvPr/>
            </p:nvSpPr>
            <p:spPr>
              <a:xfrm>
                <a:off x="3948643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5218D56-A654-E21A-7574-374CA7370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643" y="5421090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19AF6D9-53B2-BF8D-C394-BCD25AFBC428}"/>
                  </a:ext>
                </a:extLst>
              </p:cNvPr>
              <p:cNvSpPr/>
              <p:nvPr/>
            </p:nvSpPr>
            <p:spPr>
              <a:xfrm>
                <a:off x="2342382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19AF6D9-53B2-BF8D-C394-BCD25AFBC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82" y="5421090"/>
                <a:ext cx="648000" cy="648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C2953CD-BAE9-4B14-925A-4E47092118A1}"/>
                  </a:ext>
                </a:extLst>
              </p:cNvPr>
              <p:cNvSpPr/>
              <p:nvPr/>
            </p:nvSpPr>
            <p:spPr>
              <a:xfrm>
                <a:off x="8204338" y="5421090"/>
                <a:ext cx="648000" cy="6480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6C2953CD-BAE9-4B14-925A-4E4709211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338" y="542109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FE50B36-B569-33FD-518B-DB5C9E5B55CB}"/>
                  </a:ext>
                </a:extLst>
              </p:cNvPr>
              <p:cNvSpPr/>
              <p:nvPr/>
            </p:nvSpPr>
            <p:spPr>
              <a:xfrm>
                <a:off x="6053792" y="5421090"/>
                <a:ext cx="648000" cy="6480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FE50B36-B569-33FD-518B-DB5C9E5B5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92" y="542109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72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B3E3-A164-5F4B-1233-45889818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EB1B7E-A1B7-760C-AB9C-4B99066ECD53}"/>
              </a:ext>
            </a:extLst>
          </p:cNvPr>
          <p:cNvCxnSpPr>
            <a:cxnSpLocks/>
          </p:cNvCxnSpPr>
          <p:nvPr/>
        </p:nvCxnSpPr>
        <p:spPr>
          <a:xfrm flipH="1">
            <a:off x="1143000" y="574509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8533AD-A458-77EA-FCB7-FEA34BD5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160686-AC6C-8548-2E32-7BD722B0D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3" y="1825624"/>
            <a:ext cx="11419115" cy="5163004"/>
          </a:xfrm>
        </p:spPr>
        <p:txBody>
          <a:bodyPr>
            <a:normAutofit/>
          </a:bodyPr>
          <a:lstStyle/>
          <a:p>
            <a:r>
              <a:rPr lang="en-US" b="1" dirty="0"/>
              <a:t>Laminar Family.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F39A02-D4E1-EB92-7580-B38247DA40BE}"/>
                  </a:ext>
                </a:extLst>
              </p:cNvPr>
              <p:cNvSpPr txBox="1"/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F39A02-D4E1-EB92-7580-B38247DA4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7AE72-0C37-202E-E8E2-144F1005A00D}"/>
              </a:ext>
            </a:extLst>
          </p:cNvPr>
          <p:cNvCxnSpPr>
            <a:cxnSpLocks/>
          </p:cNvCxnSpPr>
          <p:nvPr/>
        </p:nvCxnSpPr>
        <p:spPr>
          <a:xfrm>
            <a:off x="2656114" y="5570919"/>
            <a:ext cx="162197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3522F6-DA9F-6F9B-2746-3ABA8255B878}"/>
              </a:ext>
            </a:extLst>
          </p:cNvPr>
          <p:cNvCxnSpPr>
            <a:cxnSpLocks/>
          </p:cNvCxnSpPr>
          <p:nvPr/>
        </p:nvCxnSpPr>
        <p:spPr>
          <a:xfrm>
            <a:off x="6313714" y="5570919"/>
            <a:ext cx="2253343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A4460-0A4C-7793-4F32-87A35CAF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E98041-600F-D630-8140-BE5FE9E14A38}"/>
              </a:ext>
            </a:extLst>
          </p:cNvPr>
          <p:cNvCxnSpPr>
            <a:cxnSpLocks/>
          </p:cNvCxnSpPr>
          <p:nvPr/>
        </p:nvCxnSpPr>
        <p:spPr>
          <a:xfrm flipH="1">
            <a:off x="1143000" y="574509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010DB6-8347-B95F-A1E6-D6198587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CDFF128-FDA8-F10B-DD3F-17D2F5E6A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3" y="1825624"/>
            <a:ext cx="11419115" cy="5163004"/>
          </a:xfrm>
        </p:spPr>
        <p:txBody>
          <a:bodyPr>
            <a:normAutofit/>
          </a:bodyPr>
          <a:lstStyle/>
          <a:p>
            <a:r>
              <a:rPr lang="en-US" b="1" dirty="0"/>
              <a:t>Laminar Family.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E28E30-B06C-F775-E4CE-F1708DD19304}"/>
                  </a:ext>
                </a:extLst>
              </p:cNvPr>
              <p:cNvSpPr txBox="1"/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E28E30-B06C-F775-E4CE-F1708DD1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E2545E-739A-B764-A21D-7DB4CDDA120F}"/>
              </a:ext>
            </a:extLst>
          </p:cNvPr>
          <p:cNvCxnSpPr>
            <a:cxnSpLocks/>
          </p:cNvCxnSpPr>
          <p:nvPr/>
        </p:nvCxnSpPr>
        <p:spPr>
          <a:xfrm>
            <a:off x="2656114" y="557091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8830A0-F909-8472-64A8-37BF9F456AA6}"/>
              </a:ext>
            </a:extLst>
          </p:cNvPr>
          <p:cNvCxnSpPr>
            <a:cxnSpLocks/>
          </p:cNvCxnSpPr>
          <p:nvPr/>
        </p:nvCxnSpPr>
        <p:spPr>
          <a:xfrm>
            <a:off x="6313714" y="5570919"/>
            <a:ext cx="22533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72C02F-E28F-0D1C-4A7B-37248130752B}"/>
              </a:ext>
            </a:extLst>
          </p:cNvPr>
          <p:cNvCxnSpPr>
            <a:cxnSpLocks/>
          </p:cNvCxnSpPr>
          <p:nvPr/>
        </p:nvCxnSpPr>
        <p:spPr>
          <a:xfrm>
            <a:off x="4365171" y="557091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9243F5-BA3B-46A9-A8CC-D77EE54F32C5}"/>
              </a:ext>
            </a:extLst>
          </p:cNvPr>
          <p:cNvCxnSpPr>
            <a:cxnSpLocks/>
          </p:cNvCxnSpPr>
          <p:nvPr/>
        </p:nvCxnSpPr>
        <p:spPr>
          <a:xfrm>
            <a:off x="8708571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B9BB27-52E4-4BA1-43F4-62A0E832E757}"/>
              </a:ext>
            </a:extLst>
          </p:cNvPr>
          <p:cNvCxnSpPr>
            <a:cxnSpLocks/>
          </p:cNvCxnSpPr>
          <p:nvPr/>
        </p:nvCxnSpPr>
        <p:spPr>
          <a:xfrm>
            <a:off x="9666514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678462-79AF-E3F5-368B-962DA0B09E47}"/>
              </a:ext>
            </a:extLst>
          </p:cNvPr>
          <p:cNvCxnSpPr>
            <a:cxnSpLocks/>
          </p:cNvCxnSpPr>
          <p:nvPr/>
        </p:nvCxnSpPr>
        <p:spPr>
          <a:xfrm>
            <a:off x="1676400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6D1B7C-6C00-A4F0-56E8-F5EDFADEBC21}"/>
              </a:ext>
            </a:extLst>
          </p:cNvPr>
          <p:cNvCxnSpPr>
            <a:cxnSpLocks/>
          </p:cNvCxnSpPr>
          <p:nvPr/>
        </p:nvCxnSpPr>
        <p:spPr>
          <a:xfrm>
            <a:off x="1676400" y="5264427"/>
            <a:ext cx="2601686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788917-5C2A-A406-682E-81B7C764B4CA}"/>
              </a:ext>
            </a:extLst>
          </p:cNvPr>
          <p:cNvCxnSpPr>
            <a:cxnSpLocks/>
          </p:cNvCxnSpPr>
          <p:nvPr/>
        </p:nvCxnSpPr>
        <p:spPr>
          <a:xfrm>
            <a:off x="6313714" y="5343192"/>
            <a:ext cx="40821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6D3E84-4005-739A-B7B9-E032D2BBE134}"/>
              </a:ext>
            </a:extLst>
          </p:cNvPr>
          <p:cNvCxnSpPr>
            <a:cxnSpLocks/>
          </p:cNvCxnSpPr>
          <p:nvPr/>
        </p:nvCxnSpPr>
        <p:spPr>
          <a:xfrm>
            <a:off x="1676400" y="4828999"/>
            <a:ext cx="43107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F509F8-8F3D-6C3A-B63B-31D3FCF3D252}"/>
              </a:ext>
            </a:extLst>
          </p:cNvPr>
          <p:cNvCxnSpPr>
            <a:cxnSpLocks/>
          </p:cNvCxnSpPr>
          <p:nvPr/>
        </p:nvCxnSpPr>
        <p:spPr>
          <a:xfrm>
            <a:off x="1676400" y="4339142"/>
            <a:ext cx="87194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8480-0833-F183-4EA3-92E4E714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7FC7BD-7199-591A-4362-F7F418DDE7BF}"/>
              </a:ext>
            </a:extLst>
          </p:cNvPr>
          <p:cNvCxnSpPr>
            <a:cxnSpLocks/>
          </p:cNvCxnSpPr>
          <p:nvPr/>
        </p:nvCxnSpPr>
        <p:spPr>
          <a:xfrm flipH="1">
            <a:off x="1143000" y="574509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313230-03A2-218B-50DC-D701C1A9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222A29-920F-DF79-38AA-DB4DD502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3" y="1825624"/>
            <a:ext cx="11419115" cy="5163004"/>
          </a:xfrm>
        </p:spPr>
        <p:txBody>
          <a:bodyPr>
            <a:normAutofit/>
          </a:bodyPr>
          <a:lstStyle/>
          <a:p>
            <a:r>
              <a:rPr lang="en-US" b="1" dirty="0"/>
              <a:t>Laminar Family.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C31AF0-79C5-54CA-C255-AC5965DE3602}"/>
                  </a:ext>
                </a:extLst>
              </p:cNvPr>
              <p:cNvSpPr txBox="1"/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C31AF0-79C5-54CA-C255-AC5965DE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E70EB-7495-A610-5D3F-D0C7BE863595}"/>
              </a:ext>
            </a:extLst>
          </p:cNvPr>
          <p:cNvCxnSpPr>
            <a:cxnSpLocks/>
          </p:cNvCxnSpPr>
          <p:nvPr/>
        </p:nvCxnSpPr>
        <p:spPr>
          <a:xfrm>
            <a:off x="2656114" y="557091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6A225C-DC94-3BF9-8A2E-D7011BB180C6}"/>
              </a:ext>
            </a:extLst>
          </p:cNvPr>
          <p:cNvCxnSpPr>
            <a:cxnSpLocks/>
          </p:cNvCxnSpPr>
          <p:nvPr/>
        </p:nvCxnSpPr>
        <p:spPr>
          <a:xfrm>
            <a:off x="6313714" y="5570919"/>
            <a:ext cx="22533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CBCE15-D4F8-4C63-7181-26233B850CDD}"/>
              </a:ext>
            </a:extLst>
          </p:cNvPr>
          <p:cNvCxnSpPr>
            <a:cxnSpLocks/>
          </p:cNvCxnSpPr>
          <p:nvPr/>
        </p:nvCxnSpPr>
        <p:spPr>
          <a:xfrm>
            <a:off x="4365171" y="557091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B19ED6-7980-9BCD-E808-81C14AF9DAD1}"/>
              </a:ext>
            </a:extLst>
          </p:cNvPr>
          <p:cNvCxnSpPr>
            <a:cxnSpLocks/>
          </p:cNvCxnSpPr>
          <p:nvPr/>
        </p:nvCxnSpPr>
        <p:spPr>
          <a:xfrm>
            <a:off x="8708571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4C4187-23EE-2526-4B78-46DF4C2EB418}"/>
              </a:ext>
            </a:extLst>
          </p:cNvPr>
          <p:cNvCxnSpPr>
            <a:cxnSpLocks/>
          </p:cNvCxnSpPr>
          <p:nvPr/>
        </p:nvCxnSpPr>
        <p:spPr>
          <a:xfrm>
            <a:off x="9666514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95F725-EEEE-F9B1-45A1-69936F10B7FD}"/>
              </a:ext>
            </a:extLst>
          </p:cNvPr>
          <p:cNvCxnSpPr>
            <a:cxnSpLocks/>
          </p:cNvCxnSpPr>
          <p:nvPr/>
        </p:nvCxnSpPr>
        <p:spPr>
          <a:xfrm>
            <a:off x="1676400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541FCC-5861-5190-1E62-EE5EEFBD1BF7}"/>
              </a:ext>
            </a:extLst>
          </p:cNvPr>
          <p:cNvCxnSpPr>
            <a:cxnSpLocks/>
          </p:cNvCxnSpPr>
          <p:nvPr/>
        </p:nvCxnSpPr>
        <p:spPr>
          <a:xfrm>
            <a:off x="1676400" y="4382685"/>
            <a:ext cx="2601686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C7A081-69E5-C511-BB99-025DA5791828}"/>
              </a:ext>
            </a:extLst>
          </p:cNvPr>
          <p:cNvCxnSpPr>
            <a:cxnSpLocks/>
          </p:cNvCxnSpPr>
          <p:nvPr/>
        </p:nvCxnSpPr>
        <p:spPr>
          <a:xfrm>
            <a:off x="6313714" y="4480655"/>
            <a:ext cx="40821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086164-2E0C-D393-B567-55079372C78F}"/>
              </a:ext>
            </a:extLst>
          </p:cNvPr>
          <p:cNvCxnSpPr>
            <a:cxnSpLocks/>
          </p:cNvCxnSpPr>
          <p:nvPr/>
        </p:nvCxnSpPr>
        <p:spPr>
          <a:xfrm>
            <a:off x="1676400" y="3620685"/>
            <a:ext cx="43107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AFB116-5828-15BF-CD3B-80504AF89CFD}"/>
              </a:ext>
            </a:extLst>
          </p:cNvPr>
          <p:cNvCxnSpPr>
            <a:cxnSpLocks/>
          </p:cNvCxnSpPr>
          <p:nvPr/>
        </p:nvCxnSpPr>
        <p:spPr>
          <a:xfrm>
            <a:off x="1676400" y="2924001"/>
            <a:ext cx="87194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0906AE-8D5E-8801-C057-17671EADB9EA}"/>
              </a:ext>
            </a:extLst>
          </p:cNvPr>
          <p:cNvCxnSpPr>
            <a:cxnSpLocks/>
          </p:cNvCxnSpPr>
          <p:nvPr/>
        </p:nvCxnSpPr>
        <p:spPr>
          <a:xfrm flipH="1">
            <a:off x="3897086" y="2955121"/>
            <a:ext cx="2090057" cy="665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9D4B86-E8CA-3B21-E68D-16A245C0D9DB}"/>
              </a:ext>
            </a:extLst>
          </p:cNvPr>
          <p:cNvCxnSpPr>
            <a:cxnSpLocks/>
          </p:cNvCxnSpPr>
          <p:nvPr/>
        </p:nvCxnSpPr>
        <p:spPr>
          <a:xfrm flipH="1" flipV="1">
            <a:off x="5987143" y="2955122"/>
            <a:ext cx="2220686" cy="15255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4CDB1C-ED4B-7C0D-7920-C3D51CF10A3A}"/>
              </a:ext>
            </a:extLst>
          </p:cNvPr>
          <p:cNvCxnSpPr>
            <a:cxnSpLocks/>
          </p:cNvCxnSpPr>
          <p:nvPr/>
        </p:nvCxnSpPr>
        <p:spPr>
          <a:xfrm flipH="1">
            <a:off x="3004457" y="3620685"/>
            <a:ext cx="952499" cy="7375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9F126D-C4AC-63F4-6C31-28A99B8B97AA}"/>
              </a:ext>
            </a:extLst>
          </p:cNvPr>
          <p:cNvCxnSpPr>
            <a:cxnSpLocks/>
          </p:cNvCxnSpPr>
          <p:nvPr/>
        </p:nvCxnSpPr>
        <p:spPr>
          <a:xfrm flipH="1">
            <a:off x="2084614" y="4358245"/>
            <a:ext cx="919843" cy="1212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D79940-A559-5B04-DA42-DA03E54BCBB2}"/>
              </a:ext>
            </a:extLst>
          </p:cNvPr>
          <p:cNvCxnSpPr>
            <a:cxnSpLocks/>
          </p:cNvCxnSpPr>
          <p:nvPr/>
        </p:nvCxnSpPr>
        <p:spPr>
          <a:xfrm>
            <a:off x="2977243" y="4382685"/>
            <a:ext cx="435428" cy="1188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919C33-69B4-C9EA-602F-4A147087CD48}"/>
              </a:ext>
            </a:extLst>
          </p:cNvPr>
          <p:cNvCxnSpPr>
            <a:cxnSpLocks/>
          </p:cNvCxnSpPr>
          <p:nvPr/>
        </p:nvCxnSpPr>
        <p:spPr>
          <a:xfrm>
            <a:off x="3956956" y="3645125"/>
            <a:ext cx="1110345" cy="1950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A4FE6D-3D36-FDE5-AD64-2506328BE451}"/>
              </a:ext>
            </a:extLst>
          </p:cNvPr>
          <p:cNvCxnSpPr>
            <a:cxnSpLocks/>
          </p:cNvCxnSpPr>
          <p:nvPr/>
        </p:nvCxnSpPr>
        <p:spPr>
          <a:xfrm>
            <a:off x="8169728" y="4454289"/>
            <a:ext cx="1905000" cy="11166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C6ADB5-9229-F157-7B5E-5991D99178CA}"/>
              </a:ext>
            </a:extLst>
          </p:cNvPr>
          <p:cNvCxnSpPr>
            <a:cxnSpLocks/>
          </p:cNvCxnSpPr>
          <p:nvPr/>
        </p:nvCxnSpPr>
        <p:spPr>
          <a:xfrm>
            <a:off x="8207829" y="4496215"/>
            <a:ext cx="908956" cy="10747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A0B9F95-6285-C741-E22B-988B296187D5}"/>
              </a:ext>
            </a:extLst>
          </p:cNvPr>
          <p:cNvCxnSpPr>
            <a:cxnSpLocks/>
          </p:cNvCxnSpPr>
          <p:nvPr/>
        </p:nvCxnSpPr>
        <p:spPr>
          <a:xfrm flipH="1">
            <a:off x="7377793" y="4526536"/>
            <a:ext cx="830036" cy="10443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11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3C967-AC32-6481-DBDF-A511B1860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92F29B-FA0C-E4D0-4010-7CE650ED0201}"/>
              </a:ext>
            </a:extLst>
          </p:cNvPr>
          <p:cNvCxnSpPr>
            <a:cxnSpLocks/>
          </p:cNvCxnSpPr>
          <p:nvPr/>
        </p:nvCxnSpPr>
        <p:spPr>
          <a:xfrm flipH="1">
            <a:off x="1143000" y="574509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D97150-DC18-DC6E-EDD1-AC72CE91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8BC26F-8707-FA4F-9359-6EC6DC1CD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find the interval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with minimal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8BC26F-8707-FA4F-9359-6EC6DC1CD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3BAA0-6AE2-D998-4301-FDAC2771D569}"/>
                  </a:ext>
                </a:extLst>
              </p:cNvPr>
              <p:cNvSpPr txBox="1"/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93BAA0-6AE2-D998-4301-FDAC2771D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529964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000BF0-B403-38D9-6D0C-48E1E7069C5F}"/>
              </a:ext>
            </a:extLst>
          </p:cNvPr>
          <p:cNvCxnSpPr>
            <a:cxnSpLocks/>
          </p:cNvCxnSpPr>
          <p:nvPr/>
        </p:nvCxnSpPr>
        <p:spPr>
          <a:xfrm>
            <a:off x="2656114" y="557091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D049B2-2B3C-47DA-6EEC-F8E650953D79}"/>
              </a:ext>
            </a:extLst>
          </p:cNvPr>
          <p:cNvCxnSpPr>
            <a:cxnSpLocks/>
          </p:cNvCxnSpPr>
          <p:nvPr/>
        </p:nvCxnSpPr>
        <p:spPr>
          <a:xfrm>
            <a:off x="6313714" y="5570919"/>
            <a:ext cx="22533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A265C9-8582-3FE4-4D50-C0CAFDCC0459}"/>
              </a:ext>
            </a:extLst>
          </p:cNvPr>
          <p:cNvCxnSpPr>
            <a:cxnSpLocks/>
          </p:cNvCxnSpPr>
          <p:nvPr/>
        </p:nvCxnSpPr>
        <p:spPr>
          <a:xfrm>
            <a:off x="4365171" y="557091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D09129-CFC7-BE47-B95B-D15C1CE8A4C2}"/>
              </a:ext>
            </a:extLst>
          </p:cNvPr>
          <p:cNvCxnSpPr>
            <a:cxnSpLocks/>
          </p:cNvCxnSpPr>
          <p:nvPr/>
        </p:nvCxnSpPr>
        <p:spPr>
          <a:xfrm>
            <a:off x="8708571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4CC1A5-6134-0639-A9C0-2FAE6B27073C}"/>
              </a:ext>
            </a:extLst>
          </p:cNvPr>
          <p:cNvCxnSpPr>
            <a:cxnSpLocks/>
          </p:cNvCxnSpPr>
          <p:nvPr/>
        </p:nvCxnSpPr>
        <p:spPr>
          <a:xfrm>
            <a:off x="9666514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02ED81-1A2A-E062-C99E-D698022BAEDF}"/>
              </a:ext>
            </a:extLst>
          </p:cNvPr>
          <p:cNvCxnSpPr>
            <a:cxnSpLocks/>
          </p:cNvCxnSpPr>
          <p:nvPr/>
        </p:nvCxnSpPr>
        <p:spPr>
          <a:xfrm>
            <a:off x="1676400" y="557091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1BCF4C-BC4B-5EB2-1C49-26A5C766063E}"/>
              </a:ext>
            </a:extLst>
          </p:cNvPr>
          <p:cNvCxnSpPr>
            <a:cxnSpLocks/>
          </p:cNvCxnSpPr>
          <p:nvPr/>
        </p:nvCxnSpPr>
        <p:spPr>
          <a:xfrm>
            <a:off x="1676400" y="4382685"/>
            <a:ext cx="2601686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78864-B2C2-FF30-0593-1BE4D7F4D9AD}"/>
              </a:ext>
            </a:extLst>
          </p:cNvPr>
          <p:cNvCxnSpPr>
            <a:cxnSpLocks/>
          </p:cNvCxnSpPr>
          <p:nvPr/>
        </p:nvCxnSpPr>
        <p:spPr>
          <a:xfrm>
            <a:off x="6313714" y="4480655"/>
            <a:ext cx="40821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440A1B-EA1A-832E-FF07-9DD76767D5F4}"/>
              </a:ext>
            </a:extLst>
          </p:cNvPr>
          <p:cNvCxnSpPr>
            <a:cxnSpLocks/>
          </p:cNvCxnSpPr>
          <p:nvPr/>
        </p:nvCxnSpPr>
        <p:spPr>
          <a:xfrm>
            <a:off x="1676400" y="3620685"/>
            <a:ext cx="43107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552208-6715-8BD1-48EE-879E5B7A5F0D}"/>
              </a:ext>
            </a:extLst>
          </p:cNvPr>
          <p:cNvCxnSpPr>
            <a:cxnSpLocks/>
          </p:cNvCxnSpPr>
          <p:nvPr/>
        </p:nvCxnSpPr>
        <p:spPr>
          <a:xfrm>
            <a:off x="1676400" y="2924001"/>
            <a:ext cx="87194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355AAB-BF03-83BD-EAF9-865A6D691C1E}"/>
              </a:ext>
            </a:extLst>
          </p:cNvPr>
          <p:cNvCxnSpPr>
            <a:cxnSpLocks/>
          </p:cNvCxnSpPr>
          <p:nvPr/>
        </p:nvCxnSpPr>
        <p:spPr>
          <a:xfrm flipH="1">
            <a:off x="3897086" y="2955121"/>
            <a:ext cx="2090057" cy="665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F8B746-611E-757E-F961-CD9663787349}"/>
              </a:ext>
            </a:extLst>
          </p:cNvPr>
          <p:cNvCxnSpPr>
            <a:cxnSpLocks/>
          </p:cNvCxnSpPr>
          <p:nvPr/>
        </p:nvCxnSpPr>
        <p:spPr>
          <a:xfrm flipH="1" flipV="1">
            <a:off x="5987143" y="2955122"/>
            <a:ext cx="2220686" cy="15255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7868A3-1456-35DA-001B-1A502757095B}"/>
              </a:ext>
            </a:extLst>
          </p:cNvPr>
          <p:cNvCxnSpPr>
            <a:cxnSpLocks/>
          </p:cNvCxnSpPr>
          <p:nvPr/>
        </p:nvCxnSpPr>
        <p:spPr>
          <a:xfrm flipH="1">
            <a:off x="3004457" y="3620685"/>
            <a:ext cx="952499" cy="7375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0C2867-4FE9-4C63-D08B-8739F971969F}"/>
              </a:ext>
            </a:extLst>
          </p:cNvPr>
          <p:cNvCxnSpPr>
            <a:cxnSpLocks/>
          </p:cNvCxnSpPr>
          <p:nvPr/>
        </p:nvCxnSpPr>
        <p:spPr>
          <a:xfrm flipH="1">
            <a:off x="2084614" y="4358245"/>
            <a:ext cx="919843" cy="1212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CE2C32-2D66-C699-B45E-AAA117FBD0D0}"/>
              </a:ext>
            </a:extLst>
          </p:cNvPr>
          <p:cNvCxnSpPr>
            <a:cxnSpLocks/>
          </p:cNvCxnSpPr>
          <p:nvPr/>
        </p:nvCxnSpPr>
        <p:spPr>
          <a:xfrm>
            <a:off x="2977243" y="4382685"/>
            <a:ext cx="435428" cy="1188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5763BE-A481-8B2D-9925-77CA702BA9DF}"/>
              </a:ext>
            </a:extLst>
          </p:cNvPr>
          <p:cNvCxnSpPr>
            <a:cxnSpLocks/>
          </p:cNvCxnSpPr>
          <p:nvPr/>
        </p:nvCxnSpPr>
        <p:spPr>
          <a:xfrm>
            <a:off x="3956956" y="3645125"/>
            <a:ext cx="1110345" cy="1950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88C3A3-759E-C638-D997-3FE980AE335B}"/>
              </a:ext>
            </a:extLst>
          </p:cNvPr>
          <p:cNvCxnSpPr>
            <a:cxnSpLocks/>
          </p:cNvCxnSpPr>
          <p:nvPr/>
        </p:nvCxnSpPr>
        <p:spPr>
          <a:xfrm>
            <a:off x="8169728" y="4454289"/>
            <a:ext cx="1905000" cy="11166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1F853B-D728-CC62-B9C2-C1C1668ED012}"/>
              </a:ext>
            </a:extLst>
          </p:cNvPr>
          <p:cNvCxnSpPr>
            <a:cxnSpLocks/>
          </p:cNvCxnSpPr>
          <p:nvPr/>
        </p:nvCxnSpPr>
        <p:spPr>
          <a:xfrm>
            <a:off x="8207829" y="4496215"/>
            <a:ext cx="908956" cy="10747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10FDC4-4B75-1DA6-ED4F-54823F11DDD7}"/>
              </a:ext>
            </a:extLst>
          </p:cNvPr>
          <p:cNvCxnSpPr>
            <a:cxnSpLocks/>
          </p:cNvCxnSpPr>
          <p:nvPr/>
        </p:nvCxnSpPr>
        <p:spPr>
          <a:xfrm flipH="1">
            <a:off x="7377793" y="4526536"/>
            <a:ext cx="830036" cy="10443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EAB3DFD-A999-8F04-85D1-CA9D1E66786F}"/>
                  </a:ext>
                </a:extLst>
              </p:cNvPr>
              <p:cNvSpPr/>
              <p:nvPr/>
            </p:nvSpPr>
            <p:spPr>
              <a:xfrm>
                <a:off x="8802029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EAB3DFD-A999-8F04-85D1-CA9D1E667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542109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C3249AD-A5D5-EC93-EC98-1339E662CF85}"/>
                  </a:ext>
                </a:extLst>
              </p:cNvPr>
              <p:cNvSpPr/>
              <p:nvPr/>
            </p:nvSpPr>
            <p:spPr>
              <a:xfrm>
                <a:off x="3894529" y="542109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C3249AD-A5D5-EC93-EC98-1339E662C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542109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01405E-D4AC-9EBB-94A6-DF0477ED8BB0}"/>
              </a:ext>
            </a:extLst>
          </p:cNvPr>
          <p:cNvCxnSpPr>
            <a:cxnSpLocks/>
          </p:cNvCxnSpPr>
          <p:nvPr/>
        </p:nvCxnSpPr>
        <p:spPr>
          <a:xfrm>
            <a:off x="1676400" y="3620685"/>
            <a:ext cx="43107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13DBD8-2D9C-C52D-3131-C547275F868E}"/>
              </a:ext>
            </a:extLst>
          </p:cNvPr>
          <p:cNvCxnSpPr>
            <a:cxnSpLocks/>
          </p:cNvCxnSpPr>
          <p:nvPr/>
        </p:nvCxnSpPr>
        <p:spPr>
          <a:xfrm>
            <a:off x="5987143" y="3645125"/>
            <a:ext cx="0" cy="192579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3761A62-C09D-3ABC-72B4-228524818120}"/>
              </a:ext>
            </a:extLst>
          </p:cNvPr>
          <p:cNvCxnSpPr>
            <a:cxnSpLocks/>
          </p:cNvCxnSpPr>
          <p:nvPr/>
        </p:nvCxnSpPr>
        <p:spPr>
          <a:xfrm>
            <a:off x="1687286" y="3669565"/>
            <a:ext cx="0" cy="1925794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FBDE09C-17D3-0C0E-1262-194D47704726}"/>
                  </a:ext>
                </a:extLst>
              </p:cNvPr>
              <p:cNvSpPr/>
              <p:nvPr/>
            </p:nvSpPr>
            <p:spPr>
              <a:xfrm>
                <a:off x="1332269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FBDE09C-17D3-0C0E-1262-194D47704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69" y="5421090"/>
                <a:ext cx="648000" cy="6480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5F2B666-1148-2D55-0A49-9DD5ADD2800E}"/>
                  </a:ext>
                </a:extLst>
              </p:cNvPr>
              <p:cNvSpPr/>
              <p:nvPr/>
            </p:nvSpPr>
            <p:spPr>
              <a:xfrm>
                <a:off x="5679470" y="542109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5F2B666-1148-2D55-0A49-9DD5ADD28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470" y="5421090"/>
                <a:ext cx="648000" cy="648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E2DD97F-A05C-1AAA-75FD-6CD90FD7EE48}"/>
              </a:ext>
            </a:extLst>
          </p:cNvPr>
          <p:cNvCxnSpPr>
            <a:cxnSpLocks/>
          </p:cNvCxnSpPr>
          <p:nvPr/>
        </p:nvCxnSpPr>
        <p:spPr>
          <a:xfrm flipH="1">
            <a:off x="1925216" y="5925512"/>
            <a:ext cx="2031740" cy="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90BB1F6-662E-C413-28BB-731D2C1170CB}"/>
              </a:ext>
            </a:extLst>
          </p:cNvPr>
          <p:cNvSpPr/>
          <p:nvPr/>
        </p:nvSpPr>
        <p:spPr>
          <a:xfrm>
            <a:off x="1593746" y="6074229"/>
            <a:ext cx="4349854" cy="630726"/>
          </a:xfrm>
          <a:custGeom>
            <a:avLst/>
            <a:gdLst>
              <a:gd name="connsiteX0" fmla="*/ 17340 w 4349854"/>
              <a:gd name="connsiteY0" fmla="*/ 32657 h 630726"/>
              <a:gd name="connsiteX1" fmla="*/ 180625 w 4349854"/>
              <a:gd name="connsiteY1" fmla="*/ 272142 h 630726"/>
              <a:gd name="connsiteX2" fmla="*/ 1312740 w 4349854"/>
              <a:gd name="connsiteY2" fmla="*/ 620485 h 630726"/>
              <a:gd name="connsiteX3" fmla="*/ 2314225 w 4349854"/>
              <a:gd name="connsiteY3" fmla="*/ 402771 h 630726"/>
              <a:gd name="connsiteX4" fmla="*/ 3838225 w 4349854"/>
              <a:gd name="connsiteY4" fmla="*/ 620485 h 630726"/>
              <a:gd name="connsiteX5" fmla="*/ 4349854 w 4349854"/>
              <a:gd name="connsiteY5" fmla="*/ 0 h 6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854" h="630726">
                <a:moveTo>
                  <a:pt x="17340" y="32657"/>
                </a:moveTo>
                <a:cubicBezTo>
                  <a:pt x="-8968" y="103414"/>
                  <a:pt x="-35275" y="174171"/>
                  <a:pt x="180625" y="272142"/>
                </a:cubicBezTo>
                <a:cubicBezTo>
                  <a:pt x="396525" y="370113"/>
                  <a:pt x="957140" y="598714"/>
                  <a:pt x="1312740" y="620485"/>
                </a:cubicBezTo>
                <a:cubicBezTo>
                  <a:pt x="1668340" y="642256"/>
                  <a:pt x="1893311" y="402771"/>
                  <a:pt x="2314225" y="402771"/>
                </a:cubicBezTo>
                <a:cubicBezTo>
                  <a:pt x="2735139" y="402771"/>
                  <a:pt x="3498954" y="687613"/>
                  <a:pt x="3838225" y="620485"/>
                </a:cubicBezTo>
                <a:cubicBezTo>
                  <a:pt x="4177496" y="553357"/>
                  <a:pt x="4263675" y="276678"/>
                  <a:pt x="4349854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0164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6023C-BF0A-F53D-F69B-D605E00AC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8D30BB-56C9-543A-1665-E3D670471582}"/>
              </a:ext>
            </a:extLst>
          </p:cNvPr>
          <p:cNvCxnSpPr>
            <a:cxnSpLocks/>
          </p:cNvCxnSpPr>
          <p:nvPr/>
        </p:nvCxnSpPr>
        <p:spPr>
          <a:xfrm flipH="1">
            <a:off x="1143000" y="653975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9AD7B5-AABF-F953-93E0-3680A3BF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397DD23-976D-B425-4704-69AB0B422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Guess the </a:t>
                </a:r>
                <a:r>
                  <a:rPr lang="en-US" i="1" dirty="0"/>
                  <a:t>length</a:t>
                </a:r>
                <a:r>
                  <a:rPr lang="en-US" dirty="0"/>
                  <a:t> of the correct interval 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containing b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longest ‘adjacent’ interval </a:t>
                </a:r>
                <a:r>
                  <a:rPr lang="en-US" i="1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397DD23-976D-B425-4704-69AB0B422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129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0902F8-DA53-632A-75BF-311F9C51FE0D}"/>
                  </a:ext>
                </a:extLst>
              </p:cNvPr>
              <p:cNvSpPr txBox="1"/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0902F8-DA53-632A-75BF-311F9C51F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48267C-86E9-6211-2AC4-8ECEDE2A3E2C}"/>
              </a:ext>
            </a:extLst>
          </p:cNvPr>
          <p:cNvCxnSpPr>
            <a:cxnSpLocks/>
          </p:cNvCxnSpPr>
          <p:nvPr/>
        </p:nvCxnSpPr>
        <p:spPr>
          <a:xfrm>
            <a:off x="2656114" y="636557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15E210-5E6E-1D78-00A7-FB45F254848E}"/>
              </a:ext>
            </a:extLst>
          </p:cNvPr>
          <p:cNvCxnSpPr>
            <a:cxnSpLocks/>
          </p:cNvCxnSpPr>
          <p:nvPr/>
        </p:nvCxnSpPr>
        <p:spPr>
          <a:xfrm>
            <a:off x="6313714" y="6365579"/>
            <a:ext cx="22533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4D3AF2-C2EC-3690-9264-18184E7EEBE3}"/>
              </a:ext>
            </a:extLst>
          </p:cNvPr>
          <p:cNvCxnSpPr>
            <a:cxnSpLocks/>
          </p:cNvCxnSpPr>
          <p:nvPr/>
        </p:nvCxnSpPr>
        <p:spPr>
          <a:xfrm>
            <a:off x="4365171" y="6365579"/>
            <a:ext cx="162197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523FE5-2C63-3FB9-E11F-ED822BE359BA}"/>
              </a:ext>
            </a:extLst>
          </p:cNvPr>
          <p:cNvCxnSpPr>
            <a:cxnSpLocks/>
          </p:cNvCxnSpPr>
          <p:nvPr/>
        </p:nvCxnSpPr>
        <p:spPr>
          <a:xfrm>
            <a:off x="8708571" y="636557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2C8E4C-0ED2-433E-DF6A-4AEF838F3D06}"/>
              </a:ext>
            </a:extLst>
          </p:cNvPr>
          <p:cNvCxnSpPr>
            <a:cxnSpLocks/>
          </p:cNvCxnSpPr>
          <p:nvPr/>
        </p:nvCxnSpPr>
        <p:spPr>
          <a:xfrm>
            <a:off x="9666514" y="636557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204FF-4A9B-CB17-3FDA-A24072C4099E}"/>
              </a:ext>
            </a:extLst>
          </p:cNvPr>
          <p:cNvCxnSpPr>
            <a:cxnSpLocks/>
          </p:cNvCxnSpPr>
          <p:nvPr/>
        </p:nvCxnSpPr>
        <p:spPr>
          <a:xfrm>
            <a:off x="1676400" y="6365579"/>
            <a:ext cx="8164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641561-3875-63CA-19A0-E5C5FCBC7214}"/>
              </a:ext>
            </a:extLst>
          </p:cNvPr>
          <p:cNvCxnSpPr>
            <a:cxnSpLocks/>
          </p:cNvCxnSpPr>
          <p:nvPr/>
        </p:nvCxnSpPr>
        <p:spPr>
          <a:xfrm>
            <a:off x="1676400" y="5177345"/>
            <a:ext cx="2601686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9775D4-7D61-BB97-008C-8F6810724D78}"/>
              </a:ext>
            </a:extLst>
          </p:cNvPr>
          <p:cNvCxnSpPr>
            <a:cxnSpLocks/>
          </p:cNvCxnSpPr>
          <p:nvPr/>
        </p:nvCxnSpPr>
        <p:spPr>
          <a:xfrm>
            <a:off x="6313714" y="5275315"/>
            <a:ext cx="40821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06453E-4609-52D1-D706-2B385C4AFB58}"/>
              </a:ext>
            </a:extLst>
          </p:cNvPr>
          <p:cNvCxnSpPr>
            <a:cxnSpLocks/>
          </p:cNvCxnSpPr>
          <p:nvPr/>
        </p:nvCxnSpPr>
        <p:spPr>
          <a:xfrm>
            <a:off x="1676400" y="4415345"/>
            <a:ext cx="43107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28FCE8-1C58-E5F2-85AD-A260014E4435}"/>
              </a:ext>
            </a:extLst>
          </p:cNvPr>
          <p:cNvCxnSpPr>
            <a:cxnSpLocks/>
          </p:cNvCxnSpPr>
          <p:nvPr/>
        </p:nvCxnSpPr>
        <p:spPr>
          <a:xfrm>
            <a:off x="1676400" y="3718661"/>
            <a:ext cx="87194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C2CCBB-5E2C-8C46-F007-B6E69B2813DF}"/>
              </a:ext>
            </a:extLst>
          </p:cNvPr>
          <p:cNvCxnSpPr>
            <a:cxnSpLocks/>
          </p:cNvCxnSpPr>
          <p:nvPr/>
        </p:nvCxnSpPr>
        <p:spPr>
          <a:xfrm flipH="1">
            <a:off x="3897086" y="3749781"/>
            <a:ext cx="2090057" cy="6655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BEA188-9A9E-D736-2C68-C9A60F944440}"/>
              </a:ext>
            </a:extLst>
          </p:cNvPr>
          <p:cNvCxnSpPr>
            <a:cxnSpLocks/>
          </p:cNvCxnSpPr>
          <p:nvPr/>
        </p:nvCxnSpPr>
        <p:spPr>
          <a:xfrm flipH="1" flipV="1">
            <a:off x="5987143" y="3749782"/>
            <a:ext cx="2220686" cy="15255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B7EE9-B654-F31F-2584-33DAF639B4E8}"/>
              </a:ext>
            </a:extLst>
          </p:cNvPr>
          <p:cNvCxnSpPr>
            <a:cxnSpLocks/>
          </p:cNvCxnSpPr>
          <p:nvPr/>
        </p:nvCxnSpPr>
        <p:spPr>
          <a:xfrm flipH="1">
            <a:off x="3004457" y="4415345"/>
            <a:ext cx="952499" cy="7375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B5AB6D-F4AF-85FF-46D5-38E1160D5330}"/>
              </a:ext>
            </a:extLst>
          </p:cNvPr>
          <p:cNvCxnSpPr>
            <a:cxnSpLocks/>
          </p:cNvCxnSpPr>
          <p:nvPr/>
        </p:nvCxnSpPr>
        <p:spPr>
          <a:xfrm flipH="1">
            <a:off x="2084614" y="5152905"/>
            <a:ext cx="919843" cy="1212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350BC4-3202-1193-B81F-306E9A3BFC59}"/>
              </a:ext>
            </a:extLst>
          </p:cNvPr>
          <p:cNvCxnSpPr>
            <a:cxnSpLocks/>
          </p:cNvCxnSpPr>
          <p:nvPr/>
        </p:nvCxnSpPr>
        <p:spPr>
          <a:xfrm>
            <a:off x="2977243" y="5177345"/>
            <a:ext cx="435428" cy="1188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481DC9-EA90-984A-41C7-421C0E96CF2D}"/>
              </a:ext>
            </a:extLst>
          </p:cNvPr>
          <p:cNvCxnSpPr>
            <a:cxnSpLocks/>
          </p:cNvCxnSpPr>
          <p:nvPr/>
        </p:nvCxnSpPr>
        <p:spPr>
          <a:xfrm>
            <a:off x="3956956" y="4439785"/>
            <a:ext cx="1110345" cy="19502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5D40419-396B-39E4-DD39-B908D2235A51}"/>
              </a:ext>
            </a:extLst>
          </p:cNvPr>
          <p:cNvCxnSpPr>
            <a:cxnSpLocks/>
          </p:cNvCxnSpPr>
          <p:nvPr/>
        </p:nvCxnSpPr>
        <p:spPr>
          <a:xfrm>
            <a:off x="8169728" y="5248949"/>
            <a:ext cx="1905000" cy="11166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EAC9A2-19C3-449B-DD52-5A0C1EE58989}"/>
              </a:ext>
            </a:extLst>
          </p:cNvPr>
          <p:cNvCxnSpPr>
            <a:cxnSpLocks/>
          </p:cNvCxnSpPr>
          <p:nvPr/>
        </p:nvCxnSpPr>
        <p:spPr>
          <a:xfrm>
            <a:off x="8207829" y="5290875"/>
            <a:ext cx="908956" cy="10747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9C2ADE-67F6-F7FF-9DF1-A67653CBC155}"/>
              </a:ext>
            </a:extLst>
          </p:cNvPr>
          <p:cNvCxnSpPr>
            <a:cxnSpLocks/>
          </p:cNvCxnSpPr>
          <p:nvPr/>
        </p:nvCxnSpPr>
        <p:spPr>
          <a:xfrm flipH="1">
            <a:off x="7377793" y="5321196"/>
            <a:ext cx="830036" cy="10443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F1AF3C9-DA4C-757E-5D1E-9928E4B28B58}"/>
                  </a:ext>
                </a:extLst>
              </p:cNvPr>
              <p:cNvSpPr/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F1AF3C9-DA4C-757E-5D1E-9928E4B28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E894AD6-2126-2C40-1B18-58C08E9D5A98}"/>
                  </a:ext>
                </a:extLst>
              </p:cNvPr>
              <p:cNvSpPr/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E894AD6-2126-2C40-1B18-58C08E9D5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504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92AC3-1C0F-51F6-8F01-1682C6BDE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DE0A-9895-F5D2-2986-56168631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A4E85F-76A6-C5C3-8DE0-DC7D8868C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3" y="1825624"/>
            <a:ext cx="11419115" cy="5163004"/>
          </a:xfrm>
        </p:spPr>
        <p:txBody>
          <a:bodyPr>
            <a:normAutofit/>
          </a:bodyPr>
          <a:lstStyle/>
          <a:p>
            <a:r>
              <a:rPr lang="en-US" dirty="0"/>
              <a:t>‘Adjacent Interval’: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F00C147-8644-4A32-99AE-29215727CCBC}"/>
                  </a:ext>
                </a:extLst>
              </p:cNvPr>
              <p:cNvSpPr/>
              <p:nvPr/>
            </p:nvSpPr>
            <p:spPr>
              <a:xfrm>
                <a:off x="9346316" y="3898069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F00C147-8644-4A32-99AE-29215727C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316" y="3898069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E3D5E4-427A-8610-50CC-133359DDF377}"/>
              </a:ext>
            </a:extLst>
          </p:cNvPr>
          <p:cNvCxnSpPr>
            <a:cxnSpLocks/>
          </p:cNvCxnSpPr>
          <p:nvPr/>
        </p:nvCxnSpPr>
        <p:spPr>
          <a:xfrm>
            <a:off x="4604657" y="4175859"/>
            <a:ext cx="431074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00A0A3-65BD-E692-7954-C2B019A37BFE}"/>
              </a:ext>
            </a:extLst>
          </p:cNvPr>
          <p:cNvCxnSpPr>
            <a:cxnSpLocks/>
          </p:cNvCxnSpPr>
          <p:nvPr/>
        </p:nvCxnSpPr>
        <p:spPr>
          <a:xfrm>
            <a:off x="5029201" y="3898069"/>
            <a:ext cx="3091542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5C0FF8-F0FF-F41A-4E7C-75114C4FFDF5}"/>
              </a:ext>
            </a:extLst>
          </p:cNvPr>
          <p:cNvCxnSpPr>
            <a:cxnSpLocks/>
          </p:cNvCxnSpPr>
          <p:nvPr/>
        </p:nvCxnSpPr>
        <p:spPr>
          <a:xfrm>
            <a:off x="5366657" y="3545472"/>
            <a:ext cx="260168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937F52-423F-2D58-9B64-70C023E4B3BF}"/>
              </a:ext>
            </a:extLst>
          </p:cNvPr>
          <p:cNvCxnSpPr>
            <a:cxnSpLocks/>
          </p:cNvCxnSpPr>
          <p:nvPr/>
        </p:nvCxnSpPr>
        <p:spPr>
          <a:xfrm>
            <a:off x="957942" y="4175859"/>
            <a:ext cx="333102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D81DA26-5F55-AE23-E251-AAB2F9BCE39D}"/>
              </a:ext>
            </a:extLst>
          </p:cNvPr>
          <p:cNvSpPr/>
          <p:nvPr/>
        </p:nvSpPr>
        <p:spPr>
          <a:xfrm>
            <a:off x="4393312" y="3006876"/>
            <a:ext cx="4561114" cy="200297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E92232-EE02-8DFF-3811-ED62AB4A85F8}"/>
              </a:ext>
            </a:extLst>
          </p:cNvPr>
          <p:cNvSpPr txBox="1"/>
          <p:nvPr/>
        </p:nvSpPr>
        <p:spPr>
          <a:xfrm>
            <a:off x="5989226" y="2498254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Adjacent</a:t>
            </a:r>
            <a:endParaRPr lang="en-IL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BB8E25-203D-8E88-016A-86DDEA0FBE21}"/>
              </a:ext>
            </a:extLst>
          </p:cNvPr>
          <p:cNvSpPr txBox="1"/>
          <p:nvPr/>
        </p:nvSpPr>
        <p:spPr>
          <a:xfrm>
            <a:off x="1663897" y="3420533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Adjacent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3651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5424-AA42-95D4-4510-45FEDB51A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6B936F-5217-DCBC-03E9-F6FD5E7B7106}"/>
              </a:ext>
            </a:extLst>
          </p:cNvPr>
          <p:cNvCxnSpPr>
            <a:cxnSpLocks/>
          </p:cNvCxnSpPr>
          <p:nvPr/>
        </p:nvCxnSpPr>
        <p:spPr>
          <a:xfrm flipH="1">
            <a:off x="1143000" y="653975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073183-0FB9-725E-AAE8-C4F664AE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CD9ABAC-8B69-8F69-5E7D-8645D838B4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to its left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containing b</a:t>
                </a:r>
              </a:p>
              <a:p>
                <a:r>
                  <a:rPr lang="en-US" dirty="0"/>
                  <a:t>Why would the longest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not be the answer? –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then, what is the maximal to the left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CD9ABAC-8B69-8F69-5E7D-8645D838B4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680483-62CF-A8C1-AE21-F9C5AF8DA219}"/>
                  </a:ext>
                </a:extLst>
              </p:cNvPr>
              <p:cNvSpPr txBox="1"/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680483-62CF-A8C1-AE21-F9C5AF8D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22E3C9-AF71-0CDF-32B2-39825FBD2335}"/>
              </a:ext>
            </a:extLst>
          </p:cNvPr>
          <p:cNvCxnSpPr>
            <a:cxnSpLocks/>
          </p:cNvCxnSpPr>
          <p:nvPr/>
        </p:nvCxnSpPr>
        <p:spPr>
          <a:xfrm>
            <a:off x="2928257" y="5895802"/>
            <a:ext cx="54428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8E8D671-AC9E-051A-1475-666163C2C8A0}"/>
                  </a:ext>
                </a:extLst>
              </p:cNvPr>
              <p:cNvSpPr/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8E8D671-AC9E-051A-1475-666163C2C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27B1BA3-D8B1-E158-087D-8A34908BE38E}"/>
                  </a:ext>
                </a:extLst>
              </p:cNvPr>
              <p:cNvSpPr/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27B1BA3-D8B1-E158-087D-8A34908BE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047644-DA91-31A2-69E4-D09892039CF3}"/>
              </a:ext>
            </a:extLst>
          </p:cNvPr>
          <p:cNvCxnSpPr>
            <a:cxnSpLocks/>
          </p:cNvCxnSpPr>
          <p:nvPr/>
        </p:nvCxnSpPr>
        <p:spPr>
          <a:xfrm>
            <a:off x="2024743" y="5728054"/>
            <a:ext cx="772886" cy="139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6ECF79E-8485-5311-A331-F6F9C88468B6}"/>
              </a:ext>
            </a:extLst>
          </p:cNvPr>
          <p:cNvSpPr txBox="1"/>
          <p:nvPr/>
        </p:nvSpPr>
        <p:spPr>
          <a:xfrm>
            <a:off x="129224" y="5488403"/>
            <a:ext cx="1895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Correct Answer</a:t>
            </a:r>
            <a:endParaRPr lang="en-IL" sz="2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E9620E-82A4-604E-FF91-0A68A70D7FC9}"/>
              </a:ext>
            </a:extLst>
          </p:cNvPr>
          <p:cNvCxnSpPr>
            <a:cxnSpLocks/>
          </p:cNvCxnSpPr>
          <p:nvPr/>
        </p:nvCxnSpPr>
        <p:spPr>
          <a:xfrm>
            <a:off x="2601685" y="5569230"/>
            <a:ext cx="79139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7DE953-59A0-0E59-8564-30058233A162}"/>
              </a:ext>
            </a:extLst>
          </p:cNvPr>
          <p:cNvCxnSpPr>
            <a:cxnSpLocks/>
          </p:cNvCxnSpPr>
          <p:nvPr/>
        </p:nvCxnSpPr>
        <p:spPr>
          <a:xfrm>
            <a:off x="1730827" y="4837166"/>
            <a:ext cx="870858" cy="681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D54DF5-BBCF-BA34-D6F7-7BC5A7EC1AF5}"/>
                  </a:ext>
                </a:extLst>
              </p:cNvPr>
              <p:cNvSpPr txBox="1"/>
              <p:nvPr/>
            </p:nvSpPr>
            <p:spPr>
              <a:xfrm>
                <a:off x="798574" y="4407126"/>
                <a:ext cx="13676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Stored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D54DF5-BBCF-BA34-D6F7-7BC5A7EC1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4" y="4407126"/>
                <a:ext cx="1367682" cy="400110"/>
              </a:xfrm>
              <a:prstGeom prst="rect">
                <a:avLst/>
              </a:prstGeom>
              <a:blipFill>
                <a:blip r:embed="rId7"/>
                <a:stretch>
                  <a:fillRect l="-4464" t="-7576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12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7620A-DAB9-6CC4-FA1F-CC90BAC0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FABC3A-C37E-B453-CF4C-E456C61769B6}"/>
              </a:ext>
            </a:extLst>
          </p:cNvPr>
          <p:cNvCxnSpPr>
            <a:cxnSpLocks/>
          </p:cNvCxnSpPr>
          <p:nvPr/>
        </p:nvCxnSpPr>
        <p:spPr>
          <a:xfrm flipH="1">
            <a:off x="1143000" y="653975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BCA9082-315D-269D-F700-FA0D6D94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4E32F06-4185-F0E7-28F2-7F7663BEB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to its left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containing b</a:t>
                </a:r>
              </a:p>
              <a:p>
                <a:r>
                  <a:rPr lang="en-US" dirty="0"/>
                  <a:t>Why would the longest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not be the answer? –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then, what is the maximal to the left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4E32F06-4185-F0E7-28F2-7F7663BEB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72C99E-D27C-E431-1288-9E1A4CF34704}"/>
                  </a:ext>
                </a:extLst>
              </p:cNvPr>
              <p:cNvSpPr txBox="1"/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72C99E-D27C-E431-1288-9E1A4CF34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E4DF91-E0F3-608B-4ACA-9B38423332F3}"/>
              </a:ext>
            </a:extLst>
          </p:cNvPr>
          <p:cNvCxnSpPr>
            <a:cxnSpLocks/>
          </p:cNvCxnSpPr>
          <p:nvPr/>
        </p:nvCxnSpPr>
        <p:spPr>
          <a:xfrm>
            <a:off x="2928257" y="5895802"/>
            <a:ext cx="54428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B222AC1-A427-D870-4A67-3320D7E464DB}"/>
                  </a:ext>
                </a:extLst>
              </p:cNvPr>
              <p:cNvSpPr/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B222AC1-A427-D870-4A67-3320D7E46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F1609B1-4840-EDAB-0F8E-3A8B15B0069A}"/>
                  </a:ext>
                </a:extLst>
              </p:cNvPr>
              <p:cNvSpPr/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F1609B1-4840-EDAB-0F8E-3A8B15B00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680BF3-0C4A-07F6-25A5-EEB4681DBDF8}"/>
              </a:ext>
            </a:extLst>
          </p:cNvPr>
          <p:cNvCxnSpPr>
            <a:cxnSpLocks/>
          </p:cNvCxnSpPr>
          <p:nvPr/>
        </p:nvCxnSpPr>
        <p:spPr>
          <a:xfrm>
            <a:off x="2601685" y="5569230"/>
            <a:ext cx="79139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E33ED3-1C72-B845-4428-BD72637936F6}"/>
              </a:ext>
            </a:extLst>
          </p:cNvPr>
          <p:cNvCxnSpPr>
            <a:cxnSpLocks/>
          </p:cNvCxnSpPr>
          <p:nvPr/>
        </p:nvCxnSpPr>
        <p:spPr>
          <a:xfrm>
            <a:off x="-2933301" y="5895802"/>
            <a:ext cx="5442857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A80583-F6BA-B6E4-F761-53FF385908BD}"/>
              </a:ext>
            </a:extLst>
          </p:cNvPr>
          <p:cNvSpPr txBox="1"/>
          <p:nvPr/>
        </p:nvSpPr>
        <p:spPr>
          <a:xfrm>
            <a:off x="291705" y="4693259"/>
            <a:ext cx="379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correct answer? not adjacent.</a:t>
            </a:r>
            <a:endParaRPr lang="en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CC0AB0-9648-18B7-2042-B7302380B93A}"/>
              </a:ext>
            </a:extLst>
          </p:cNvPr>
          <p:cNvCxnSpPr>
            <a:cxnSpLocks/>
          </p:cNvCxnSpPr>
          <p:nvPr/>
        </p:nvCxnSpPr>
        <p:spPr>
          <a:xfrm>
            <a:off x="7727795" y="4007528"/>
            <a:ext cx="247238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292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F8BC-27B7-AA63-A057-9D37CD02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Labeling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8F6AB-77D2-7922-A8FE-E16CD5EF7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Notice: </a:t>
                </a:r>
                <a:r>
                  <a:rPr lang="en-US" b="1" dirty="0"/>
                  <a:t>Labeling           Oracle</a:t>
                </a:r>
                <a:br>
                  <a:rPr lang="en-US" b="1" dirty="0"/>
                </a:br>
                <a:endParaRPr lang="en-US" b="1" dirty="0"/>
              </a:p>
              <a:p>
                <a:r>
                  <a:rPr lang="en-US" u="sng" dirty="0"/>
                  <a:t>Goal:</a:t>
                </a:r>
                <a:r>
                  <a:rPr lang="en-US" dirty="0"/>
                  <a:t> build a data structure (</a:t>
                </a:r>
                <a:r>
                  <a:rPr lang="en-US" i="1" dirty="0"/>
                  <a:t>‘Oracle’</a:t>
                </a:r>
                <a:r>
                  <a:rPr lang="en-US" dirty="0"/>
                  <a:t>) supporting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queries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u="sng" dirty="0"/>
                  <a:t>Approach:</a:t>
                </a:r>
                <a:r>
                  <a:rPr lang="en-US" dirty="0"/>
                  <a:t> Store labels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&amp; Access labels to answer queries.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Oracle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8F6AB-77D2-7922-A8FE-E16CD5EF7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FA0C86-7338-971B-1170-B8DB07B5DC9C}"/>
              </a:ext>
            </a:extLst>
          </p:cNvPr>
          <p:cNvCxnSpPr>
            <a:cxnSpLocks/>
          </p:cNvCxnSpPr>
          <p:nvPr/>
        </p:nvCxnSpPr>
        <p:spPr>
          <a:xfrm>
            <a:off x="3820888" y="2068285"/>
            <a:ext cx="69668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EA24-7301-815B-6265-A9A9921A1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F8AAEF-F15D-7BEA-C8BB-4EEBBBE9C730}"/>
              </a:ext>
            </a:extLst>
          </p:cNvPr>
          <p:cNvCxnSpPr>
            <a:cxnSpLocks/>
          </p:cNvCxnSpPr>
          <p:nvPr/>
        </p:nvCxnSpPr>
        <p:spPr>
          <a:xfrm flipH="1">
            <a:off x="1143000" y="653975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C4062-A136-40CC-72C7-03A86CB9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786739E-A914-5783-C3A8-0932B90F87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to its left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containing b</a:t>
                </a:r>
              </a:p>
              <a:p>
                <a:r>
                  <a:rPr lang="en-US" dirty="0"/>
                  <a:t>Why would the longest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not be the answer? –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then, what is the maximal to the left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786739E-A914-5783-C3A8-0932B90F8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DCF76D-F0B7-1F41-C508-635A67EDFF77}"/>
                  </a:ext>
                </a:extLst>
              </p:cNvPr>
              <p:cNvSpPr txBox="1"/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DCF76D-F0B7-1F41-C508-635A67EDF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B1ED6E-50DA-142C-589F-CC97879FCB3E}"/>
              </a:ext>
            </a:extLst>
          </p:cNvPr>
          <p:cNvCxnSpPr>
            <a:cxnSpLocks/>
          </p:cNvCxnSpPr>
          <p:nvPr/>
        </p:nvCxnSpPr>
        <p:spPr>
          <a:xfrm>
            <a:off x="2928257" y="5895802"/>
            <a:ext cx="54428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80C8110-1F6A-6424-DF06-8E037CF71739}"/>
                  </a:ext>
                </a:extLst>
              </p:cNvPr>
              <p:cNvSpPr/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80C8110-1F6A-6424-DF06-8E037CF7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6F802C9-FB10-59BC-D09E-E133D472E5EB}"/>
                  </a:ext>
                </a:extLst>
              </p:cNvPr>
              <p:cNvSpPr/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6F802C9-FB10-59BC-D09E-E133D472E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AC7F2D-4913-D583-161B-D100F709EBF7}"/>
              </a:ext>
            </a:extLst>
          </p:cNvPr>
          <p:cNvCxnSpPr>
            <a:cxnSpLocks/>
          </p:cNvCxnSpPr>
          <p:nvPr/>
        </p:nvCxnSpPr>
        <p:spPr>
          <a:xfrm>
            <a:off x="2601685" y="5569230"/>
            <a:ext cx="79139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F6E92-8328-EFE4-9C0C-77CC6FE89218}"/>
              </a:ext>
            </a:extLst>
          </p:cNvPr>
          <p:cNvCxnSpPr>
            <a:cxnSpLocks/>
          </p:cNvCxnSpPr>
          <p:nvPr/>
        </p:nvCxnSpPr>
        <p:spPr>
          <a:xfrm>
            <a:off x="2742666" y="5750838"/>
            <a:ext cx="5932983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9D0972E-F028-9D32-A10E-7EF853DCC656}"/>
              </a:ext>
            </a:extLst>
          </p:cNvPr>
          <p:cNvSpPr txBox="1"/>
          <p:nvPr/>
        </p:nvSpPr>
        <p:spPr>
          <a:xfrm>
            <a:off x="3752197" y="4693259"/>
            <a:ext cx="299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Contains correct answer?</a:t>
            </a:r>
            <a:br>
              <a:rPr lang="en-US" dirty="0"/>
            </a:br>
            <a:r>
              <a:rPr lang="en-US" dirty="0"/>
              <a:t>Contradiction to the answer </a:t>
            </a:r>
            <a:endParaRPr lang="en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E2DB64-A00E-FF10-B067-A5C5E2EF0CE4}"/>
              </a:ext>
            </a:extLst>
          </p:cNvPr>
          <p:cNvCxnSpPr>
            <a:cxnSpLocks/>
          </p:cNvCxnSpPr>
          <p:nvPr/>
        </p:nvCxnSpPr>
        <p:spPr>
          <a:xfrm>
            <a:off x="7727795" y="4007528"/>
            <a:ext cx="247238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46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47B4E-7750-DE54-A4BC-A773D449C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DC3548-FDB4-9928-B1F8-F1E47590E4C8}"/>
              </a:ext>
            </a:extLst>
          </p:cNvPr>
          <p:cNvCxnSpPr>
            <a:cxnSpLocks/>
          </p:cNvCxnSpPr>
          <p:nvPr/>
        </p:nvCxnSpPr>
        <p:spPr>
          <a:xfrm flipH="1">
            <a:off x="1143000" y="653975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D6840EE-7E30-88EF-85EC-983F4F8F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ED0F260-BD28-297F-01EC-6CCC03181D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to its left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containing b</a:t>
                </a:r>
              </a:p>
              <a:p>
                <a:r>
                  <a:rPr lang="en-US" dirty="0"/>
                  <a:t>Why would the longest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not be the answer? –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then, what is the maximal to the left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ED0F260-BD28-297F-01EC-6CCC03181D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21C8A-241D-E6B7-95A1-C85B61405DA9}"/>
                  </a:ext>
                </a:extLst>
              </p:cNvPr>
              <p:cNvSpPr txBox="1"/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21C8A-241D-E6B7-95A1-C85B61405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D2A7B-770B-521B-EF85-3EF61685CA83}"/>
              </a:ext>
            </a:extLst>
          </p:cNvPr>
          <p:cNvCxnSpPr>
            <a:cxnSpLocks/>
          </p:cNvCxnSpPr>
          <p:nvPr/>
        </p:nvCxnSpPr>
        <p:spPr>
          <a:xfrm>
            <a:off x="2917371" y="5895802"/>
            <a:ext cx="2775858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9DF6A40-DD71-D23C-62A3-9B6C5B769F5A}"/>
                  </a:ext>
                </a:extLst>
              </p:cNvPr>
              <p:cNvSpPr/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29DF6A40-DD71-D23C-62A3-9B6C5B769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6DA787-A692-AE50-C97B-D1B80C5C206E}"/>
                  </a:ext>
                </a:extLst>
              </p:cNvPr>
              <p:cNvSpPr/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F6DA787-A692-AE50-C97B-D1B80C5C2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30D507-3758-7583-2498-86DCBC0FFA22}"/>
              </a:ext>
            </a:extLst>
          </p:cNvPr>
          <p:cNvCxnSpPr>
            <a:cxnSpLocks/>
          </p:cNvCxnSpPr>
          <p:nvPr/>
        </p:nvCxnSpPr>
        <p:spPr>
          <a:xfrm>
            <a:off x="2601685" y="5569230"/>
            <a:ext cx="79139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974CCE-7D70-F25B-3FB0-AC22F5A9ECCC}"/>
              </a:ext>
            </a:extLst>
          </p:cNvPr>
          <p:cNvCxnSpPr>
            <a:cxnSpLocks/>
          </p:cNvCxnSpPr>
          <p:nvPr/>
        </p:nvCxnSpPr>
        <p:spPr>
          <a:xfrm>
            <a:off x="5900057" y="5750838"/>
            <a:ext cx="2775592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6A161D-CC66-C279-CBED-09096EF404EF}"/>
                  </a:ext>
                </a:extLst>
              </p:cNvPr>
              <p:cNvSpPr txBox="1"/>
              <p:nvPr/>
            </p:nvSpPr>
            <p:spPr>
              <a:xfrm>
                <a:off x="1492167" y="4693259"/>
                <a:ext cx="75114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Before correct?</a:t>
                </a:r>
                <a:br>
                  <a:rPr lang="en-US" dirty="0"/>
                </a:br>
                <a:r>
                  <a:rPr lang="en-US" dirty="0"/>
                  <a:t>Must be disjoint, and contained within the answer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not enough room</a:t>
                </a:r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6A161D-CC66-C279-CBED-09096EF4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67" y="4693259"/>
                <a:ext cx="7511416" cy="646331"/>
              </a:xfrm>
              <a:prstGeom prst="rect">
                <a:avLst/>
              </a:prstGeom>
              <a:blipFill>
                <a:blip r:embed="rId7"/>
                <a:stretch>
                  <a:fillRect l="-325" t="-4717" r="-162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E7651F-F604-18EC-1E3D-1F43B527F68E}"/>
              </a:ext>
            </a:extLst>
          </p:cNvPr>
          <p:cNvCxnSpPr>
            <a:cxnSpLocks/>
          </p:cNvCxnSpPr>
          <p:nvPr/>
        </p:nvCxnSpPr>
        <p:spPr>
          <a:xfrm>
            <a:off x="7727795" y="4007528"/>
            <a:ext cx="247238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666242-7336-EC59-50B2-49860FCB908E}"/>
                  </a:ext>
                </a:extLst>
              </p:cNvPr>
              <p:cNvSpPr txBox="1"/>
              <p:nvPr/>
            </p:nvSpPr>
            <p:spPr>
              <a:xfrm>
                <a:off x="8653878" y="5566204"/>
                <a:ext cx="832407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666242-7336-EC59-50B2-49860FCB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878" y="5566204"/>
                <a:ext cx="832407" cy="473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93B86-24FE-AD69-BDD7-F11AEE2A6BD9}"/>
                  </a:ext>
                </a:extLst>
              </p:cNvPr>
              <p:cNvSpPr txBox="1"/>
              <p:nvPr/>
            </p:nvSpPr>
            <p:spPr>
              <a:xfrm>
                <a:off x="2106735" y="5611916"/>
                <a:ext cx="832407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B93B86-24FE-AD69-BDD7-F11AEE2A6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35" y="5611916"/>
                <a:ext cx="832407" cy="473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7278AD-B751-D1A7-FCC3-B5743B42A2B4}"/>
                  </a:ext>
                </a:extLst>
              </p:cNvPr>
              <p:cNvSpPr txBox="1"/>
              <p:nvPr/>
            </p:nvSpPr>
            <p:spPr>
              <a:xfrm>
                <a:off x="10515600" y="5317037"/>
                <a:ext cx="1125756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7278AD-B751-D1A7-FCC3-B5743B42A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5317037"/>
                <a:ext cx="1125756" cy="473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9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8881A-BF38-CCB1-198E-CBA7CAD8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9648BA-4793-2E4B-F9A7-19ED53FEAA4F}"/>
              </a:ext>
            </a:extLst>
          </p:cNvPr>
          <p:cNvCxnSpPr>
            <a:cxnSpLocks/>
          </p:cNvCxnSpPr>
          <p:nvPr/>
        </p:nvCxnSpPr>
        <p:spPr>
          <a:xfrm flipH="1">
            <a:off x="1143000" y="653975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67A71-DFCF-D410-644F-7B04B5F5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25CCF7E-E8AE-60E7-BC9B-F714D6345D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to its left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containing b</a:t>
                </a:r>
              </a:p>
              <a:p>
                <a:r>
                  <a:rPr lang="en-US" dirty="0"/>
                  <a:t>Why would the longest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not be the answer? –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then, what is the maximal to the left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25CCF7E-E8AE-60E7-BC9B-F714D6345D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53874-0D9B-6B88-AAB1-6F33C0A8F33E}"/>
                  </a:ext>
                </a:extLst>
              </p:cNvPr>
              <p:cNvSpPr txBox="1"/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E53874-0D9B-6B88-AAB1-6F33C0A8F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9FDE8-F561-3715-D662-25FBDE1054F9}"/>
              </a:ext>
            </a:extLst>
          </p:cNvPr>
          <p:cNvCxnSpPr>
            <a:cxnSpLocks/>
          </p:cNvCxnSpPr>
          <p:nvPr/>
        </p:nvCxnSpPr>
        <p:spPr>
          <a:xfrm>
            <a:off x="2928257" y="5895802"/>
            <a:ext cx="54428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3CA198F-A61D-2550-2BC6-E43AB51B04BA}"/>
                  </a:ext>
                </a:extLst>
              </p:cNvPr>
              <p:cNvSpPr/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93CA198F-A61D-2550-2BC6-E43AB51B04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EFD2827-1EED-3381-9609-63A566D18FAC}"/>
                  </a:ext>
                </a:extLst>
              </p:cNvPr>
              <p:cNvSpPr/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EFD2827-1EED-3381-9609-63A566D18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9ADC8E-D350-D974-F27B-24B3CA655649}"/>
              </a:ext>
            </a:extLst>
          </p:cNvPr>
          <p:cNvCxnSpPr>
            <a:cxnSpLocks/>
          </p:cNvCxnSpPr>
          <p:nvPr/>
        </p:nvCxnSpPr>
        <p:spPr>
          <a:xfrm>
            <a:off x="2601685" y="5569230"/>
            <a:ext cx="79139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FF7F56-9DE1-828D-76C0-0CEACF05BBAC}"/>
              </a:ext>
            </a:extLst>
          </p:cNvPr>
          <p:cNvCxnSpPr>
            <a:cxnSpLocks/>
          </p:cNvCxnSpPr>
          <p:nvPr/>
        </p:nvCxnSpPr>
        <p:spPr>
          <a:xfrm>
            <a:off x="3300761" y="5750838"/>
            <a:ext cx="4638907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33563B-BD17-6B3D-E562-18F0A3D925EB}"/>
              </a:ext>
            </a:extLst>
          </p:cNvPr>
          <p:cNvSpPr txBox="1"/>
          <p:nvPr/>
        </p:nvSpPr>
        <p:spPr>
          <a:xfrm>
            <a:off x="3692918" y="4693259"/>
            <a:ext cx="3109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Contained in correct answer?</a:t>
            </a:r>
            <a:br>
              <a:rPr lang="en-US" dirty="0"/>
            </a:br>
            <a:r>
              <a:rPr lang="en-US" dirty="0"/>
              <a:t>Contradiction to maximality</a:t>
            </a:r>
            <a:endParaRPr lang="en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5D3B6D-BFF1-727B-80C5-49C912BE3912}"/>
              </a:ext>
            </a:extLst>
          </p:cNvPr>
          <p:cNvCxnSpPr>
            <a:cxnSpLocks/>
          </p:cNvCxnSpPr>
          <p:nvPr/>
        </p:nvCxnSpPr>
        <p:spPr>
          <a:xfrm>
            <a:off x="7727795" y="4007528"/>
            <a:ext cx="247238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94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2596E-8510-F37D-58FD-D4585E4A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46ADFF-FEC7-26A3-F4F4-0CE5EA008E72}"/>
              </a:ext>
            </a:extLst>
          </p:cNvPr>
          <p:cNvCxnSpPr>
            <a:cxnSpLocks/>
          </p:cNvCxnSpPr>
          <p:nvPr/>
        </p:nvCxnSpPr>
        <p:spPr>
          <a:xfrm flipH="1">
            <a:off x="1143000" y="6539750"/>
            <a:ext cx="10069286" cy="0"/>
          </a:xfrm>
          <a:prstGeom prst="straightConnector1">
            <a:avLst/>
          </a:prstGeom>
          <a:ln w="57150">
            <a:solidFill>
              <a:srgbClr val="042433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23A557-7708-4020-32E0-E35F152E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5D3E2F6-CB11-1D6E-882E-4AF0FE16E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to its left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stores the longest interval </a:t>
                </a:r>
                <a:r>
                  <a:rPr lang="en-US" i="1" dirty="0"/>
                  <a:t>containing b</a:t>
                </a:r>
              </a:p>
              <a:p>
                <a:r>
                  <a:rPr lang="en-US" dirty="0"/>
                  <a:t>Why would the longest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not be the answer? –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But then, what is the maximal to the left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5D3E2F6-CB11-1D6E-882E-4AF0FE16E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3" y="1825624"/>
                <a:ext cx="11419115" cy="5163004"/>
              </a:xfrm>
              <a:blipFill>
                <a:blip r:embed="rId3"/>
                <a:stretch>
                  <a:fillRect l="-961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8C5313-77A0-5ED7-8FBD-FB3837290739}"/>
                  </a:ext>
                </a:extLst>
              </p:cNvPr>
              <p:cNvSpPr txBox="1"/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8C5313-77A0-5ED7-8FBD-FB3837290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" y="6094309"/>
                <a:ext cx="6880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1DD179-531E-210F-6AC9-E348A483322C}"/>
              </a:ext>
            </a:extLst>
          </p:cNvPr>
          <p:cNvCxnSpPr>
            <a:cxnSpLocks/>
          </p:cNvCxnSpPr>
          <p:nvPr/>
        </p:nvCxnSpPr>
        <p:spPr>
          <a:xfrm>
            <a:off x="2928257" y="5895802"/>
            <a:ext cx="544285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DB41C13-DF74-DEF5-ABAB-5FC26E944D35}"/>
                  </a:ext>
                </a:extLst>
              </p:cNvPr>
              <p:cNvSpPr/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DB41C13-DF74-DEF5-ABAB-5FC26E944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29" y="6215750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A9F6176-7252-92C4-B1A7-5A4AE9E44D63}"/>
                  </a:ext>
                </a:extLst>
              </p:cNvPr>
              <p:cNvSpPr/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A9F6176-7252-92C4-B1A7-5A4AE9E44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529" y="6215750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4E447-4C4B-A9F9-7B52-A919A873654C}"/>
              </a:ext>
            </a:extLst>
          </p:cNvPr>
          <p:cNvCxnSpPr>
            <a:cxnSpLocks/>
          </p:cNvCxnSpPr>
          <p:nvPr/>
        </p:nvCxnSpPr>
        <p:spPr>
          <a:xfrm>
            <a:off x="2601685" y="5569230"/>
            <a:ext cx="7913915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8045E0-9F96-1E81-571C-A9273E4E4AEC}"/>
              </a:ext>
            </a:extLst>
          </p:cNvPr>
          <p:cNvSpPr txBox="1"/>
          <p:nvPr/>
        </p:nvSpPr>
        <p:spPr>
          <a:xfrm>
            <a:off x="3772111" y="4693259"/>
            <a:ext cx="295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Must be the correct answer!</a:t>
            </a:r>
            <a:endParaRPr lang="en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B51B6D-AC0E-1800-BDD8-922D3DE3F4C8}"/>
              </a:ext>
            </a:extLst>
          </p:cNvPr>
          <p:cNvCxnSpPr>
            <a:cxnSpLocks/>
          </p:cNvCxnSpPr>
          <p:nvPr/>
        </p:nvCxnSpPr>
        <p:spPr>
          <a:xfrm>
            <a:off x="7727795" y="4007528"/>
            <a:ext cx="2472385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D7C252-9C45-C4E2-435C-15E1DCDA4D55}"/>
              </a:ext>
            </a:extLst>
          </p:cNvPr>
          <p:cNvCxnSpPr>
            <a:cxnSpLocks/>
          </p:cNvCxnSpPr>
          <p:nvPr/>
        </p:nvCxnSpPr>
        <p:spPr>
          <a:xfrm>
            <a:off x="2928257" y="5895802"/>
            <a:ext cx="5442857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68D87-B950-3399-F275-A4032DF62687}"/>
              </a:ext>
            </a:extLst>
          </p:cNvPr>
          <p:cNvSpPr txBox="1"/>
          <p:nvPr/>
        </p:nvSpPr>
        <p:spPr>
          <a:xfrm rot="1510195">
            <a:off x="8126578" y="1218872"/>
            <a:ext cx="4072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Subproblem solved!</a:t>
            </a:r>
            <a:endParaRPr lang="en-IL" sz="3200" b="1" dirty="0"/>
          </a:p>
        </p:txBody>
      </p:sp>
    </p:spTree>
    <p:extLst>
      <p:ext uri="{BB962C8B-B14F-4D97-AF65-F5344CB8AC3E}">
        <p14:creationId xmlns:p14="http://schemas.microsoft.com/office/powerpoint/2010/main" val="2614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EE31D-F0AF-13E3-91F0-5CC0AE5B3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BCB5-FFA8-B144-D0DA-AD7B15DE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path-Wrap up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F4F3AF-95F4-D367-C395-F9321379BDDD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B01052-E7BB-D00C-6BF5-F2E834094851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FCAA8ED-E900-0477-F43B-109CB264DBBA}"/>
                  </a:ext>
                </a:extLst>
              </p:cNvPr>
              <p:cNvSpPr/>
              <p:nvPr/>
            </p:nvSpPr>
            <p:spPr>
              <a:xfrm>
                <a:off x="8616117" y="2933013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FCAA8ED-E900-0477-F43B-109CB264D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117" y="293301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2649233-6A8C-A683-6345-E9BD343B8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Case1:</a:t>
                </a:r>
                <a:r>
                  <a:rPr lang="en-US" dirty="0"/>
                  <a:t> The path does not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u="sng" dirty="0"/>
                </a:br>
                <a:endParaRPr lang="en-US" u="sng" dirty="0"/>
              </a:p>
              <a:p>
                <a:r>
                  <a:rPr lang="en-US" dirty="0"/>
                  <a:t>Just use the subproblem!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first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2649233-6A8C-A683-6345-E9BD343B8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  <a:blipFill>
                <a:blip r:embed="rId3"/>
                <a:stretch>
                  <a:fillRect l="-1865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3D285A7-720D-536B-07FC-1373E816422B}"/>
                  </a:ext>
                </a:extLst>
              </p:cNvPr>
              <p:cNvSpPr/>
              <p:nvPr/>
            </p:nvSpPr>
            <p:spPr>
              <a:xfrm>
                <a:off x="8812841" y="57748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3D285A7-720D-536B-07FC-1373E8164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774877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948F18C-4AB0-3221-2B45-619CDB1D011F}"/>
                  </a:ext>
                </a:extLst>
              </p:cNvPr>
              <p:cNvSpPr/>
              <p:nvPr/>
            </p:nvSpPr>
            <p:spPr>
              <a:xfrm>
                <a:off x="8757556" y="416378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948F18C-4AB0-3221-2B45-619CDB1D0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556" y="416378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9FAEE0B-AA27-F9CC-2748-57FBFA2A45BA}"/>
              </a:ext>
            </a:extLst>
          </p:cNvPr>
          <p:cNvSpPr/>
          <p:nvPr/>
        </p:nvSpPr>
        <p:spPr>
          <a:xfrm>
            <a:off x="8331363" y="4463143"/>
            <a:ext cx="1367501" cy="1632857"/>
          </a:xfrm>
          <a:custGeom>
            <a:avLst/>
            <a:gdLst>
              <a:gd name="connsiteX0" fmla="*/ 975923 w 1367501"/>
              <a:gd name="connsiteY0" fmla="*/ 1632857 h 1632857"/>
              <a:gd name="connsiteX1" fmla="*/ 1302494 w 1367501"/>
              <a:gd name="connsiteY1" fmla="*/ 1143000 h 1632857"/>
              <a:gd name="connsiteX2" fmla="*/ 660237 w 1367501"/>
              <a:gd name="connsiteY2" fmla="*/ 936171 h 1632857"/>
              <a:gd name="connsiteX3" fmla="*/ 72408 w 1367501"/>
              <a:gd name="connsiteY3" fmla="*/ 587828 h 1632857"/>
              <a:gd name="connsiteX4" fmla="*/ 1335151 w 1367501"/>
              <a:gd name="connsiteY4" fmla="*/ 544286 h 1632857"/>
              <a:gd name="connsiteX5" fmla="*/ 910608 w 1367501"/>
              <a:gd name="connsiteY5" fmla="*/ 326571 h 1632857"/>
              <a:gd name="connsiteX6" fmla="*/ 17980 w 1367501"/>
              <a:gd name="connsiteY6" fmla="*/ 206828 h 1632857"/>
              <a:gd name="connsiteX7" fmla="*/ 398980 w 1367501"/>
              <a:gd name="connsiteY7" fmla="*/ 0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501" h="1632857">
                <a:moveTo>
                  <a:pt x="975923" y="1632857"/>
                </a:moveTo>
                <a:cubicBezTo>
                  <a:pt x="1165515" y="1445985"/>
                  <a:pt x="1355108" y="1259114"/>
                  <a:pt x="1302494" y="1143000"/>
                </a:cubicBezTo>
                <a:cubicBezTo>
                  <a:pt x="1249880" y="1026886"/>
                  <a:pt x="865251" y="1028700"/>
                  <a:pt x="660237" y="936171"/>
                </a:cubicBezTo>
                <a:cubicBezTo>
                  <a:pt x="455223" y="843642"/>
                  <a:pt x="-40077" y="653142"/>
                  <a:pt x="72408" y="587828"/>
                </a:cubicBezTo>
                <a:cubicBezTo>
                  <a:pt x="184893" y="522514"/>
                  <a:pt x="1195451" y="587829"/>
                  <a:pt x="1335151" y="544286"/>
                </a:cubicBezTo>
                <a:cubicBezTo>
                  <a:pt x="1474851" y="500743"/>
                  <a:pt x="1130137" y="382814"/>
                  <a:pt x="910608" y="326571"/>
                </a:cubicBezTo>
                <a:cubicBezTo>
                  <a:pt x="691079" y="270328"/>
                  <a:pt x="103251" y="261256"/>
                  <a:pt x="17980" y="206828"/>
                </a:cubicBezTo>
                <a:cubicBezTo>
                  <a:pt x="-67291" y="152399"/>
                  <a:pt x="165844" y="76199"/>
                  <a:pt x="398980" y="0"/>
                </a:cubicBezTo>
              </a:path>
            </a:pathLst>
          </a:custGeom>
          <a:noFill/>
          <a:ln w="28575"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45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142C-706C-EED0-77C4-9F94FF29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DC88-7BB6-A7A6-A783-E0FD4716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progress on a path-Wrap up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E503B9-0610-7E77-08BB-44E40FAC239B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EF1451-45EB-3945-428F-A63C9831C200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38D18E1-CB2A-7FC1-4DCB-EE362E53CFB7}"/>
                  </a:ext>
                </a:extLst>
              </p:cNvPr>
              <p:cNvSpPr/>
              <p:nvPr/>
            </p:nvSpPr>
            <p:spPr>
              <a:xfrm>
                <a:off x="8616117" y="2933013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38D18E1-CB2A-7FC1-4DCB-EE362E53C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117" y="2933013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E58406-C1EF-C4A9-9FA3-7DC58EAD3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Case2:</a:t>
                </a:r>
                <a:r>
                  <a:rPr lang="en-US" dirty="0"/>
                  <a:t> The path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u="sng" dirty="0"/>
                </a:br>
                <a:endParaRPr lang="en-US" u="sng" dirty="0"/>
              </a:p>
              <a:p>
                <a:r>
                  <a:rPr lang="en-US" dirty="0"/>
                  <a:t>Start by using subproblem 2.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first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Use subproblem 1 to find the </a:t>
                </a:r>
                <a:br>
                  <a:rPr lang="en-US" dirty="0"/>
                </a:br>
                <a:r>
                  <a:rPr lang="en-US" dirty="0"/>
                  <a:t>‘leap’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Subproblem 1 also gives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first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1E58406-C1EF-C4A9-9FA3-7DC58EAD3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5163004"/>
              </a:xfrm>
              <a:blipFill>
                <a:blip r:embed="rId3"/>
                <a:stretch>
                  <a:fillRect l="-1865" t="-200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81980D-81C0-F1BD-E98E-6712D3AFBFCC}"/>
                  </a:ext>
                </a:extLst>
              </p:cNvPr>
              <p:cNvSpPr/>
              <p:nvPr/>
            </p:nvSpPr>
            <p:spPr>
              <a:xfrm>
                <a:off x="8812841" y="577487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81980D-81C0-F1BD-E98E-6712D3AFB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774877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17E7BC3-C2FB-E6FF-7102-63B96263E084}"/>
                  </a:ext>
                </a:extLst>
              </p:cNvPr>
              <p:cNvSpPr/>
              <p:nvPr/>
            </p:nvSpPr>
            <p:spPr>
              <a:xfrm>
                <a:off x="8757556" y="416378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17E7BC3-C2FB-E6FF-7102-63B96263E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556" y="416378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D869F2A-8257-8EFB-61EF-9388EE84AB6D}"/>
              </a:ext>
            </a:extLst>
          </p:cNvPr>
          <p:cNvSpPr/>
          <p:nvPr/>
        </p:nvSpPr>
        <p:spPr>
          <a:xfrm>
            <a:off x="8331363" y="4463143"/>
            <a:ext cx="1367501" cy="1632857"/>
          </a:xfrm>
          <a:custGeom>
            <a:avLst/>
            <a:gdLst>
              <a:gd name="connsiteX0" fmla="*/ 975923 w 1367501"/>
              <a:gd name="connsiteY0" fmla="*/ 1632857 h 1632857"/>
              <a:gd name="connsiteX1" fmla="*/ 1302494 w 1367501"/>
              <a:gd name="connsiteY1" fmla="*/ 1143000 h 1632857"/>
              <a:gd name="connsiteX2" fmla="*/ 660237 w 1367501"/>
              <a:gd name="connsiteY2" fmla="*/ 936171 h 1632857"/>
              <a:gd name="connsiteX3" fmla="*/ 72408 w 1367501"/>
              <a:gd name="connsiteY3" fmla="*/ 587828 h 1632857"/>
              <a:gd name="connsiteX4" fmla="*/ 1335151 w 1367501"/>
              <a:gd name="connsiteY4" fmla="*/ 544286 h 1632857"/>
              <a:gd name="connsiteX5" fmla="*/ 910608 w 1367501"/>
              <a:gd name="connsiteY5" fmla="*/ 326571 h 1632857"/>
              <a:gd name="connsiteX6" fmla="*/ 17980 w 1367501"/>
              <a:gd name="connsiteY6" fmla="*/ 206828 h 1632857"/>
              <a:gd name="connsiteX7" fmla="*/ 398980 w 1367501"/>
              <a:gd name="connsiteY7" fmla="*/ 0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501" h="1632857">
                <a:moveTo>
                  <a:pt x="975923" y="1632857"/>
                </a:moveTo>
                <a:cubicBezTo>
                  <a:pt x="1165515" y="1445985"/>
                  <a:pt x="1355108" y="1259114"/>
                  <a:pt x="1302494" y="1143000"/>
                </a:cubicBezTo>
                <a:cubicBezTo>
                  <a:pt x="1249880" y="1026886"/>
                  <a:pt x="865251" y="1028700"/>
                  <a:pt x="660237" y="936171"/>
                </a:cubicBezTo>
                <a:cubicBezTo>
                  <a:pt x="455223" y="843642"/>
                  <a:pt x="-40077" y="653142"/>
                  <a:pt x="72408" y="587828"/>
                </a:cubicBezTo>
                <a:cubicBezTo>
                  <a:pt x="184893" y="522514"/>
                  <a:pt x="1195451" y="587829"/>
                  <a:pt x="1335151" y="544286"/>
                </a:cubicBezTo>
                <a:cubicBezTo>
                  <a:pt x="1474851" y="500743"/>
                  <a:pt x="1130137" y="382814"/>
                  <a:pt x="910608" y="326571"/>
                </a:cubicBezTo>
                <a:cubicBezTo>
                  <a:pt x="691079" y="270328"/>
                  <a:pt x="103251" y="261256"/>
                  <a:pt x="17980" y="206828"/>
                </a:cubicBezTo>
                <a:cubicBezTo>
                  <a:pt x="-67291" y="152399"/>
                  <a:pt x="165844" y="76199"/>
                  <a:pt x="398980" y="0"/>
                </a:cubicBezTo>
              </a:path>
            </a:pathLst>
          </a:custGeom>
          <a:noFill/>
          <a:ln w="28575"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8B03173-1499-694C-5D85-C7FE3B758FFF}"/>
              </a:ext>
            </a:extLst>
          </p:cNvPr>
          <p:cNvSpPr/>
          <p:nvPr/>
        </p:nvSpPr>
        <p:spPr>
          <a:xfrm>
            <a:off x="9187543" y="1981200"/>
            <a:ext cx="577276" cy="2351314"/>
          </a:xfrm>
          <a:custGeom>
            <a:avLst/>
            <a:gdLst>
              <a:gd name="connsiteX0" fmla="*/ 32657 w 577276"/>
              <a:gd name="connsiteY0" fmla="*/ 2351314 h 2351314"/>
              <a:gd name="connsiteX1" fmla="*/ 391886 w 577276"/>
              <a:gd name="connsiteY1" fmla="*/ 2046514 h 2351314"/>
              <a:gd name="connsiteX2" fmla="*/ 576943 w 577276"/>
              <a:gd name="connsiteY2" fmla="*/ 1328057 h 2351314"/>
              <a:gd name="connsiteX3" fmla="*/ 424543 w 577276"/>
              <a:gd name="connsiteY3" fmla="*/ 337457 h 2351314"/>
              <a:gd name="connsiteX4" fmla="*/ 0 w 577276"/>
              <a:gd name="connsiteY4" fmla="*/ 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76" h="2351314">
                <a:moveTo>
                  <a:pt x="32657" y="2351314"/>
                </a:moveTo>
                <a:cubicBezTo>
                  <a:pt x="166914" y="2284185"/>
                  <a:pt x="301172" y="2217057"/>
                  <a:pt x="391886" y="2046514"/>
                </a:cubicBezTo>
                <a:cubicBezTo>
                  <a:pt x="482600" y="1875971"/>
                  <a:pt x="571500" y="1612900"/>
                  <a:pt x="576943" y="1328057"/>
                </a:cubicBezTo>
                <a:cubicBezTo>
                  <a:pt x="582386" y="1043214"/>
                  <a:pt x="520700" y="558800"/>
                  <a:pt x="424543" y="337457"/>
                </a:cubicBezTo>
                <a:cubicBezTo>
                  <a:pt x="328386" y="116114"/>
                  <a:pt x="164193" y="58057"/>
                  <a:pt x="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7AE7B2E-7612-C98D-6AD5-CA8E4F829522}"/>
                  </a:ext>
                </a:extLst>
              </p:cNvPr>
              <p:cNvSpPr/>
              <p:nvPr/>
            </p:nvSpPr>
            <p:spPr>
              <a:xfrm>
                <a:off x="8697686" y="172798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7AE7B2E-7612-C98D-6AD5-CA8E4F829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686" y="1727985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076E27-7258-8B49-858E-5EA6AB10603A}"/>
              </a:ext>
            </a:extLst>
          </p:cNvPr>
          <p:cNvSpPr/>
          <p:nvPr/>
        </p:nvSpPr>
        <p:spPr>
          <a:xfrm>
            <a:off x="7448248" y="1981200"/>
            <a:ext cx="1260323" cy="1959889"/>
          </a:xfrm>
          <a:custGeom>
            <a:avLst/>
            <a:gdLst>
              <a:gd name="connsiteX0" fmla="*/ 1260323 w 1260323"/>
              <a:gd name="connsiteY0" fmla="*/ 0 h 1959889"/>
              <a:gd name="connsiteX1" fmla="*/ 302381 w 1260323"/>
              <a:gd name="connsiteY1" fmla="*/ 304800 h 1959889"/>
              <a:gd name="connsiteX2" fmla="*/ 95552 w 1260323"/>
              <a:gd name="connsiteY2" fmla="*/ 587829 h 1959889"/>
              <a:gd name="connsiteX3" fmla="*/ 19352 w 1260323"/>
              <a:gd name="connsiteY3" fmla="*/ 957943 h 1959889"/>
              <a:gd name="connsiteX4" fmla="*/ 8466 w 1260323"/>
              <a:gd name="connsiteY4" fmla="*/ 1328057 h 1959889"/>
              <a:gd name="connsiteX5" fmla="*/ 128209 w 1260323"/>
              <a:gd name="connsiteY5" fmla="*/ 1676400 h 1959889"/>
              <a:gd name="connsiteX6" fmla="*/ 291495 w 1260323"/>
              <a:gd name="connsiteY6" fmla="*/ 1894114 h 1959889"/>
              <a:gd name="connsiteX7" fmla="*/ 454781 w 1260323"/>
              <a:gd name="connsiteY7" fmla="*/ 1959429 h 1959889"/>
              <a:gd name="connsiteX8" fmla="*/ 759581 w 1260323"/>
              <a:gd name="connsiteY8" fmla="*/ 1915886 h 1959889"/>
              <a:gd name="connsiteX9" fmla="*/ 868438 w 1260323"/>
              <a:gd name="connsiteY9" fmla="*/ 1785257 h 1959889"/>
              <a:gd name="connsiteX10" fmla="*/ 1064381 w 1260323"/>
              <a:gd name="connsiteY10" fmla="*/ 1698171 h 1959889"/>
              <a:gd name="connsiteX11" fmla="*/ 1184123 w 1260323"/>
              <a:gd name="connsiteY11" fmla="*/ 1719943 h 195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0323" h="1959889">
                <a:moveTo>
                  <a:pt x="1260323" y="0"/>
                </a:moveTo>
                <a:cubicBezTo>
                  <a:pt x="878416" y="103414"/>
                  <a:pt x="496509" y="206829"/>
                  <a:pt x="302381" y="304800"/>
                </a:cubicBezTo>
                <a:cubicBezTo>
                  <a:pt x="108253" y="402771"/>
                  <a:pt x="142723" y="478972"/>
                  <a:pt x="95552" y="587829"/>
                </a:cubicBezTo>
                <a:cubicBezTo>
                  <a:pt x="48381" y="696686"/>
                  <a:pt x="33866" y="834572"/>
                  <a:pt x="19352" y="957943"/>
                </a:cubicBezTo>
                <a:cubicBezTo>
                  <a:pt x="4838" y="1081314"/>
                  <a:pt x="-9677" y="1208314"/>
                  <a:pt x="8466" y="1328057"/>
                </a:cubicBezTo>
                <a:cubicBezTo>
                  <a:pt x="26609" y="1447800"/>
                  <a:pt x="81038" y="1582057"/>
                  <a:pt x="128209" y="1676400"/>
                </a:cubicBezTo>
                <a:cubicBezTo>
                  <a:pt x="175380" y="1770743"/>
                  <a:pt x="237066" y="1846943"/>
                  <a:pt x="291495" y="1894114"/>
                </a:cubicBezTo>
                <a:cubicBezTo>
                  <a:pt x="345924" y="1941286"/>
                  <a:pt x="376767" y="1955800"/>
                  <a:pt x="454781" y="1959429"/>
                </a:cubicBezTo>
                <a:cubicBezTo>
                  <a:pt x="532795" y="1963058"/>
                  <a:pt x="690638" y="1944915"/>
                  <a:pt x="759581" y="1915886"/>
                </a:cubicBezTo>
                <a:cubicBezTo>
                  <a:pt x="828524" y="1886857"/>
                  <a:pt x="817638" y="1821543"/>
                  <a:pt x="868438" y="1785257"/>
                </a:cubicBezTo>
                <a:cubicBezTo>
                  <a:pt x="919238" y="1748971"/>
                  <a:pt x="1011767" y="1709057"/>
                  <a:pt x="1064381" y="1698171"/>
                </a:cubicBezTo>
                <a:cubicBezTo>
                  <a:pt x="1116995" y="1687285"/>
                  <a:pt x="1150559" y="1703614"/>
                  <a:pt x="1184123" y="1719943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8D9EFE-9FA7-8AAF-BAF7-884B4C47DF01}"/>
                  </a:ext>
                </a:extLst>
              </p:cNvPr>
              <p:cNvSpPr/>
              <p:nvPr/>
            </p:nvSpPr>
            <p:spPr>
              <a:xfrm>
                <a:off x="8686800" y="3496683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8D9EFE-9FA7-8AAF-BAF7-884B4C47D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3496683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9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E2A04-4F4B-F2B8-0147-3BE469CA8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527A429-4850-EE97-8F2E-5E8D536533AC}"/>
              </a:ext>
            </a:extLst>
          </p:cNvPr>
          <p:cNvSpPr txBox="1"/>
          <p:nvPr/>
        </p:nvSpPr>
        <p:spPr>
          <a:xfrm>
            <a:off x="838200" y="1690362"/>
            <a:ext cx="1012386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Path Broken into parts, each solved with a subproblem.</a:t>
            </a: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endParaRPr lang="en-US" sz="2400" u="sng" dirty="0"/>
          </a:p>
          <a:p>
            <a:r>
              <a:rPr lang="en-US" sz="2400" dirty="0"/>
              <a:t>In every step, find the first reachable vertex on the path – </a:t>
            </a:r>
            <a:r>
              <a:rPr lang="en-US" sz="2400" dirty="0" err="1"/>
              <a:t>w.l.o.g</a:t>
            </a:r>
            <a:r>
              <a:rPr lang="en-US" sz="2400" dirty="0"/>
              <a:t>, it is visited.</a:t>
            </a:r>
            <a:endParaRPr lang="en-IL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55022-7C72-ABE5-A76A-68E4131F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Reachability Labels – Wrap up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FB94C7-4D9E-DA36-1863-1154BAC21C41}"/>
              </a:ext>
            </a:extLst>
          </p:cNvPr>
          <p:cNvSpPr/>
          <p:nvPr/>
        </p:nvSpPr>
        <p:spPr>
          <a:xfrm>
            <a:off x="1998733" y="2127701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02ECB2D-799C-2AB3-C0FA-515F6D3D7BD1}"/>
                  </a:ext>
                </a:extLst>
              </p:cNvPr>
              <p:cNvSpPr/>
              <p:nvPr/>
            </p:nvSpPr>
            <p:spPr>
              <a:xfrm>
                <a:off x="1976159" y="3730849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02ECB2D-799C-2AB3-C0FA-515F6D3D7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373084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41CDEC-9E7B-6F5C-2012-E9E2028A3646}"/>
                  </a:ext>
                </a:extLst>
              </p:cNvPr>
              <p:cNvSpPr/>
              <p:nvPr/>
            </p:nvSpPr>
            <p:spPr>
              <a:xfrm>
                <a:off x="9758642" y="373084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41CDEC-9E7B-6F5C-2012-E9E2028A3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3730849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A51D2C-ECB7-5B95-84D1-AE7DF5F8AAB8}"/>
              </a:ext>
            </a:extLst>
          </p:cNvPr>
          <p:cNvSpPr/>
          <p:nvPr/>
        </p:nvSpPr>
        <p:spPr>
          <a:xfrm flipH="1">
            <a:off x="4275910" y="2340426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8D9F91-3436-4041-A0F7-E63C292DC5B7}"/>
              </a:ext>
            </a:extLst>
          </p:cNvPr>
          <p:cNvSpPr/>
          <p:nvPr/>
        </p:nvSpPr>
        <p:spPr>
          <a:xfrm>
            <a:off x="7621563" y="2264226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FE8E8B-C2A9-B17C-0E29-7B03C22B2FCC}"/>
                  </a:ext>
                </a:extLst>
              </p:cNvPr>
              <p:cNvSpPr txBox="1"/>
              <p:nvPr/>
            </p:nvSpPr>
            <p:spPr>
              <a:xfrm rot="19839816">
                <a:off x="2634034" y="2784512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FE8E8B-C2A9-B17C-0E29-7B03C22B2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2784512"/>
                <a:ext cx="1050288" cy="461665"/>
              </a:xfrm>
              <a:prstGeom prst="rect">
                <a:avLst/>
              </a:prstGeom>
              <a:blipFill>
                <a:blip r:embed="rId4"/>
                <a:stretch>
                  <a:fillRect l="-9043" t="-662" r="-532" b="-178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5D80A4-5B44-37D5-2214-4442E49663DF}"/>
                  </a:ext>
                </a:extLst>
              </p:cNvPr>
              <p:cNvSpPr txBox="1"/>
              <p:nvPr/>
            </p:nvSpPr>
            <p:spPr>
              <a:xfrm rot="1210689">
                <a:off x="8120988" y="2590154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5D80A4-5B44-37D5-2214-4442E496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2590154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5B8BE2F5-CAD4-9BB8-E65A-38222491409A}"/>
              </a:ext>
            </a:extLst>
          </p:cNvPr>
          <p:cNvSpPr/>
          <p:nvPr/>
        </p:nvSpPr>
        <p:spPr>
          <a:xfrm>
            <a:off x="1976159" y="2127703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06579A5E-8812-54A6-A220-688EF87E75D7}"/>
              </a:ext>
            </a:extLst>
          </p:cNvPr>
          <p:cNvSpPr/>
          <p:nvPr/>
        </p:nvSpPr>
        <p:spPr>
          <a:xfrm rot="10800000">
            <a:off x="1998733" y="2127703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EC5463D-AD23-0CCB-4190-2A0C179D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355BDD8-E560-3B9C-D346-C9C7A79536FD}"/>
                  </a:ext>
                </a:extLst>
              </p:cNvPr>
              <p:cNvSpPr/>
              <p:nvPr/>
            </p:nvSpPr>
            <p:spPr>
              <a:xfrm>
                <a:off x="7376634" y="2906480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355BDD8-E560-3B9C-D346-C9C7A7953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34" y="2906480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92AA461-8C29-F79C-A186-BB489B2DBC6D}"/>
              </a:ext>
            </a:extLst>
          </p:cNvPr>
          <p:cNvSpPr/>
          <p:nvPr/>
        </p:nvSpPr>
        <p:spPr>
          <a:xfrm>
            <a:off x="2471057" y="3984170"/>
            <a:ext cx="1600200" cy="862587"/>
          </a:xfrm>
          <a:custGeom>
            <a:avLst/>
            <a:gdLst>
              <a:gd name="connsiteX0" fmla="*/ 0 w 1600200"/>
              <a:gd name="connsiteY0" fmla="*/ 0 h 862587"/>
              <a:gd name="connsiteX1" fmla="*/ 914400 w 1600200"/>
              <a:gd name="connsiteY1" fmla="*/ 729343 h 862587"/>
              <a:gd name="connsiteX2" fmla="*/ 1600200 w 1600200"/>
              <a:gd name="connsiteY2" fmla="*/ 859972 h 86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862587">
                <a:moveTo>
                  <a:pt x="0" y="0"/>
                </a:moveTo>
                <a:cubicBezTo>
                  <a:pt x="323850" y="293007"/>
                  <a:pt x="647700" y="586014"/>
                  <a:pt x="914400" y="729343"/>
                </a:cubicBezTo>
                <a:cubicBezTo>
                  <a:pt x="1181100" y="872672"/>
                  <a:pt x="1390650" y="866322"/>
                  <a:pt x="1600200" y="859972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1CF824-0FE8-C114-EEF6-B689B90CE3EC}"/>
              </a:ext>
            </a:extLst>
          </p:cNvPr>
          <p:cNvSpPr/>
          <p:nvPr/>
        </p:nvSpPr>
        <p:spPr>
          <a:xfrm>
            <a:off x="4071257" y="4569622"/>
            <a:ext cx="489857" cy="4898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46BB8E-DFF8-91D3-C84A-8BEE984F374E}"/>
              </a:ext>
            </a:extLst>
          </p:cNvPr>
          <p:cNvSpPr/>
          <p:nvPr/>
        </p:nvSpPr>
        <p:spPr>
          <a:xfrm>
            <a:off x="7362670" y="4665395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975D5A-EB01-A6C1-817B-AB09A8CD1A15}"/>
                  </a:ext>
                </a:extLst>
              </p:cNvPr>
              <p:cNvSpPr txBox="1"/>
              <p:nvPr/>
            </p:nvSpPr>
            <p:spPr>
              <a:xfrm>
                <a:off x="6868609" y="2127702"/>
                <a:ext cx="606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975D5A-EB01-A6C1-817B-AB09A8CD1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09" y="2127702"/>
                <a:ext cx="606192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394421-7695-3CDC-488C-5D7A77BE566B}"/>
                  </a:ext>
                </a:extLst>
              </p:cNvPr>
              <p:cNvSpPr txBox="1"/>
              <p:nvPr/>
            </p:nvSpPr>
            <p:spPr>
              <a:xfrm>
                <a:off x="6868609" y="3899311"/>
                <a:ext cx="606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394421-7695-3CDC-488C-5D7A77BE5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09" y="3899311"/>
                <a:ext cx="606192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22BD538-28A1-8D84-BF73-7224805BCB78}"/>
              </a:ext>
            </a:extLst>
          </p:cNvPr>
          <p:cNvSpPr/>
          <p:nvPr/>
        </p:nvSpPr>
        <p:spPr>
          <a:xfrm>
            <a:off x="4561114" y="4412520"/>
            <a:ext cx="2873829" cy="979507"/>
          </a:xfrm>
          <a:custGeom>
            <a:avLst/>
            <a:gdLst>
              <a:gd name="connsiteX0" fmla="*/ 0 w 2873829"/>
              <a:gd name="connsiteY0" fmla="*/ 420736 h 979507"/>
              <a:gd name="connsiteX1" fmla="*/ 1066800 w 2873829"/>
              <a:gd name="connsiteY1" fmla="*/ 17965 h 979507"/>
              <a:gd name="connsiteX2" fmla="*/ 2373086 w 2873829"/>
              <a:gd name="connsiteY2" fmla="*/ 943250 h 979507"/>
              <a:gd name="connsiteX3" fmla="*/ 2873829 w 2873829"/>
              <a:gd name="connsiteY3" fmla="*/ 703765 h 97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979507">
                <a:moveTo>
                  <a:pt x="0" y="420736"/>
                </a:moveTo>
                <a:cubicBezTo>
                  <a:pt x="335643" y="175807"/>
                  <a:pt x="671286" y="-69121"/>
                  <a:pt x="1066800" y="17965"/>
                </a:cubicBezTo>
                <a:cubicBezTo>
                  <a:pt x="1462314" y="105051"/>
                  <a:pt x="2071915" y="828950"/>
                  <a:pt x="2373086" y="943250"/>
                </a:cubicBezTo>
                <a:cubicBezTo>
                  <a:pt x="2674258" y="1057550"/>
                  <a:pt x="2774043" y="880657"/>
                  <a:pt x="2873829" y="703765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E790D7A-34BB-8B4F-24FA-C59024BFEABC}"/>
              </a:ext>
            </a:extLst>
          </p:cNvPr>
          <p:cNvSpPr/>
          <p:nvPr/>
        </p:nvSpPr>
        <p:spPr>
          <a:xfrm>
            <a:off x="6884339" y="4321627"/>
            <a:ext cx="1272649" cy="522515"/>
          </a:xfrm>
          <a:custGeom>
            <a:avLst/>
            <a:gdLst>
              <a:gd name="connsiteX0" fmla="*/ 975147 w 1272649"/>
              <a:gd name="connsiteY0" fmla="*/ 522515 h 522515"/>
              <a:gd name="connsiteX1" fmla="*/ 1214632 w 1272649"/>
              <a:gd name="connsiteY1" fmla="*/ 315686 h 522515"/>
              <a:gd name="connsiteX2" fmla="*/ 17204 w 1272649"/>
              <a:gd name="connsiteY2" fmla="*/ 239486 h 522515"/>
              <a:gd name="connsiteX3" fmla="*/ 474404 w 1272649"/>
              <a:gd name="connsiteY3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649" h="522515">
                <a:moveTo>
                  <a:pt x="975147" y="522515"/>
                </a:moveTo>
                <a:cubicBezTo>
                  <a:pt x="1174718" y="442686"/>
                  <a:pt x="1374289" y="362857"/>
                  <a:pt x="1214632" y="315686"/>
                </a:cubicBezTo>
                <a:cubicBezTo>
                  <a:pt x="1054975" y="268515"/>
                  <a:pt x="140575" y="292100"/>
                  <a:pt x="17204" y="239486"/>
                </a:cubicBezTo>
                <a:cubicBezTo>
                  <a:pt x="-106167" y="186872"/>
                  <a:pt x="474404" y="0"/>
                  <a:pt x="474404" y="0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21B87D-C7BB-EC6E-8BBE-00B4B01E2817}"/>
              </a:ext>
            </a:extLst>
          </p:cNvPr>
          <p:cNvSpPr/>
          <p:nvPr/>
        </p:nvSpPr>
        <p:spPr>
          <a:xfrm>
            <a:off x="7362826" y="4055132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031517C-DF56-4529-04A3-EB708A8B57E7}"/>
              </a:ext>
            </a:extLst>
          </p:cNvPr>
          <p:cNvSpPr/>
          <p:nvPr/>
        </p:nvSpPr>
        <p:spPr>
          <a:xfrm flipH="1">
            <a:off x="6944811" y="2687814"/>
            <a:ext cx="456361" cy="1464629"/>
          </a:xfrm>
          <a:custGeom>
            <a:avLst/>
            <a:gdLst>
              <a:gd name="connsiteX0" fmla="*/ 0 w 631444"/>
              <a:gd name="connsiteY0" fmla="*/ 1600200 h 1600200"/>
              <a:gd name="connsiteX1" fmla="*/ 631372 w 631444"/>
              <a:gd name="connsiteY1" fmla="*/ 478971 h 1600200"/>
              <a:gd name="connsiteX2" fmla="*/ 32657 w 631444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444" h="1600200">
                <a:moveTo>
                  <a:pt x="0" y="1600200"/>
                </a:moveTo>
                <a:cubicBezTo>
                  <a:pt x="312964" y="1172935"/>
                  <a:pt x="625929" y="745671"/>
                  <a:pt x="631372" y="478971"/>
                </a:cubicBezTo>
                <a:cubicBezTo>
                  <a:pt x="636815" y="212271"/>
                  <a:pt x="334736" y="106135"/>
                  <a:pt x="32657" y="0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6B81972-2CCE-3011-619A-B0DECFD2DA65}"/>
              </a:ext>
            </a:extLst>
          </p:cNvPr>
          <p:cNvSpPr/>
          <p:nvPr/>
        </p:nvSpPr>
        <p:spPr>
          <a:xfrm>
            <a:off x="7362670" y="2333632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94306AB-10D2-F132-3778-A49377F4616F}"/>
              </a:ext>
            </a:extLst>
          </p:cNvPr>
          <p:cNvSpPr/>
          <p:nvPr/>
        </p:nvSpPr>
        <p:spPr>
          <a:xfrm flipH="1">
            <a:off x="7826687" y="2543380"/>
            <a:ext cx="642400" cy="1110342"/>
          </a:xfrm>
          <a:custGeom>
            <a:avLst/>
            <a:gdLst>
              <a:gd name="connsiteX0" fmla="*/ 446325 w 457210"/>
              <a:gd name="connsiteY0" fmla="*/ 0 h 1110342"/>
              <a:gd name="connsiteX1" fmla="*/ 10 w 457210"/>
              <a:gd name="connsiteY1" fmla="*/ 827314 h 1110342"/>
              <a:gd name="connsiteX2" fmla="*/ 457210 w 457210"/>
              <a:gd name="connsiteY2" fmla="*/ 1110342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10" h="1110342">
                <a:moveTo>
                  <a:pt x="446325" y="0"/>
                </a:moveTo>
                <a:cubicBezTo>
                  <a:pt x="222260" y="321128"/>
                  <a:pt x="-1804" y="642257"/>
                  <a:pt x="10" y="827314"/>
                </a:cubicBezTo>
                <a:cubicBezTo>
                  <a:pt x="1824" y="1012371"/>
                  <a:pt x="229517" y="1061356"/>
                  <a:pt x="457210" y="1110342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FEE805-BFE6-4A9E-5009-EB23982CA277}"/>
              </a:ext>
            </a:extLst>
          </p:cNvPr>
          <p:cNvSpPr/>
          <p:nvPr/>
        </p:nvSpPr>
        <p:spPr>
          <a:xfrm>
            <a:off x="7362670" y="3445055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9FBD38D-F8D9-46DF-BB3F-03B966FE6C7E}"/>
              </a:ext>
            </a:extLst>
          </p:cNvPr>
          <p:cNvSpPr/>
          <p:nvPr/>
        </p:nvSpPr>
        <p:spPr>
          <a:xfrm>
            <a:off x="7837714" y="3809999"/>
            <a:ext cx="1970315" cy="501980"/>
          </a:xfrm>
          <a:custGeom>
            <a:avLst/>
            <a:gdLst>
              <a:gd name="connsiteX0" fmla="*/ 0 w 1970315"/>
              <a:gd name="connsiteY0" fmla="*/ 0 h 501980"/>
              <a:gd name="connsiteX1" fmla="*/ 696686 w 1970315"/>
              <a:gd name="connsiteY1" fmla="*/ 489857 h 501980"/>
              <a:gd name="connsiteX2" fmla="*/ 1970315 w 1970315"/>
              <a:gd name="connsiteY2" fmla="*/ 304800 h 5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315" h="501980">
                <a:moveTo>
                  <a:pt x="0" y="0"/>
                </a:moveTo>
                <a:cubicBezTo>
                  <a:pt x="184150" y="219528"/>
                  <a:pt x="368300" y="439057"/>
                  <a:pt x="696686" y="489857"/>
                </a:cubicBezTo>
                <a:cubicBezTo>
                  <a:pt x="1025072" y="540657"/>
                  <a:pt x="1497693" y="422728"/>
                  <a:pt x="1970315" y="30480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77943-3521-B90A-31B9-3BC8AD348FEB}"/>
                  </a:ext>
                </a:extLst>
              </p:cNvPr>
              <p:cNvSpPr txBox="1"/>
              <p:nvPr/>
            </p:nvSpPr>
            <p:spPr>
              <a:xfrm rot="2164100">
                <a:off x="2521155" y="4011896"/>
                <a:ext cx="1588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First in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77943-3521-B90A-31B9-3BC8AD348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4100">
                <a:off x="2521155" y="4011896"/>
                <a:ext cx="1588320" cy="369332"/>
              </a:xfrm>
              <a:prstGeom prst="rect">
                <a:avLst/>
              </a:prstGeom>
              <a:blipFill>
                <a:blip r:embed="rId9"/>
                <a:stretch>
                  <a:fillRect l="-6478" t="-3941" b="-24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AEA9A31-4500-2BFE-F377-80A9374B79ED}"/>
              </a:ext>
            </a:extLst>
          </p:cNvPr>
          <p:cNvSpPr txBox="1"/>
          <p:nvPr/>
        </p:nvSpPr>
        <p:spPr>
          <a:xfrm rot="2003445">
            <a:off x="4848908" y="4136960"/>
            <a:ext cx="224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Disjoint from P</a:t>
            </a:r>
            <a:endParaRPr lang="en-IL" b="1" i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BFAA14-5560-2911-FB19-FB43F1F8CB36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8236578" y="4723873"/>
            <a:ext cx="2020471" cy="431380"/>
          </a:xfrm>
          <a:prstGeom prst="straightConnector1">
            <a:avLst/>
          </a:prstGeom>
          <a:ln w="38100"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1CF63-1B0B-3E06-4830-3D2B40B7268B}"/>
                  </a:ext>
                </a:extLst>
              </p:cNvPr>
              <p:cNvSpPr txBox="1"/>
              <p:nvPr/>
            </p:nvSpPr>
            <p:spPr>
              <a:xfrm>
                <a:off x="10257049" y="4970587"/>
                <a:ext cx="1815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First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1CF63-1B0B-3E06-4830-3D2B40B7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049" y="4970587"/>
                <a:ext cx="1815882" cy="369332"/>
              </a:xfrm>
              <a:prstGeom prst="rect">
                <a:avLst/>
              </a:prstGeom>
              <a:blipFill>
                <a:blip r:embed="rId10"/>
                <a:stretch>
                  <a:fillRect l="-3030" t="-6557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4B37F2-960B-6E1A-5A2D-38604DAC5A5A}"/>
                  </a:ext>
                </a:extLst>
              </p:cNvPr>
              <p:cNvSpPr txBox="1"/>
              <p:nvPr/>
            </p:nvSpPr>
            <p:spPr>
              <a:xfrm>
                <a:off x="9279707" y="2048213"/>
                <a:ext cx="1455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First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IL" b="1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4B37F2-960B-6E1A-5A2D-38604DAC5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707" y="2048213"/>
                <a:ext cx="1455270" cy="369332"/>
              </a:xfrm>
              <a:prstGeom prst="rect">
                <a:avLst/>
              </a:prstGeom>
              <a:blipFill>
                <a:blip r:embed="rId11"/>
                <a:stretch>
                  <a:fillRect l="-3347" t="-8197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F5F6AA4-C698-30E3-3D95-F29B535153D8}"/>
              </a:ext>
            </a:extLst>
          </p:cNvPr>
          <p:cNvCxnSpPr>
            <a:cxnSpLocks/>
          </p:cNvCxnSpPr>
          <p:nvPr/>
        </p:nvCxnSpPr>
        <p:spPr>
          <a:xfrm flipH="1">
            <a:off x="8072918" y="2266901"/>
            <a:ext cx="1245849" cy="446119"/>
          </a:xfrm>
          <a:prstGeom prst="straightConnector1">
            <a:avLst/>
          </a:prstGeom>
          <a:ln w="38100"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A9FE76F-817F-B3D3-F035-D65FE1953B8E}"/>
                  </a:ext>
                </a:extLst>
              </p:cNvPr>
              <p:cNvSpPr txBox="1"/>
              <p:nvPr/>
            </p:nvSpPr>
            <p:spPr>
              <a:xfrm rot="356822">
                <a:off x="8135230" y="3750245"/>
                <a:ext cx="1570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Last in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A9FE76F-817F-B3D3-F035-D65FE1953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6822">
                <a:off x="8135230" y="3750245"/>
                <a:ext cx="1570110" cy="369332"/>
              </a:xfrm>
              <a:prstGeom prst="rect">
                <a:avLst/>
              </a:prstGeom>
              <a:blipFill>
                <a:blip r:embed="rId12"/>
                <a:stretch>
                  <a:fillRect l="-3802" t="-5747" b="-17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47BC17A4-C0E1-3F1B-E442-AE46D4DA934D}"/>
              </a:ext>
            </a:extLst>
          </p:cNvPr>
          <p:cNvSpPr txBox="1"/>
          <p:nvPr/>
        </p:nvSpPr>
        <p:spPr>
          <a:xfrm rot="20393503">
            <a:off x="4692542" y="2866800"/>
            <a:ext cx="268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 ‘internally disjoint’</a:t>
            </a:r>
            <a:endParaRPr lang="en-IL" b="1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3D7E85-C738-894B-614C-105FCAB1E7F7}"/>
                  </a:ext>
                </a:extLst>
              </p:cNvPr>
              <p:cNvSpPr txBox="1"/>
              <p:nvPr/>
            </p:nvSpPr>
            <p:spPr>
              <a:xfrm rot="1246450">
                <a:off x="7561062" y="783535"/>
                <a:ext cx="4718984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L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 Faulty Reachability</a:t>
                </a:r>
                <a:br>
                  <a:rPr lang="en-US" sz="3200" b="1" dirty="0"/>
                </a:br>
                <a:r>
                  <a:rPr lang="en-US" sz="3200" b="1" dirty="0"/>
                  <a:t> Labels</a:t>
                </a:r>
                <a:endParaRPr lang="en-IL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3D7E85-C738-894B-614C-105FCAB1E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46450">
                <a:off x="7561062" y="783535"/>
                <a:ext cx="4718984" cy="1092800"/>
              </a:xfrm>
              <a:prstGeom prst="rect">
                <a:avLst/>
              </a:prstGeom>
              <a:blipFill>
                <a:blip r:embed="rId13"/>
                <a:stretch>
                  <a:fillRect r="-29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4" grpId="0"/>
      <p:bldP spid="48" grpId="0"/>
      <p:bldP spid="51" grpId="0"/>
      <p:bldP spid="52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AB065-8A6F-0A82-D06F-6E6B254DC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6553-CFCC-F9B5-7AD9-D86ED4474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Approximate Distances</a:t>
            </a:r>
            <a:endParaRPr lang="en-IL" sz="4800" b="1" dirty="0"/>
          </a:p>
        </p:txBody>
      </p:sp>
    </p:spTree>
    <p:extLst>
      <p:ext uri="{BB962C8B-B14F-4D97-AF65-F5344CB8AC3E}">
        <p14:creationId xmlns:p14="http://schemas.microsoft.com/office/powerpoint/2010/main" val="34937446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63ED4-4740-234F-F43A-FC8C39AD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CD54-145A-B07D-76DA-03C1ADA6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Approximate Distances – Find the First?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360269-33B4-B369-1E4E-B13172DA111F}"/>
              </a:ext>
            </a:extLst>
          </p:cNvPr>
          <p:cNvSpPr/>
          <p:nvPr/>
        </p:nvSpPr>
        <p:spPr>
          <a:xfrm>
            <a:off x="1998733" y="2682873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201349D-D0E6-A1C7-2DC2-9CD45727739F}"/>
                  </a:ext>
                </a:extLst>
              </p:cNvPr>
              <p:cNvSpPr/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201349D-D0E6-A1C7-2DC2-9CD457277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F4F8E7-AA6A-9527-D3C5-FB334F401EDA}"/>
                  </a:ext>
                </a:extLst>
              </p:cNvPr>
              <p:cNvSpPr/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F4F8E7-AA6A-9527-D3C5-FB334F401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BC8545-949E-E4E2-0416-1B23D486ED11}"/>
              </a:ext>
            </a:extLst>
          </p:cNvPr>
          <p:cNvSpPr/>
          <p:nvPr/>
        </p:nvSpPr>
        <p:spPr>
          <a:xfrm flipH="1">
            <a:off x="5974077" y="2682873"/>
            <a:ext cx="45721" cy="386442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7215DCE-80ED-5970-6554-4F2FEA374281}"/>
                  </a:ext>
                </a:extLst>
              </p:cNvPr>
              <p:cNvSpPr/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7215DCE-80ED-5970-6554-4F2FEA374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3A9720-9925-EA6B-79CE-5757C46061CF}"/>
                  </a:ext>
                </a:extLst>
              </p:cNvPr>
              <p:cNvSpPr/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A3A9720-9925-EA6B-79CE-5757C4606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483AC6-1D29-68D1-2C5B-5B1019786AA7}"/>
              </a:ext>
            </a:extLst>
          </p:cNvPr>
          <p:cNvSpPr/>
          <p:nvPr/>
        </p:nvSpPr>
        <p:spPr>
          <a:xfrm>
            <a:off x="2460171" y="4572000"/>
            <a:ext cx="3287486" cy="1088571"/>
          </a:xfrm>
          <a:custGeom>
            <a:avLst/>
            <a:gdLst>
              <a:gd name="connsiteX0" fmla="*/ 0 w 3287486"/>
              <a:gd name="connsiteY0" fmla="*/ 0 h 1088571"/>
              <a:gd name="connsiteX1" fmla="*/ 1393372 w 3287486"/>
              <a:gd name="connsiteY1" fmla="*/ 794657 h 1088571"/>
              <a:gd name="connsiteX2" fmla="*/ 3287486 w 32874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486" h="1088571">
                <a:moveTo>
                  <a:pt x="0" y="0"/>
                </a:moveTo>
                <a:cubicBezTo>
                  <a:pt x="422729" y="306614"/>
                  <a:pt x="845458" y="613229"/>
                  <a:pt x="1393372" y="794657"/>
                </a:cubicBezTo>
                <a:cubicBezTo>
                  <a:pt x="1941286" y="976085"/>
                  <a:pt x="2614386" y="1032328"/>
                  <a:pt x="3287486" y="1088571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407AFAC-39FE-887C-8C24-1C25A2E0347A}"/>
              </a:ext>
            </a:extLst>
          </p:cNvPr>
          <p:cNvSpPr/>
          <p:nvPr/>
        </p:nvSpPr>
        <p:spPr>
          <a:xfrm>
            <a:off x="6215743" y="4778829"/>
            <a:ext cx="3657600" cy="970242"/>
          </a:xfrm>
          <a:custGeom>
            <a:avLst/>
            <a:gdLst>
              <a:gd name="connsiteX0" fmla="*/ 0 w 3657600"/>
              <a:gd name="connsiteY0" fmla="*/ 914400 h 970242"/>
              <a:gd name="connsiteX1" fmla="*/ 2024743 w 3657600"/>
              <a:gd name="connsiteY1" fmla="*/ 870857 h 970242"/>
              <a:gd name="connsiteX2" fmla="*/ 3657600 w 3657600"/>
              <a:gd name="connsiteY2" fmla="*/ 0 h 9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970242">
                <a:moveTo>
                  <a:pt x="0" y="914400"/>
                </a:moveTo>
                <a:cubicBezTo>
                  <a:pt x="707571" y="968828"/>
                  <a:pt x="1415143" y="1023257"/>
                  <a:pt x="2024743" y="870857"/>
                </a:cubicBezTo>
                <a:cubicBezTo>
                  <a:pt x="2634343" y="718457"/>
                  <a:pt x="3145971" y="359228"/>
                  <a:pt x="3657600" y="0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CAB12D-F4F4-2C55-3C7D-08AB64B9AFDC}"/>
              </a:ext>
            </a:extLst>
          </p:cNvPr>
          <p:cNvSpPr txBox="1"/>
          <p:nvPr/>
        </p:nvSpPr>
        <p:spPr>
          <a:xfrm>
            <a:off x="6104722" y="3057269"/>
            <a:ext cx="157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Reachable from 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2793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EB5CE-D3FC-966E-6203-0EECDACC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4687-191B-C563-BFEC-88201673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Approximate Distances – Find the First?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B099F0-5FC0-D720-6E0B-3A3E7A3DA935}"/>
              </a:ext>
            </a:extLst>
          </p:cNvPr>
          <p:cNvSpPr/>
          <p:nvPr/>
        </p:nvSpPr>
        <p:spPr>
          <a:xfrm>
            <a:off x="1998733" y="2682873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739CF94-9B76-8EFD-A17C-B5AA5F4CC23B}"/>
              </a:ext>
            </a:extLst>
          </p:cNvPr>
          <p:cNvCxnSpPr>
            <a:cxnSpLocks/>
          </p:cNvCxnSpPr>
          <p:nvPr/>
        </p:nvCxnSpPr>
        <p:spPr>
          <a:xfrm>
            <a:off x="5912432" y="3724060"/>
            <a:ext cx="0" cy="1628761"/>
          </a:xfrm>
          <a:prstGeom prst="straightConnector1">
            <a:avLst/>
          </a:prstGeom>
          <a:ln w="57150">
            <a:solidFill>
              <a:srgbClr val="042433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98F9850-EE01-F106-8E6E-07B3687E5FA5}"/>
                  </a:ext>
                </a:extLst>
              </p:cNvPr>
              <p:cNvSpPr/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98F9850-EE01-F106-8E6E-07B3687E5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F01F6D8-1EEF-724C-7E25-8DAF4FAF7D75}"/>
              </a:ext>
            </a:extLst>
          </p:cNvPr>
          <p:cNvSpPr/>
          <p:nvPr/>
        </p:nvSpPr>
        <p:spPr>
          <a:xfrm flipH="1">
            <a:off x="5974077" y="2682873"/>
            <a:ext cx="45721" cy="386442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7A56354-6502-C0B7-BCD4-478452CDEF06}"/>
                  </a:ext>
                </a:extLst>
              </p:cNvPr>
              <p:cNvSpPr/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7A56354-6502-C0B7-BCD4-478452CDE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B01322B-B619-3081-02A9-4E61B23F56AB}"/>
                  </a:ext>
                </a:extLst>
              </p:cNvPr>
              <p:cNvSpPr/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B01322B-B619-3081-02A9-4E61B23F5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0952B0-5A42-E3A7-46D1-AF3AFB473099}"/>
              </a:ext>
            </a:extLst>
          </p:cNvPr>
          <p:cNvSpPr/>
          <p:nvPr/>
        </p:nvSpPr>
        <p:spPr>
          <a:xfrm>
            <a:off x="6215743" y="4778829"/>
            <a:ext cx="3657600" cy="970242"/>
          </a:xfrm>
          <a:custGeom>
            <a:avLst/>
            <a:gdLst>
              <a:gd name="connsiteX0" fmla="*/ 0 w 3657600"/>
              <a:gd name="connsiteY0" fmla="*/ 914400 h 970242"/>
              <a:gd name="connsiteX1" fmla="*/ 2024743 w 3657600"/>
              <a:gd name="connsiteY1" fmla="*/ 870857 h 970242"/>
              <a:gd name="connsiteX2" fmla="*/ 3657600 w 3657600"/>
              <a:gd name="connsiteY2" fmla="*/ 0 h 9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970242">
                <a:moveTo>
                  <a:pt x="0" y="914400"/>
                </a:moveTo>
                <a:cubicBezTo>
                  <a:pt x="707571" y="968828"/>
                  <a:pt x="1415143" y="1023257"/>
                  <a:pt x="2024743" y="870857"/>
                </a:cubicBezTo>
                <a:cubicBezTo>
                  <a:pt x="2634343" y="718457"/>
                  <a:pt x="3145971" y="359228"/>
                  <a:pt x="3657600" y="0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CE212FE-24E7-ADC8-8795-9AE08D64A96D}"/>
              </a:ext>
            </a:extLst>
          </p:cNvPr>
          <p:cNvSpPr/>
          <p:nvPr/>
        </p:nvSpPr>
        <p:spPr>
          <a:xfrm>
            <a:off x="2416629" y="3548594"/>
            <a:ext cx="3320142" cy="794806"/>
          </a:xfrm>
          <a:custGeom>
            <a:avLst/>
            <a:gdLst>
              <a:gd name="connsiteX0" fmla="*/ 0 w 3320142"/>
              <a:gd name="connsiteY0" fmla="*/ 794806 h 794806"/>
              <a:gd name="connsiteX1" fmla="*/ 1589314 w 3320142"/>
              <a:gd name="connsiteY1" fmla="*/ 130777 h 794806"/>
              <a:gd name="connsiteX2" fmla="*/ 3320142 w 3320142"/>
              <a:gd name="connsiteY2" fmla="*/ 149 h 7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142" h="794806">
                <a:moveTo>
                  <a:pt x="0" y="794806"/>
                </a:moveTo>
                <a:cubicBezTo>
                  <a:pt x="517978" y="529013"/>
                  <a:pt x="1035957" y="263220"/>
                  <a:pt x="1589314" y="130777"/>
                </a:cubicBezTo>
                <a:cubicBezTo>
                  <a:pt x="2142671" y="-1666"/>
                  <a:pt x="2731406" y="-759"/>
                  <a:pt x="3320142" y="149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79B424-60C4-A694-2D11-8E167E043F3D}"/>
              </a:ext>
            </a:extLst>
          </p:cNvPr>
          <p:cNvSpPr/>
          <p:nvPr/>
        </p:nvSpPr>
        <p:spPr>
          <a:xfrm>
            <a:off x="2460171" y="4572000"/>
            <a:ext cx="3287486" cy="1088571"/>
          </a:xfrm>
          <a:custGeom>
            <a:avLst/>
            <a:gdLst>
              <a:gd name="connsiteX0" fmla="*/ 0 w 3287486"/>
              <a:gd name="connsiteY0" fmla="*/ 0 h 1088571"/>
              <a:gd name="connsiteX1" fmla="*/ 1393372 w 3287486"/>
              <a:gd name="connsiteY1" fmla="*/ 794657 h 1088571"/>
              <a:gd name="connsiteX2" fmla="*/ 3287486 w 32874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486" h="1088571">
                <a:moveTo>
                  <a:pt x="0" y="0"/>
                </a:moveTo>
                <a:cubicBezTo>
                  <a:pt x="422729" y="306614"/>
                  <a:pt x="845458" y="613229"/>
                  <a:pt x="1393372" y="794657"/>
                </a:cubicBezTo>
                <a:cubicBezTo>
                  <a:pt x="1941286" y="976085"/>
                  <a:pt x="2614386" y="1032328"/>
                  <a:pt x="3287486" y="1088571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A1E1B11-5BD6-9913-4F39-6E5A013481F4}"/>
                  </a:ext>
                </a:extLst>
              </p:cNvPr>
              <p:cNvSpPr/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A1E1B11-5BD6-9913-4F39-6E5A01348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759295E-47A8-079B-31E3-8448CC3BEF62}"/>
              </a:ext>
            </a:extLst>
          </p:cNvPr>
          <p:cNvSpPr txBox="1"/>
          <p:nvPr/>
        </p:nvSpPr>
        <p:spPr>
          <a:xfrm>
            <a:off x="2981013" y="1455435"/>
            <a:ext cx="6229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Problem: </a:t>
            </a:r>
            <a:r>
              <a:rPr lang="en-US" sz="2800" dirty="0"/>
              <a:t>Reachable, but at what cost?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80ADA3-38AA-F882-2059-20E00529DF50}"/>
                  </a:ext>
                </a:extLst>
              </p:cNvPr>
              <p:cNvSpPr txBox="1"/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80ADA3-38AA-F882-2059-20E00529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ACAEDE-EB28-6F8F-3267-B60911EFDF59}"/>
                  </a:ext>
                </a:extLst>
              </p:cNvPr>
              <p:cNvSpPr txBox="1"/>
              <p:nvPr/>
            </p:nvSpPr>
            <p:spPr>
              <a:xfrm>
                <a:off x="3877927" y="3037624"/>
                <a:ext cx="854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ACAEDE-EB28-6F8F-3267-B60911EFD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927" y="3037624"/>
                <a:ext cx="8547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00A58-0EF5-09B9-6B75-2499857E1C45}"/>
                  </a:ext>
                </a:extLst>
              </p:cNvPr>
              <p:cNvSpPr txBox="1"/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00A58-0EF5-09B9-6B75-2499857E1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BBB224B-6AAE-2D51-C967-E217DE9C6503}"/>
              </a:ext>
            </a:extLst>
          </p:cNvPr>
          <p:cNvSpPr txBox="1"/>
          <p:nvPr/>
        </p:nvSpPr>
        <p:spPr>
          <a:xfrm>
            <a:off x="4677182" y="1954912"/>
            <a:ext cx="2837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Solution: </a:t>
            </a:r>
            <a:r>
              <a:rPr lang="en-US" sz="2800" dirty="0"/>
              <a:t>Guess!</a:t>
            </a:r>
            <a:endParaRPr lang="en-IL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0251C-5D74-0494-83B0-69415C8456C3}"/>
              </a:ext>
            </a:extLst>
          </p:cNvPr>
          <p:cNvSpPr txBox="1"/>
          <p:nvPr/>
        </p:nvSpPr>
        <p:spPr>
          <a:xfrm rot="862651">
            <a:off x="2635790" y="5580004"/>
            <a:ext cx="311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Guess the length of this prefix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8E375-4689-D33A-2651-C548CE2C6419}"/>
                  </a:ext>
                </a:extLst>
              </p:cNvPr>
              <p:cNvSpPr txBox="1"/>
              <p:nvPr/>
            </p:nvSpPr>
            <p:spPr>
              <a:xfrm>
                <a:off x="6092902" y="3022667"/>
                <a:ext cx="19445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First reachable with cost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8E375-4689-D33A-2651-C548CE2C6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02" y="3022667"/>
                <a:ext cx="1944585" cy="646331"/>
              </a:xfrm>
              <a:prstGeom prst="rect">
                <a:avLst/>
              </a:prstGeom>
              <a:blipFill>
                <a:blip r:embed="rId9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D60CDC-031F-EEA6-14DF-AAB8B5CD2EE3}"/>
                  </a:ext>
                </a:extLst>
              </p:cNvPr>
              <p:cNvSpPr txBox="1"/>
              <p:nvPr/>
            </p:nvSpPr>
            <p:spPr>
              <a:xfrm>
                <a:off x="4076700" y="303762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D60CDC-031F-EEA6-14DF-AAB8B5CD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3037624"/>
                <a:ext cx="4571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96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  <p:bldP spid="10" grpId="1"/>
      <p:bldP spid="11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0EFD-91F7-A1F2-5B86-0F231DD8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Labeling – General </a:t>
            </a:r>
            <a:r>
              <a:rPr lang="en-US" sz="3200" b="1" dirty="0"/>
              <a:t>(directed) </a:t>
            </a:r>
            <a:r>
              <a:rPr lang="en-US" b="1" dirty="0"/>
              <a:t>Graphs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207AE-56D3-55D1-4104-9B5259ED52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 much can be done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label size is required (and trivial to obtain).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 What about something easier?</a:t>
                </a:r>
              </a:p>
              <a:p>
                <a:pPr lvl="1"/>
                <a:r>
                  <a:rPr lang="en-US" b="1" dirty="0"/>
                  <a:t>Approximation Labels </a:t>
                </a:r>
                <a:r>
                  <a:rPr lang="en-US" b="1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>
                    <a:sym typeface="Wingdings" panose="05000000000000000000" pitchFamily="2" charset="2"/>
                  </a:rPr>
                  <a:t>Given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i="1" dirty="0"/>
                  <a:t>, return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Rechability Labels </a:t>
                </a:r>
                <a:r>
                  <a:rPr lang="en-US" b="1" dirty="0">
                    <a:sym typeface="Wingdings" panose="05000000000000000000" pitchFamily="2" charset="2"/>
                  </a:rPr>
                  <a:t> </a:t>
                </a:r>
                <a:r>
                  <a:rPr lang="en-US" i="1" dirty="0">
                    <a:sym typeface="Wingdings" panose="05000000000000000000" pitchFamily="2" charset="2"/>
                  </a:rPr>
                  <a:t>Given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i="1" dirty="0"/>
                  <a:t>, decide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i="1" dirty="0"/>
                  <a:t> </a:t>
                </a:r>
                <a:br>
                  <a:rPr lang="en-US" i="1" dirty="0"/>
                </a:br>
                <a:endParaRPr lang="en-US" i="1" dirty="0"/>
              </a:p>
              <a:p>
                <a:r>
                  <a:rPr lang="en-US" dirty="0"/>
                  <a:t>Reachability already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general graphs….</a:t>
                </a:r>
                <a:br>
                  <a:rPr lang="en-US" i="1" dirty="0"/>
                </a:br>
                <a:endParaRPr lang="en-US" dirty="0"/>
              </a:p>
              <a:p>
                <a:endParaRPr lang="en-IL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0207AE-56D3-55D1-4104-9B5259ED52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7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BAA46-9036-31FE-553E-E1D90DD6F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3F6CF-98DD-DBB3-7E61-670903E6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Approximate Distances – Find the First?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5F50B1-93D2-28A4-5798-CBB74D14D2CA}"/>
              </a:ext>
            </a:extLst>
          </p:cNvPr>
          <p:cNvSpPr/>
          <p:nvPr/>
        </p:nvSpPr>
        <p:spPr>
          <a:xfrm>
            <a:off x="1998733" y="2682873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38EABB-9DDD-72BC-0E71-A31A29E8B073}"/>
              </a:ext>
            </a:extLst>
          </p:cNvPr>
          <p:cNvCxnSpPr>
            <a:cxnSpLocks/>
          </p:cNvCxnSpPr>
          <p:nvPr/>
        </p:nvCxnSpPr>
        <p:spPr>
          <a:xfrm>
            <a:off x="5912432" y="3724060"/>
            <a:ext cx="0" cy="1628761"/>
          </a:xfrm>
          <a:prstGeom prst="straightConnector1">
            <a:avLst/>
          </a:prstGeom>
          <a:ln w="57150">
            <a:solidFill>
              <a:srgbClr val="042433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263E046-1DB6-2410-6799-D6EAC5082E03}"/>
                  </a:ext>
                </a:extLst>
              </p:cNvPr>
              <p:cNvSpPr/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263E046-1DB6-2410-6799-D6EAC5082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FE834A-0073-17E7-1F7B-0EAFAA08DFD4}"/>
              </a:ext>
            </a:extLst>
          </p:cNvPr>
          <p:cNvSpPr/>
          <p:nvPr/>
        </p:nvSpPr>
        <p:spPr>
          <a:xfrm flipH="1">
            <a:off x="5974077" y="2682873"/>
            <a:ext cx="45721" cy="386442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FD58461-095A-F880-55CE-17145A0656D9}"/>
                  </a:ext>
                </a:extLst>
              </p:cNvPr>
              <p:cNvSpPr/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FD58461-095A-F880-55CE-17145A065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2EB2B5F-97FE-5B6B-A2B5-DD0F90B68488}"/>
                  </a:ext>
                </a:extLst>
              </p:cNvPr>
              <p:cNvSpPr/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2EB2B5F-97FE-5B6B-A2B5-DD0F90B68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645A5D4-22AF-9C67-096E-AF4FEA83D41C}"/>
              </a:ext>
            </a:extLst>
          </p:cNvPr>
          <p:cNvSpPr/>
          <p:nvPr/>
        </p:nvSpPr>
        <p:spPr>
          <a:xfrm>
            <a:off x="6215743" y="4778829"/>
            <a:ext cx="3657600" cy="970242"/>
          </a:xfrm>
          <a:custGeom>
            <a:avLst/>
            <a:gdLst>
              <a:gd name="connsiteX0" fmla="*/ 0 w 3657600"/>
              <a:gd name="connsiteY0" fmla="*/ 914400 h 970242"/>
              <a:gd name="connsiteX1" fmla="*/ 2024743 w 3657600"/>
              <a:gd name="connsiteY1" fmla="*/ 870857 h 970242"/>
              <a:gd name="connsiteX2" fmla="*/ 3657600 w 3657600"/>
              <a:gd name="connsiteY2" fmla="*/ 0 h 9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970242">
                <a:moveTo>
                  <a:pt x="0" y="914400"/>
                </a:moveTo>
                <a:cubicBezTo>
                  <a:pt x="707571" y="968828"/>
                  <a:pt x="1415143" y="1023257"/>
                  <a:pt x="2024743" y="870857"/>
                </a:cubicBezTo>
                <a:cubicBezTo>
                  <a:pt x="2634343" y="718457"/>
                  <a:pt x="3145971" y="359228"/>
                  <a:pt x="3657600" y="0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994B66B-5DE7-A5AE-F1B8-2CC4E185B4C6}"/>
              </a:ext>
            </a:extLst>
          </p:cNvPr>
          <p:cNvSpPr/>
          <p:nvPr/>
        </p:nvSpPr>
        <p:spPr>
          <a:xfrm>
            <a:off x="2416629" y="3548594"/>
            <a:ext cx="3320142" cy="794806"/>
          </a:xfrm>
          <a:custGeom>
            <a:avLst/>
            <a:gdLst>
              <a:gd name="connsiteX0" fmla="*/ 0 w 3320142"/>
              <a:gd name="connsiteY0" fmla="*/ 794806 h 794806"/>
              <a:gd name="connsiteX1" fmla="*/ 1589314 w 3320142"/>
              <a:gd name="connsiteY1" fmla="*/ 130777 h 794806"/>
              <a:gd name="connsiteX2" fmla="*/ 3320142 w 3320142"/>
              <a:gd name="connsiteY2" fmla="*/ 149 h 7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142" h="794806">
                <a:moveTo>
                  <a:pt x="0" y="794806"/>
                </a:moveTo>
                <a:cubicBezTo>
                  <a:pt x="517978" y="529013"/>
                  <a:pt x="1035957" y="263220"/>
                  <a:pt x="1589314" y="130777"/>
                </a:cubicBezTo>
                <a:cubicBezTo>
                  <a:pt x="2142671" y="-1666"/>
                  <a:pt x="2731406" y="-759"/>
                  <a:pt x="3320142" y="149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901E42A-9520-636F-6847-55AE4B091B65}"/>
              </a:ext>
            </a:extLst>
          </p:cNvPr>
          <p:cNvSpPr/>
          <p:nvPr/>
        </p:nvSpPr>
        <p:spPr>
          <a:xfrm>
            <a:off x="2460171" y="4572000"/>
            <a:ext cx="3287486" cy="1088571"/>
          </a:xfrm>
          <a:custGeom>
            <a:avLst/>
            <a:gdLst>
              <a:gd name="connsiteX0" fmla="*/ 0 w 3287486"/>
              <a:gd name="connsiteY0" fmla="*/ 0 h 1088571"/>
              <a:gd name="connsiteX1" fmla="*/ 1393372 w 3287486"/>
              <a:gd name="connsiteY1" fmla="*/ 794657 h 1088571"/>
              <a:gd name="connsiteX2" fmla="*/ 3287486 w 32874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486" h="1088571">
                <a:moveTo>
                  <a:pt x="0" y="0"/>
                </a:moveTo>
                <a:cubicBezTo>
                  <a:pt x="422729" y="306614"/>
                  <a:pt x="845458" y="613229"/>
                  <a:pt x="1393372" y="794657"/>
                </a:cubicBezTo>
                <a:cubicBezTo>
                  <a:pt x="1941286" y="976085"/>
                  <a:pt x="2614386" y="1032328"/>
                  <a:pt x="3287486" y="1088571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594A0F1-4283-E678-F994-5ACB53DD52E6}"/>
                  </a:ext>
                </a:extLst>
              </p:cNvPr>
              <p:cNvSpPr/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594A0F1-4283-E678-F994-5ACB53DD5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0F2720-90F6-BF36-4B76-E0169DE40DDB}"/>
                  </a:ext>
                </a:extLst>
              </p:cNvPr>
              <p:cNvSpPr txBox="1"/>
              <p:nvPr/>
            </p:nvSpPr>
            <p:spPr>
              <a:xfrm>
                <a:off x="3237685" y="1455435"/>
                <a:ext cx="5716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Problem: </a:t>
                </a:r>
                <a:r>
                  <a:rPr lang="en-US" sz="2800" dirty="0"/>
                  <a:t>What about the cost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?</a:t>
                </a:r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0F2720-90F6-BF36-4B76-E0169DE40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685" y="1455435"/>
                <a:ext cx="5716630" cy="523220"/>
              </a:xfrm>
              <a:prstGeom prst="rect">
                <a:avLst/>
              </a:prstGeom>
              <a:blipFill>
                <a:blip r:embed="rId6"/>
                <a:stretch>
                  <a:fillRect l="-2132" t="-12791" r="-1706" b="-3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2D3F45-28AB-6DDE-747A-DF497DF2B742}"/>
                  </a:ext>
                </a:extLst>
              </p:cNvPr>
              <p:cNvSpPr txBox="1"/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2D3F45-28AB-6DDE-747A-DF497DF2B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F41301-ABB7-14AF-9C45-E08BA5A9692D}"/>
                  </a:ext>
                </a:extLst>
              </p:cNvPr>
              <p:cNvSpPr txBox="1"/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F41301-ABB7-14AF-9C45-E08BA5A9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722FD33-C4E2-B48C-CA5A-964000AC53AE}"/>
              </a:ext>
            </a:extLst>
          </p:cNvPr>
          <p:cNvSpPr txBox="1"/>
          <p:nvPr/>
        </p:nvSpPr>
        <p:spPr>
          <a:xfrm>
            <a:off x="3892769" y="1954912"/>
            <a:ext cx="4406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Solution: </a:t>
            </a:r>
            <a:r>
              <a:rPr lang="en-US" sz="2800" dirty="0"/>
              <a:t>Let’s say it is zero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02A9FD-619F-CF31-8E44-214E02E68A4E}"/>
                  </a:ext>
                </a:extLst>
              </p:cNvPr>
              <p:cNvSpPr txBox="1"/>
              <p:nvPr/>
            </p:nvSpPr>
            <p:spPr>
              <a:xfrm>
                <a:off x="4076700" y="303762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02A9FD-619F-CF31-8E44-214E02E68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3037624"/>
                <a:ext cx="4571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4F0865-AEE9-D164-590F-B14EEC5E91C9}"/>
                  </a:ext>
                </a:extLst>
              </p:cNvPr>
              <p:cNvSpPr txBox="1"/>
              <p:nvPr/>
            </p:nvSpPr>
            <p:spPr>
              <a:xfrm>
                <a:off x="6013999" y="4115923"/>
                <a:ext cx="854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4F0865-AEE9-D164-590F-B14EEC5E9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99" y="4115923"/>
                <a:ext cx="8547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64C9BC-0938-DA98-9686-7CF002AA6CE4}"/>
                  </a:ext>
                </a:extLst>
              </p:cNvPr>
              <p:cNvSpPr txBox="1"/>
              <p:nvPr/>
            </p:nvSpPr>
            <p:spPr>
              <a:xfrm>
                <a:off x="6212771" y="411592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64C9BC-0938-DA98-9686-7CF002AA6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71" y="4115923"/>
                <a:ext cx="45717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0BADAD-9FFC-910A-731C-8AEB7CD03BCC}"/>
                  </a:ext>
                </a:extLst>
              </p:cNvPr>
              <p:cNvSpPr txBox="1"/>
              <p:nvPr/>
            </p:nvSpPr>
            <p:spPr>
              <a:xfrm>
                <a:off x="6092902" y="3022667"/>
                <a:ext cx="19445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First reachable with cost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0BADAD-9FFC-910A-731C-8AEB7CD03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02" y="3022667"/>
                <a:ext cx="1944585" cy="646331"/>
              </a:xfrm>
              <a:prstGeom prst="rect">
                <a:avLst/>
              </a:prstGeom>
              <a:blipFill>
                <a:blip r:embed="rId12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5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4D745-3224-9BFF-4488-A3F430C2D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916B-2CC7-7FF3-6E80-DAF39A53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Approximate Distances – Find the First?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2455D3-B2F0-D558-2CA6-978283FF4829}"/>
              </a:ext>
            </a:extLst>
          </p:cNvPr>
          <p:cNvSpPr/>
          <p:nvPr/>
        </p:nvSpPr>
        <p:spPr>
          <a:xfrm>
            <a:off x="1998733" y="2682873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990F83-976B-4E4D-4019-AA0AEC57B10B}"/>
              </a:ext>
            </a:extLst>
          </p:cNvPr>
          <p:cNvCxnSpPr>
            <a:cxnSpLocks/>
          </p:cNvCxnSpPr>
          <p:nvPr/>
        </p:nvCxnSpPr>
        <p:spPr>
          <a:xfrm>
            <a:off x="5912432" y="3724060"/>
            <a:ext cx="0" cy="1628761"/>
          </a:xfrm>
          <a:prstGeom prst="straightConnector1">
            <a:avLst/>
          </a:prstGeom>
          <a:ln w="57150">
            <a:solidFill>
              <a:srgbClr val="042433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39BBD74-6582-C1B7-D2C9-CBAF9EEE4FFE}"/>
                  </a:ext>
                </a:extLst>
              </p:cNvPr>
              <p:cNvSpPr/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39BBD74-6582-C1B7-D2C9-CBAF9EEE4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0A1F44-03B5-9564-8CCB-F9CC6FECEC48}"/>
              </a:ext>
            </a:extLst>
          </p:cNvPr>
          <p:cNvSpPr/>
          <p:nvPr/>
        </p:nvSpPr>
        <p:spPr>
          <a:xfrm flipH="1">
            <a:off x="5974077" y="2682873"/>
            <a:ext cx="45721" cy="386442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08EEBCE-305D-A109-07D8-9BD726342336}"/>
                  </a:ext>
                </a:extLst>
              </p:cNvPr>
              <p:cNvSpPr/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08EEBCE-305D-A109-07D8-9BD726342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47ADAE-ED20-81C6-B78E-4B1B9CDD53F0}"/>
                  </a:ext>
                </a:extLst>
              </p:cNvPr>
              <p:cNvSpPr/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47ADAE-ED20-81C6-B78E-4B1B9CDD5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32939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1B03C6D-36B6-4BD5-A3FD-946003BF30C6}"/>
              </a:ext>
            </a:extLst>
          </p:cNvPr>
          <p:cNvSpPr/>
          <p:nvPr/>
        </p:nvSpPr>
        <p:spPr>
          <a:xfrm>
            <a:off x="6215743" y="4778829"/>
            <a:ext cx="3657600" cy="970242"/>
          </a:xfrm>
          <a:custGeom>
            <a:avLst/>
            <a:gdLst>
              <a:gd name="connsiteX0" fmla="*/ 0 w 3657600"/>
              <a:gd name="connsiteY0" fmla="*/ 914400 h 970242"/>
              <a:gd name="connsiteX1" fmla="*/ 2024743 w 3657600"/>
              <a:gd name="connsiteY1" fmla="*/ 870857 h 970242"/>
              <a:gd name="connsiteX2" fmla="*/ 3657600 w 3657600"/>
              <a:gd name="connsiteY2" fmla="*/ 0 h 9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970242">
                <a:moveTo>
                  <a:pt x="0" y="914400"/>
                </a:moveTo>
                <a:cubicBezTo>
                  <a:pt x="707571" y="968828"/>
                  <a:pt x="1415143" y="1023257"/>
                  <a:pt x="2024743" y="870857"/>
                </a:cubicBezTo>
                <a:cubicBezTo>
                  <a:pt x="2634343" y="718457"/>
                  <a:pt x="3145971" y="359228"/>
                  <a:pt x="3657600" y="0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8F9B85-5557-340B-5A39-33EE2CB29414}"/>
              </a:ext>
            </a:extLst>
          </p:cNvPr>
          <p:cNvSpPr/>
          <p:nvPr/>
        </p:nvSpPr>
        <p:spPr>
          <a:xfrm>
            <a:off x="2416629" y="3548594"/>
            <a:ext cx="3320142" cy="794806"/>
          </a:xfrm>
          <a:custGeom>
            <a:avLst/>
            <a:gdLst>
              <a:gd name="connsiteX0" fmla="*/ 0 w 3320142"/>
              <a:gd name="connsiteY0" fmla="*/ 794806 h 794806"/>
              <a:gd name="connsiteX1" fmla="*/ 1589314 w 3320142"/>
              <a:gd name="connsiteY1" fmla="*/ 130777 h 794806"/>
              <a:gd name="connsiteX2" fmla="*/ 3320142 w 3320142"/>
              <a:gd name="connsiteY2" fmla="*/ 149 h 7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142" h="794806">
                <a:moveTo>
                  <a:pt x="0" y="794806"/>
                </a:moveTo>
                <a:cubicBezTo>
                  <a:pt x="517978" y="529013"/>
                  <a:pt x="1035957" y="263220"/>
                  <a:pt x="1589314" y="130777"/>
                </a:cubicBezTo>
                <a:cubicBezTo>
                  <a:pt x="2142671" y="-1666"/>
                  <a:pt x="2731406" y="-759"/>
                  <a:pt x="3320142" y="149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86E209-5AA9-7D76-5F9C-C29FAC529F4D}"/>
              </a:ext>
            </a:extLst>
          </p:cNvPr>
          <p:cNvSpPr/>
          <p:nvPr/>
        </p:nvSpPr>
        <p:spPr>
          <a:xfrm>
            <a:off x="2460171" y="4572000"/>
            <a:ext cx="3287486" cy="1088571"/>
          </a:xfrm>
          <a:custGeom>
            <a:avLst/>
            <a:gdLst>
              <a:gd name="connsiteX0" fmla="*/ 0 w 3287486"/>
              <a:gd name="connsiteY0" fmla="*/ 0 h 1088571"/>
              <a:gd name="connsiteX1" fmla="*/ 1393372 w 3287486"/>
              <a:gd name="connsiteY1" fmla="*/ 794657 h 1088571"/>
              <a:gd name="connsiteX2" fmla="*/ 3287486 w 32874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486" h="1088571">
                <a:moveTo>
                  <a:pt x="0" y="0"/>
                </a:moveTo>
                <a:cubicBezTo>
                  <a:pt x="422729" y="306614"/>
                  <a:pt x="845458" y="613229"/>
                  <a:pt x="1393372" y="794657"/>
                </a:cubicBezTo>
                <a:cubicBezTo>
                  <a:pt x="1941286" y="976085"/>
                  <a:pt x="2614386" y="1032328"/>
                  <a:pt x="3287486" y="1088571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B6C053-B107-8D0B-698F-AD56F96C70CC}"/>
                  </a:ext>
                </a:extLst>
              </p:cNvPr>
              <p:cNvSpPr/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3B6C053-B107-8D0B-698F-AD56F96C7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E886A46-D247-A1E3-C604-AE9FD133043A}"/>
              </a:ext>
            </a:extLst>
          </p:cNvPr>
          <p:cNvSpPr txBox="1"/>
          <p:nvPr/>
        </p:nvSpPr>
        <p:spPr>
          <a:xfrm>
            <a:off x="2442628" y="1455435"/>
            <a:ext cx="759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Problem: </a:t>
            </a:r>
            <a:r>
              <a:rPr lang="en-US" sz="2800" dirty="0"/>
              <a:t>We have no idea how to compute this.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B6F91B-C842-983A-4F40-7714407DA4AA}"/>
                  </a:ext>
                </a:extLst>
              </p:cNvPr>
              <p:cNvSpPr txBox="1"/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B6F91B-C842-983A-4F40-7714407DA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79C4D0-C2C8-63F6-BCF1-D4EEB8BDE96D}"/>
                  </a:ext>
                </a:extLst>
              </p:cNvPr>
              <p:cNvSpPr txBox="1"/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79C4D0-C2C8-63F6-BCF1-D4EEB8BDE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2DE62B-E356-774F-9A42-7F2405B3F9FF}"/>
              </a:ext>
            </a:extLst>
          </p:cNvPr>
          <p:cNvSpPr txBox="1"/>
          <p:nvPr/>
        </p:nvSpPr>
        <p:spPr>
          <a:xfrm>
            <a:off x="4802216" y="1954912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Solution: </a:t>
            </a:r>
            <a:r>
              <a:rPr lang="en-US" sz="2800" dirty="0"/>
              <a:t>Relax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67D64D-0300-7B62-7612-535E4B3ACDBD}"/>
                  </a:ext>
                </a:extLst>
              </p:cNvPr>
              <p:cNvSpPr txBox="1"/>
              <p:nvPr/>
            </p:nvSpPr>
            <p:spPr>
              <a:xfrm>
                <a:off x="4076700" y="3037624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67D64D-0300-7B62-7612-535E4B3AC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3037624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2C081C-9D9F-BA71-37CD-FB1A9908319A}"/>
                  </a:ext>
                </a:extLst>
              </p:cNvPr>
              <p:cNvSpPr txBox="1"/>
              <p:nvPr/>
            </p:nvSpPr>
            <p:spPr>
              <a:xfrm>
                <a:off x="6212771" y="411592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2C081C-9D9F-BA71-37CD-FB1A9908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71" y="4115923"/>
                <a:ext cx="45717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810531-DD3B-0BB2-2A02-9035D81BC799}"/>
                  </a:ext>
                </a:extLst>
              </p:cNvPr>
              <p:cNvSpPr txBox="1"/>
              <p:nvPr/>
            </p:nvSpPr>
            <p:spPr>
              <a:xfrm>
                <a:off x="6092902" y="3316581"/>
                <a:ext cx="19445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First reachable with cost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810531-DD3B-0BB2-2A02-9035D81BC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02" y="3316581"/>
                <a:ext cx="1944585" cy="646331"/>
              </a:xfrm>
              <a:prstGeom prst="rect">
                <a:avLst/>
              </a:prstGeom>
              <a:blipFill>
                <a:blip r:embed="rId10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147E6B8-0B06-4785-7F37-B94D9AE4118F}"/>
              </a:ext>
            </a:extLst>
          </p:cNvPr>
          <p:cNvSpPr/>
          <p:nvPr/>
        </p:nvSpPr>
        <p:spPr>
          <a:xfrm>
            <a:off x="6085114" y="1647667"/>
            <a:ext cx="4795672" cy="1628933"/>
          </a:xfrm>
          <a:custGeom>
            <a:avLst/>
            <a:gdLst>
              <a:gd name="connsiteX0" fmla="*/ 3886200 w 4795672"/>
              <a:gd name="connsiteY0" fmla="*/ 72276 h 1628933"/>
              <a:gd name="connsiteX1" fmla="*/ 4310743 w 4795672"/>
              <a:gd name="connsiteY1" fmla="*/ 72276 h 1628933"/>
              <a:gd name="connsiteX2" fmla="*/ 4702629 w 4795672"/>
              <a:gd name="connsiteY2" fmla="*/ 823390 h 1628933"/>
              <a:gd name="connsiteX3" fmla="*/ 2427515 w 4795672"/>
              <a:gd name="connsiteY3" fmla="*/ 1128190 h 1628933"/>
              <a:gd name="connsiteX4" fmla="*/ 500743 w 4795672"/>
              <a:gd name="connsiteY4" fmla="*/ 1051990 h 1628933"/>
              <a:gd name="connsiteX5" fmla="*/ 0 w 4795672"/>
              <a:gd name="connsiteY5" fmla="*/ 1628933 h 162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672" h="1628933">
                <a:moveTo>
                  <a:pt x="3886200" y="72276"/>
                </a:moveTo>
                <a:cubicBezTo>
                  <a:pt x="4030436" y="9683"/>
                  <a:pt x="4174672" y="-52910"/>
                  <a:pt x="4310743" y="72276"/>
                </a:cubicBezTo>
                <a:cubicBezTo>
                  <a:pt x="4446814" y="197462"/>
                  <a:pt x="5016500" y="647404"/>
                  <a:pt x="4702629" y="823390"/>
                </a:cubicBezTo>
                <a:cubicBezTo>
                  <a:pt x="4388758" y="999376"/>
                  <a:pt x="3127829" y="1090090"/>
                  <a:pt x="2427515" y="1128190"/>
                </a:cubicBezTo>
                <a:cubicBezTo>
                  <a:pt x="1727201" y="1166290"/>
                  <a:pt x="905329" y="968533"/>
                  <a:pt x="500743" y="1051990"/>
                </a:cubicBezTo>
                <a:cubicBezTo>
                  <a:pt x="96157" y="1135447"/>
                  <a:pt x="48078" y="1382190"/>
                  <a:pt x="0" y="162893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92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FED70-644B-01D6-F3F4-E2CAC6E7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2EFB-44B9-F6CC-EBDE-C0C859F5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Approximate Distances – Find the First?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F92E66-88CD-34D7-DADF-2222F5607372}"/>
              </a:ext>
            </a:extLst>
          </p:cNvPr>
          <p:cNvSpPr/>
          <p:nvPr/>
        </p:nvSpPr>
        <p:spPr>
          <a:xfrm>
            <a:off x="1998733" y="2682873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D8543B-136D-8F3F-DD15-8D2B7DA3AE9D}"/>
              </a:ext>
            </a:extLst>
          </p:cNvPr>
          <p:cNvCxnSpPr>
            <a:cxnSpLocks/>
          </p:cNvCxnSpPr>
          <p:nvPr/>
        </p:nvCxnSpPr>
        <p:spPr>
          <a:xfrm>
            <a:off x="5912432" y="4474029"/>
            <a:ext cx="0" cy="878792"/>
          </a:xfrm>
          <a:prstGeom prst="straightConnector1">
            <a:avLst/>
          </a:prstGeom>
          <a:ln w="57150">
            <a:solidFill>
              <a:srgbClr val="042433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704417B-FF71-3903-CE63-DDFA76990779}"/>
                  </a:ext>
                </a:extLst>
              </p:cNvPr>
              <p:cNvSpPr/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704417B-FF71-3903-CE63-DDFA76990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B37306-A76D-B9BA-4E62-EAD1B2A1B235}"/>
              </a:ext>
            </a:extLst>
          </p:cNvPr>
          <p:cNvSpPr/>
          <p:nvPr/>
        </p:nvSpPr>
        <p:spPr>
          <a:xfrm flipH="1">
            <a:off x="5974077" y="2682873"/>
            <a:ext cx="45721" cy="386442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7CEABFF-7F8B-14F5-50A9-8903A4DFA7A6}"/>
                  </a:ext>
                </a:extLst>
              </p:cNvPr>
              <p:cNvSpPr/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7CEABFF-7F8B-14F5-50A9-8903A4DFA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27C559F-2897-618A-83E3-DE70F483603C}"/>
                  </a:ext>
                </a:extLst>
              </p:cNvPr>
              <p:cNvSpPr/>
              <p:nvPr/>
            </p:nvSpPr>
            <p:spPr>
              <a:xfrm>
                <a:off x="5796298" y="4012549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27C559F-2897-618A-83E3-DE70F4836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298" y="4012549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7DB0E58-4F45-5424-3255-15D0DA32C643}"/>
              </a:ext>
            </a:extLst>
          </p:cNvPr>
          <p:cNvSpPr/>
          <p:nvPr/>
        </p:nvSpPr>
        <p:spPr>
          <a:xfrm>
            <a:off x="6215743" y="4778829"/>
            <a:ext cx="3657600" cy="970242"/>
          </a:xfrm>
          <a:custGeom>
            <a:avLst/>
            <a:gdLst>
              <a:gd name="connsiteX0" fmla="*/ 0 w 3657600"/>
              <a:gd name="connsiteY0" fmla="*/ 914400 h 970242"/>
              <a:gd name="connsiteX1" fmla="*/ 2024743 w 3657600"/>
              <a:gd name="connsiteY1" fmla="*/ 870857 h 970242"/>
              <a:gd name="connsiteX2" fmla="*/ 3657600 w 3657600"/>
              <a:gd name="connsiteY2" fmla="*/ 0 h 9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970242">
                <a:moveTo>
                  <a:pt x="0" y="914400"/>
                </a:moveTo>
                <a:cubicBezTo>
                  <a:pt x="707571" y="968828"/>
                  <a:pt x="1415143" y="1023257"/>
                  <a:pt x="2024743" y="870857"/>
                </a:cubicBezTo>
                <a:cubicBezTo>
                  <a:pt x="2634343" y="718457"/>
                  <a:pt x="3145971" y="359228"/>
                  <a:pt x="3657600" y="0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D32455E-2047-0254-113D-41E93882AAB7}"/>
              </a:ext>
            </a:extLst>
          </p:cNvPr>
          <p:cNvSpPr/>
          <p:nvPr/>
        </p:nvSpPr>
        <p:spPr>
          <a:xfrm>
            <a:off x="2416629" y="4265062"/>
            <a:ext cx="3320142" cy="78338"/>
          </a:xfrm>
          <a:custGeom>
            <a:avLst/>
            <a:gdLst>
              <a:gd name="connsiteX0" fmla="*/ 0 w 3320142"/>
              <a:gd name="connsiteY0" fmla="*/ 794806 h 794806"/>
              <a:gd name="connsiteX1" fmla="*/ 1589314 w 3320142"/>
              <a:gd name="connsiteY1" fmla="*/ 130777 h 794806"/>
              <a:gd name="connsiteX2" fmla="*/ 3320142 w 3320142"/>
              <a:gd name="connsiteY2" fmla="*/ 149 h 7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142" h="794806">
                <a:moveTo>
                  <a:pt x="0" y="794806"/>
                </a:moveTo>
                <a:cubicBezTo>
                  <a:pt x="517978" y="529013"/>
                  <a:pt x="1035957" y="263220"/>
                  <a:pt x="1589314" y="130777"/>
                </a:cubicBezTo>
                <a:cubicBezTo>
                  <a:pt x="2142671" y="-1666"/>
                  <a:pt x="2731406" y="-759"/>
                  <a:pt x="3320142" y="149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E41FC6B-75CB-AF95-CC74-2EDCD3F51530}"/>
              </a:ext>
            </a:extLst>
          </p:cNvPr>
          <p:cNvSpPr/>
          <p:nvPr/>
        </p:nvSpPr>
        <p:spPr>
          <a:xfrm>
            <a:off x="2460171" y="4572000"/>
            <a:ext cx="3287486" cy="1088571"/>
          </a:xfrm>
          <a:custGeom>
            <a:avLst/>
            <a:gdLst>
              <a:gd name="connsiteX0" fmla="*/ 0 w 3287486"/>
              <a:gd name="connsiteY0" fmla="*/ 0 h 1088571"/>
              <a:gd name="connsiteX1" fmla="*/ 1393372 w 3287486"/>
              <a:gd name="connsiteY1" fmla="*/ 794657 h 1088571"/>
              <a:gd name="connsiteX2" fmla="*/ 3287486 w 32874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486" h="1088571">
                <a:moveTo>
                  <a:pt x="0" y="0"/>
                </a:moveTo>
                <a:cubicBezTo>
                  <a:pt x="422729" y="306614"/>
                  <a:pt x="845458" y="613229"/>
                  <a:pt x="1393372" y="794657"/>
                </a:cubicBezTo>
                <a:cubicBezTo>
                  <a:pt x="1941286" y="976085"/>
                  <a:pt x="2614386" y="1032328"/>
                  <a:pt x="3287486" y="1088571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0FAE2FA-7A92-AC12-3601-BC638E264025}"/>
                  </a:ext>
                </a:extLst>
              </p:cNvPr>
              <p:cNvSpPr/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0FAE2FA-7A92-AC12-3601-BC638E264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748C37-7091-9057-79B1-FE27E136603F}"/>
              </a:ext>
            </a:extLst>
          </p:cNvPr>
          <p:cNvSpPr txBox="1"/>
          <p:nvPr/>
        </p:nvSpPr>
        <p:spPr>
          <a:xfrm>
            <a:off x="2442628" y="1455435"/>
            <a:ext cx="759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Problem: </a:t>
            </a:r>
            <a:r>
              <a:rPr lang="en-US" sz="2800" dirty="0"/>
              <a:t>We have no idea how to compute this.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CFC3C4-F140-2DB4-656E-1B27C6DA0B14}"/>
                  </a:ext>
                </a:extLst>
              </p:cNvPr>
              <p:cNvSpPr txBox="1"/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CFC3C4-F140-2DB4-656E-1B27C6DA0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9818D-8E21-6C4F-451F-098D515919C6}"/>
                  </a:ext>
                </a:extLst>
              </p:cNvPr>
              <p:cNvSpPr txBox="1"/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9818D-8E21-6C4F-451F-098D51591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7D9A02D-C5D3-3525-A70C-51BFF5DFBAFE}"/>
              </a:ext>
            </a:extLst>
          </p:cNvPr>
          <p:cNvSpPr txBox="1"/>
          <p:nvPr/>
        </p:nvSpPr>
        <p:spPr>
          <a:xfrm>
            <a:off x="4802216" y="1954912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Solution: </a:t>
            </a:r>
            <a:r>
              <a:rPr lang="en-US" sz="2800" dirty="0"/>
              <a:t>Relax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C22826-060C-3884-39D6-021681D1DE9E}"/>
                  </a:ext>
                </a:extLst>
              </p:cNvPr>
              <p:cNvSpPr txBox="1"/>
              <p:nvPr/>
            </p:nvSpPr>
            <p:spPr>
              <a:xfrm>
                <a:off x="4076700" y="3799003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1C22826-060C-3884-39D6-021681D1D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3799003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F9FEC-0962-0465-DDD5-4FE7F6472C85}"/>
                  </a:ext>
                </a:extLst>
              </p:cNvPr>
              <p:cNvSpPr txBox="1"/>
              <p:nvPr/>
            </p:nvSpPr>
            <p:spPr>
              <a:xfrm>
                <a:off x="6137077" y="4049967"/>
                <a:ext cx="19445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First reachable with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2F9FEC-0962-0465-DDD5-4FE7F647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077" y="4049967"/>
                <a:ext cx="1944585" cy="646331"/>
              </a:xfrm>
              <a:prstGeom prst="rect">
                <a:avLst/>
              </a:prstGeom>
              <a:blipFill>
                <a:blip r:embed="rId9"/>
                <a:stretch>
                  <a:fillRect t="-3774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DA8683B-5448-DE91-3A60-A158FED13865}"/>
                  </a:ext>
                </a:extLst>
              </p:cNvPr>
              <p:cNvSpPr/>
              <p:nvPr/>
            </p:nvSpPr>
            <p:spPr>
              <a:xfrm>
                <a:off x="5774869" y="3295420"/>
                <a:ext cx="489857" cy="48985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DA8683B-5448-DE91-3A60-A158FED13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69" y="3295420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982E7C-8B06-5EA8-1654-4E75CEECD166}"/>
                  </a:ext>
                </a:extLst>
              </p:cNvPr>
              <p:cNvSpPr txBox="1"/>
              <p:nvPr/>
            </p:nvSpPr>
            <p:spPr>
              <a:xfrm>
                <a:off x="211346" y="2278938"/>
                <a:ext cx="3008965" cy="1348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Find </a:t>
                </a:r>
                <a:r>
                  <a:rPr lang="en-US" sz="2000" i="1" dirty="0"/>
                  <a:t>some </a:t>
                </a:r>
                <a:r>
                  <a:rPr lang="en-US" sz="2000" dirty="0"/>
                  <a:t>vertex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(weakly)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can also be reached</a:t>
                </a:r>
                <a:br>
                  <a:rPr lang="en-US" sz="2000" dirty="0"/>
                </a:b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982E7C-8B06-5EA8-1654-4E75CEECD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6" y="2278938"/>
                <a:ext cx="3008965" cy="1348061"/>
              </a:xfrm>
              <a:prstGeom prst="rect">
                <a:avLst/>
              </a:prstGeom>
              <a:blipFill>
                <a:blip r:embed="rId11"/>
                <a:stretch>
                  <a:fillRect l="-2231" t="-2262" r="-1217" b="-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70F06D2-4DB9-5AF5-66E0-DAE6A37E3D44}"/>
              </a:ext>
            </a:extLst>
          </p:cNvPr>
          <p:cNvSpPr/>
          <p:nvPr/>
        </p:nvSpPr>
        <p:spPr>
          <a:xfrm>
            <a:off x="2416629" y="3548594"/>
            <a:ext cx="3320142" cy="794806"/>
          </a:xfrm>
          <a:custGeom>
            <a:avLst/>
            <a:gdLst>
              <a:gd name="connsiteX0" fmla="*/ 0 w 3320142"/>
              <a:gd name="connsiteY0" fmla="*/ 794806 h 794806"/>
              <a:gd name="connsiteX1" fmla="*/ 1589314 w 3320142"/>
              <a:gd name="connsiteY1" fmla="*/ 130777 h 794806"/>
              <a:gd name="connsiteX2" fmla="*/ 3320142 w 3320142"/>
              <a:gd name="connsiteY2" fmla="*/ 149 h 7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142" h="794806">
                <a:moveTo>
                  <a:pt x="0" y="794806"/>
                </a:moveTo>
                <a:cubicBezTo>
                  <a:pt x="517978" y="529013"/>
                  <a:pt x="1035957" y="263220"/>
                  <a:pt x="1589314" y="130777"/>
                </a:cubicBezTo>
                <a:cubicBezTo>
                  <a:pt x="2142671" y="-1666"/>
                  <a:pt x="2731406" y="-759"/>
                  <a:pt x="3320142" y="149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048F27-28AF-833C-1FEA-11ABB10A5E16}"/>
                  </a:ext>
                </a:extLst>
              </p:cNvPr>
              <p:cNvSpPr txBox="1"/>
              <p:nvPr/>
            </p:nvSpPr>
            <p:spPr>
              <a:xfrm>
                <a:off x="3775623" y="3037624"/>
                <a:ext cx="1059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048F27-28AF-833C-1FEA-11ABB10A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23" y="3037624"/>
                <a:ext cx="105932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21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A7E7F-D2BC-D888-E791-6058C1056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C7CF-73EB-0424-E016-3492B186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Approximate Distances – Find the First?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BF689E6-6778-CF07-C34C-4387FE6D4E98}"/>
              </a:ext>
            </a:extLst>
          </p:cNvPr>
          <p:cNvSpPr/>
          <p:nvPr/>
        </p:nvSpPr>
        <p:spPr>
          <a:xfrm>
            <a:off x="1998733" y="2682873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9C3A4C6-10E5-5929-D7CB-02B7754940CB}"/>
              </a:ext>
            </a:extLst>
          </p:cNvPr>
          <p:cNvCxnSpPr>
            <a:cxnSpLocks/>
          </p:cNvCxnSpPr>
          <p:nvPr/>
        </p:nvCxnSpPr>
        <p:spPr>
          <a:xfrm>
            <a:off x="5912432" y="4474029"/>
            <a:ext cx="0" cy="878792"/>
          </a:xfrm>
          <a:prstGeom prst="straightConnector1">
            <a:avLst/>
          </a:prstGeom>
          <a:ln w="57150">
            <a:solidFill>
              <a:srgbClr val="7F7F7F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22D5A2-D113-832E-7F09-E1BE5473B8F4}"/>
                  </a:ext>
                </a:extLst>
              </p:cNvPr>
              <p:cNvSpPr/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22D5A2-D113-832E-7F09-E1BE5473B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4286021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5940CE-047C-C22B-1FF3-E8AB354E0393}"/>
              </a:ext>
            </a:extLst>
          </p:cNvPr>
          <p:cNvSpPr/>
          <p:nvPr/>
        </p:nvSpPr>
        <p:spPr>
          <a:xfrm flipH="1">
            <a:off x="5974077" y="2682873"/>
            <a:ext cx="45721" cy="386442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4CB5ADC-6E7A-C87E-5F0F-BE3C02786D07}"/>
                  </a:ext>
                </a:extLst>
              </p:cNvPr>
              <p:cNvSpPr/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4CB5ADC-6E7A-C87E-5F0F-BE3C02786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008" y="5374593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BC25192-0728-403E-3463-FC56E3B6F1CB}"/>
                  </a:ext>
                </a:extLst>
              </p:cNvPr>
              <p:cNvSpPr/>
              <p:nvPr/>
            </p:nvSpPr>
            <p:spPr>
              <a:xfrm>
                <a:off x="5796298" y="4012549"/>
                <a:ext cx="489857" cy="489858"/>
              </a:xfrm>
              <a:prstGeom prst="ellipse">
                <a:avLst/>
              </a:prstGeom>
              <a:solidFill>
                <a:srgbClr val="7F7F7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BC25192-0728-403E-3463-FC56E3B6F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298" y="4012549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16403CF-65CE-F03A-09FF-5371320A1753}"/>
              </a:ext>
            </a:extLst>
          </p:cNvPr>
          <p:cNvSpPr/>
          <p:nvPr/>
        </p:nvSpPr>
        <p:spPr>
          <a:xfrm>
            <a:off x="6215743" y="4778829"/>
            <a:ext cx="3657600" cy="970242"/>
          </a:xfrm>
          <a:custGeom>
            <a:avLst/>
            <a:gdLst>
              <a:gd name="connsiteX0" fmla="*/ 0 w 3657600"/>
              <a:gd name="connsiteY0" fmla="*/ 914400 h 970242"/>
              <a:gd name="connsiteX1" fmla="*/ 2024743 w 3657600"/>
              <a:gd name="connsiteY1" fmla="*/ 870857 h 970242"/>
              <a:gd name="connsiteX2" fmla="*/ 3657600 w 3657600"/>
              <a:gd name="connsiteY2" fmla="*/ 0 h 97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0" h="970242">
                <a:moveTo>
                  <a:pt x="0" y="914400"/>
                </a:moveTo>
                <a:cubicBezTo>
                  <a:pt x="707571" y="968828"/>
                  <a:pt x="1415143" y="1023257"/>
                  <a:pt x="2024743" y="870857"/>
                </a:cubicBezTo>
                <a:cubicBezTo>
                  <a:pt x="2634343" y="718457"/>
                  <a:pt x="3145971" y="359228"/>
                  <a:pt x="3657600" y="0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7D12C78-5467-AE55-9C04-5E8209A01AD4}"/>
              </a:ext>
            </a:extLst>
          </p:cNvPr>
          <p:cNvSpPr/>
          <p:nvPr/>
        </p:nvSpPr>
        <p:spPr>
          <a:xfrm>
            <a:off x="2416629" y="4265062"/>
            <a:ext cx="3320142" cy="78338"/>
          </a:xfrm>
          <a:custGeom>
            <a:avLst/>
            <a:gdLst>
              <a:gd name="connsiteX0" fmla="*/ 0 w 3320142"/>
              <a:gd name="connsiteY0" fmla="*/ 794806 h 794806"/>
              <a:gd name="connsiteX1" fmla="*/ 1589314 w 3320142"/>
              <a:gd name="connsiteY1" fmla="*/ 130777 h 794806"/>
              <a:gd name="connsiteX2" fmla="*/ 3320142 w 3320142"/>
              <a:gd name="connsiteY2" fmla="*/ 149 h 7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142" h="794806">
                <a:moveTo>
                  <a:pt x="0" y="794806"/>
                </a:moveTo>
                <a:cubicBezTo>
                  <a:pt x="517978" y="529013"/>
                  <a:pt x="1035957" y="263220"/>
                  <a:pt x="1589314" y="130777"/>
                </a:cubicBezTo>
                <a:cubicBezTo>
                  <a:pt x="2142671" y="-1666"/>
                  <a:pt x="2731406" y="-759"/>
                  <a:pt x="3320142" y="149"/>
                </a:cubicBezTo>
              </a:path>
            </a:pathLst>
          </a:custGeom>
          <a:noFill/>
          <a:ln w="57150">
            <a:solidFill>
              <a:srgbClr val="7F7F7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87DF6D-5A90-C5C3-E82E-861E7B7AF99E}"/>
              </a:ext>
            </a:extLst>
          </p:cNvPr>
          <p:cNvSpPr/>
          <p:nvPr/>
        </p:nvSpPr>
        <p:spPr>
          <a:xfrm>
            <a:off x="2460171" y="4572000"/>
            <a:ext cx="3287486" cy="1088571"/>
          </a:xfrm>
          <a:custGeom>
            <a:avLst/>
            <a:gdLst>
              <a:gd name="connsiteX0" fmla="*/ 0 w 3287486"/>
              <a:gd name="connsiteY0" fmla="*/ 0 h 1088571"/>
              <a:gd name="connsiteX1" fmla="*/ 1393372 w 3287486"/>
              <a:gd name="connsiteY1" fmla="*/ 794657 h 1088571"/>
              <a:gd name="connsiteX2" fmla="*/ 3287486 w 3287486"/>
              <a:gd name="connsiteY2" fmla="*/ 1088571 h 10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486" h="1088571">
                <a:moveTo>
                  <a:pt x="0" y="0"/>
                </a:moveTo>
                <a:cubicBezTo>
                  <a:pt x="422729" y="306614"/>
                  <a:pt x="845458" y="613229"/>
                  <a:pt x="1393372" y="794657"/>
                </a:cubicBezTo>
                <a:cubicBezTo>
                  <a:pt x="1941286" y="976085"/>
                  <a:pt x="2614386" y="1032328"/>
                  <a:pt x="3287486" y="1088571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84336B-17D6-7C9D-AE5D-1AFDE13EB655}"/>
                  </a:ext>
                </a:extLst>
              </p:cNvPr>
              <p:cNvSpPr/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F84336B-17D6-7C9D-AE5D-1AFDE13EB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4286021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703A2-A47C-6941-2E68-77DBAFAC07A3}"/>
              </a:ext>
            </a:extLst>
          </p:cNvPr>
          <p:cNvSpPr txBox="1"/>
          <p:nvPr/>
        </p:nvSpPr>
        <p:spPr>
          <a:xfrm>
            <a:off x="2442628" y="1455435"/>
            <a:ext cx="759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Problem: </a:t>
            </a:r>
            <a:r>
              <a:rPr lang="en-US" sz="2800" dirty="0"/>
              <a:t>We have no idea how to compute this.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5555A3-B363-205F-001E-BB2D5E4FD2C1}"/>
                  </a:ext>
                </a:extLst>
              </p:cNvPr>
              <p:cNvSpPr txBox="1"/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5555A3-B363-205F-001E-BB2D5E4F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4912366"/>
                <a:ext cx="4571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F880E8-6763-EB17-6A47-C61EF8992D51}"/>
                  </a:ext>
                </a:extLst>
              </p:cNvPr>
              <p:cNvSpPr txBox="1"/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F880E8-6763-EB17-6A47-C61EF8992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248" y="4912366"/>
                <a:ext cx="4571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9402B4A-F17D-3FDB-E0A6-2BC844C5ECEA}"/>
              </a:ext>
            </a:extLst>
          </p:cNvPr>
          <p:cNvSpPr txBox="1"/>
          <p:nvPr/>
        </p:nvSpPr>
        <p:spPr>
          <a:xfrm>
            <a:off x="4802216" y="1954912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Solution: </a:t>
            </a:r>
            <a:r>
              <a:rPr lang="en-US" sz="2800" dirty="0"/>
              <a:t>Relax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0131CF-D8CA-569D-14AB-D5161B8EEA70}"/>
                  </a:ext>
                </a:extLst>
              </p:cNvPr>
              <p:cNvSpPr txBox="1"/>
              <p:nvPr/>
            </p:nvSpPr>
            <p:spPr>
              <a:xfrm>
                <a:off x="4076700" y="3799003"/>
                <a:ext cx="45717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800" dirty="0"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0131CF-D8CA-569D-14AB-D5161B8EE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3799003"/>
                <a:ext cx="4571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C712F5-7244-F819-5825-5651ADEF2CED}"/>
                  </a:ext>
                </a:extLst>
              </p:cNvPr>
              <p:cNvSpPr/>
              <p:nvPr/>
            </p:nvSpPr>
            <p:spPr>
              <a:xfrm>
                <a:off x="5774869" y="3295420"/>
                <a:ext cx="489857" cy="48985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6C712F5-7244-F819-5825-5651ADEF2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869" y="3295420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D18527-7133-09A2-7E52-E9DD31DD91B3}"/>
                  </a:ext>
                </a:extLst>
              </p:cNvPr>
              <p:cNvSpPr txBox="1"/>
              <p:nvPr/>
            </p:nvSpPr>
            <p:spPr>
              <a:xfrm>
                <a:off x="211346" y="2278938"/>
                <a:ext cx="3008965" cy="1348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Find </a:t>
                </a:r>
                <a:r>
                  <a:rPr lang="en-US" sz="2000" i="1" dirty="0"/>
                  <a:t>some </a:t>
                </a:r>
                <a:r>
                  <a:rPr lang="en-US" sz="2000" dirty="0"/>
                  <a:t>vertex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(weakly)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/>
                  <a:t> can also be reached</a:t>
                </a:r>
                <a:br>
                  <a:rPr lang="en-US" sz="2000" dirty="0"/>
                </a:b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D18527-7133-09A2-7E52-E9DD31DD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6" y="2278938"/>
                <a:ext cx="3008965" cy="1348061"/>
              </a:xfrm>
              <a:prstGeom prst="rect">
                <a:avLst/>
              </a:prstGeom>
              <a:blipFill>
                <a:blip r:embed="rId10"/>
                <a:stretch>
                  <a:fillRect l="-2231" t="-2262" r="-1217" b="-76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5E3E562-2004-8F0B-6022-8330BD836389}"/>
              </a:ext>
            </a:extLst>
          </p:cNvPr>
          <p:cNvSpPr/>
          <p:nvPr/>
        </p:nvSpPr>
        <p:spPr>
          <a:xfrm>
            <a:off x="2416629" y="3548594"/>
            <a:ext cx="3320142" cy="794806"/>
          </a:xfrm>
          <a:custGeom>
            <a:avLst/>
            <a:gdLst>
              <a:gd name="connsiteX0" fmla="*/ 0 w 3320142"/>
              <a:gd name="connsiteY0" fmla="*/ 794806 h 794806"/>
              <a:gd name="connsiteX1" fmla="*/ 1589314 w 3320142"/>
              <a:gd name="connsiteY1" fmla="*/ 130777 h 794806"/>
              <a:gd name="connsiteX2" fmla="*/ 3320142 w 3320142"/>
              <a:gd name="connsiteY2" fmla="*/ 149 h 79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142" h="794806">
                <a:moveTo>
                  <a:pt x="0" y="794806"/>
                </a:moveTo>
                <a:cubicBezTo>
                  <a:pt x="517978" y="529013"/>
                  <a:pt x="1035957" y="263220"/>
                  <a:pt x="1589314" y="130777"/>
                </a:cubicBezTo>
                <a:cubicBezTo>
                  <a:pt x="2142671" y="-1666"/>
                  <a:pt x="2731406" y="-759"/>
                  <a:pt x="3320142" y="149"/>
                </a:cubicBezTo>
              </a:path>
            </a:pathLst>
          </a:custGeom>
          <a:noFill/>
          <a:ln w="57150">
            <a:solidFill>
              <a:srgbClr val="04243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10D544-243B-06CC-2F56-06643C418F0E}"/>
                  </a:ext>
                </a:extLst>
              </p:cNvPr>
              <p:cNvSpPr txBox="1"/>
              <p:nvPr/>
            </p:nvSpPr>
            <p:spPr>
              <a:xfrm>
                <a:off x="3775623" y="3037624"/>
                <a:ext cx="1059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10D544-243B-06CC-2F56-06643C418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23" y="3037624"/>
                <a:ext cx="105932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449853-92CD-F50F-2F83-58336F4F81BC}"/>
              </a:ext>
            </a:extLst>
          </p:cNvPr>
          <p:cNvCxnSpPr>
            <a:cxnSpLocks/>
          </p:cNvCxnSpPr>
          <p:nvPr/>
        </p:nvCxnSpPr>
        <p:spPr>
          <a:xfrm>
            <a:off x="6085114" y="3799003"/>
            <a:ext cx="0" cy="1553818"/>
          </a:xfrm>
          <a:prstGeom prst="straightConnector1">
            <a:avLst/>
          </a:prstGeom>
          <a:ln w="57150">
            <a:solidFill>
              <a:srgbClr val="042433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DF7078-C4A8-FB59-1729-F40190AD7400}"/>
              </a:ext>
            </a:extLst>
          </p:cNvPr>
          <p:cNvSpPr txBox="1"/>
          <p:nvPr/>
        </p:nvSpPr>
        <p:spPr>
          <a:xfrm>
            <a:off x="6663486" y="3244334"/>
            <a:ext cx="230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is good enough!</a:t>
            </a:r>
            <a:endParaRPr lang="en-IL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4ED55F-FE89-E14B-F44E-9571E67541BD}"/>
              </a:ext>
            </a:extLst>
          </p:cNvPr>
          <p:cNvSpPr txBox="1"/>
          <p:nvPr/>
        </p:nvSpPr>
        <p:spPr>
          <a:xfrm>
            <a:off x="6502032" y="3626888"/>
            <a:ext cx="262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And we can compute it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12399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A715-B9A0-BA99-F261-8DD0EC0B3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5865-6688-2067-C867-24B723BD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17EBD2-853F-9477-5A5B-F4522E887454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B0539E0-C661-30D3-1166-41AAB552EF83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4FC7E41-1EB2-D362-92E1-2EFE8498CFF4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78AD970-B64C-1326-E24E-8F945543E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4599F5B-73C1-4060-F18C-10239377B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Subproblem:</a:t>
                </a:r>
                <a:r>
                  <a:rPr lang="en-US" dirty="0"/>
                  <a:t>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firs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via a path ‘</a:t>
                </a:r>
                <a:r>
                  <a:rPr lang="en-US" i="1" dirty="0"/>
                  <a:t>internally</a:t>
                </a:r>
                <a:r>
                  <a:rPr lang="en-US" dirty="0"/>
                  <a:t> </a:t>
                </a:r>
                <a:r>
                  <a:rPr lang="en-US" i="1" dirty="0"/>
                  <a:t>disjoint</a:t>
                </a:r>
                <a:r>
                  <a:rPr lang="en-US" dirty="0"/>
                  <a:t>’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b="0" dirty="0"/>
                </a:br>
                <a:br>
                  <a:rPr lang="en-US" u="sng" dirty="0"/>
                </a:br>
                <a:endParaRPr lang="en-US" u="sng" dirty="0"/>
              </a:p>
              <a:p>
                <a:r>
                  <a:rPr lang="en-US" b="0" u="sng" dirty="0"/>
                  <a:t>Approximation version:</a:t>
                </a:r>
                <a:br>
                  <a:rPr lang="en-US" b="0" u="sng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:</a:t>
                </a:r>
                <a:r>
                  <a:rPr lang="en-US" b="0" dirty="0"/>
                  <a:t> first reachable with budget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b="0" dirty="0"/>
                </a:br>
                <a:br>
                  <a:rPr lang="en-US" b="0" dirty="0"/>
                </a:br>
                <a:r>
                  <a:rPr lang="en-US" dirty="0"/>
                  <a:t>Find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is reachable with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4599F5B-73C1-4060-F18C-10239377B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  <a:blipFill>
                <a:blip r:embed="rId3"/>
                <a:stretch>
                  <a:fillRect l="-1865" t="-17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91BD276-C2ED-665C-0C7B-F1884C8BDDD2}"/>
                  </a:ext>
                </a:extLst>
              </p:cNvPr>
              <p:cNvSpPr/>
              <p:nvPr/>
            </p:nvSpPr>
            <p:spPr>
              <a:xfrm>
                <a:off x="8822870" y="4772361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91BD276-C2ED-665C-0C7B-F1884C8BD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870" y="4772361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5275782-6761-F601-6F77-C3AA221CACC9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DF6CB8-FC9C-AA8E-8EB0-AFD20EFEB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A26628F-0140-23E3-07AC-D47A645DE21B}"/>
                  </a:ext>
                </a:extLst>
              </p:cNvPr>
              <p:cNvSpPr/>
              <p:nvPr/>
            </p:nvSpPr>
            <p:spPr>
              <a:xfrm>
                <a:off x="8714089" y="1729452"/>
                <a:ext cx="489857" cy="489858"/>
              </a:xfrm>
              <a:prstGeom prst="ellipse">
                <a:avLst/>
              </a:prstGeom>
              <a:solidFill>
                <a:srgbClr val="7F7F7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A26628F-0140-23E3-07AC-D47A645DE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089" y="1729452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35DED4-DC3D-2553-DC16-9617097B33E3}"/>
              </a:ext>
            </a:extLst>
          </p:cNvPr>
          <p:cNvSpPr/>
          <p:nvPr/>
        </p:nvSpPr>
        <p:spPr>
          <a:xfrm>
            <a:off x="9046790" y="2583710"/>
            <a:ext cx="1104043" cy="3489263"/>
          </a:xfrm>
          <a:custGeom>
            <a:avLst/>
            <a:gdLst>
              <a:gd name="connsiteX0" fmla="*/ 10124 w 1104043"/>
              <a:gd name="connsiteY0" fmla="*/ 2717633 h 3489263"/>
              <a:gd name="connsiteX1" fmla="*/ 97210 w 1104043"/>
              <a:gd name="connsiteY1" fmla="*/ 3142176 h 3489263"/>
              <a:gd name="connsiteX2" fmla="*/ 42781 w 1104043"/>
              <a:gd name="connsiteY2" fmla="*/ 3392547 h 3489263"/>
              <a:gd name="connsiteX3" fmla="*/ 837438 w 1104043"/>
              <a:gd name="connsiteY3" fmla="*/ 3305461 h 3489263"/>
              <a:gd name="connsiteX4" fmla="*/ 1087810 w 1104043"/>
              <a:gd name="connsiteY4" fmla="*/ 1378690 h 3489263"/>
              <a:gd name="connsiteX5" fmla="*/ 445553 w 1104043"/>
              <a:gd name="connsiteY5" fmla="*/ 159490 h 3489263"/>
              <a:gd name="connsiteX6" fmla="*/ 151638 w 1104043"/>
              <a:gd name="connsiteY6" fmla="*/ 50633 h 348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4043" h="3489263">
                <a:moveTo>
                  <a:pt x="10124" y="2717633"/>
                </a:moveTo>
                <a:cubicBezTo>
                  <a:pt x="50945" y="2873661"/>
                  <a:pt x="91767" y="3029690"/>
                  <a:pt x="97210" y="3142176"/>
                </a:cubicBezTo>
                <a:cubicBezTo>
                  <a:pt x="102653" y="3254662"/>
                  <a:pt x="-80590" y="3365333"/>
                  <a:pt x="42781" y="3392547"/>
                </a:cubicBezTo>
                <a:cubicBezTo>
                  <a:pt x="166152" y="3419761"/>
                  <a:pt x="663267" y="3641104"/>
                  <a:pt x="837438" y="3305461"/>
                </a:cubicBezTo>
                <a:cubicBezTo>
                  <a:pt x="1011609" y="2969818"/>
                  <a:pt x="1153124" y="1903018"/>
                  <a:pt x="1087810" y="1378690"/>
                </a:cubicBezTo>
                <a:cubicBezTo>
                  <a:pt x="1022496" y="854361"/>
                  <a:pt x="601582" y="380833"/>
                  <a:pt x="445553" y="159490"/>
                </a:cubicBezTo>
                <a:cubicBezTo>
                  <a:pt x="289524" y="-61853"/>
                  <a:pt x="220581" y="-5610"/>
                  <a:pt x="151638" y="50633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8473FD-7F92-40F2-6432-59FE5B8EEA0B}"/>
                  </a:ext>
                </a:extLst>
              </p:cNvPr>
              <p:cNvSpPr txBox="1"/>
              <p:nvPr/>
            </p:nvSpPr>
            <p:spPr>
              <a:xfrm>
                <a:off x="10132381" y="3782176"/>
                <a:ext cx="417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8473FD-7F92-40F2-6432-59FE5B8EE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381" y="3782176"/>
                <a:ext cx="41710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CB6515-D8A7-DC29-BF69-8823A45B8C73}"/>
              </a:ext>
            </a:extLst>
          </p:cNvPr>
          <p:cNvSpPr/>
          <p:nvPr/>
        </p:nvSpPr>
        <p:spPr>
          <a:xfrm>
            <a:off x="9038737" y="1840186"/>
            <a:ext cx="2197323" cy="4905719"/>
          </a:xfrm>
          <a:custGeom>
            <a:avLst/>
            <a:gdLst>
              <a:gd name="connsiteX0" fmla="*/ 39949 w 2197323"/>
              <a:gd name="connsiteY0" fmla="*/ 4201385 h 4905719"/>
              <a:gd name="connsiteX1" fmla="*/ 50834 w 2197323"/>
              <a:gd name="connsiteY1" fmla="*/ 4800100 h 4905719"/>
              <a:gd name="connsiteX2" fmla="*/ 540692 w 2197323"/>
              <a:gd name="connsiteY2" fmla="*/ 4810985 h 4905719"/>
              <a:gd name="connsiteX3" fmla="*/ 1868749 w 2197323"/>
              <a:gd name="connsiteY3" fmla="*/ 3842157 h 4905719"/>
              <a:gd name="connsiteX4" fmla="*/ 2140892 w 2197323"/>
              <a:gd name="connsiteY4" fmla="*/ 1436414 h 4905719"/>
              <a:gd name="connsiteX5" fmla="*/ 997892 w 2197323"/>
              <a:gd name="connsiteY5" fmla="*/ 173671 h 4905719"/>
              <a:gd name="connsiteX6" fmla="*/ 170577 w 2197323"/>
              <a:gd name="connsiteY6" fmla="*/ 43043 h 490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7323" h="4905719">
                <a:moveTo>
                  <a:pt x="39949" y="4201385"/>
                </a:moveTo>
                <a:cubicBezTo>
                  <a:pt x="3663" y="4449942"/>
                  <a:pt x="-32623" y="4698500"/>
                  <a:pt x="50834" y="4800100"/>
                </a:cubicBezTo>
                <a:cubicBezTo>
                  <a:pt x="134291" y="4901700"/>
                  <a:pt x="237706" y="4970642"/>
                  <a:pt x="540692" y="4810985"/>
                </a:cubicBezTo>
                <a:cubicBezTo>
                  <a:pt x="843678" y="4651328"/>
                  <a:pt x="1602049" y="4404585"/>
                  <a:pt x="1868749" y="3842157"/>
                </a:cubicBezTo>
                <a:cubicBezTo>
                  <a:pt x="2135449" y="3279729"/>
                  <a:pt x="2286035" y="2047828"/>
                  <a:pt x="2140892" y="1436414"/>
                </a:cubicBezTo>
                <a:cubicBezTo>
                  <a:pt x="1995749" y="825000"/>
                  <a:pt x="1326278" y="405899"/>
                  <a:pt x="997892" y="173671"/>
                </a:cubicBezTo>
                <a:cubicBezTo>
                  <a:pt x="669506" y="-58557"/>
                  <a:pt x="420041" y="-7757"/>
                  <a:pt x="170577" y="43043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5BAF31-8BBB-696E-526D-803B50A97D04}"/>
                  </a:ext>
                </a:extLst>
              </p:cNvPr>
              <p:cNvSpPr txBox="1"/>
              <p:nvPr/>
            </p:nvSpPr>
            <p:spPr>
              <a:xfrm>
                <a:off x="11146139" y="3551343"/>
                <a:ext cx="9323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5BAF31-8BBB-696E-526D-803B50A97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139" y="3551343"/>
                <a:ext cx="93237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FB21-5AF9-D7BC-1C14-63FE4F93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D8FF-7AEA-BABC-3F3E-D871FE16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97F69F5-A944-128B-B6CD-8CA95D5DE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Key claim(Reachability):</a:t>
                </a:r>
                <a:br>
                  <a:rPr lang="en-US" u="sng" dirty="0"/>
                </a:br>
                <a:r>
                  <a:rPr lang="en-US" dirty="0"/>
                  <a:t>‘if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’</a:t>
                </a:r>
                <a:br>
                  <a:rPr lang="en-US" b="0" dirty="0"/>
                </a:br>
                <a:endParaRPr lang="en-US" b="0" u="sng" dirty="0"/>
              </a:p>
              <a:p>
                <a:r>
                  <a:rPr lang="en-US" u="sng" dirty="0"/>
                  <a:t>Would be nice (For approx. ):</a:t>
                </a:r>
                <a:br>
                  <a:rPr lang="en-US" u="sng" dirty="0"/>
                </a:br>
                <a:r>
                  <a:rPr lang="en-US" dirty="0"/>
                  <a:t>‘if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cost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cost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cost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’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False….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97F69F5-A944-128B-B6CD-8CA95D5DE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5"/>
                <a:ext cx="5878286" cy="4836432"/>
              </a:xfrm>
              <a:blipFill>
                <a:blip r:embed="rId2"/>
                <a:stretch>
                  <a:fillRect l="-1865" t="-21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847B7EF-5BC0-2CAE-1B9B-A34BD7A03611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4F1EBDC-DDEA-F862-149F-96520093B38E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CD5C14-CFC9-4967-99F1-95E7D37BCC69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CD5C14-CFC9-4967-99F1-95E7D37BC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434C7B-A935-D649-448C-E6A07338063A}"/>
              </a:ext>
            </a:extLst>
          </p:cNvPr>
          <p:cNvSpPr/>
          <p:nvPr/>
        </p:nvSpPr>
        <p:spPr>
          <a:xfrm>
            <a:off x="9241973" y="2743200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0D5B3B5-FE49-2C1C-6361-804D40EDC8B1}"/>
                  </a:ext>
                </a:extLst>
              </p:cNvPr>
              <p:cNvSpPr/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0D5B3B5-FE49-2C1C-6361-804D40EDC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E879D76-6BCF-09B2-51E9-7599CA26F993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E879D76-6BCF-09B2-51E9-7599CA26F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04DB98-EA12-2230-8D72-01D1E21D886F}"/>
              </a:ext>
            </a:extLst>
          </p:cNvPr>
          <p:cNvSpPr/>
          <p:nvPr/>
        </p:nvSpPr>
        <p:spPr>
          <a:xfrm>
            <a:off x="9296402" y="3396342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2FD05E0-40E4-EC50-3890-B0E58644732D}"/>
                  </a:ext>
                </a:extLst>
              </p:cNvPr>
              <p:cNvSpPr/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2FD05E0-40E4-EC50-3890-B0E586447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11DEEFF-3201-862B-39A4-4C1C6E84DA99}"/>
                  </a:ext>
                </a:extLst>
              </p:cNvPr>
              <p:cNvSpPr/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11DEEFF-3201-862B-39A4-4C1C6E84D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7FE96E-1351-FD03-FCE2-42FFAD8E5F7C}"/>
              </a:ext>
            </a:extLst>
          </p:cNvPr>
          <p:cNvSpPr/>
          <p:nvPr/>
        </p:nvSpPr>
        <p:spPr>
          <a:xfrm>
            <a:off x="9274629" y="2775857"/>
            <a:ext cx="883616" cy="3439886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59EBB0-6703-9D91-5D5C-B98D0EAABD87}"/>
              </a:ext>
            </a:extLst>
          </p:cNvPr>
          <p:cNvCxnSpPr>
            <a:cxnSpLocks/>
          </p:cNvCxnSpPr>
          <p:nvPr/>
        </p:nvCxnSpPr>
        <p:spPr>
          <a:xfrm flipV="1">
            <a:off x="7994252" y="3439197"/>
            <a:ext cx="752493" cy="442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EB85ABF-CE7F-AB33-C304-1EA16B67D88C}"/>
              </a:ext>
            </a:extLst>
          </p:cNvPr>
          <p:cNvCxnSpPr/>
          <p:nvPr/>
        </p:nvCxnSpPr>
        <p:spPr>
          <a:xfrm>
            <a:off x="7932852" y="2281466"/>
            <a:ext cx="789288" cy="408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16F19B-1E50-9CFA-B6AB-D85E13963549}"/>
                  </a:ext>
                </a:extLst>
              </p:cNvPr>
              <p:cNvSpPr txBox="1"/>
              <p:nvPr/>
            </p:nvSpPr>
            <p:spPr>
              <a:xfrm>
                <a:off x="6678386" y="1688552"/>
                <a:ext cx="13651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First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IL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16F19B-1E50-9CFA-B6AB-D85E13963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386" y="1688552"/>
                <a:ext cx="1365142" cy="923330"/>
              </a:xfrm>
              <a:prstGeom prst="rect">
                <a:avLst/>
              </a:prstGeom>
              <a:blipFill>
                <a:blip r:embed="rId8"/>
                <a:stretch>
                  <a:fillRect t="-3311" r="-1794" b="-105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39221A-5C74-9025-E47C-EDA3624482CE}"/>
                  </a:ext>
                </a:extLst>
              </p:cNvPr>
              <p:cNvSpPr txBox="1"/>
              <p:nvPr/>
            </p:nvSpPr>
            <p:spPr>
              <a:xfrm>
                <a:off x="6755130" y="3557347"/>
                <a:ext cx="13651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First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IL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39221A-5C74-9025-E47C-EDA362448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30" y="3557347"/>
                <a:ext cx="1365142" cy="923330"/>
              </a:xfrm>
              <a:prstGeom prst="rect">
                <a:avLst/>
              </a:prstGeom>
              <a:blipFill>
                <a:blip r:embed="rId9"/>
                <a:stretch>
                  <a:fillRect t="-3311" r="-1786" b="-105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BDBDCD-49CA-B1C0-DA00-B9656B58A68C}"/>
                  </a:ext>
                </a:extLst>
              </p:cNvPr>
              <p:cNvSpPr txBox="1"/>
              <p:nvPr/>
            </p:nvSpPr>
            <p:spPr>
              <a:xfrm>
                <a:off x="10107627" y="5486402"/>
                <a:ext cx="819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0.99</m:t>
                      </m:r>
                    </m:oMath>
                  </m:oMathPara>
                </a14:m>
                <a:endParaRPr lang="en-IL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BDBDCD-49CA-B1C0-DA00-B9656B58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27" y="5486402"/>
                <a:ext cx="81945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54B30A-4D52-3FFA-AEA7-971310526BF5}"/>
                  </a:ext>
                </a:extLst>
              </p:cNvPr>
              <p:cNvSpPr txBox="1"/>
              <p:nvPr/>
            </p:nvSpPr>
            <p:spPr>
              <a:xfrm>
                <a:off x="9813203" y="2676900"/>
                <a:ext cx="819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0.99</m:t>
                      </m:r>
                    </m:oMath>
                  </m:oMathPara>
                </a14:m>
                <a:endParaRPr lang="en-IL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54B30A-4D52-3FFA-AEA7-971310526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203" y="2676900"/>
                <a:ext cx="81945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3BF12B-3B09-48F8-5D8A-22BD3F69BD7F}"/>
                  </a:ext>
                </a:extLst>
              </p:cNvPr>
              <p:cNvSpPr txBox="1"/>
              <p:nvPr/>
            </p:nvSpPr>
            <p:spPr>
              <a:xfrm>
                <a:off x="9118251" y="3646028"/>
                <a:ext cx="819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3BF12B-3B09-48F8-5D8A-22BD3F69B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51" y="3646028"/>
                <a:ext cx="81945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26E645-3D84-797F-EEA6-906EBBECD975}"/>
                  </a:ext>
                </a:extLst>
              </p:cNvPr>
              <p:cNvSpPr txBox="1"/>
              <p:nvPr/>
            </p:nvSpPr>
            <p:spPr>
              <a:xfrm>
                <a:off x="9161805" y="4877092"/>
                <a:ext cx="819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0.01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26E645-3D84-797F-EEA6-906EBBECD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805" y="4877092"/>
                <a:ext cx="81945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C9B2CC9-C650-9F99-B337-93DB70ECF74D}"/>
                  </a:ext>
                </a:extLst>
              </p:cNvPr>
              <p:cNvSpPr/>
              <p:nvPr/>
            </p:nvSpPr>
            <p:spPr>
              <a:xfrm>
                <a:off x="9789027" y="4392282"/>
                <a:ext cx="489857" cy="489858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C9B2CC9-C650-9F99-B337-93DB70ECF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027" y="4392282"/>
                <a:ext cx="489857" cy="48985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BEE99D-13BB-232E-771B-6EA30AF4C73D}"/>
                  </a:ext>
                </a:extLst>
              </p:cNvPr>
              <p:cNvSpPr txBox="1"/>
              <p:nvPr/>
            </p:nvSpPr>
            <p:spPr>
              <a:xfrm>
                <a:off x="1979438" y="5509152"/>
                <a:ext cx="18866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Unless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BEE99D-13BB-232E-771B-6EA30AF4C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438" y="5509152"/>
                <a:ext cx="1886607" cy="461665"/>
              </a:xfrm>
              <a:prstGeom prst="rect">
                <a:avLst/>
              </a:prstGeom>
              <a:blipFill>
                <a:blip r:embed="rId15"/>
                <a:stretch>
                  <a:fillRect l="-5178" t="-10667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019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3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614AA-A444-2E37-38B8-738337DD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B8B8-1D4B-089B-0A37-F0829F25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B59BCB0-411F-C772-9FA7-2B9281638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Nice fact (For 2 approx. ):</a:t>
                </a:r>
                <a:br>
                  <a:rPr lang="en-US" u="sng" dirty="0"/>
                </a:br>
                <a:r>
                  <a:rPr lang="en-US" dirty="0"/>
                  <a:t>‘if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cost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cost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cost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’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Allows the same approach as </a:t>
                </a:r>
                <a:br>
                  <a:rPr lang="en-US" dirty="0"/>
                </a:br>
                <a:r>
                  <a:rPr lang="en-US" dirty="0"/>
                  <a:t>Reachability: </a:t>
                </a:r>
                <a:br>
                  <a:rPr lang="en-US" dirty="0"/>
                </a:br>
                <a:r>
                  <a:rPr lang="en-US" dirty="0"/>
                  <a:t>-Store the first reachable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-Store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reaches </a:t>
                </a:r>
                <a:br>
                  <a:rPr lang="en-US" dirty="0"/>
                </a:br>
                <a:r>
                  <a:rPr lang="en-US" dirty="0"/>
                  <a:t>above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B59BCB0-411F-C772-9FA7-2B9281638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  <a:blipFill>
                <a:blip r:embed="rId2"/>
                <a:stretch>
                  <a:fillRect l="-1865" t="-21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1C66A421-D1F1-D765-D383-02CDD20B2C10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A064F2-B96C-3500-705C-32B602FAD207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0D94222-0E66-C10A-22F7-243EE373540C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0D94222-0E66-C10A-22F7-243EE3735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840A0C-1BD0-B7C1-A4EC-FACF3DA4E928}"/>
              </a:ext>
            </a:extLst>
          </p:cNvPr>
          <p:cNvSpPr/>
          <p:nvPr/>
        </p:nvSpPr>
        <p:spPr>
          <a:xfrm>
            <a:off x="9241973" y="2743200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BE0B4EB-F926-9C00-B5CD-39228C25B75A}"/>
                  </a:ext>
                </a:extLst>
              </p:cNvPr>
              <p:cNvSpPr/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BE0B4EB-F926-9C00-B5CD-39228C25B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1E26722-F776-53CB-B58E-0D474FBEEF1B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1E26722-F776-53CB-B58E-0D474FBEE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89764D9-FF41-9AD9-FCA0-5405171ECD34}"/>
              </a:ext>
            </a:extLst>
          </p:cNvPr>
          <p:cNvSpPr/>
          <p:nvPr/>
        </p:nvSpPr>
        <p:spPr>
          <a:xfrm>
            <a:off x="9296402" y="3396342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896996-264D-57F7-810F-F2CBC706C851}"/>
                  </a:ext>
                </a:extLst>
              </p:cNvPr>
              <p:cNvSpPr/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6896996-264D-57F7-810F-F2CBC706C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BC7C596-F27B-10EC-1AE5-9BB80E2D5325}"/>
                  </a:ext>
                </a:extLst>
              </p:cNvPr>
              <p:cNvSpPr/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BC7C596-F27B-10EC-1AE5-9BB80E2D5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D5EC6EC-5B16-E992-4371-3D08EA8F97BE}"/>
              </a:ext>
            </a:extLst>
          </p:cNvPr>
          <p:cNvSpPr/>
          <p:nvPr/>
        </p:nvSpPr>
        <p:spPr>
          <a:xfrm>
            <a:off x="9274629" y="2775857"/>
            <a:ext cx="883616" cy="3439886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383BC43-F1F6-2A0E-0704-B0FA13FC8C03}"/>
              </a:ext>
            </a:extLst>
          </p:cNvPr>
          <p:cNvSpPr/>
          <p:nvPr/>
        </p:nvSpPr>
        <p:spPr>
          <a:xfrm>
            <a:off x="10023141" y="2541126"/>
            <a:ext cx="561674" cy="38379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E22249-CA9A-7F8A-2323-795399793FF5}"/>
                  </a:ext>
                </a:extLst>
              </p:cNvPr>
              <p:cNvSpPr txBox="1"/>
              <p:nvPr/>
            </p:nvSpPr>
            <p:spPr>
              <a:xfrm>
                <a:off x="10550131" y="4197481"/>
                <a:ext cx="8262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E22249-CA9A-7F8A-2323-795399793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131" y="4197481"/>
                <a:ext cx="8262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B2A931-B752-1562-CD9A-059D6FD2B092}"/>
              </a:ext>
            </a:extLst>
          </p:cNvPr>
          <p:cNvCxnSpPr/>
          <p:nvPr/>
        </p:nvCxnSpPr>
        <p:spPr>
          <a:xfrm>
            <a:off x="8620615" y="4348157"/>
            <a:ext cx="0" cy="211251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2D602B-780E-9584-71B5-166030E9A2CA}"/>
                  </a:ext>
                </a:extLst>
              </p:cNvPr>
              <p:cNvSpPr txBox="1"/>
              <p:nvPr/>
            </p:nvSpPr>
            <p:spPr>
              <a:xfrm>
                <a:off x="5599013" y="4088883"/>
                <a:ext cx="30608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Every vertex here: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- Can’t reach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with budget 1</a:t>
                </a:r>
                <a:br>
                  <a:rPr lang="en-US" b="1" dirty="0">
                    <a:solidFill>
                      <a:schemeClr val="bg1"/>
                    </a:solidFill>
                  </a:rPr>
                </a:br>
                <a:r>
                  <a:rPr lang="en-US" b="1" dirty="0">
                    <a:solidFill>
                      <a:schemeClr val="bg1"/>
                    </a:solidFill>
                  </a:rPr>
                  <a:t>-Can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with budget 2</a:t>
                </a:r>
                <a:endParaRPr lang="en-IL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2D602B-780E-9584-71B5-166030E9A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013" y="4088883"/>
                <a:ext cx="3060881" cy="1200329"/>
              </a:xfrm>
              <a:prstGeom prst="rect">
                <a:avLst/>
              </a:prstGeom>
              <a:blipFill>
                <a:blip r:embed="rId9"/>
                <a:stretch>
                  <a:fillRect l="-994" t="-2538" r="-994" b="-76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5E3617-D308-7013-2485-BBF9EA470484}"/>
              </a:ext>
            </a:extLst>
          </p:cNvPr>
          <p:cNvCxnSpPr>
            <a:cxnSpLocks/>
          </p:cNvCxnSpPr>
          <p:nvPr/>
        </p:nvCxnSpPr>
        <p:spPr>
          <a:xfrm>
            <a:off x="8620615" y="6493333"/>
            <a:ext cx="0" cy="4578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DE344B-E53A-DFDD-1B57-84B12E139A2F}"/>
              </a:ext>
            </a:extLst>
          </p:cNvPr>
          <p:cNvSpPr txBox="1"/>
          <p:nvPr/>
        </p:nvSpPr>
        <p:spPr>
          <a:xfrm>
            <a:off x="2423890" y="6137049"/>
            <a:ext cx="384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Vertices here can not reach above f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(with budget 1)</a:t>
            </a:r>
            <a:endParaRPr lang="en-IL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8A178E-FA08-347A-94A9-9AAAA7DF5AC3}"/>
              </a:ext>
            </a:extLst>
          </p:cNvPr>
          <p:cNvCxnSpPr>
            <a:cxnSpLocks/>
          </p:cNvCxnSpPr>
          <p:nvPr/>
        </p:nvCxnSpPr>
        <p:spPr>
          <a:xfrm flipH="1" flipV="1">
            <a:off x="5852232" y="6493333"/>
            <a:ext cx="2628647" cy="310237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E05C6E-9811-0CD1-2494-D60360D722FF}"/>
                  </a:ext>
                </a:extLst>
              </p:cNvPr>
              <p:cNvSpPr txBox="1"/>
              <p:nvPr/>
            </p:nvSpPr>
            <p:spPr>
              <a:xfrm rot="16200000">
                <a:off x="-551411" y="5071118"/>
                <a:ext cx="1657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(with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</a:t>
                </a:r>
                <a:endParaRPr lang="en-IL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E05C6E-9811-0CD1-2494-D60360D72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51411" y="5071118"/>
                <a:ext cx="1657994" cy="369332"/>
              </a:xfrm>
              <a:prstGeom prst="rect">
                <a:avLst/>
              </a:prstGeom>
              <a:blipFill>
                <a:blip r:embed="rId10"/>
                <a:stretch>
                  <a:fillRect l="-6557" t="-2206" r="-26230" b="-33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4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6F32C-E5E7-15CE-46B5-B3E2178EB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2A33-D847-96AE-E2C3-C6A420C7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4608AE6-3DE3-96A4-11F6-72B76722A4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Seems like this approach can not be used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 the worst case, it is possible</a:t>
                </a:r>
                <a:br>
                  <a:rPr lang="en-US" dirty="0"/>
                </a:br>
                <a:r>
                  <a:rPr lang="en-US" dirty="0"/>
                  <a:t>that the green path costs 2</a:t>
                </a:r>
                <a:br>
                  <a:rPr lang="en-US" dirty="0"/>
                </a:br>
                <a:endParaRPr lang="en-US" dirty="0"/>
              </a:p>
              <a:p>
                <a:pPr marL="0" indent="0" algn="ctr">
                  <a:buNone/>
                </a:pPr>
                <a:r>
                  <a:rPr lang="en-US" b="1" dirty="0"/>
                  <a:t>New Tool: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b="1" dirty="0"/>
                  <a:t>Good Cross-Bad Cross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4608AE6-3DE3-96A4-11F6-72B76722A4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  <a:blipFill>
                <a:blip r:embed="rId2"/>
                <a:stretch>
                  <a:fillRect l="-1865" t="-21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31ECCD0-C4AD-9780-A8AD-7CB5ED4864E5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F9D69A-3788-1224-F048-F6D075148192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4F1E99F-C80A-4BAB-7583-3E7285C42863}"/>
                  </a:ext>
                </a:extLst>
              </p:cNvPr>
              <p:cNvSpPr/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4F1E99F-C80A-4BAB-7583-3E7285C42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3" y="3858299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1A1626D-E7AF-424C-BF0B-38A82AB34D0E}"/>
              </a:ext>
            </a:extLst>
          </p:cNvPr>
          <p:cNvSpPr/>
          <p:nvPr/>
        </p:nvSpPr>
        <p:spPr>
          <a:xfrm>
            <a:off x="9241973" y="2743200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4FD04BA-50F3-FCC5-D335-B29BD3A9C0AA}"/>
                  </a:ext>
                </a:extLst>
              </p:cNvPr>
              <p:cNvSpPr/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4FD04BA-50F3-FCC5-D335-B29BD3A9C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5317675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F350735-339D-7BC8-2DFA-79C28430E367}"/>
                  </a:ext>
                </a:extLst>
              </p:cNvPr>
              <p:cNvSpPr/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F350735-339D-7BC8-2DFA-79C28430E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254112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E0B16F3-7092-D21E-88CB-4141A09D75DC}"/>
              </a:ext>
            </a:extLst>
          </p:cNvPr>
          <p:cNvSpPr/>
          <p:nvPr/>
        </p:nvSpPr>
        <p:spPr>
          <a:xfrm>
            <a:off x="9296402" y="3396342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A3B499E-73E1-E862-32BD-432EB8E14FD9}"/>
                  </a:ext>
                </a:extLst>
              </p:cNvPr>
              <p:cNvSpPr/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A3B499E-73E1-E862-32BD-432EB8E14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270" y="5970817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378B32E-1141-7B2B-0A0A-9176D5A59CD5}"/>
                  </a:ext>
                </a:extLst>
              </p:cNvPr>
              <p:cNvSpPr/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378B32E-1141-7B2B-0A0A-9176D5A59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631" y="3194268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2B4F97D-666A-8F4D-2CB2-466C101E6E00}"/>
              </a:ext>
            </a:extLst>
          </p:cNvPr>
          <p:cNvSpPr/>
          <p:nvPr/>
        </p:nvSpPr>
        <p:spPr>
          <a:xfrm>
            <a:off x="9274629" y="2775857"/>
            <a:ext cx="883616" cy="3439886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ECC9272-9CE5-6AD1-15C5-224E33A7F657}"/>
              </a:ext>
            </a:extLst>
          </p:cNvPr>
          <p:cNvSpPr/>
          <p:nvPr/>
        </p:nvSpPr>
        <p:spPr>
          <a:xfrm>
            <a:off x="10023141" y="2541126"/>
            <a:ext cx="561674" cy="38379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07483-27AB-6353-F8FD-C19E119529B4}"/>
                  </a:ext>
                </a:extLst>
              </p:cNvPr>
              <p:cNvSpPr txBox="1"/>
              <p:nvPr/>
            </p:nvSpPr>
            <p:spPr>
              <a:xfrm>
                <a:off x="10550131" y="4197481"/>
                <a:ext cx="8262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B07483-27AB-6353-F8FD-C19E11952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131" y="4197481"/>
                <a:ext cx="82625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F5551-582A-74A1-9235-DBAADDCA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5B3A-A693-D8B8-66E6-108792D1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372F00D-3DC6-FDA4-B1C5-3E852C7B4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Good Cross:</a:t>
                </a:r>
                <a:br>
                  <a:rPr lang="en-US" b="1" dirty="0"/>
                </a:br>
                <a:r>
                  <a:rPr lang="en-US" dirty="0"/>
                  <a:t>A cross such that the endpoints are ‘close’</a:t>
                </a:r>
              </a:p>
              <a:p>
                <a:r>
                  <a:rPr lang="en-US" b="1" dirty="0"/>
                  <a:t>Bad Cross:</a:t>
                </a:r>
                <a:br>
                  <a:rPr lang="en-US" b="1" dirty="0"/>
                </a:br>
                <a:r>
                  <a:rPr lang="en-US" dirty="0"/>
                  <a:t>Not a good cross.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be the first reachable vertex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Last </a:t>
                </a:r>
                <a:r>
                  <a:rPr lang="en-US" b="1" dirty="0"/>
                  <a:t>good cross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Continue in the lower interval.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372F00D-3DC6-FDA4-B1C5-3E852C7B4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  <a:blipFill>
                <a:blip r:embed="rId2"/>
                <a:stretch>
                  <a:fillRect l="-1865" t="-2753" r="-20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C1CC96F-B219-10D9-9CFF-B3C64A17D46F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395D9D-8F95-3179-DCF4-F782F6EADFC8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662EDC-EBBB-B310-5FCE-957E557B5E40}"/>
              </a:ext>
            </a:extLst>
          </p:cNvPr>
          <p:cNvSpPr/>
          <p:nvPr/>
        </p:nvSpPr>
        <p:spPr>
          <a:xfrm>
            <a:off x="9241973" y="1817913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F2862FF-D92A-3E1F-1BBD-B61A5C5F553E}"/>
                  </a:ext>
                </a:extLst>
              </p:cNvPr>
              <p:cNvSpPr/>
              <p:nvPr/>
            </p:nvSpPr>
            <p:spPr>
              <a:xfrm>
                <a:off x="8812841" y="4392388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F2862FF-D92A-3E1F-1BBD-B61A5C5F5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841" y="4392388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7FE574D-9215-E21E-223F-9A6E20BD4713}"/>
                  </a:ext>
                </a:extLst>
              </p:cNvPr>
              <p:cNvSpPr/>
              <p:nvPr/>
            </p:nvSpPr>
            <p:spPr>
              <a:xfrm>
                <a:off x="8703202" y="161583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7FE574D-9215-E21E-223F-9A6E20BD4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1615839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65603F-E2AB-1E53-29AB-4B977E9DF7C4}"/>
              </a:ext>
            </a:extLst>
          </p:cNvPr>
          <p:cNvSpPr/>
          <p:nvPr/>
        </p:nvSpPr>
        <p:spPr>
          <a:xfrm>
            <a:off x="9296402" y="2503714"/>
            <a:ext cx="868254" cy="2819399"/>
          </a:xfrm>
          <a:custGeom>
            <a:avLst/>
            <a:gdLst>
              <a:gd name="connsiteX0" fmla="*/ 1366727 w 2217231"/>
              <a:gd name="connsiteY0" fmla="*/ 2820000 h 2820000"/>
              <a:gd name="connsiteX1" fmla="*/ 2194041 w 2217231"/>
              <a:gd name="connsiteY1" fmla="*/ 2112429 h 2820000"/>
              <a:gd name="connsiteX2" fmla="*/ 1900127 w 2217231"/>
              <a:gd name="connsiteY2" fmla="*/ 479571 h 2820000"/>
              <a:gd name="connsiteX3" fmla="*/ 985727 w 2217231"/>
              <a:gd name="connsiteY3" fmla="*/ 600 h 2820000"/>
              <a:gd name="connsiteX4" fmla="*/ 82213 w 2217231"/>
              <a:gd name="connsiteY4" fmla="*/ 403371 h 2820000"/>
              <a:gd name="connsiteX5" fmla="*/ 71327 w 2217231"/>
              <a:gd name="connsiteY5" fmla="*/ 1350429 h 2820000"/>
              <a:gd name="connsiteX6" fmla="*/ 343470 w 2217231"/>
              <a:gd name="connsiteY6" fmla="*/ 1840286 h 2820000"/>
              <a:gd name="connsiteX7" fmla="*/ 833327 w 2217231"/>
              <a:gd name="connsiteY7" fmla="*/ 1960029 h 2820000"/>
              <a:gd name="connsiteX0" fmla="*/ 1311054 w 2161558"/>
              <a:gd name="connsiteY0" fmla="*/ 2820384 h 2820384"/>
              <a:gd name="connsiteX1" fmla="*/ 2138368 w 2161558"/>
              <a:gd name="connsiteY1" fmla="*/ 2112813 h 2820384"/>
              <a:gd name="connsiteX2" fmla="*/ 1844454 w 2161558"/>
              <a:gd name="connsiteY2" fmla="*/ 479955 h 2820384"/>
              <a:gd name="connsiteX3" fmla="*/ 930054 w 2161558"/>
              <a:gd name="connsiteY3" fmla="*/ 984 h 2820384"/>
              <a:gd name="connsiteX4" fmla="*/ 26540 w 2161558"/>
              <a:gd name="connsiteY4" fmla="*/ 403755 h 2820384"/>
              <a:gd name="connsiteX5" fmla="*/ 287797 w 2161558"/>
              <a:gd name="connsiteY5" fmla="*/ 1840670 h 2820384"/>
              <a:gd name="connsiteX6" fmla="*/ 777654 w 2161558"/>
              <a:gd name="connsiteY6" fmla="*/ 1960413 h 2820384"/>
              <a:gd name="connsiteX0" fmla="*/ 1023257 w 1873761"/>
              <a:gd name="connsiteY0" fmla="*/ 2890981 h 2890981"/>
              <a:gd name="connsiteX1" fmla="*/ 1850571 w 1873761"/>
              <a:gd name="connsiteY1" fmla="*/ 2183410 h 2890981"/>
              <a:gd name="connsiteX2" fmla="*/ 1556657 w 1873761"/>
              <a:gd name="connsiteY2" fmla="*/ 550552 h 2890981"/>
              <a:gd name="connsiteX3" fmla="*/ 642257 w 1873761"/>
              <a:gd name="connsiteY3" fmla="*/ 71581 h 2890981"/>
              <a:gd name="connsiteX4" fmla="*/ 0 w 1873761"/>
              <a:gd name="connsiteY4" fmla="*/ 1911267 h 2890981"/>
              <a:gd name="connsiteX5" fmla="*/ 489857 w 1873761"/>
              <a:gd name="connsiteY5" fmla="*/ 2031010 h 2890981"/>
              <a:gd name="connsiteX0" fmla="*/ 533400 w 1383904"/>
              <a:gd name="connsiteY0" fmla="*/ 2899031 h 2899031"/>
              <a:gd name="connsiteX1" fmla="*/ 1360714 w 1383904"/>
              <a:gd name="connsiteY1" fmla="*/ 2191460 h 2899031"/>
              <a:gd name="connsiteX2" fmla="*/ 1066800 w 1383904"/>
              <a:gd name="connsiteY2" fmla="*/ 558602 h 2899031"/>
              <a:gd name="connsiteX3" fmla="*/ 152400 w 1383904"/>
              <a:gd name="connsiteY3" fmla="*/ 79631 h 2899031"/>
              <a:gd name="connsiteX4" fmla="*/ 0 w 1383904"/>
              <a:gd name="connsiteY4" fmla="*/ 2039060 h 2899031"/>
              <a:gd name="connsiteX0" fmla="*/ 1088572 w 1939076"/>
              <a:gd name="connsiteY0" fmla="*/ 2910735 h 2910735"/>
              <a:gd name="connsiteX1" fmla="*/ 1915886 w 1939076"/>
              <a:gd name="connsiteY1" fmla="*/ 2203164 h 2910735"/>
              <a:gd name="connsiteX2" fmla="*/ 1621972 w 1939076"/>
              <a:gd name="connsiteY2" fmla="*/ 570306 h 2910735"/>
              <a:gd name="connsiteX3" fmla="*/ 707572 w 1939076"/>
              <a:gd name="connsiteY3" fmla="*/ 91335 h 2910735"/>
              <a:gd name="connsiteX4" fmla="*/ 0 w 1939076"/>
              <a:gd name="connsiteY4" fmla="*/ 254622 h 2910735"/>
              <a:gd name="connsiteX0" fmla="*/ 1088572 w 1930176"/>
              <a:gd name="connsiteY0" fmla="*/ 2874484 h 2874484"/>
              <a:gd name="connsiteX1" fmla="*/ 1915886 w 1930176"/>
              <a:gd name="connsiteY1" fmla="*/ 2166913 h 2874484"/>
              <a:gd name="connsiteX2" fmla="*/ 1621972 w 1930176"/>
              <a:gd name="connsiteY2" fmla="*/ 534055 h 2874484"/>
              <a:gd name="connsiteX3" fmla="*/ 1741715 w 1930176"/>
              <a:gd name="connsiteY3" fmla="*/ 142170 h 2874484"/>
              <a:gd name="connsiteX4" fmla="*/ 0 w 1930176"/>
              <a:gd name="connsiteY4" fmla="*/ 218371 h 2874484"/>
              <a:gd name="connsiteX0" fmla="*/ 21772 w 863376"/>
              <a:gd name="connsiteY0" fmla="*/ 2996237 h 2996237"/>
              <a:gd name="connsiteX1" fmla="*/ 849086 w 863376"/>
              <a:gd name="connsiteY1" fmla="*/ 2288666 h 2996237"/>
              <a:gd name="connsiteX2" fmla="*/ 555172 w 863376"/>
              <a:gd name="connsiteY2" fmla="*/ 655808 h 2996237"/>
              <a:gd name="connsiteX3" fmla="*/ 674915 w 863376"/>
              <a:gd name="connsiteY3" fmla="*/ 263923 h 2996237"/>
              <a:gd name="connsiteX4" fmla="*/ 0 w 863376"/>
              <a:gd name="connsiteY4" fmla="*/ 176838 h 2996237"/>
              <a:gd name="connsiteX0" fmla="*/ 21772 w 863376"/>
              <a:gd name="connsiteY0" fmla="*/ 2819399 h 2819399"/>
              <a:gd name="connsiteX1" fmla="*/ 849086 w 863376"/>
              <a:gd name="connsiteY1" fmla="*/ 2111828 h 2819399"/>
              <a:gd name="connsiteX2" fmla="*/ 555172 w 863376"/>
              <a:gd name="connsiteY2" fmla="*/ 478970 h 2819399"/>
              <a:gd name="connsiteX3" fmla="*/ 674915 w 863376"/>
              <a:gd name="connsiteY3" fmla="*/ 87085 h 2819399"/>
              <a:gd name="connsiteX4" fmla="*/ 0 w 863376"/>
              <a:gd name="connsiteY4" fmla="*/ 0 h 2819399"/>
              <a:gd name="connsiteX0" fmla="*/ 21772 w 868254"/>
              <a:gd name="connsiteY0" fmla="*/ 2819399 h 2819399"/>
              <a:gd name="connsiteX1" fmla="*/ 849086 w 868254"/>
              <a:gd name="connsiteY1" fmla="*/ 2111828 h 2819399"/>
              <a:gd name="connsiteX2" fmla="*/ 555172 w 868254"/>
              <a:gd name="connsiteY2" fmla="*/ 478970 h 2819399"/>
              <a:gd name="connsiteX3" fmla="*/ 0 w 868254"/>
              <a:gd name="connsiteY3" fmla="*/ 0 h 28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254" h="2819399">
                <a:moveTo>
                  <a:pt x="21772" y="2819399"/>
                </a:moveTo>
                <a:cubicBezTo>
                  <a:pt x="390979" y="2660649"/>
                  <a:pt x="760186" y="2501899"/>
                  <a:pt x="849086" y="2111828"/>
                </a:cubicBezTo>
                <a:cubicBezTo>
                  <a:pt x="937986" y="1721756"/>
                  <a:pt x="696686" y="830941"/>
                  <a:pt x="555172" y="478970"/>
                </a:cubicBezTo>
                <a:cubicBezTo>
                  <a:pt x="413658" y="126999"/>
                  <a:pt x="115661" y="99785"/>
                  <a:pt x="0" y="0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724562D-7ED7-4B96-6508-5084C5575E4A}"/>
                  </a:ext>
                </a:extLst>
              </p:cNvPr>
              <p:cNvSpPr/>
              <p:nvPr/>
            </p:nvSpPr>
            <p:spPr>
              <a:xfrm>
                <a:off x="8867270" y="5045530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724562D-7ED7-4B96-6508-5084C5575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270" y="5045530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9D578590-05D9-EB4B-1010-EB9D75723B31}"/>
              </a:ext>
            </a:extLst>
          </p:cNvPr>
          <p:cNvSpPr/>
          <p:nvPr/>
        </p:nvSpPr>
        <p:spPr>
          <a:xfrm>
            <a:off x="8757631" y="2268981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C14BA15-8C5A-31B1-F958-12D0DD4F6FCE}"/>
              </a:ext>
            </a:extLst>
          </p:cNvPr>
          <p:cNvSpPr/>
          <p:nvPr/>
        </p:nvSpPr>
        <p:spPr>
          <a:xfrm>
            <a:off x="9274629" y="1850570"/>
            <a:ext cx="1384360" cy="3439886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EA5E3-035C-7C1A-263E-15BC1D648DFE}"/>
                  </a:ext>
                </a:extLst>
              </p:cNvPr>
              <p:cNvSpPr txBox="1"/>
              <p:nvPr/>
            </p:nvSpPr>
            <p:spPr>
              <a:xfrm>
                <a:off x="10658988" y="3272194"/>
                <a:ext cx="1428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8EA5E3-035C-7C1A-263E-15BC1D64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88" y="3272194"/>
                <a:ext cx="14284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DFE1F-FC19-FB06-F88E-08F8DF6D03BC}"/>
                  </a:ext>
                </a:extLst>
              </p:cNvPr>
              <p:cNvSpPr txBox="1"/>
              <p:nvPr/>
            </p:nvSpPr>
            <p:spPr>
              <a:xfrm>
                <a:off x="6571704" y="4452646"/>
                <a:ext cx="2201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good cross</a:t>
                </a:r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DFE1F-FC19-FB06-F88E-08F8DF6D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704" y="4452646"/>
                <a:ext cx="2201052" cy="369332"/>
              </a:xfrm>
              <a:prstGeom prst="rect">
                <a:avLst/>
              </a:prstGeom>
              <a:blipFill>
                <a:blip r:embed="rId7"/>
                <a:stretch>
                  <a:fillRect t="-6557" r="-2216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502827-3B16-7E72-1B4D-F5F2D64F0258}"/>
              </a:ext>
            </a:extLst>
          </p:cNvPr>
          <p:cNvCxnSpPr>
            <a:cxnSpLocks/>
          </p:cNvCxnSpPr>
          <p:nvPr/>
        </p:nvCxnSpPr>
        <p:spPr>
          <a:xfrm>
            <a:off x="8744769" y="4312801"/>
            <a:ext cx="0" cy="11409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F10E81-DE24-7333-1A18-DDC6B6991A01}"/>
                  </a:ext>
                </a:extLst>
              </p:cNvPr>
              <p:cNvSpPr txBox="1"/>
              <p:nvPr/>
            </p:nvSpPr>
            <p:spPr>
              <a:xfrm>
                <a:off x="6482724" y="3666470"/>
                <a:ext cx="22562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Vertices here:</a:t>
                </a: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is a good answer!</a:t>
                </a:r>
                <a:endParaRPr lang="en-IL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F10E81-DE24-7333-1A18-DDC6B6991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724" y="3666470"/>
                <a:ext cx="2256259" cy="646331"/>
              </a:xfrm>
              <a:prstGeom prst="rect">
                <a:avLst/>
              </a:prstGeom>
              <a:blipFill>
                <a:blip r:embed="rId8"/>
                <a:stretch>
                  <a:fillRect t="-3774" r="-1887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87CFF1-567A-3259-0A56-8536BBEBEB12}"/>
              </a:ext>
            </a:extLst>
          </p:cNvPr>
          <p:cNvCxnSpPr>
            <a:cxnSpLocks/>
          </p:cNvCxnSpPr>
          <p:nvPr/>
        </p:nvCxnSpPr>
        <p:spPr>
          <a:xfrm>
            <a:off x="8744769" y="5508706"/>
            <a:ext cx="0" cy="131265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2E4233-4358-45E1-B88A-D266CAD0562A}"/>
                  </a:ext>
                </a:extLst>
              </p:cNvPr>
              <p:cNvSpPr txBox="1"/>
              <p:nvPr/>
            </p:nvSpPr>
            <p:spPr>
              <a:xfrm>
                <a:off x="6654605" y="5681549"/>
                <a:ext cx="19373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Vertices here:</a:t>
                </a:r>
                <a:br>
                  <a:rPr lang="en-US" b="1" dirty="0"/>
                </a:br>
                <a:r>
                  <a:rPr lang="en-US" b="1" dirty="0"/>
                  <a:t>Bad Cross with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2E4233-4358-45E1-B88A-D266CAD05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05" y="5681549"/>
                <a:ext cx="1937389" cy="646331"/>
              </a:xfrm>
              <a:prstGeom prst="rect">
                <a:avLst/>
              </a:prstGeom>
              <a:blipFill>
                <a:blip r:embed="rId9"/>
                <a:stretch>
                  <a:fillRect l="-2524" t="-3774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7764CAA-384E-3C38-5A7B-9F63F01BB065}"/>
                  </a:ext>
                </a:extLst>
              </p:cNvPr>
              <p:cNvSpPr/>
              <p:nvPr/>
            </p:nvSpPr>
            <p:spPr>
              <a:xfrm>
                <a:off x="8717316" y="3716547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7764CAA-384E-3C38-5A7B-9F63F01BB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316" y="3716547"/>
                <a:ext cx="489857" cy="48985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5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CCEDB-8A92-A2FC-5FF7-1796F6E6E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290C63B-F6C5-E0DA-27C0-BE9F137845B5}"/>
              </a:ext>
            </a:extLst>
          </p:cNvPr>
          <p:cNvSpPr/>
          <p:nvPr/>
        </p:nvSpPr>
        <p:spPr>
          <a:xfrm rot="16200000">
            <a:off x="6981185" y="1329205"/>
            <a:ext cx="1739421" cy="5764842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E5F38-3945-BC7B-B855-4BFEAB88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3510C7-8D91-2C70-DB7C-E9284E6B447C}"/>
              </a:ext>
            </a:extLst>
          </p:cNvPr>
          <p:cNvSpPr/>
          <p:nvPr/>
        </p:nvSpPr>
        <p:spPr>
          <a:xfrm rot="16200000" flipV="1">
            <a:off x="5916884" y="-369686"/>
            <a:ext cx="118743" cy="1099457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74CFD5D-8C20-DD10-5A78-3515030269A8}"/>
                  </a:ext>
                </a:extLst>
              </p:cNvPr>
              <p:cNvSpPr/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74CFD5D-8C20-DD10-5A78-351503026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0727C4C2-03F6-5117-470C-234BCC3BAC30}"/>
              </a:ext>
            </a:extLst>
          </p:cNvPr>
          <p:cNvSpPr/>
          <p:nvPr/>
        </p:nvSpPr>
        <p:spPr>
          <a:xfrm>
            <a:off x="5731326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B3BE3F-6A0E-F175-1A96-039848F568F5}"/>
                  </a:ext>
                </a:extLst>
              </p:cNvPr>
              <p:cNvSpPr/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B3BE3F-6A0E-F175-1A96-039848F56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9BB1134-9AEF-93BF-A131-05000A80B6FF}"/>
                  </a:ext>
                </a:extLst>
              </p:cNvPr>
              <p:cNvSpPr/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9BB1134-9AEF-93BF-A131-05000A80B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5CB3C5F-8CD0-8022-8309-A0F8F68CBB7E}"/>
                  </a:ext>
                </a:extLst>
              </p:cNvPr>
              <p:cNvSpPr/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5CB3C5F-8CD0-8022-8309-A0F8F68CB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AC0787-F7CD-9919-6127-7453EC4B6AF6}"/>
              </a:ext>
            </a:extLst>
          </p:cNvPr>
          <p:cNvCxnSpPr>
            <a:cxnSpLocks/>
          </p:cNvCxnSpPr>
          <p:nvPr/>
        </p:nvCxnSpPr>
        <p:spPr>
          <a:xfrm>
            <a:off x="478969" y="4762241"/>
            <a:ext cx="424457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930BEA-AAFE-2917-9D9A-E2D563A1DE52}"/>
              </a:ext>
            </a:extLst>
          </p:cNvPr>
          <p:cNvCxnSpPr/>
          <p:nvPr/>
        </p:nvCxnSpPr>
        <p:spPr>
          <a:xfrm>
            <a:off x="5731326" y="2873829"/>
            <a:ext cx="3880760" cy="2008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42E0F4-A625-12A4-B79A-10D7A059C4A8}"/>
              </a:ext>
            </a:extLst>
          </p:cNvPr>
          <p:cNvCxnSpPr>
            <a:cxnSpLocks/>
          </p:cNvCxnSpPr>
          <p:nvPr/>
        </p:nvCxnSpPr>
        <p:spPr>
          <a:xfrm flipH="1">
            <a:off x="2263805" y="2873829"/>
            <a:ext cx="3059309" cy="1643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B96B5FF-1B6A-BBF5-96F2-B19D8A5486CF}"/>
              </a:ext>
            </a:extLst>
          </p:cNvPr>
          <p:cNvSpPr txBox="1"/>
          <p:nvPr/>
        </p:nvSpPr>
        <p:spPr>
          <a:xfrm>
            <a:off x="4154919" y="2216418"/>
            <a:ext cx="2670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reachable from here</a:t>
            </a:r>
            <a:br>
              <a:rPr lang="en-US" dirty="0"/>
            </a:br>
            <a:r>
              <a:rPr lang="en-US" dirty="0"/>
              <a:t>(with budget 1)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6C4A643-58FC-3DF6-7AB7-CFC0D7FA4DEB}"/>
                  </a:ext>
                </a:extLst>
              </p:cNvPr>
              <p:cNvSpPr/>
              <p:nvPr/>
            </p:nvSpPr>
            <p:spPr>
              <a:xfrm>
                <a:off x="3909990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6C4A643-58FC-3DF6-7AB7-CFC0D7FA4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990" y="488224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7FE34-58FD-8791-FBDA-036C07025085}"/>
                  </a:ext>
                </a:extLst>
              </p:cNvPr>
              <p:cNvSpPr/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E7FE34-58FD-8791-FBDA-036C07025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00E2242-B422-D2F6-1FF5-0E087BD20D98}"/>
              </a:ext>
            </a:extLst>
          </p:cNvPr>
          <p:cNvSpPr/>
          <p:nvPr/>
        </p:nvSpPr>
        <p:spPr>
          <a:xfrm>
            <a:off x="4180114" y="3552085"/>
            <a:ext cx="5812563" cy="1346486"/>
          </a:xfrm>
          <a:custGeom>
            <a:avLst/>
            <a:gdLst>
              <a:gd name="connsiteX0" fmla="*/ 0 w 5812563"/>
              <a:gd name="connsiteY0" fmla="*/ 1346486 h 1346486"/>
              <a:gd name="connsiteX1" fmla="*/ 2220686 w 5812563"/>
              <a:gd name="connsiteY1" fmla="*/ 7544 h 1346486"/>
              <a:gd name="connsiteX2" fmla="*/ 5279572 w 5812563"/>
              <a:gd name="connsiteY2" fmla="*/ 823972 h 1346486"/>
              <a:gd name="connsiteX3" fmla="*/ 5791200 w 5812563"/>
              <a:gd name="connsiteY3" fmla="*/ 1281172 h 134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2563" h="1346486">
                <a:moveTo>
                  <a:pt x="0" y="1346486"/>
                </a:moveTo>
                <a:cubicBezTo>
                  <a:pt x="670378" y="720558"/>
                  <a:pt x="1340757" y="94630"/>
                  <a:pt x="2220686" y="7544"/>
                </a:cubicBezTo>
                <a:cubicBezTo>
                  <a:pt x="3100615" y="-79542"/>
                  <a:pt x="4684486" y="611701"/>
                  <a:pt x="5279572" y="823972"/>
                </a:cubicBezTo>
                <a:cubicBezTo>
                  <a:pt x="5874658" y="1036243"/>
                  <a:pt x="5832929" y="1158707"/>
                  <a:pt x="5791200" y="1281172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BC31C8-ABAF-DBA1-51B9-02E8027CFEE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827170" y="2960914"/>
            <a:ext cx="653141" cy="1921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068806-D563-DAF9-47BD-FD29D7C55E05}"/>
                  </a:ext>
                </a:extLst>
              </p:cNvPr>
              <p:cNvSpPr txBox="1"/>
              <p:nvPr/>
            </p:nvSpPr>
            <p:spPr>
              <a:xfrm>
                <a:off x="1483363" y="2364682"/>
                <a:ext cx="2392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Last good cross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068806-D563-DAF9-47BD-FD29D7C55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3" y="2364682"/>
                <a:ext cx="2392130" cy="369332"/>
              </a:xfrm>
              <a:prstGeom prst="rect">
                <a:avLst/>
              </a:prstGeom>
              <a:blipFill>
                <a:blip r:embed="rId8"/>
                <a:stretch>
                  <a:fillRect l="-1527" t="-8333" b="-28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5F6905A-A71E-BC4A-50FD-4CDFBFAC4E6D}"/>
              </a:ext>
            </a:extLst>
          </p:cNvPr>
          <p:cNvSpPr/>
          <p:nvPr/>
        </p:nvSpPr>
        <p:spPr>
          <a:xfrm>
            <a:off x="3461657" y="3685557"/>
            <a:ext cx="5050972" cy="1136814"/>
          </a:xfrm>
          <a:custGeom>
            <a:avLst/>
            <a:gdLst>
              <a:gd name="connsiteX0" fmla="*/ 0 w 5050972"/>
              <a:gd name="connsiteY0" fmla="*/ 1125929 h 1136814"/>
              <a:gd name="connsiteX1" fmla="*/ 631372 w 5050972"/>
              <a:gd name="connsiteY1" fmla="*/ 374814 h 1136814"/>
              <a:gd name="connsiteX2" fmla="*/ 1502229 w 5050972"/>
              <a:gd name="connsiteY2" fmla="*/ 4700 h 1136814"/>
              <a:gd name="connsiteX3" fmla="*/ 3940629 w 5050972"/>
              <a:gd name="connsiteY3" fmla="*/ 233300 h 1136814"/>
              <a:gd name="connsiteX4" fmla="*/ 5050972 w 5050972"/>
              <a:gd name="connsiteY4" fmla="*/ 1136814 h 113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2" h="1136814">
                <a:moveTo>
                  <a:pt x="0" y="1125929"/>
                </a:moveTo>
                <a:cubicBezTo>
                  <a:pt x="190500" y="843807"/>
                  <a:pt x="381001" y="561685"/>
                  <a:pt x="631372" y="374814"/>
                </a:cubicBezTo>
                <a:cubicBezTo>
                  <a:pt x="881744" y="187942"/>
                  <a:pt x="950686" y="28286"/>
                  <a:pt x="1502229" y="4700"/>
                </a:cubicBezTo>
                <a:cubicBezTo>
                  <a:pt x="2053772" y="-18886"/>
                  <a:pt x="3349172" y="44614"/>
                  <a:pt x="3940629" y="233300"/>
                </a:cubicBezTo>
                <a:cubicBezTo>
                  <a:pt x="4532086" y="421986"/>
                  <a:pt x="4791529" y="779400"/>
                  <a:pt x="5050972" y="1136814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C001891-44C7-E7BA-9BD8-F1F4F136020A}"/>
              </a:ext>
            </a:extLst>
          </p:cNvPr>
          <p:cNvSpPr/>
          <p:nvPr/>
        </p:nvSpPr>
        <p:spPr>
          <a:xfrm>
            <a:off x="8322984" y="4860474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69FA896-C46C-1D63-632B-F7CE0CAA2803}"/>
              </a:ext>
            </a:extLst>
          </p:cNvPr>
          <p:cNvSpPr/>
          <p:nvPr/>
        </p:nvSpPr>
        <p:spPr>
          <a:xfrm>
            <a:off x="3429000" y="3534452"/>
            <a:ext cx="6575593" cy="1309691"/>
          </a:xfrm>
          <a:custGeom>
            <a:avLst/>
            <a:gdLst>
              <a:gd name="connsiteX0" fmla="*/ 0 w 6575593"/>
              <a:gd name="connsiteY0" fmla="*/ 1309691 h 1309691"/>
              <a:gd name="connsiteX1" fmla="*/ 446314 w 6575593"/>
              <a:gd name="connsiteY1" fmla="*/ 765405 h 1309691"/>
              <a:gd name="connsiteX2" fmla="*/ 1240971 w 6575593"/>
              <a:gd name="connsiteY2" fmla="*/ 166691 h 1309691"/>
              <a:gd name="connsiteX3" fmla="*/ 2340429 w 6575593"/>
              <a:gd name="connsiteY3" fmla="*/ 221119 h 1309691"/>
              <a:gd name="connsiteX4" fmla="*/ 2710543 w 6575593"/>
              <a:gd name="connsiteY4" fmla="*/ 25177 h 1309691"/>
              <a:gd name="connsiteX5" fmla="*/ 3200400 w 6575593"/>
              <a:gd name="connsiteY5" fmla="*/ 25177 h 1309691"/>
              <a:gd name="connsiteX6" fmla="*/ 4278086 w 6575593"/>
              <a:gd name="connsiteY6" fmla="*/ 232005 h 1309691"/>
              <a:gd name="connsiteX7" fmla="*/ 5334000 w 6575593"/>
              <a:gd name="connsiteY7" fmla="*/ 580348 h 1309691"/>
              <a:gd name="connsiteX8" fmla="*/ 6411686 w 6575593"/>
              <a:gd name="connsiteY8" fmla="*/ 950462 h 1309691"/>
              <a:gd name="connsiteX9" fmla="*/ 6553200 w 6575593"/>
              <a:gd name="connsiteY9" fmla="*/ 1298805 h 130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5593" h="1309691">
                <a:moveTo>
                  <a:pt x="0" y="1309691"/>
                </a:moveTo>
                <a:cubicBezTo>
                  <a:pt x="119743" y="1132798"/>
                  <a:pt x="239486" y="955905"/>
                  <a:pt x="446314" y="765405"/>
                </a:cubicBezTo>
                <a:cubicBezTo>
                  <a:pt x="653142" y="574905"/>
                  <a:pt x="925285" y="257405"/>
                  <a:pt x="1240971" y="166691"/>
                </a:cubicBezTo>
                <a:cubicBezTo>
                  <a:pt x="1556657" y="75977"/>
                  <a:pt x="2095500" y="244705"/>
                  <a:pt x="2340429" y="221119"/>
                </a:cubicBezTo>
                <a:cubicBezTo>
                  <a:pt x="2585358" y="197533"/>
                  <a:pt x="2567215" y="57834"/>
                  <a:pt x="2710543" y="25177"/>
                </a:cubicBezTo>
                <a:cubicBezTo>
                  <a:pt x="2853871" y="-7480"/>
                  <a:pt x="2939143" y="-9294"/>
                  <a:pt x="3200400" y="25177"/>
                </a:cubicBezTo>
                <a:cubicBezTo>
                  <a:pt x="3461657" y="59648"/>
                  <a:pt x="3922486" y="139477"/>
                  <a:pt x="4278086" y="232005"/>
                </a:cubicBezTo>
                <a:cubicBezTo>
                  <a:pt x="4633686" y="324533"/>
                  <a:pt x="5334000" y="580348"/>
                  <a:pt x="5334000" y="580348"/>
                </a:cubicBezTo>
                <a:cubicBezTo>
                  <a:pt x="5689600" y="700091"/>
                  <a:pt x="6208486" y="830719"/>
                  <a:pt x="6411686" y="950462"/>
                </a:cubicBezTo>
                <a:cubicBezTo>
                  <a:pt x="6614886" y="1070205"/>
                  <a:pt x="6584043" y="1184505"/>
                  <a:pt x="6553200" y="1298805"/>
                </a:cubicBezTo>
              </a:path>
            </a:pathLst>
          </a:custGeom>
          <a:noFill/>
          <a:ln w="1016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76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/>
      <p:bldP spid="32" grpId="1"/>
      <p:bldP spid="33" grpId="0" animBg="1"/>
      <p:bldP spid="34" grpId="0" animBg="1"/>
      <p:bldP spid="35" grpId="0" animBg="1"/>
      <p:bldP spid="40" grpId="0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DDAB0-1BDD-BE53-2A9C-83CF780A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Planar Graphs</a:t>
            </a:r>
            <a:endParaRPr lang="en-IL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BA04F-3610-5FB5-038E-463766A2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‘Graphs that can be drawn without crossing edges’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F8EFEC-DD34-5441-4B52-63F10EE5970B}"/>
              </a:ext>
            </a:extLst>
          </p:cNvPr>
          <p:cNvCxnSpPr>
            <a:stCxn id="4" idx="5"/>
            <a:endCxn id="8" idx="1"/>
          </p:cNvCxnSpPr>
          <p:nvPr/>
        </p:nvCxnSpPr>
        <p:spPr>
          <a:xfrm>
            <a:off x="1106298" y="3827129"/>
            <a:ext cx="1688852" cy="1444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49DC6B-4BF7-7EFD-FA5C-5624FB5DD93F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1201195" y="3598026"/>
            <a:ext cx="1499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9EE2A1-ED30-9173-A761-CA4B60A45254}"/>
              </a:ext>
            </a:extLst>
          </p:cNvPr>
          <p:cNvCxnSpPr>
            <a:cxnSpLocks/>
          </p:cNvCxnSpPr>
          <p:nvPr/>
        </p:nvCxnSpPr>
        <p:spPr>
          <a:xfrm>
            <a:off x="3348253" y="3598026"/>
            <a:ext cx="1499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58647C-DD24-B1EB-6EFB-A916F536B816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>
            <a:off x="3024253" y="3922026"/>
            <a:ext cx="0" cy="1254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666DE7-2103-F27C-30E0-FD06C13DD5DB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348253" y="5500456"/>
            <a:ext cx="1499058" cy="5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B8828C-7755-FE3C-93C0-DE12159193F7}"/>
              </a:ext>
            </a:extLst>
          </p:cNvPr>
          <p:cNvCxnSpPr>
            <a:cxnSpLocks/>
            <a:stCxn id="7" idx="1"/>
            <a:endCxn id="6" idx="5"/>
          </p:cNvCxnSpPr>
          <p:nvPr/>
        </p:nvCxnSpPr>
        <p:spPr>
          <a:xfrm flipH="1" flipV="1">
            <a:off x="3253356" y="3827129"/>
            <a:ext cx="1688852" cy="14442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981AEF-8C86-D205-F10B-166801EF6826}"/>
              </a:ext>
            </a:extLst>
          </p:cNvPr>
          <p:cNvSpPr/>
          <p:nvPr/>
        </p:nvSpPr>
        <p:spPr>
          <a:xfrm>
            <a:off x="1066798" y="3668484"/>
            <a:ext cx="5044289" cy="3131910"/>
          </a:xfrm>
          <a:custGeom>
            <a:avLst/>
            <a:gdLst>
              <a:gd name="connsiteX0" fmla="*/ 0 w 5044289"/>
              <a:gd name="connsiteY0" fmla="*/ 2100943 h 3131910"/>
              <a:gd name="connsiteX1" fmla="*/ 4125686 w 5044289"/>
              <a:gd name="connsiteY1" fmla="*/ 3102429 h 3131910"/>
              <a:gd name="connsiteX2" fmla="*/ 4920343 w 5044289"/>
              <a:gd name="connsiteY2" fmla="*/ 1088572 h 3131910"/>
              <a:gd name="connsiteX3" fmla="*/ 2242457 w 5044289"/>
              <a:gd name="connsiteY3" fmla="*/ 0 h 313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289" h="3131910">
                <a:moveTo>
                  <a:pt x="0" y="2100943"/>
                </a:moveTo>
                <a:cubicBezTo>
                  <a:pt x="1652814" y="2686050"/>
                  <a:pt x="3305629" y="3271158"/>
                  <a:pt x="4125686" y="3102429"/>
                </a:cubicBezTo>
                <a:cubicBezTo>
                  <a:pt x="4945743" y="2933701"/>
                  <a:pt x="5234215" y="1605644"/>
                  <a:pt x="4920343" y="1088572"/>
                </a:cubicBezTo>
                <a:cubicBezTo>
                  <a:pt x="4606471" y="571500"/>
                  <a:pt x="2657929" y="190500"/>
                  <a:pt x="2242457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20925D-2F03-3A6D-C032-DE9235179EF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877195" y="3922026"/>
            <a:ext cx="0" cy="1254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1D87D0A-B4FB-3808-8366-7454947F3788}"/>
              </a:ext>
            </a:extLst>
          </p:cNvPr>
          <p:cNvSpPr/>
          <p:nvPr/>
        </p:nvSpPr>
        <p:spPr>
          <a:xfrm>
            <a:off x="947056" y="2645111"/>
            <a:ext cx="4060371" cy="696803"/>
          </a:xfrm>
          <a:custGeom>
            <a:avLst/>
            <a:gdLst>
              <a:gd name="connsiteX0" fmla="*/ 4060371 w 4060371"/>
              <a:gd name="connsiteY0" fmla="*/ 696803 h 696803"/>
              <a:gd name="connsiteX1" fmla="*/ 2122714 w 4060371"/>
              <a:gd name="connsiteY1" fmla="*/ 117 h 696803"/>
              <a:gd name="connsiteX2" fmla="*/ 0 w 4060371"/>
              <a:gd name="connsiteY2" fmla="*/ 653260 h 69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0371" h="696803">
                <a:moveTo>
                  <a:pt x="4060371" y="696803"/>
                </a:moveTo>
                <a:cubicBezTo>
                  <a:pt x="3429906" y="352088"/>
                  <a:pt x="2799442" y="7374"/>
                  <a:pt x="2122714" y="117"/>
                </a:cubicBezTo>
                <a:cubicBezTo>
                  <a:pt x="1445986" y="-7140"/>
                  <a:pt x="722993" y="323060"/>
                  <a:pt x="0" y="6532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A3AA42-A5DC-386D-3FC8-86A1FF7193C7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8748440" y="3367833"/>
            <a:ext cx="1596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DC9D691-1161-4204-2163-1872AAE5B656}"/>
              </a:ext>
            </a:extLst>
          </p:cNvPr>
          <p:cNvCxnSpPr>
            <a:cxnSpLocks/>
          </p:cNvCxnSpPr>
          <p:nvPr/>
        </p:nvCxnSpPr>
        <p:spPr>
          <a:xfrm>
            <a:off x="8748440" y="4788227"/>
            <a:ext cx="1596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7FAF35-DC24-6BBD-40BF-CF24E4BCB375}"/>
              </a:ext>
            </a:extLst>
          </p:cNvPr>
          <p:cNvCxnSpPr>
            <a:cxnSpLocks/>
          </p:cNvCxnSpPr>
          <p:nvPr/>
        </p:nvCxnSpPr>
        <p:spPr>
          <a:xfrm>
            <a:off x="8748439" y="6253158"/>
            <a:ext cx="15967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A9F1EF-18A4-7A94-3E7D-A96F097426B0}"/>
              </a:ext>
            </a:extLst>
          </p:cNvPr>
          <p:cNvCxnSpPr>
            <a:cxnSpLocks/>
            <a:stCxn id="34" idx="7"/>
            <a:endCxn id="37" idx="3"/>
          </p:cNvCxnSpPr>
          <p:nvPr/>
        </p:nvCxnSpPr>
        <p:spPr>
          <a:xfrm flipV="1">
            <a:off x="8653543" y="5017330"/>
            <a:ext cx="1786519" cy="962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C4743E-77AD-7F92-9172-CBB1A623837C}"/>
              </a:ext>
            </a:extLst>
          </p:cNvPr>
          <p:cNvCxnSpPr>
            <a:cxnSpLocks/>
            <a:stCxn id="33" idx="5"/>
            <a:endCxn id="37" idx="1"/>
          </p:cNvCxnSpPr>
          <p:nvPr/>
        </p:nvCxnSpPr>
        <p:spPr>
          <a:xfrm>
            <a:off x="8653543" y="3596936"/>
            <a:ext cx="1786519" cy="962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DA503B2-E16C-135B-DAA7-E40827E6DBFB}"/>
              </a:ext>
            </a:extLst>
          </p:cNvPr>
          <p:cNvSpPr/>
          <p:nvPr/>
        </p:nvSpPr>
        <p:spPr>
          <a:xfrm>
            <a:off x="8730343" y="3418112"/>
            <a:ext cx="2681247" cy="2677886"/>
          </a:xfrm>
          <a:custGeom>
            <a:avLst/>
            <a:gdLst>
              <a:gd name="connsiteX0" fmla="*/ 2264228 w 2681247"/>
              <a:gd name="connsiteY0" fmla="*/ 0 h 2677886"/>
              <a:gd name="connsiteX1" fmla="*/ 2645228 w 2681247"/>
              <a:gd name="connsiteY1" fmla="*/ 1741715 h 2677886"/>
              <a:gd name="connsiteX2" fmla="*/ 1469571 w 2681247"/>
              <a:gd name="connsiteY2" fmla="*/ 2231572 h 2677886"/>
              <a:gd name="connsiteX3" fmla="*/ 0 w 2681247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1247" h="2677886">
                <a:moveTo>
                  <a:pt x="2264228" y="0"/>
                </a:moveTo>
                <a:cubicBezTo>
                  <a:pt x="2520949" y="684893"/>
                  <a:pt x="2777671" y="1369786"/>
                  <a:pt x="2645228" y="1741715"/>
                </a:cubicBezTo>
                <a:cubicBezTo>
                  <a:pt x="2512785" y="2113644"/>
                  <a:pt x="1910442" y="2075544"/>
                  <a:pt x="1469571" y="2231572"/>
                </a:cubicBezTo>
                <a:cubicBezTo>
                  <a:pt x="1028700" y="2387600"/>
                  <a:pt x="514350" y="2532743"/>
                  <a:pt x="0" y="267788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6D73BA6-ED9B-E9B1-1384-D6EA0846BAA9}"/>
              </a:ext>
            </a:extLst>
          </p:cNvPr>
          <p:cNvSpPr/>
          <p:nvPr/>
        </p:nvSpPr>
        <p:spPr>
          <a:xfrm>
            <a:off x="8545286" y="2394587"/>
            <a:ext cx="3176252" cy="3744954"/>
          </a:xfrm>
          <a:custGeom>
            <a:avLst/>
            <a:gdLst>
              <a:gd name="connsiteX0" fmla="*/ 0 w 3176252"/>
              <a:gd name="connsiteY0" fmla="*/ 664297 h 3744954"/>
              <a:gd name="connsiteX1" fmla="*/ 1447800 w 3176252"/>
              <a:gd name="connsiteY1" fmla="*/ 268 h 3744954"/>
              <a:gd name="connsiteX2" fmla="*/ 2852057 w 3176252"/>
              <a:gd name="connsiteY2" fmla="*/ 609868 h 3744954"/>
              <a:gd name="connsiteX3" fmla="*/ 3167743 w 3176252"/>
              <a:gd name="connsiteY3" fmla="*/ 2384240 h 3744954"/>
              <a:gd name="connsiteX4" fmla="*/ 2645228 w 3176252"/>
              <a:gd name="connsiteY4" fmla="*/ 3549011 h 3744954"/>
              <a:gd name="connsiteX5" fmla="*/ 2383971 w 3176252"/>
              <a:gd name="connsiteY5" fmla="*/ 3744954 h 374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6252" h="3744954">
                <a:moveTo>
                  <a:pt x="0" y="664297"/>
                </a:moveTo>
                <a:cubicBezTo>
                  <a:pt x="486228" y="336818"/>
                  <a:pt x="972457" y="9339"/>
                  <a:pt x="1447800" y="268"/>
                </a:cubicBezTo>
                <a:cubicBezTo>
                  <a:pt x="1923143" y="-8803"/>
                  <a:pt x="2565400" y="212539"/>
                  <a:pt x="2852057" y="609868"/>
                </a:cubicBezTo>
                <a:cubicBezTo>
                  <a:pt x="3138714" y="1007197"/>
                  <a:pt x="3202214" y="1894383"/>
                  <a:pt x="3167743" y="2384240"/>
                </a:cubicBezTo>
                <a:cubicBezTo>
                  <a:pt x="3133272" y="2874097"/>
                  <a:pt x="2775857" y="3322225"/>
                  <a:pt x="2645228" y="3549011"/>
                </a:cubicBezTo>
                <a:cubicBezTo>
                  <a:pt x="2514599" y="3775797"/>
                  <a:pt x="2336800" y="3730440"/>
                  <a:pt x="2383971" y="374495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D3AF28A-EFB4-5045-7327-5DEBC86363FC}"/>
              </a:ext>
            </a:extLst>
          </p:cNvPr>
          <p:cNvSpPr/>
          <p:nvPr/>
        </p:nvSpPr>
        <p:spPr>
          <a:xfrm>
            <a:off x="7768888" y="4822370"/>
            <a:ext cx="2812028" cy="1894197"/>
          </a:xfrm>
          <a:custGeom>
            <a:avLst/>
            <a:gdLst>
              <a:gd name="connsiteX0" fmla="*/ 2812028 w 2812028"/>
              <a:gd name="connsiteY0" fmla="*/ 1665515 h 1894197"/>
              <a:gd name="connsiteX1" fmla="*/ 939685 w 2812028"/>
              <a:gd name="connsiteY1" fmla="*/ 1894115 h 1894197"/>
              <a:gd name="connsiteX2" fmla="*/ 57942 w 2812028"/>
              <a:gd name="connsiteY2" fmla="*/ 1643743 h 1894197"/>
              <a:gd name="connsiteX3" fmla="*/ 123257 w 2812028"/>
              <a:gd name="connsiteY3" fmla="*/ 304800 h 1894197"/>
              <a:gd name="connsiteX4" fmla="*/ 438942 w 2812028"/>
              <a:gd name="connsiteY4" fmla="*/ 0 h 189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2028" h="1894197">
                <a:moveTo>
                  <a:pt x="2812028" y="1665515"/>
                </a:moveTo>
                <a:cubicBezTo>
                  <a:pt x="2105363" y="1781629"/>
                  <a:pt x="1398699" y="1897744"/>
                  <a:pt x="939685" y="1894115"/>
                </a:cubicBezTo>
                <a:cubicBezTo>
                  <a:pt x="480671" y="1890486"/>
                  <a:pt x="194013" y="1908629"/>
                  <a:pt x="57942" y="1643743"/>
                </a:cubicBezTo>
                <a:cubicBezTo>
                  <a:pt x="-78129" y="1378857"/>
                  <a:pt x="59757" y="578757"/>
                  <a:pt x="123257" y="304800"/>
                </a:cubicBezTo>
                <a:cubicBezTo>
                  <a:pt x="186757" y="30843"/>
                  <a:pt x="312849" y="15421"/>
                  <a:pt x="438942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84B6B05-73D8-059F-A8A8-8F9C892048CD}"/>
              </a:ext>
            </a:extLst>
          </p:cNvPr>
          <p:cNvCxnSpPr>
            <a:cxnSpLocks/>
            <a:stCxn id="36" idx="7"/>
            <a:endCxn id="32" idx="3"/>
          </p:cNvCxnSpPr>
          <p:nvPr/>
        </p:nvCxnSpPr>
        <p:spPr>
          <a:xfrm flipV="1">
            <a:off x="8653543" y="3596936"/>
            <a:ext cx="1786519" cy="962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DFE6D14A-BE6D-9882-085D-ABE94CF33678}"/>
              </a:ext>
            </a:extLst>
          </p:cNvPr>
          <p:cNvSpPr/>
          <p:nvPr/>
        </p:nvSpPr>
        <p:spPr>
          <a:xfrm>
            <a:off x="10345165" y="3043833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933534C-D763-B4F9-DDE6-F8EB78B998CD}"/>
              </a:ext>
            </a:extLst>
          </p:cNvPr>
          <p:cNvSpPr/>
          <p:nvPr/>
        </p:nvSpPr>
        <p:spPr>
          <a:xfrm>
            <a:off x="8100440" y="3043833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7FD593-DF59-CAFE-586F-9DB7F066AC38}"/>
              </a:ext>
            </a:extLst>
          </p:cNvPr>
          <p:cNvSpPr/>
          <p:nvPr/>
        </p:nvSpPr>
        <p:spPr>
          <a:xfrm>
            <a:off x="8100440" y="5884621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12A675-C7FC-9F47-B270-EFBB38107128}"/>
              </a:ext>
            </a:extLst>
          </p:cNvPr>
          <p:cNvSpPr/>
          <p:nvPr/>
        </p:nvSpPr>
        <p:spPr>
          <a:xfrm>
            <a:off x="10345165" y="5884621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5E27B6-9866-D806-7FA4-8B065CDB72E3}"/>
              </a:ext>
            </a:extLst>
          </p:cNvPr>
          <p:cNvSpPr/>
          <p:nvPr/>
        </p:nvSpPr>
        <p:spPr>
          <a:xfrm>
            <a:off x="8100440" y="4464227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2CC3BCA-82FD-5D2F-DFF7-4C85512195E4}"/>
              </a:ext>
            </a:extLst>
          </p:cNvPr>
          <p:cNvSpPr/>
          <p:nvPr/>
        </p:nvSpPr>
        <p:spPr>
          <a:xfrm>
            <a:off x="10345165" y="4464227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9A629A-C151-BD3E-40EF-4FA073D4D318}"/>
              </a:ext>
            </a:extLst>
          </p:cNvPr>
          <p:cNvSpPr/>
          <p:nvPr/>
        </p:nvSpPr>
        <p:spPr>
          <a:xfrm>
            <a:off x="553195" y="3274026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D534AD-F3C5-DC8A-B0A9-B1444E67E6D1}"/>
              </a:ext>
            </a:extLst>
          </p:cNvPr>
          <p:cNvSpPr/>
          <p:nvPr/>
        </p:nvSpPr>
        <p:spPr>
          <a:xfrm>
            <a:off x="553195" y="5176456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D44ED9-E251-AF5C-34A3-08CEE3299306}"/>
              </a:ext>
            </a:extLst>
          </p:cNvPr>
          <p:cNvSpPr/>
          <p:nvPr/>
        </p:nvSpPr>
        <p:spPr>
          <a:xfrm>
            <a:off x="4847311" y="5176456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DD1C18-649F-9B4B-19CB-7BBA6405849B}"/>
              </a:ext>
            </a:extLst>
          </p:cNvPr>
          <p:cNvSpPr/>
          <p:nvPr/>
        </p:nvSpPr>
        <p:spPr>
          <a:xfrm>
            <a:off x="2700253" y="5176456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43025-F5F7-14E1-9AE2-6231F18FCB51}"/>
              </a:ext>
            </a:extLst>
          </p:cNvPr>
          <p:cNvSpPr/>
          <p:nvPr/>
        </p:nvSpPr>
        <p:spPr>
          <a:xfrm>
            <a:off x="4847311" y="3274026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9C995F-D3DA-0E19-699A-B8F7F147B3CA}"/>
              </a:ext>
            </a:extLst>
          </p:cNvPr>
          <p:cNvSpPr/>
          <p:nvPr/>
        </p:nvSpPr>
        <p:spPr>
          <a:xfrm>
            <a:off x="2700253" y="3274026"/>
            <a:ext cx="648000" cy="64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434786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EB290-1996-6EDB-9A2A-61BA1EF7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D5F92D-1C05-228F-131D-9FBC18F29059}"/>
              </a:ext>
            </a:extLst>
          </p:cNvPr>
          <p:cNvSpPr/>
          <p:nvPr/>
        </p:nvSpPr>
        <p:spPr>
          <a:xfrm rot="16200000">
            <a:off x="6981185" y="1329205"/>
            <a:ext cx="1739421" cy="5764842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BE9A1-9D3A-1204-4390-EE0A20A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96A61E-DD69-B1E1-02A5-4BAED53B77D7}"/>
              </a:ext>
            </a:extLst>
          </p:cNvPr>
          <p:cNvSpPr/>
          <p:nvPr/>
        </p:nvSpPr>
        <p:spPr>
          <a:xfrm rot="16200000" flipV="1">
            <a:off x="5916884" y="-369686"/>
            <a:ext cx="118743" cy="1099457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DEEC665-37BB-4578-2667-8AB6ABE194E4}"/>
                  </a:ext>
                </a:extLst>
              </p:cNvPr>
              <p:cNvSpPr/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DEEC665-37BB-4578-2667-8AB6ABE19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B9F8F2EC-21AA-3424-2FBB-C57E2E34C70E}"/>
              </a:ext>
            </a:extLst>
          </p:cNvPr>
          <p:cNvSpPr/>
          <p:nvPr/>
        </p:nvSpPr>
        <p:spPr>
          <a:xfrm>
            <a:off x="5731326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A284729-D2F8-2C49-DF28-F983BE0E33E0}"/>
                  </a:ext>
                </a:extLst>
              </p:cNvPr>
              <p:cNvSpPr/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A284729-D2F8-2C49-DF28-F983BE0E3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A3B750C-EEB4-16B5-18B2-147863CD78D8}"/>
                  </a:ext>
                </a:extLst>
              </p:cNvPr>
              <p:cNvSpPr/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A3B750C-EEB4-16B5-18B2-147863CD7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BE19AC-11D8-8758-F80E-BF3EF94A4DDA}"/>
                  </a:ext>
                </a:extLst>
              </p:cNvPr>
              <p:cNvSpPr/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BE19AC-11D8-8758-F80E-BF3EF94A4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1F0759-CDAE-5EC7-726F-51397AF03E9E}"/>
              </a:ext>
            </a:extLst>
          </p:cNvPr>
          <p:cNvCxnSpPr>
            <a:cxnSpLocks/>
          </p:cNvCxnSpPr>
          <p:nvPr/>
        </p:nvCxnSpPr>
        <p:spPr>
          <a:xfrm>
            <a:off x="478969" y="4762241"/>
            <a:ext cx="275641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4FAB05F-0A5F-489F-8DB2-2CEBBAAB95F5}"/>
              </a:ext>
            </a:extLst>
          </p:cNvPr>
          <p:cNvSpPr/>
          <p:nvPr/>
        </p:nvSpPr>
        <p:spPr>
          <a:xfrm>
            <a:off x="3909990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C7DF2AD-025D-0F08-5F7A-C6CD9D76DB73}"/>
                  </a:ext>
                </a:extLst>
              </p:cNvPr>
              <p:cNvSpPr/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C7DF2AD-025D-0F08-5F7A-C6CD9D76DB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71F9816-520D-0A2C-9749-01E52989C27B}"/>
              </a:ext>
            </a:extLst>
          </p:cNvPr>
          <p:cNvSpPr/>
          <p:nvPr/>
        </p:nvSpPr>
        <p:spPr>
          <a:xfrm>
            <a:off x="8322984" y="4860474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AB77CDA-B26D-B412-A32F-F56C347BA5EF}"/>
              </a:ext>
            </a:extLst>
          </p:cNvPr>
          <p:cNvSpPr/>
          <p:nvPr/>
        </p:nvSpPr>
        <p:spPr>
          <a:xfrm>
            <a:off x="3429000" y="3534452"/>
            <a:ext cx="6575593" cy="1309691"/>
          </a:xfrm>
          <a:custGeom>
            <a:avLst/>
            <a:gdLst>
              <a:gd name="connsiteX0" fmla="*/ 0 w 6575593"/>
              <a:gd name="connsiteY0" fmla="*/ 1309691 h 1309691"/>
              <a:gd name="connsiteX1" fmla="*/ 446314 w 6575593"/>
              <a:gd name="connsiteY1" fmla="*/ 765405 h 1309691"/>
              <a:gd name="connsiteX2" fmla="*/ 1240971 w 6575593"/>
              <a:gd name="connsiteY2" fmla="*/ 166691 h 1309691"/>
              <a:gd name="connsiteX3" fmla="*/ 2340429 w 6575593"/>
              <a:gd name="connsiteY3" fmla="*/ 221119 h 1309691"/>
              <a:gd name="connsiteX4" fmla="*/ 2710543 w 6575593"/>
              <a:gd name="connsiteY4" fmla="*/ 25177 h 1309691"/>
              <a:gd name="connsiteX5" fmla="*/ 3200400 w 6575593"/>
              <a:gd name="connsiteY5" fmla="*/ 25177 h 1309691"/>
              <a:gd name="connsiteX6" fmla="*/ 4278086 w 6575593"/>
              <a:gd name="connsiteY6" fmla="*/ 232005 h 1309691"/>
              <a:gd name="connsiteX7" fmla="*/ 5334000 w 6575593"/>
              <a:gd name="connsiteY7" fmla="*/ 580348 h 1309691"/>
              <a:gd name="connsiteX8" fmla="*/ 6411686 w 6575593"/>
              <a:gd name="connsiteY8" fmla="*/ 950462 h 1309691"/>
              <a:gd name="connsiteX9" fmla="*/ 6553200 w 6575593"/>
              <a:gd name="connsiteY9" fmla="*/ 1298805 h 130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5593" h="1309691">
                <a:moveTo>
                  <a:pt x="0" y="1309691"/>
                </a:moveTo>
                <a:cubicBezTo>
                  <a:pt x="119743" y="1132798"/>
                  <a:pt x="239486" y="955905"/>
                  <a:pt x="446314" y="765405"/>
                </a:cubicBezTo>
                <a:cubicBezTo>
                  <a:pt x="653142" y="574905"/>
                  <a:pt x="925285" y="257405"/>
                  <a:pt x="1240971" y="166691"/>
                </a:cubicBezTo>
                <a:cubicBezTo>
                  <a:pt x="1556657" y="75977"/>
                  <a:pt x="2095500" y="244705"/>
                  <a:pt x="2340429" y="221119"/>
                </a:cubicBezTo>
                <a:cubicBezTo>
                  <a:pt x="2585358" y="197533"/>
                  <a:pt x="2567215" y="57834"/>
                  <a:pt x="2710543" y="25177"/>
                </a:cubicBezTo>
                <a:cubicBezTo>
                  <a:pt x="2853871" y="-7480"/>
                  <a:pt x="2939143" y="-9294"/>
                  <a:pt x="3200400" y="25177"/>
                </a:cubicBezTo>
                <a:cubicBezTo>
                  <a:pt x="3461657" y="59648"/>
                  <a:pt x="3922486" y="139477"/>
                  <a:pt x="4278086" y="232005"/>
                </a:cubicBezTo>
                <a:cubicBezTo>
                  <a:pt x="4633686" y="324533"/>
                  <a:pt x="5334000" y="580348"/>
                  <a:pt x="5334000" y="580348"/>
                </a:cubicBezTo>
                <a:cubicBezTo>
                  <a:pt x="5689600" y="700091"/>
                  <a:pt x="6208486" y="830719"/>
                  <a:pt x="6411686" y="950462"/>
                </a:cubicBezTo>
                <a:cubicBezTo>
                  <a:pt x="6614886" y="1070205"/>
                  <a:pt x="6584043" y="1184505"/>
                  <a:pt x="6553200" y="1298805"/>
                </a:cubicBezTo>
              </a:path>
            </a:pathLst>
          </a:custGeom>
          <a:noFill/>
          <a:ln w="1016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1509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0B1EC-A70A-3D3F-A245-55139F0AD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7F0782B-8BE1-CD1F-9A26-DC1AE66626D6}"/>
              </a:ext>
            </a:extLst>
          </p:cNvPr>
          <p:cNvSpPr/>
          <p:nvPr/>
        </p:nvSpPr>
        <p:spPr>
          <a:xfrm rot="16200000">
            <a:off x="6981185" y="1329205"/>
            <a:ext cx="1739421" cy="5764842"/>
          </a:xfrm>
          <a:custGeom>
            <a:avLst/>
            <a:gdLst>
              <a:gd name="connsiteX0" fmla="*/ 65314 w 883616"/>
              <a:gd name="connsiteY0" fmla="*/ 3439886 h 3439886"/>
              <a:gd name="connsiteX1" fmla="*/ 435428 w 883616"/>
              <a:gd name="connsiteY1" fmla="*/ 3309257 h 3439886"/>
              <a:gd name="connsiteX2" fmla="*/ 718457 w 883616"/>
              <a:gd name="connsiteY2" fmla="*/ 3015343 h 3439886"/>
              <a:gd name="connsiteX3" fmla="*/ 849085 w 883616"/>
              <a:gd name="connsiteY3" fmla="*/ 2699657 h 3439886"/>
              <a:gd name="connsiteX4" fmla="*/ 816428 w 883616"/>
              <a:gd name="connsiteY4" fmla="*/ 2166257 h 3439886"/>
              <a:gd name="connsiteX5" fmla="*/ 881742 w 883616"/>
              <a:gd name="connsiteY5" fmla="*/ 1687286 h 3439886"/>
              <a:gd name="connsiteX6" fmla="*/ 729342 w 883616"/>
              <a:gd name="connsiteY6" fmla="*/ 827314 h 3439886"/>
              <a:gd name="connsiteX7" fmla="*/ 381000 w 883616"/>
              <a:gd name="connsiteY7" fmla="*/ 239486 h 3439886"/>
              <a:gd name="connsiteX8" fmla="*/ 0 w 883616"/>
              <a:gd name="connsiteY8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616" h="3439886">
                <a:moveTo>
                  <a:pt x="65314" y="3439886"/>
                </a:moveTo>
                <a:cubicBezTo>
                  <a:pt x="195942" y="3409950"/>
                  <a:pt x="326571" y="3380014"/>
                  <a:pt x="435428" y="3309257"/>
                </a:cubicBezTo>
                <a:cubicBezTo>
                  <a:pt x="544285" y="3238500"/>
                  <a:pt x="649514" y="3116943"/>
                  <a:pt x="718457" y="3015343"/>
                </a:cubicBezTo>
                <a:cubicBezTo>
                  <a:pt x="787400" y="2913743"/>
                  <a:pt x="832757" y="2841171"/>
                  <a:pt x="849085" y="2699657"/>
                </a:cubicBezTo>
                <a:cubicBezTo>
                  <a:pt x="865414" y="2558143"/>
                  <a:pt x="810985" y="2334985"/>
                  <a:pt x="816428" y="2166257"/>
                </a:cubicBezTo>
                <a:cubicBezTo>
                  <a:pt x="821871" y="1997529"/>
                  <a:pt x="896256" y="1910443"/>
                  <a:pt x="881742" y="1687286"/>
                </a:cubicBezTo>
                <a:cubicBezTo>
                  <a:pt x="867228" y="1464129"/>
                  <a:pt x="812799" y="1068614"/>
                  <a:pt x="729342" y="827314"/>
                </a:cubicBezTo>
                <a:cubicBezTo>
                  <a:pt x="645885" y="586014"/>
                  <a:pt x="502557" y="377372"/>
                  <a:pt x="381000" y="239486"/>
                </a:cubicBezTo>
                <a:cubicBezTo>
                  <a:pt x="259443" y="101600"/>
                  <a:pt x="129721" y="50800"/>
                  <a:pt x="0" y="0"/>
                </a:cubicBezTo>
              </a:path>
            </a:pathLst>
          </a:custGeom>
          <a:noFill/>
          <a:ln w="1016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E8D9C-B7AE-FCD0-B215-AECC9706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792FC9-40D2-F4D9-6C4D-F22364612457}"/>
              </a:ext>
            </a:extLst>
          </p:cNvPr>
          <p:cNvSpPr/>
          <p:nvPr/>
        </p:nvSpPr>
        <p:spPr>
          <a:xfrm rot="16200000" flipV="1">
            <a:off x="5916884" y="-369686"/>
            <a:ext cx="118743" cy="1099457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8CEB1AF-FF73-C7FF-69F6-B0CA9F1A8D21}"/>
                  </a:ext>
                </a:extLst>
              </p:cNvPr>
              <p:cNvSpPr/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8CEB1AF-FF73-C7FF-69F6-B0CA9F1A8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E0F24039-47D1-D3ED-F63C-5A8EE7CB852D}"/>
              </a:ext>
            </a:extLst>
          </p:cNvPr>
          <p:cNvSpPr/>
          <p:nvPr/>
        </p:nvSpPr>
        <p:spPr>
          <a:xfrm>
            <a:off x="5731326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BC0612-D182-D427-14ED-19EA85275F69}"/>
                  </a:ext>
                </a:extLst>
              </p:cNvPr>
              <p:cNvSpPr/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0BC0612-D182-D427-14ED-19EA85275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E3C689-7C8E-2CB1-4444-757613F09D09}"/>
                  </a:ext>
                </a:extLst>
              </p:cNvPr>
              <p:cNvSpPr/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E3C689-7C8E-2CB1-4444-757613F09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8667495-B4CC-EB7B-5C6C-514081000B5F}"/>
                  </a:ext>
                </a:extLst>
              </p:cNvPr>
              <p:cNvSpPr/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8667495-B4CC-EB7B-5C6C-514081000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0214A9-7657-8018-F56E-8D19293E048B}"/>
              </a:ext>
            </a:extLst>
          </p:cNvPr>
          <p:cNvCxnSpPr>
            <a:cxnSpLocks/>
          </p:cNvCxnSpPr>
          <p:nvPr/>
        </p:nvCxnSpPr>
        <p:spPr>
          <a:xfrm>
            <a:off x="478969" y="4762241"/>
            <a:ext cx="136071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CF7BB311-DB42-28F2-2ABE-B982160E0DA0}"/>
              </a:ext>
            </a:extLst>
          </p:cNvPr>
          <p:cNvSpPr/>
          <p:nvPr/>
        </p:nvSpPr>
        <p:spPr>
          <a:xfrm>
            <a:off x="3909990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398A6C6-A9FF-177D-06BE-E95DAE1E1B14}"/>
                  </a:ext>
                </a:extLst>
              </p:cNvPr>
              <p:cNvSpPr/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398A6C6-A9FF-177D-06BE-E95DAE1E1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39AF5C8-D55B-DB45-B907-835142181099}"/>
              </a:ext>
            </a:extLst>
          </p:cNvPr>
          <p:cNvSpPr/>
          <p:nvPr/>
        </p:nvSpPr>
        <p:spPr>
          <a:xfrm>
            <a:off x="3429000" y="3534452"/>
            <a:ext cx="6575593" cy="1309691"/>
          </a:xfrm>
          <a:custGeom>
            <a:avLst/>
            <a:gdLst>
              <a:gd name="connsiteX0" fmla="*/ 0 w 6575593"/>
              <a:gd name="connsiteY0" fmla="*/ 1309691 h 1309691"/>
              <a:gd name="connsiteX1" fmla="*/ 446314 w 6575593"/>
              <a:gd name="connsiteY1" fmla="*/ 765405 h 1309691"/>
              <a:gd name="connsiteX2" fmla="*/ 1240971 w 6575593"/>
              <a:gd name="connsiteY2" fmla="*/ 166691 h 1309691"/>
              <a:gd name="connsiteX3" fmla="*/ 2340429 w 6575593"/>
              <a:gd name="connsiteY3" fmla="*/ 221119 h 1309691"/>
              <a:gd name="connsiteX4" fmla="*/ 2710543 w 6575593"/>
              <a:gd name="connsiteY4" fmla="*/ 25177 h 1309691"/>
              <a:gd name="connsiteX5" fmla="*/ 3200400 w 6575593"/>
              <a:gd name="connsiteY5" fmla="*/ 25177 h 1309691"/>
              <a:gd name="connsiteX6" fmla="*/ 4278086 w 6575593"/>
              <a:gd name="connsiteY6" fmla="*/ 232005 h 1309691"/>
              <a:gd name="connsiteX7" fmla="*/ 5334000 w 6575593"/>
              <a:gd name="connsiteY7" fmla="*/ 580348 h 1309691"/>
              <a:gd name="connsiteX8" fmla="*/ 6411686 w 6575593"/>
              <a:gd name="connsiteY8" fmla="*/ 950462 h 1309691"/>
              <a:gd name="connsiteX9" fmla="*/ 6553200 w 6575593"/>
              <a:gd name="connsiteY9" fmla="*/ 1298805 h 130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5593" h="1309691">
                <a:moveTo>
                  <a:pt x="0" y="1309691"/>
                </a:moveTo>
                <a:cubicBezTo>
                  <a:pt x="119743" y="1132798"/>
                  <a:pt x="239486" y="955905"/>
                  <a:pt x="446314" y="765405"/>
                </a:cubicBezTo>
                <a:cubicBezTo>
                  <a:pt x="653142" y="574905"/>
                  <a:pt x="925285" y="257405"/>
                  <a:pt x="1240971" y="166691"/>
                </a:cubicBezTo>
                <a:cubicBezTo>
                  <a:pt x="1556657" y="75977"/>
                  <a:pt x="2095500" y="244705"/>
                  <a:pt x="2340429" y="221119"/>
                </a:cubicBezTo>
                <a:cubicBezTo>
                  <a:pt x="2585358" y="197533"/>
                  <a:pt x="2567215" y="57834"/>
                  <a:pt x="2710543" y="25177"/>
                </a:cubicBezTo>
                <a:cubicBezTo>
                  <a:pt x="2853871" y="-7480"/>
                  <a:pt x="2939143" y="-9294"/>
                  <a:pt x="3200400" y="25177"/>
                </a:cubicBezTo>
                <a:cubicBezTo>
                  <a:pt x="3461657" y="59648"/>
                  <a:pt x="3922486" y="139477"/>
                  <a:pt x="4278086" y="232005"/>
                </a:cubicBezTo>
                <a:cubicBezTo>
                  <a:pt x="4633686" y="324533"/>
                  <a:pt x="5334000" y="580348"/>
                  <a:pt x="5334000" y="580348"/>
                </a:cubicBezTo>
                <a:cubicBezTo>
                  <a:pt x="5689600" y="700091"/>
                  <a:pt x="6208486" y="830719"/>
                  <a:pt x="6411686" y="950462"/>
                </a:cubicBezTo>
                <a:cubicBezTo>
                  <a:pt x="6614886" y="1070205"/>
                  <a:pt x="6584043" y="1184505"/>
                  <a:pt x="6553200" y="1298805"/>
                </a:cubicBezTo>
              </a:path>
            </a:pathLst>
          </a:custGeom>
          <a:noFill/>
          <a:ln w="1016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993D93B-47CD-7A47-E744-54A337835928}"/>
                  </a:ext>
                </a:extLst>
              </p:cNvPr>
              <p:cNvSpPr/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993D93B-47CD-7A47-E744-54A337835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79462A3-3390-3FFF-4435-0E22D9E3332C}"/>
                  </a:ext>
                </a:extLst>
              </p:cNvPr>
              <p:cNvSpPr/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79462A3-3390-3FFF-4435-0E22D9E33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75EC2E-DECD-EBC1-D2CC-CB1FCAC9FC8F}"/>
              </a:ext>
            </a:extLst>
          </p:cNvPr>
          <p:cNvSpPr/>
          <p:nvPr/>
        </p:nvSpPr>
        <p:spPr>
          <a:xfrm>
            <a:off x="2231570" y="3501795"/>
            <a:ext cx="6575593" cy="1309691"/>
          </a:xfrm>
          <a:custGeom>
            <a:avLst/>
            <a:gdLst>
              <a:gd name="connsiteX0" fmla="*/ 0 w 6575593"/>
              <a:gd name="connsiteY0" fmla="*/ 1309691 h 1309691"/>
              <a:gd name="connsiteX1" fmla="*/ 446314 w 6575593"/>
              <a:gd name="connsiteY1" fmla="*/ 765405 h 1309691"/>
              <a:gd name="connsiteX2" fmla="*/ 1240971 w 6575593"/>
              <a:gd name="connsiteY2" fmla="*/ 166691 h 1309691"/>
              <a:gd name="connsiteX3" fmla="*/ 2340429 w 6575593"/>
              <a:gd name="connsiteY3" fmla="*/ 221119 h 1309691"/>
              <a:gd name="connsiteX4" fmla="*/ 2710543 w 6575593"/>
              <a:gd name="connsiteY4" fmla="*/ 25177 h 1309691"/>
              <a:gd name="connsiteX5" fmla="*/ 3200400 w 6575593"/>
              <a:gd name="connsiteY5" fmla="*/ 25177 h 1309691"/>
              <a:gd name="connsiteX6" fmla="*/ 4278086 w 6575593"/>
              <a:gd name="connsiteY6" fmla="*/ 232005 h 1309691"/>
              <a:gd name="connsiteX7" fmla="*/ 5334000 w 6575593"/>
              <a:gd name="connsiteY7" fmla="*/ 580348 h 1309691"/>
              <a:gd name="connsiteX8" fmla="*/ 6411686 w 6575593"/>
              <a:gd name="connsiteY8" fmla="*/ 950462 h 1309691"/>
              <a:gd name="connsiteX9" fmla="*/ 6553200 w 6575593"/>
              <a:gd name="connsiteY9" fmla="*/ 1298805 h 130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5593" h="1309691">
                <a:moveTo>
                  <a:pt x="0" y="1309691"/>
                </a:moveTo>
                <a:cubicBezTo>
                  <a:pt x="119743" y="1132798"/>
                  <a:pt x="239486" y="955905"/>
                  <a:pt x="446314" y="765405"/>
                </a:cubicBezTo>
                <a:cubicBezTo>
                  <a:pt x="653142" y="574905"/>
                  <a:pt x="925285" y="257405"/>
                  <a:pt x="1240971" y="166691"/>
                </a:cubicBezTo>
                <a:cubicBezTo>
                  <a:pt x="1556657" y="75977"/>
                  <a:pt x="2095500" y="244705"/>
                  <a:pt x="2340429" y="221119"/>
                </a:cubicBezTo>
                <a:cubicBezTo>
                  <a:pt x="2585358" y="197533"/>
                  <a:pt x="2567215" y="57834"/>
                  <a:pt x="2710543" y="25177"/>
                </a:cubicBezTo>
                <a:cubicBezTo>
                  <a:pt x="2853871" y="-7480"/>
                  <a:pt x="2939143" y="-9294"/>
                  <a:pt x="3200400" y="25177"/>
                </a:cubicBezTo>
                <a:cubicBezTo>
                  <a:pt x="3461657" y="59648"/>
                  <a:pt x="3922486" y="139477"/>
                  <a:pt x="4278086" y="232005"/>
                </a:cubicBezTo>
                <a:cubicBezTo>
                  <a:pt x="4633686" y="324533"/>
                  <a:pt x="5334000" y="580348"/>
                  <a:pt x="5334000" y="580348"/>
                </a:cubicBezTo>
                <a:cubicBezTo>
                  <a:pt x="5689600" y="700091"/>
                  <a:pt x="6208486" y="830719"/>
                  <a:pt x="6411686" y="950462"/>
                </a:cubicBezTo>
                <a:cubicBezTo>
                  <a:pt x="6614886" y="1070205"/>
                  <a:pt x="6584043" y="1184505"/>
                  <a:pt x="6553200" y="1298805"/>
                </a:cubicBezTo>
              </a:path>
            </a:pathLst>
          </a:custGeom>
          <a:noFill/>
          <a:ln w="1016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0B4552-45AD-780C-B1BF-02C012895372}"/>
                  </a:ext>
                </a:extLst>
              </p:cNvPr>
              <p:cNvSpPr txBox="1"/>
              <p:nvPr/>
            </p:nvSpPr>
            <p:spPr>
              <a:xfrm>
                <a:off x="1813418" y="1883225"/>
                <a:ext cx="8565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In every interval, the corresponding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a good answer.</a:t>
                </a:r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0B4552-45AD-780C-B1BF-02C012895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18" y="1883225"/>
                <a:ext cx="8565165" cy="523220"/>
              </a:xfrm>
              <a:prstGeom prst="rect">
                <a:avLst/>
              </a:prstGeom>
              <a:blipFill>
                <a:blip r:embed="rId9"/>
                <a:stretch>
                  <a:fillRect l="-1422" t="-12791" r="-356" b="-3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103E41-ABEA-D583-2F1F-3ED7EF810DAD}"/>
              </a:ext>
            </a:extLst>
          </p:cNvPr>
          <p:cNvCxnSpPr>
            <a:cxnSpLocks/>
          </p:cNvCxnSpPr>
          <p:nvPr/>
        </p:nvCxnSpPr>
        <p:spPr>
          <a:xfrm>
            <a:off x="3607757" y="4803599"/>
            <a:ext cx="1360717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B0F828-BC95-5FDE-47EE-762A9B8371E1}"/>
              </a:ext>
            </a:extLst>
          </p:cNvPr>
          <p:cNvSpPr/>
          <p:nvPr/>
        </p:nvSpPr>
        <p:spPr>
          <a:xfrm>
            <a:off x="4299857" y="5366657"/>
            <a:ext cx="5464629" cy="755122"/>
          </a:xfrm>
          <a:custGeom>
            <a:avLst/>
            <a:gdLst>
              <a:gd name="connsiteX0" fmla="*/ 0 w 5464629"/>
              <a:gd name="connsiteY0" fmla="*/ 21772 h 755122"/>
              <a:gd name="connsiteX1" fmla="*/ 424543 w 5464629"/>
              <a:gd name="connsiteY1" fmla="*/ 283029 h 755122"/>
              <a:gd name="connsiteX2" fmla="*/ 903514 w 5464629"/>
              <a:gd name="connsiteY2" fmla="*/ 478972 h 755122"/>
              <a:gd name="connsiteX3" fmla="*/ 1567543 w 5464629"/>
              <a:gd name="connsiteY3" fmla="*/ 544286 h 755122"/>
              <a:gd name="connsiteX4" fmla="*/ 1948543 w 5464629"/>
              <a:gd name="connsiteY4" fmla="*/ 598714 h 755122"/>
              <a:gd name="connsiteX5" fmla="*/ 2503714 w 5464629"/>
              <a:gd name="connsiteY5" fmla="*/ 674914 h 755122"/>
              <a:gd name="connsiteX6" fmla="*/ 3243943 w 5464629"/>
              <a:gd name="connsiteY6" fmla="*/ 740229 h 755122"/>
              <a:gd name="connsiteX7" fmla="*/ 3733800 w 5464629"/>
              <a:gd name="connsiteY7" fmla="*/ 740229 h 755122"/>
              <a:gd name="connsiteX8" fmla="*/ 4212772 w 5464629"/>
              <a:gd name="connsiteY8" fmla="*/ 576943 h 755122"/>
              <a:gd name="connsiteX9" fmla="*/ 4767943 w 5464629"/>
              <a:gd name="connsiteY9" fmla="*/ 359229 h 755122"/>
              <a:gd name="connsiteX10" fmla="*/ 5464629 w 5464629"/>
              <a:gd name="connsiteY10" fmla="*/ 0 h 75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629" h="755122">
                <a:moveTo>
                  <a:pt x="0" y="21772"/>
                </a:moveTo>
                <a:cubicBezTo>
                  <a:pt x="136978" y="114300"/>
                  <a:pt x="273957" y="206829"/>
                  <a:pt x="424543" y="283029"/>
                </a:cubicBezTo>
                <a:cubicBezTo>
                  <a:pt x="575129" y="359229"/>
                  <a:pt x="713014" y="435429"/>
                  <a:pt x="903514" y="478972"/>
                </a:cubicBezTo>
                <a:cubicBezTo>
                  <a:pt x="1094014" y="522515"/>
                  <a:pt x="1393372" y="524329"/>
                  <a:pt x="1567543" y="544286"/>
                </a:cubicBezTo>
                <a:cubicBezTo>
                  <a:pt x="1741714" y="564243"/>
                  <a:pt x="1948543" y="598714"/>
                  <a:pt x="1948543" y="598714"/>
                </a:cubicBezTo>
                <a:cubicBezTo>
                  <a:pt x="2104571" y="620485"/>
                  <a:pt x="2287814" y="651328"/>
                  <a:pt x="2503714" y="674914"/>
                </a:cubicBezTo>
                <a:cubicBezTo>
                  <a:pt x="2719614" y="698500"/>
                  <a:pt x="3038929" y="729343"/>
                  <a:pt x="3243943" y="740229"/>
                </a:cubicBezTo>
                <a:cubicBezTo>
                  <a:pt x="3448957" y="751115"/>
                  <a:pt x="3572329" y="767443"/>
                  <a:pt x="3733800" y="740229"/>
                </a:cubicBezTo>
                <a:cubicBezTo>
                  <a:pt x="3895271" y="713015"/>
                  <a:pt x="4040415" y="640443"/>
                  <a:pt x="4212772" y="576943"/>
                </a:cubicBezTo>
                <a:cubicBezTo>
                  <a:pt x="4385129" y="513443"/>
                  <a:pt x="4559300" y="455386"/>
                  <a:pt x="4767943" y="359229"/>
                </a:cubicBezTo>
                <a:cubicBezTo>
                  <a:pt x="4976586" y="263072"/>
                  <a:pt x="5220607" y="131536"/>
                  <a:pt x="5464629" y="0"/>
                </a:cubicBezTo>
              </a:path>
            </a:pathLst>
          </a:custGeom>
          <a:noFill/>
          <a:ln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0C3049-CE9E-0C7A-B16D-739CA55F14AF}"/>
                  </a:ext>
                </a:extLst>
              </p:cNvPr>
              <p:cNvSpPr txBox="1"/>
              <p:nvPr/>
            </p:nvSpPr>
            <p:spPr>
              <a:xfrm>
                <a:off x="1014513" y="2404093"/>
                <a:ext cx="10453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 want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to store all intervals – </a:t>
                </a:r>
                <a:r>
                  <a:rPr lang="en-US" sz="2800" b="1" dirty="0"/>
                  <a:t>How many intervals are created</a:t>
                </a:r>
                <a:r>
                  <a:rPr lang="en-US" sz="2800" dirty="0"/>
                  <a:t>?</a:t>
                </a:r>
                <a:endParaRPr lang="en-IL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0C3049-CE9E-0C7A-B16D-739CA55F1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13" y="2404093"/>
                <a:ext cx="10453118" cy="523220"/>
              </a:xfrm>
              <a:prstGeom prst="rect">
                <a:avLst/>
              </a:prstGeom>
              <a:blipFill>
                <a:blip r:embed="rId10"/>
                <a:stretch>
                  <a:fillRect l="-1166" t="-11628" r="-1108" b="-313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64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3305F-219F-A508-EE00-634D97D84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76F9-0548-94A4-95F3-A35F2BED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642D2E-45EA-3A88-5F6E-5A72D5127868}"/>
              </a:ext>
            </a:extLst>
          </p:cNvPr>
          <p:cNvSpPr/>
          <p:nvPr/>
        </p:nvSpPr>
        <p:spPr>
          <a:xfrm rot="16200000" flipV="1">
            <a:off x="5916884" y="-369686"/>
            <a:ext cx="118743" cy="1099457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2A803C4-498B-1F53-D8D4-31A6A94CC030}"/>
                  </a:ext>
                </a:extLst>
              </p:cNvPr>
              <p:cNvSpPr/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2A803C4-498B-1F53-D8D4-31A6A94C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51937BE9-BD37-C8A6-C601-770158590625}"/>
              </a:ext>
            </a:extLst>
          </p:cNvPr>
          <p:cNvSpPr/>
          <p:nvPr/>
        </p:nvSpPr>
        <p:spPr>
          <a:xfrm>
            <a:off x="5731326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E52950-40E0-7027-C03D-5D7BDC21FCA8}"/>
                  </a:ext>
                </a:extLst>
              </p:cNvPr>
              <p:cNvSpPr/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CE52950-40E0-7027-C03D-5D7BDC21F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025CB8C-7A7D-DFB1-B0B4-05EB45DAB102}"/>
                  </a:ext>
                </a:extLst>
              </p:cNvPr>
              <p:cNvSpPr/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025CB8C-7A7D-DFB1-B0B4-05EB45DA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EF8D26D-79B9-14F5-DD60-58F6F32BF722}"/>
                  </a:ext>
                </a:extLst>
              </p:cNvPr>
              <p:cNvSpPr/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EF8D26D-79B9-14F5-DD60-58F6F32BF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6B5FA798-2BD2-B986-9D8E-65456CB30536}"/>
              </a:ext>
            </a:extLst>
          </p:cNvPr>
          <p:cNvSpPr/>
          <p:nvPr/>
        </p:nvSpPr>
        <p:spPr>
          <a:xfrm>
            <a:off x="3909990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0DEA30-1147-6248-81BF-FC7E64173DC6}"/>
                  </a:ext>
                </a:extLst>
              </p:cNvPr>
              <p:cNvSpPr/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0DEA30-1147-6248-81BF-FC7E64173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7DD9E6-EC6A-9833-A5FA-30D64A0401EF}"/>
                  </a:ext>
                </a:extLst>
              </p:cNvPr>
              <p:cNvSpPr/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7DD9E6-EC6A-9833-A5FA-30D64A040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1A49DE4-4D2A-4BED-95D0-5AAD04C1240F}"/>
                  </a:ext>
                </a:extLst>
              </p:cNvPr>
              <p:cNvSpPr/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1A49DE4-4D2A-4BED-95D0-5AAD04C12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197C5-988F-61C3-47C8-41F5E7528127}"/>
                  </a:ext>
                </a:extLst>
              </p:cNvPr>
              <p:cNvSpPr txBox="1"/>
              <p:nvPr/>
            </p:nvSpPr>
            <p:spPr>
              <a:xfrm>
                <a:off x="2969920" y="1515572"/>
                <a:ext cx="6252161" cy="1084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u="sng" dirty="0"/>
                  <a:t>Claim</a:t>
                </a:r>
                <a:r>
                  <a:rPr lang="en-US" sz="2800" b="1" dirty="0"/>
                  <a:t>: at most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/>
                  <a:t> intervals are created</a:t>
                </a:r>
                <a:br>
                  <a:rPr lang="en-US" sz="2800" b="1" dirty="0"/>
                </a:br>
                <a:endParaRPr lang="en-IL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B197C5-988F-61C3-47C8-41F5E752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920" y="1515572"/>
                <a:ext cx="6252161" cy="1084015"/>
              </a:xfrm>
              <a:prstGeom prst="rect">
                <a:avLst/>
              </a:prstGeom>
              <a:blipFill>
                <a:blip r:embed="rId9"/>
                <a:stretch>
                  <a:fillRect l="-1365" r="-1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621F5-30A7-DF37-129D-11B92378EBE1}"/>
                  </a:ext>
                </a:extLst>
              </p:cNvPr>
              <p:cNvSpPr txBox="1"/>
              <p:nvPr/>
            </p:nvSpPr>
            <p:spPr>
              <a:xfrm>
                <a:off x="2383972" y="2121827"/>
                <a:ext cx="74240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(proof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800" b="1" dirty="0"/>
                  <a:t>):</a:t>
                </a:r>
                <a:r>
                  <a:rPr lang="en-US" sz="1800" dirty="0"/>
                  <a:t> Assume to the contrary that 3 intervals are created </a:t>
                </a:r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621F5-30A7-DF37-129D-11B92378E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972" y="2121827"/>
                <a:ext cx="7424056" cy="369332"/>
              </a:xfrm>
              <a:prstGeom prst="rect">
                <a:avLst/>
              </a:prstGeom>
              <a:blipFill>
                <a:blip r:embed="rId10"/>
                <a:stretch>
                  <a:fillRect l="-657" t="-6557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9EC299D-266B-5195-005C-0FAA04ED11FC}"/>
              </a:ext>
            </a:extLst>
          </p:cNvPr>
          <p:cNvSpPr/>
          <p:nvPr/>
        </p:nvSpPr>
        <p:spPr>
          <a:xfrm>
            <a:off x="6019800" y="3766457"/>
            <a:ext cx="4582886" cy="1110343"/>
          </a:xfrm>
          <a:custGeom>
            <a:avLst/>
            <a:gdLst>
              <a:gd name="connsiteX0" fmla="*/ 0 w 4582886"/>
              <a:gd name="connsiteY0" fmla="*/ 1110343 h 1110343"/>
              <a:gd name="connsiteX1" fmla="*/ 2068286 w 4582886"/>
              <a:gd name="connsiteY1" fmla="*/ 0 h 1110343"/>
              <a:gd name="connsiteX2" fmla="*/ 4582886 w 4582886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2886" h="1110343">
                <a:moveTo>
                  <a:pt x="0" y="1110343"/>
                </a:moveTo>
                <a:cubicBezTo>
                  <a:pt x="652236" y="555171"/>
                  <a:pt x="1304472" y="0"/>
                  <a:pt x="2068286" y="0"/>
                </a:cubicBezTo>
                <a:cubicBezTo>
                  <a:pt x="2832100" y="0"/>
                  <a:pt x="3707493" y="555171"/>
                  <a:pt x="4582886" y="1110343"/>
                </a:cubicBez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163C792-72E1-1ABC-5FC8-01A420196CBB}"/>
              </a:ext>
            </a:extLst>
          </p:cNvPr>
          <p:cNvSpPr/>
          <p:nvPr/>
        </p:nvSpPr>
        <p:spPr>
          <a:xfrm>
            <a:off x="3548743" y="3766246"/>
            <a:ext cx="6172200" cy="1186754"/>
          </a:xfrm>
          <a:custGeom>
            <a:avLst/>
            <a:gdLst>
              <a:gd name="connsiteX0" fmla="*/ 0 w 6172200"/>
              <a:gd name="connsiteY0" fmla="*/ 1110554 h 1186754"/>
              <a:gd name="connsiteX1" fmla="*/ 2405743 w 6172200"/>
              <a:gd name="connsiteY1" fmla="*/ 211 h 1186754"/>
              <a:gd name="connsiteX2" fmla="*/ 6172200 w 6172200"/>
              <a:gd name="connsiteY2" fmla="*/ 1186754 h 118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0" h="1186754">
                <a:moveTo>
                  <a:pt x="0" y="1110554"/>
                </a:moveTo>
                <a:cubicBezTo>
                  <a:pt x="688521" y="549032"/>
                  <a:pt x="1377043" y="-12489"/>
                  <a:pt x="2405743" y="211"/>
                </a:cubicBezTo>
                <a:cubicBezTo>
                  <a:pt x="3434443" y="12911"/>
                  <a:pt x="4803321" y="599832"/>
                  <a:pt x="6172200" y="1186754"/>
                </a:cubicBezTo>
              </a:path>
            </a:pathLst>
          </a:cu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8CE221-2ECC-A6A0-984B-56B9A7B4E525}"/>
              </a:ext>
            </a:extLst>
          </p:cNvPr>
          <p:cNvSpPr txBox="1"/>
          <p:nvPr/>
        </p:nvSpPr>
        <p:spPr>
          <a:xfrm>
            <a:off x="6233806" y="3198167"/>
            <a:ext cx="165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Bad cross!</a:t>
            </a:r>
            <a:endParaRPr lang="en-IL" sz="2400" b="1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889574C-629D-D454-C8B8-852378870101}"/>
              </a:ext>
            </a:extLst>
          </p:cNvPr>
          <p:cNvSpPr/>
          <p:nvPr/>
        </p:nvSpPr>
        <p:spPr>
          <a:xfrm>
            <a:off x="3537857" y="3686151"/>
            <a:ext cx="7043057" cy="1223306"/>
          </a:xfrm>
          <a:custGeom>
            <a:avLst/>
            <a:gdLst>
              <a:gd name="connsiteX0" fmla="*/ 0 w 7043057"/>
              <a:gd name="connsiteY0" fmla="*/ 1223306 h 1223306"/>
              <a:gd name="connsiteX1" fmla="*/ 1828800 w 7043057"/>
              <a:gd name="connsiteY1" fmla="*/ 112963 h 1223306"/>
              <a:gd name="connsiteX2" fmla="*/ 3635829 w 7043057"/>
              <a:gd name="connsiteY2" fmla="*/ 308906 h 1223306"/>
              <a:gd name="connsiteX3" fmla="*/ 3820886 w 7043057"/>
              <a:gd name="connsiteY3" fmla="*/ 265363 h 1223306"/>
              <a:gd name="connsiteX4" fmla="*/ 4637314 w 7043057"/>
              <a:gd name="connsiteY4" fmla="*/ 36763 h 1223306"/>
              <a:gd name="connsiteX5" fmla="*/ 7043057 w 7043057"/>
              <a:gd name="connsiteY5" fmla="*/ 1136220 h 122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43057" h="1223306">
                <a:moveTo>
                  <a:pt x="0" y="1223306"/>
                </a:moveTo>
                <a:cubicBezTo>
                  <a:pt x="611414" y="744334"/>
                  <a:pt x="1222829" y="265363"/>
                  <a:pt x="1828800" y="112963"/>
                </a:cubicBezTo>
                <a:cubicBezTo>
                  <a:pt x="2434771" y="-39437"/>
                  <a:pt x="3303815" y="283506"/>
                  <a:pt x="3635829" y="308906"/>
                </a:cubicBezTo>
                <a:cubicBezTo>
                  <a:pt x="3967843" y="334306"/>
                  <a:pt x="3820886" y="265363"/>
                  <a:pt x="3820886" y="265363"/>
                </a:cubicBezTo>
                <a:cubicBezTo>
                  <a:pt x="3987800" y="220006"/>
                  <a:pt x="4100286" y="-108380"/>
                  <a:pt x="4637314" y="36763"/>
                </a:cubicBezTo>
                <a:cubicBezTo>
                  <a:pt x="5174342" y="181906"/>
                  <a:pt x="6108699" y="659063"/>
                  <a:pt x="7043057" y="1136220"/>
                </a:cubicBezTo>
              </a:path>
            </a:pathLst>
          </a:custGeom>
          <a:noFill/>
          <a:ln w="1016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32EB05-4D8E-E7C7-5C37-F78B20C55A43}"/>
                  </a:ext>
                </a:extLst>
              </p:cNvPr>
              <p:cNvSpPr txBox="1"/>
              <p:nvPr/>
            </p:nvSpPr>
            <p:spPr>
              <a:xfrm>
                <a:off x="9205446" y="3720937"/>
                <a:ext cx="9046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I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132EB05-4D8E-E7C7-5C37-F78B20C55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446" y="3720937"/>
                <a:ext cx="90460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83C5DA-66D7-A25E-C71C-F392922D1130}"/>
              </a:ext>
            </a:extLst>
          </p:cNvPr>
          <p:cNvSpPr/>
          <p:nvPr/>
        </p:nvSpPr>
        <p:spPr>
          <a:xfrm>
            <a:off x="6096000" y="4024383"/>
            <a:ext cx="3592286" cy="939503"/>
          </a:xfrm>
          <a:custGeom>
            <a:avLst/>
            <a:gdLst>
              <a:gd name="connsiteX0" fmla="*/ 0 w 3592286"/>
              <a:gd name="connsiteY0" fmla="*/ 841531 h 939503"/>
              <a:gd name="connsiteX1" fmla="*/ 729343 w 3592286"/>
              <a:gd name="connsiteY1" fmla="*/ 166617 h 939503"/>
              <a:gd name="connsiteX2" fmla="*/ 1251857 w 3592286"/>
              <a:gd name="connsiteY2" fmla="*/ 14217 h 939503"/>
              <a:gd name="connsiteX3" fmla="*/ 2449286 w 3592286"/>
              <a:gd name="connsiteY3" fmla="*/ 427874 h 939503"/>
              <a:gd name="connsiteX4" fmla="*/ 3592286 w 3592286"/>
              <a:gd name="connsiteY4" fmla="*/ 939503 h 93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286" h="939503">
                <a:moveTo>
                  <a:pt x="0" y="841531"/>
                </a:moveTo>
                <a:cubicBezTo>
                  <a:pt x="260350" y="573017"/>
                  <a:pt x="520700" y="304503"/>
                  <a:pt x="729343" y="166617"/>
                </a:cubicBezTo>
                <a:cubicBezTo>
                  <a:pt x="937986" y="28731"/>
                  <a:pt x="965200" y="-29326"/>
                  <a:pt x="1251857" y="14217"/>
                </a:cubicBezTo>
                <a:cubicBezTo>
                  <a:pt x="1538514" y="57760"/>
                  <a:pt x="2059215" y="273660"/>
                  <a:pt x="2449286" y="427874"/>
                </a:cubicBezTo>
                <a:cubicBezTo>
                  <a:pt x="2839357" y="582088"/>
                  <a:pt x="3215821" y="760795"/>
                  <a:pt x="3592286" y="939503"/>
                </a:cubicBezTo>
              </a:path>
            </a:pathLst>
          </a:custGeom>
          <a:noFill/>
          <a:ln w="1016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89380-4766-B7F1-3AB4-224B8640947E}"/>
                  </a:ext>
                </a:extLst>
              </p:cNvPr>
              <p:cNvSpPr txBox="1"/>
              <p:nvPr/>
            </p:nvSpPr>
            <p:spPr>
              <a:xfrm>
                <a:off x="8056903" y="4024382"/>
                <a:ext cx="9046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IL" sz="2000" b="1" dirty="0">
                  <a:solidFill>
                    <a:srgbClr val="3B7D2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AF89380-4766-B7F1-3AB4-224B86409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903" y="4024382"/>
                <a:ext cx="90460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6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/>
      <p:bldP spid="22" grpId="0" animBg="1"/>
      <p:bldP spid="25" grpId="0"/>
      <p:bldP spid="26" grpId="0" animBg="1"/>
      <p:bldP spid="2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80DA0-B218-A0A0-7182-7901107E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258F1-26FE-F899-0AD5-22D73420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295843-D343-CDAF-A383-96C57A742EAA}"/>
              </a:ext>
            </a:extLst>
          </p:cNvPr>
          <p:cNvSpPr/>
          <p:nvPr/>
        </p:nvSpPr>
        <p:spPr>
          <a:xfrm rot="16200000" flipV="1">
            <a:off x="5916884" y="-369686"/>
            <a:ext cx="118743" cy="1099457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49C23F-DD68-4B52-29D4-8725D9A96E5D}"/>
                  </a:ext>
                </a:extLst>
              </p:cNvPr>
              <p:cNvSpPr/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49C23F-DD68-4B52-29D4-8725D9A96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4DEE3391-6B3D-F6D5-C539-E6201E017CF1}"/>
              </a:ext>
            </a:extLst>
          </p:cNvPr>
          <p:cNvSpPr/>
          <p:nvPr/>
        </p:nvSpPr>
        <p:spPr>
          <a:xfrm>
            <a:off x="5731326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001B87A-CA69-9E70-6AC9-EB0E13EF42E0}"/>
                  </a:ext>
                </a:extLst>
              </p:cNvPr>
              <p:cNvSpPr/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001B87A-CA69-9E70-6AC9-EB0E13EF4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03B1313-F29B-54D2-1463-696BF5A4D017}"/>
                  </a:ext>
                </a:extLst>
              </p:cNvPr>
              <p:cNvSpPr/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03B1313-F29B-54D2-1463-696BF5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2D72D5-E11F-E741-22AB-398EEC9FAB61}"/>
                  </a:ext>
                </a:extLst>
              </p:cNvPr>
              <p:cNvSpPr/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2D72D5-E11F-E741-22AB-398EEC9FA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F10D6B-A5D5-F421-F4D0-FCD5925ED0BD}"/>
                  </a:ext>
                </a:extLst>
              </p:cNvPr>
              <p:cNvSpPr/>
              <p:nvPr/>
            </p:nvSpPr>
            <p:spPr>
              <a:xfrm>
                <a:off x="3909990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F10D6B-A5D5-F421-F4D0-FCD5925ED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990" y="488224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F159C3-295F-B893-8C85-E859A89803DD}"/>
                  </a:ext>
                </a:extLst>
              </p:cNvPr>
              <p:cNvSpPr/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F159C3-295F-B893-8C85-E859A8980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C0C556E-86CC-8027-BF5F-AE52FFE1E8B6}"/>
                  </a:ext>
                </a:extLst>
              </p:cNvPr>
              <p:cNvSpPr/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C0C556E-86CC-8027-BF5F-AE52FFE1E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26D89D1-ECBA-F492-6615-CAE65373C36E}"/>
                  </a:ext>
                </a:extLst>
              </p:cNvPr>
              <p:cNvSpPr/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26D89D1-ECBA-F492-6615-CAE65373C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A1B399-2CF5-1463-807B-75123B54B25C}"/>
                  </a:ext>
                </a:extLst>
              </p:cNvPr>
              <p:cNvSpPr txBox="1"/>
              <p:nvPr/>
            </p:nvSpPr>
            <p:spPr>
              <a:xfrm>
                <a:off x="2969920" y="1515572"/>
                <a:ext cx="6252161" cy="1084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u="sng" dirty="0"/>
                  <a:t>Claim</a:t>
                </a:r>
                <a:r>
                  <a:rPr lang="en-US" sz="2800" b="1" dirty="0"/>
                  <a:t>: at most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/>
                  <a:t> intervals are created</a:t>
                </a:r>
                <a:br>
                  <a:rPr lang="en-US" sz="2800" b="1" dirty="0"/>
                </a:br>
                <a:endParaRPr lang="en-IL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A1B399-2CF5-1463-807B-75123B54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920" y="1515572"/>
                <a:ext cx="6252161" cy="1084015"/>
              </a:xfrm>
              <a:prstGeom prst="rect">
                <a:avLst/>
              </a:prstGeom>
              <a:blipFill>
                <a:blip r:embed="rId10"/>
                <a:stretch>
                  <a:fillRect l="-1365" r="-1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94ED-DCDF-69A9-DE94-E972078B8EF6}"/>
              </a:ext>
            </a:extLst>
          </p:cNvPr>
          <p:cNvSpPr/>
          <p:nvPr/>
        </p:nvSpPr>
        <p:spPr>
          <a:xfrm>
            <a:off x="6096000" y="4024383"/>
            <a:ext cx="3592286" cy="939503"/>
          </a:xfrm>
          <a:custGeom>
            <a:avLst/>
            <a:gdLst>
              <a:gd name="connsiteX0" fmla="*/ 0 w 3592286"/>
              <a:gd name="connsiteY0" fmla="*/ 841531 h 939503"/>
              <a:gd name="connsiteX1" fmla="*/ 729343 w 3592286"/>
              <a:gd name="connsiteY1" fmla="*/ 166617 h 939503"/>
              <a:gd name="connsiteX2" fmla="*/ 1251857 w 3592286"/>
              <a:gd name="connsiteY2" fmla="*/ 14217 h 939503"/>
              <a:gd name="connsiteX3" fmla="*/ 2449286 w 3592286"/>
              <a:gd name="connsiteY3" fmla="*/ 427874 h 939503"/>
              <a:gd name="connsiteX4" fmla="*/ 3592286 w 3592286"/>
              <a:gd name="connsiteY4" fmla="*/ 939503 h 93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286" h="939503">
                <a:moveTo>
                  <a:pt x="0" y="841531"/>
                </a:moveTo>
                <a:cubicBezTo>
                  <a:pt x="260350" y="573017"/>
                  <a:pt x="520700" y="304503"/>
                  <a:pt x="729343" y="166617"/>
                </a:cubicBezTo>
                <a:cubicBezTo>
                  <a:pt x="937986" y="28731"/>
                  <a:pt x="965200" y="-29326"/>
                  <a:pt x="1251857" y="14217"/>
                </a:cubicBezTo>
                <a:cubicBezTo>
                  <a:pt x="1538514" y="57760"/>
                  <a:pt x="2059215" y="273660"/>
                  <a:pt x="2449286" y="427874"/>
                </a:cubicBezTo>
                <a:cubicBezTo>
                  <a:pt x="2839357" y="582088"/>
                  <a:pt x="3215821" y="760795"/>
                  <a:pt x="3592286" y="939503"/>
                </a:cubicBezTo>
              </a:path>
            </a:pathLst>
          </a:custGeom>
          <a:noFill/>
          <a:ln w="1016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D2CB0C-5410-0C8F-A0B4-55911B932519}"/>
                  </a:ext>
                </a:extLst>
              </p:cNvPr>
              <p:cNvSpPr txBox="1"/>
              <p:nvPr/>
            </p:nvSpPr>
            <p:spPr>
              <a:xfrm>
                <a:off x="8056903" y="4024382"/>
                <a:ext cx="9046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IL" sz="2000" b="1" dirty="0">
                  <a:solidFill>
                    <a:srgbClr val="3B7D2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D2CB0C-5410-0C8F-A0B4-55911B932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903" y="4024382"/>
                <a:ext cx="90460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C31F630-6E57-1167-A94B-DB814561BF19}"/>
              </a:ext>
            </a:extLst>
          </p:cNvPr>
          <p:cNvSpPr/>
          <p:nvPr/>
        </p:nvSpPr>
        <p:spPr>
          <a:xfrm>
            <a:off x="2362200" y="4016739"/>
            <a:ext cx="6172200" cy="892718"/>
          </a:xfrm>
          <a:custGeom>
            <a:avLst/>
            <a:gdLst>
              <a:gd name="connsiteX0" fmla="*/ 0 w 6172200"/>
              <a:gd name="connsiteY0" fmla="*/ 849175 h 892718"/>
              <a:gd name="connsiteX1" fmla="*/ 2623457 w 6172200"/>
              <a:gd name="connsiteY1" fmla="*/ 90 h 892718"/>
              <a:gd name="connsiteX2" fmla="*/ 6172200 w 6172200"/>
              <a:gd name="connsiteY2" fmla="*/ 892718 h 89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0" h="892718">
                <a:moveTo>
                  <a:pt x="0" y="849175"/>
                </a:moveTo>
                <a:cubicBezTo>
                  <a:pt x="797378" y="421004"/>
                  <a:pt x="1594757" y="-7167"/>
                  <a:pt x="2623457" y="90"/>
                </a:cubicBezTo>
                <a:cubicBezTo>
                  <a:pt x="3652157" y="7347"/>
                  <a:pt x="4912178" y="450032"/>
                  <a:pt x="6172200" y="892718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4899A-ACAD-9252-7C93-12D21340A65B}"/>
                  </a:ext>
                </a:extLst>
              </p:cNvPr>
              <p:cNvSpPr txBox="1"/>
              <p:nvPr/>
            </p:nvSpPr>
            <p:spPr>
              <a:xfrm>
                <a:off x="3494304" y="3199265"/>
                <a:ext cx="332950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Bad cross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!</a:t>
                </a:r>
                <a:br>
                  <a:rPr lang="en-US" sz="2400" b="1" dirty="0"/>
                </a:br>
                <a:r>
                  <a:rPr lang="en-US" sz="2000" dirty="0"/>
                  <a:t>(should be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74899A-ACAD-9252-7C93-12D21340A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304" y="3199265"/>
                <a:ext cx="3329501" cy="769441"/>
              </a:xfrm>
              <a:prstGeom prst="rect">
                <a:avLst/>
              </a:prstGeom>
              <a:blipFill>
                <a:blip r:embed="rId12"/>
                <a:stretch>
                  <a:fillRect l="-366" t="-6349" r="-366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5C7D47-B782-17F1-B888-F1A0E41B9BFB}"/>
              </a:ext>
            </a:extLst>
          </p:cNvPr>
          <p:cNvSpPr/>
          <p:nvPr/>
        </p:nvSpPr>
        <p:spPr>
          <a:xfrm>
            <a:off x="2449286" y="3962252"/>
            <a:ext cx="7228114" cy="979862"/>
          </a:xfrm>
          <a:custGeom>
            <a:avLst/>
            <a:gdLst>
              <a:gd name="connsiteX0" fmla="*/ 0 w 7228114"/>
              <a:gd name="connsiteY0" fmla="*/ 925434 h 979862"/>
              <a:gd name="connsiteX1" fmla="*/ 1012371 w 7228114"/>
              <a:gd name="connsiteY1" fmla="*/ 294062 h 979862"/>
              <a:gd name="connsiteX2" fmla="*/ 2732314 w 7228114"/>
              <a:gd name="connsiteY2" fmla="*/ 148 h 979862"/>
              <a:gd name="connsiteX3" fmla="*/ 4169228 w 7228114"/>
              <a:gd name="connsiteY3" fmla="*/ 326719 h 979862"/>
              <a:gd name="connsiteX4" fmla="*/ 4376057 w 7228114"/>
              <a:gd name="connsiteY4" fmla="*/ 304948 h 979862"/>
              <a:gd name="connsiteX5" fmla="*/ 4789714 w 7228114"/>
              <a:gd name="connsiteY5" fmla="*/ 43691 h 979862"/>
              <a:gd name="connsiteX6" fmla="*/ 6520543 w 7228114"/>
              <a:gd name="connsiteY6" fmla="*/ 642405 h 979862"/>
              <a:gd name="connsiteX7" fmla="*/ 7228114 w 7228114"/>
              <a:gd name="connsiteY7" fmla="*/ 979862 h 97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8114" h="979862">
                <a:moveTo>
                  <a:pt x="0" y="925434"/>
                </a:moveTo>
                <a:cubicBezTo>
                  <a:pt x="278492" y="686855"/>
                  <a:pt x="556985" y="448276"/>
                  <a:pt x="1012371" y="294062"/>
                </a:cubicBezTo>
                <a:cubicBezTo>
                  <a:pt x="1467757" y="139848"/>
                  <a:pt x="2206171" y="-5295"/>
                  <a:pt x="2732314" y="148"/>
                </a:cubicBezTo>
                <a:cubicBezTo>
                  <a:pt x="3258457" y="5591"/>
                  <a:pt x="3895271" y="275919"/>
                  <a:pt x="4169228" y="326719"/>
                </a:cubicBezTo>
                <a:cubicBezTo>
                  <a:pt x="4443185" y="377519"/>
                  <a:pt x="4272643" y="352119"/>
                  <a:pt x="4376057" y="304948"/>
                </a:cubicBezTo>
                <a:cubicBezTo>
                  <a:pt x="4479471" y="257777"/>
                  <a:pt x="4432300" y="-12552"/>
                  <a:pt x="4789714" y="43691"/>
                </a:cubicBezTo>
                <a:cubicBezTo>
                  <a:pt x="5147128" y="99934"/>
                  <a:pt x="6114143" y="486377"/>
                  <a:pt x="6520543" y="642405"/>
                </a:cubicBezTo>
                <a:cubicBezTo>
                  <a:pt x="6926943" y="798433"/>
                  <a:pt x="7077528" y="889147"/>
                  <a:pt x="7228114" y="979862"/>
                </a:cubicBezTo>
              </a:path>
            </a:pathLst>
          </a:custGeom>
          <a:noFill/>
          <a:ln w="127000"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041635-65A5-930C-0277-C1BFBB67CC71}"/>
                  </a:ext>
                </a:extLst>
              </p:cNvPr>
              <p:cNvSpPr txBox="1"/>
              <p:nvPr/>
            </p:nvSpPr>
            <p:spPr>
              <a:xfrm>
                <a:off x="3280871" y="5617959"/>
                <a:ext cx="56302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 path with cost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≤1.5⇒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 contradiction</a:t>
                </a:r>
                <a:endParaRPr lang="en-IL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041635-65A5-930C-0277-C1BFBB67C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71" y="5617959"/>
                <a:ext cx="5630259" cy="461665"/>
              </a:xfrm>
              <a:prstGeom prst="rect">
                <a:avLst/>
              </a:prstGeom>
              <a:blipFill>
                <a:blip r:embed="rId13"/>
                <a:stretch>
                  <a:fillRect l="-1623" t="-10667" r="-758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B2A41E-E2ED-2FCB-291D-113DDB26B513}"/>
                  </a:ext>
                </a:extLst>
              </p:cNvPr>
              <p:cNvSpPr txBox="1"/>
              <p:nvPr/>
            </p:nvSpPr>
            <p:spPr>
              <a:xfrm rot="3487148">
                <a:off x="4831529" y="4145975"/>
                <a:ext cx="6550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92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C092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L" sz="2000" b="1" dirty="0">
                  <a:solidFill>
                    <a:srgbClr val="C092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B2A41E-E2ED-2FCB-291D-113DDB26B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487148">
                <a:off x="4831529" y="4145975"/>
                <a:ext cx="65505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6466C-790E-FFB3-ECA9-F7C34DF17A52}"/>
                  </a:ext>
                </a:extLst>
              </p:cNvPr>
              <p:cNvSpPr txBox="1"/>
              <p:nvPr/>
            </p:nvSpPr>
            <p:spPr>
              <a:xfrm>
                <a:off x="2383972" y="2121827"/>
                <a:ext cx="74240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(proof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800" b="1" dirty="0"/>
                  <a:t>):</a:t>
                </a:r>
                <a:r>
                  <a:rPr lang="en-US" sz="1800" dirty="0"/>
                  <a:t> Assume to the contrary that 3 intervals are created </a:t>
                </a:r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6466C-790E-FFB3-ECA9-F7C34DF1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972" y="2121827"/>
                <a:ext cx="7424056" cy="369332"/>
              </a:xfrm>
              <a:prstGeom prst="rect">
                <a:avLst/>
              </a:prstGeom>
              <a:blipFill>
                <a:blip r:embed="rId15"/>
                <a:stretch>
                  <a:fillRect l="-657" t="-6557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  <p:bldP spid="9" grpId="0"/>
      <p:bldP spid="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74E20-078A-BF65-FD90-5F68CBF7E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2D58-1B1E-02AF-F59C-9F8FA1A5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06DC4A-C9DF-A0BC-10CA-1A46D6B0AF52}"/>
              </a:ext>
            </a:extLst>
          </p:cNvPr>
          <p:cNvSpPr/>
          <p:nvPr/>
        </p:nvSpPr>
        <p:spPr>
          <a:xfrm rot="16200000" flipV="1">
            <a:off x="5916884" y="-369686"/>
            <a:ext cx="118743" cy="10994571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2232587-D6CB-F9B6-058F-4F602F477078}"/>
                  </a:ext>
                </a:extLst>
              </p:cNvPr>
              <p:cNvSpPr/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2232587-D6CB-F9B6-058F-4F602F477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58" y="4803599"/>
                <a:ext cx="648000" cy="648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58EA7D59-FBAC-EC42-C853-62C15958CDDD}"/>
              </a:ext>
            </a:extLst>
          </p:cNvPr>
          <p:cNvSpPr/>
          <p:nvPr/>
        </p:nvSpPr>
        <p:spPr>
          <a:xfrm>
            <a:off x="5731326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7D92A35-DF5D-65D3-98C1-E7008A137DB8}"/>
                  </a:ext>
                </a:extLst>
              </p:cNvPr>
              <p:cNvSpPr/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7D92A35-DF5D-65D3-98C1-E7008A137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516" y="4882246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8A10D7-213F-939E-3754-16A848836F3C}"/>
                  </a:ext>
                </a:extLst>
              </p:cNvPr>
              <p:cNvSpPr/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8A10D7-213F-939E-3754-16A848836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46" y="4882246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AAB33A-3210-F405-A820-126B5906EEE5}"/>
                  </a:ext>
                </a:extLst>
              </p:cNvPr>
              <p:cNvSpPr/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AAB33A-3210-F405-A820-126B5906E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083" y="4882246"/>
                <a:ext cx="489857" cy="48985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FF29E4FA-AFCB-79FA-81DA-24331340662F}"/>
              </a:ext>
            </a:extLst>
          </p:cNvPr>
          <p:cNvSpPr/>
          <p:nvPr/>
        </p:nvSpPr>
        <p:spPr>
          <a:xfrm>
            <a:off x="3909990" y="4882246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CBBA11D-D66A-FF6B-1CE7-5EBC1AFF23A7}"/>
                  </a:ext>
                </a:extLst>
              </p:cNvPr>
              <p:cNvSpPr/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CBBA11D-D66A-FF6B-1CE7-5EBC1AFF2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382" y="4882246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90BA0D4-7B66-6CAA-B4A9-2FA7598AECDE}"/>
                  </a:ext>
                </a:extLst>
              </p:cNvPr>
              <p:cNvSpPr/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90BA0D4-7B66-6CAA-B4A9-2FA7598AE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3" y="4849589"/>
                <a:ext cx="489857" cy="48985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79CCCDD-D31C-140D-8128-E1153DC4A5C0}"/>
                  </a:ext>
                </a:extLst>
              </p:cNvPr>
              <p:cNvSpPr/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79CCCDD-D31C-140D-8128-E1153DC4A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52" y="4849589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F035E8-284C-4165-FC18-8147769453ED}"/>
                  </a:ext>
                </a:extLst>
              </p:cNvPr>
              <p:cNvSpPr txBox="1"/>
              <p:nvPr/>
            </p:nvSpPr>
            <p:spPr>
              <a:xfrm>
                <a:off x="2969920" y="1515572"/>
                <a:ext cx="6252161" cy="1084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u="sng" dirty="0"/>
                  <a:t>Claim</a:t>
                </a:r>
                <a:r>
                  <a:rPr lang="en-US" sz="2800" b="1" dirty="0"/>
                  <a:t>: at most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𝜺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/>
                  <a:t> intervals are created</a:t>
                </a:r>
                <a:br>
                  <a:rPr lang="en-US" sz="2800" b="1" dirty="0"/>
                </a:br>
                <a:endParaRPr lang="en-IL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F035E8-284C-4165-FC18-81477694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920" y="1515572"/>
                <a:ext cx="6252161" cy="1084015"/>
              </a:xfrm>
              <a:prstGeom prst="rect">
                <a:avLst/>
              </a:prstGeom>
              <a:blipFill>
                <a:blip r:embed="rId9"/>
                <a:stretch>
                  <a:fillRect l="-1365" r="-14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23936D-1FB7-4F9F-7FD0-ACD42C42E39B}"/>
                  </a:ext>
                </a:extLst>
              </p:cNvPr>
              <p:cNvSpPr txBox="1"/>
              <p:nvPr/>
            </p:nvSpPr>
            <p:spPr>
              <a:xfrm>
                <a:off x="2328901" y="2121826"/>
                <a:ext cx="75341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/>
                  <a:t>(proof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1800" b="1" dirty="0"/>
                  <a:t>):</a:t>
                </a:r>
                <a:r>
                  <a:rPr lang="en-US" sz="1800" dirty="0"/>
                  <a:t> Assume to the contrary that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/>
                  <a:t> intervals are created </a:t>
                </a:r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23936D-1FB7-4F9F-7FD0-ACD42C42E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901" y="2121826"/>
                <a:ext cx="7534198" cy="369332"/>
              </a:xfrm>
              <a:prstGeom prst="rect">
                <a:avLst/>
              </a:prstGeom>
              <a:blipFill>
                <a:blip r:embed="rId10"/>
                <a:stretch>
                  <a:fillRect l="-647" t="-6557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F65976-645A-7B2C-EB25-F803A102D0E1}"/>
              </a:ext>
            </a:extLst>
          </p:cNvPr>
          <p:cNvSpPr/>
          <p:nvPr/>
        </p:nvSpPr>
        <p:spPr>
          <a:xfrm>
            <a:off x="6096000" y="4024383"/>
            <a:ext cx="3592286" cy="939503"/>
          </a:xfrm>
          <a:custGeom>
            <a:avLst/>
            <a:gdLst>
              <a:gd name="connsiteX0" fmla="*/ 0 w 3592286"/>
              <a:gd name="connsiteY0" fmla="*/ 841531 h 939503"/>
              <a:gd name="connsiteX1" fmla="*/ 729343 w 3592286"/>
              <a:gd name="connsiteY1" fmla="*/ 166617 h 939503"/>
              <a:gd name="connsiteX2" fmla="*/ 1251857 w 3592286"/>
              <a:gd name="connsiteY2" fmla="*/ 14217 h 939503"/>
              <a:gd name="connsiteX3" fmla="*/ 2449286 w 3592286"/>
              <a:gd name="connsiteY3" fmla="*/ 427874 h 939503"/>
              <a:gd name="connsiteX4" fmla="*/ 3592286 w 3592286"/>
              <a:gd name="connsiteY4" fmla="*/ 939503 h 93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286" h="939503">
                <a:moveTo>
                  <a:pt x="0" y="841531"/>
                </a:moveTo>
                <a:cubicBezTo>
                  <a:pt x="260350" y="573017"/>
                  <a:pt x="520700" y="304503"/>
                  <a:pt x="729343" y="166617"/>
                </a:cubicBezTo>
                <a:cubicBezTo>
                  <a:pt x="937986" y="28731"/>
                  <a:pt x="965200" y="-29326"/>
                  <a:pt x="1251857" y="14217"/>
                </a:cubicBezTo>
                <a:cubicBezTo>
                  <a:pt x="1538514" y="57760"/>
                  <a:pt x="2059215" y="273660"/>
                  <a:pt x="2449286" y="427874"/>
                </a:cubicBezTo>
                <a:cubicBezTo>
                  <a:pt x="2839357" y="582088"/>
                  <a:pt x="3215821" y="760795"/>
                  <a:pt x="3592286" y="939503"/>
                </a:cubicBezTo>
              </a:path>
            </a:pathLst>
          </a:custGeom>
          <a:noFill/>
          <a:ln w="101600">
            <a:solidFill>
              <a:srgbClr val="3B7D23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4508AC-188F-EF89-71D1-285E0AF14912}"/>
                  </a:ext>
                </a:extLst>
              </p:cNvPr>
              <p:cNvSpPr txBox="1"/>
              <p:nvPr/>
            </p:nvSpPr>
            <p:spPr>
              <a:xfrm>
                <a:off x="8056903" y="4024382"/>
                <a:ext cx="10928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3B7D23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IL" sz="2000" b="1" dirty="0">
                  <a:solidFill>
                    <a:srgbClr val="3B7D2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4508AC-188F-EF89-71D1-285E0AF14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903" y="4024382"/>
                <a:ext cx="109286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272D8AD-A0A2-814C-C24B-FB040512A02B}"/>
              </a:ext>
            </a:extLst>
          </p:cNvPr>
          <p:cNvSpPr/>
          <p:nvPr/>
        </p:nvSpPr>
        <p:spPr>
          <a:xfrm>
            <a:off x="2362200" y="4016739"/>
            <a:ext cx="6172200" cy="892718"/>
          </a:xfrm>
          <a:custGeom>
            <a:avLst/>
            <a:gdLst>
              <a:gd name="connsiteX0" fmla="*/ 0 w 6172200"/>
              <a:gd name="connsiteY0" fmla="*/ 849175 h 892718"/>
              <a:gd name="connsiteX1" fmla="*/ 2623457 w 6172200"/>
              <a:gd name="connsiteY1" fmla="*/ 90 h 892718"/>
              <a:gd name="connsiteX2" fmla="*/ 6172200 w 6172200"/>
              <a:gd name="connsiteY2" fmla="*/ 892718 h 89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0" h="892718">
                <a:moveTo>
                  <a:pt x="0" y="849175"/>
                </a:moveTo>
                <a:cubicBezTo>
                  <a:pt x="797378" y="421004"/>
                  <a:pt x="1594757" y="-7167"/>
                  <a:pt x="2623457" y="90"/>
                </a:cubicBezTo>
                <a:cubicBezTo>
                  <a:pt x="3652157" y="7347"/>
                  <a:pt x="4912178" y="450032"/>
                  <a:pt x="6172200" y="892718"/>
                </a:cubicBezTo>
              </a:path>
            </a:pathLst>
          </a:custGeom>
          <a:noFill/>
          <a:ln w="28575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BDA57C-430A-8CAD-847B-5F74D40A6E8B}"/>
                  </a:ext>
                </a:extLst>
              </p:cNvPr>
              <p:cNvSpPr txBox="1"/>
              <p:nvPr/>
            </p:nvSpPr>
            <p:spPr>
              <a:xfrm>
                <a:off x="3530563" y="3199265"/>
                <a:ext cx="32569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Bad cross with b_2!</a:t>
                </a:r>
                <a:br>
                  <a:rPr lang="en-US" sz="2400" b="1" dirty="0"/>
                </a:br>
                <a:r>
                  <a:rPr lang="en-US" sz="2000" dirty="0"/>
                  <a:t>(should be far away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BDA57C-430A-8CAD-847B-5F74D40A6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563" y="3199265"/>
                <a:ext cx="3256982" cy="769441"/>
              </a:xfrm>
              <a:prstGeom prst="rect">
                <a:avLst/>
              </a:prstGeom>
              <a:blipFill>
                <a:blip r:embed="rId12"/>
                <a:stretch>
                  <a:fillRect l="-1498" t="-6349" r="-1498" b="-1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9F089BF-008E-1FE0-E1FD-EBB6C4392CB3}"/>
              </a:ext>
            </a:extLst>
          </p:cNvPr>
          <p:cNvSpPr/>
          <p:nvPr/>
        </p:nvSpPr>
        <p:spPr>
          <a:xfrm>
            <a:off x="2449286" y="3962252"/>
            <a:ext cx="7228114" cy="979862"/>
          </a:xfrm>
          <a:custGeom>
            <a:avLst/>
            <a:gdLst>
              <a:gd name="connsiteX0" fmla="*/ 0 w 7228114"/>
              <a:gd name="connsiteY0" fmla="*/ 925434 h 979862"/>
              <a:gd name="connsiteX1" fmla="*/ 1012371 w 7228114"/>
              <a:gd name="connsiteY1" fmla="*/ 294062 h 979862"/>
              <a:gd name="connsiteX2" fmla="*/ 2732314 w 7228114"/>
              <a:gd name="connsiteY2" fmla="*/ 148 h 979862"/>
              <a:gd name="connsiteX3" fmla="*/ 4169228 w 7228114"/>
              <a:gd name="connsiteY3" fmla="*/ 326719 h 979862"/>
              <a:gd name="connsiteX4" fmla="*/ 4376057 w 7228114"/>
              <a:gd name="connsiteY4" fmla="*/ 304948 h 979862"/>
              <a:gd name="connsiteX5" fmla="*/ 4789714 w 7228114"/>
              <a:gd name="connsiteY5" fmla="*/ 43691 h 979862"/>
              <a:gd name="connsiteX6" fmla="*/ 6520543 w 7228114"/>
              <a:gd name="connsiteY6" fmla="*/ 642405 h 979862"/>
              <a:gd name="connsiteX7" fmla="*/ 7228114 w 7228114"/>
              <a:gd name="connsiteY7" fmla="*/ 979862 h 97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28114" h="979862">
                <a:moveTo>
                  <a:pt x="0" y="925434"/>
                </a:moveTo>
                <a:cubicBezTo>
                  <a:pt x="278492" y="686855"/>
                  <a:pt x="556985" y="448276"/>
                  <a:pt x="1012371" y="294062"/>
                </a:cubicBezTo>
                <a:cubicBezTo>
                  <a:pt x="1467757" y="139848"/>
                  <a:pt x="2206171" y="-5295"/>
                  <a:pt x="2732314" y="148"/>
                </a:cubicBezTo>
                <a:cubicBezTo>
                  <a:pt x="3258457" y="5591"/>
                  <a:pt x="3895271" y="275919"/>
                  <a:pt x="4169228" y="326719"/>
                </a:cubicBezTo>
                <a:cubicBezTo>
                  <a:pt x="4443185" y="377519"/>
                  <a:pt x="4272643" y="352119"/>
                  <a:pt x="4376057" y="304948"/>
                </a:cubicBezTo>
                <a:cubicBezTo>
                  <a:pt x="4479471" y="257777"/>
                  <a:pt x="4432300" y="-12552"/>
                  <a:pt x="4789714" y="43691"/>
                </a:cubicBezTo>
                <a:cubicBezTo>
                  <a:pt x="5147128" y="99934"/>
                  <a:pt x="6114143" y="486377"/>
                  <a:pt x="6520543" y="642405"/>
                </a:cubicBezTo>
                <a:cubicBezTo>
                  <a:pt x="6926943" y="798433"/>
                  <a:pt x="7077528" y="889147"/>
                  <a:pt x="7228114" y="979862"/>
                </a:cubicBezTo>
              </a:path>
            </a:pathLst>
          </a:custGeom>
          <a:noFill/>
          <a:ln w="127000">
            <a:solidFill>
              <a:srgbClr val="FFC000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8C58F5-4BE7-1D2C-0C4E-55D2B564E0A5}"/>
                  </a:ext>
                </a:extLst>
              </p:cNvPr>
              <p:cNvSpPr txBox="1"/>
              <p:nvPr/>
            </p:nvSpPr>
            <p:spPr>
              <a:xfrm>
                <a:off x="3280871" y="5487330"/>
                <a:ext cx="5577681" cy="126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Get a smaller ‘cup’, with cost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After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b="0" dirty="0"/>
                  <a:t> steps, we will get a contradiction</a:t>
                </a:r>
                <a:br>
                  <a:rPr lang="en-US" sz="2400" b="0" dirty="0"/>
                </a:br>
                <a:endParaRPr lang="en-IL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8C58F5-4BE7-1D2C-0C4E-55D2B564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871" y="5487330"/>
                <a:ext cx="5577681" cy="1264064"/>
              </a:xfrm>
              <a:prstGeom prst="rect">
                <a:avLst/>
              </a:prstGeom>
              <a:blipFill>
                <a:blip r:embed="rId13"/>
                <a:stretch>
                  <a:fillRect l="-1202" t="-3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D37C5-F527-DE48-91FE-515819B02E61}"/>
                  </a:ext>
                </a:extLst>
              </p:cNvPr>
              <p:cNvSpPr txBox="1"/>
              <p:nvPr/>
            </p:nvSpPr>
            <p:spPr>
              <a:xfrm>
                <a:off x="4177114" y="4135066"/>
                <a:ext cx="10928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92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rgbClr val="C092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C092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C092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IL" sz="2000" b="1" dirty="0">
                  <a:solidFill>
                    <a:srgbClr val="C092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D37C5-F527-DE48-91FE-515819B02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14" y="4135066"/>
                <a:ext cx="109286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87FB73-67DA-9FAE-756D-985570A31A76}"/>
              </a:ext>
            </a:extLst>
          </p:cNvPr>
          <p:cNvSpPr/>
          <p:nvPr/>
        </p:nvSpPr>
        <p:spPr>
          <a:xfrm>
            <a:off x="6106886" y="4337147"/>
            <a:ext cx="2373085" cy="550539"/>
          </a:xfrm>
          <a:custGeom>
            <a:avLst/>
            <a:gdLst>
              <a:gd name="connsiteX0" fmla="*/ 0 w 2373085"/>
              <a:gd name="connsiteY0" fmla="*/ 474339 h 550539"/>
              <a:gd name="connsiteX1" fmla="*/ 326571 w 2373085"/>
              <a:gd name="connsiteY1" fmla="*/ 223967 h 550539"/>
              <a:gd name="connsiteX2" fmla="*/ 555171 w 2373085"/>
              <a:gd name="connsiteY2" fmla="*/ 6253 h 550539"/>
              <a:gd name="connsiteX3" fmla="*/ 936171 w 2373085"/>
              <a:gd name="connsiteY3" fmla="*/ 71567 h 550539"/>
              <a:gd name="connsiteX4" fmla="*/ 1262743 w 2373085"/>
              <a:gd name="connsiteY4" fmla="*/ 202196 h 550539"/>
              <a:gd name="connsiteX5" fmla="*/ 1763485 w 2373085"/>
              <a:gd name="connsiteY5" fmla="*/ 354596 h 550539"/>
              <a:gd name="connsiteX6" fmla="*/ 2373085 w 2373085"/>
              <a:gd name="connsiteY6" fmla="*/ 550539 h 55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085" h="550539">
                <a:moveTo>
                  <a:pt x="0" y="474339"/>
                </a:moveTo>
                <a:cubicBezTo>
                  <a:pt x="117021" y="388160"/>
                  <a:pt x="234043" y="301981"/>
                  <a:pt x="326571" y="223967"/>
                </a:cubicBezTo>
                <a:cubicBezTo>
                  <a:pt x="419100" y="145953"/>
                  <a:pt x="453571" y="31653"/>
                  <a:pt x="555171" y="6253"/>
                </a:cubicBezTo>
                <a:cubicBezTo>
                  <a:pt x="656771" y="-19147"/>
                  <a:pt x="818242" y="38910"/>
                  <a:pt x="936171" y="71567"/>
                </a:cubicBezTo>
                <a:cubicBezTo>
                  <a:pt x="1054100" y="104224"/>
                  <a:pt x="1124858" y="155025"/>
                  <a:pt x="1262743" y="202196"/>
                </a:cubicBezTo>
                <a:cubicBezTo>
                  <a:pt x="1400628" y="249367"/>
                  <a:pt x="1763485" y="354596"/>
                  <a:pt x="1763485" y="354596"/>
                </a:cubicBezTo>
                <a:lnTo>
                  <a:pt x="2373085" y="550539"/>
                </a:lnTo>
              </a:path>
            </a:pathLst>
          </a:custGeom>
          <a:noFill/>
          <a:ln w="152400">
            <a:solidFill>
              <a:srgbClr val="156082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79A20A-E100-DB0E-8A28-AC04A3EE5649}"/>
              </a:ext>
            </a:extLst>
          </p:cNvPr>
          <p:cNvCxnSpPr>
            <a:cxnSpLocks/>
          </p:cNvCxnSpPr>
          <p:nvPr/>
        </p:nvCxnSpPr>
        <p:spPr>
          <a:xfrm>
            <a:off x="8634939" y="2855063"/>
            <a:ext cx="661459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C15878-7DC1-057C-E59C-1AFEBBB03165}"/>
                  </a:ext>
                </a:extLst>
              </p:cNvPr>
              <p:cNvSpPr txBox="1"/>
              <p:nvPr/>
            </p:nvSpPr>
            <p:spPr>
              <a:xfrm>
                <a:off x="9310033" y="2562676"/>
                <a:ext cx="5741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C15878-7DC1-057C-E59C-1AFEBBB03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033" y="2562676"/>
                <a:ext cx="574196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876EC4-C32E-DAFC-F268-C57F84A20787}"/>
              </a:ext>
            </a:extLst>
          </p:cNvPr>
          <p:cNvCxnSpPr>
            <a:cxnSpLocks/>
          </p:cNvCxnSpPr>
          <p:nvPr/>
        </p:nvCxnSpPr>
        <p:spPr>
          <a:xfrm>
            <a:off x="9808028" y="2852063"/>
            <a:ext cx="740228" cy="6000"/>
          </a:xfrm>
          <a:prstGeom prst="line">
            <a:avLst/>
          </a:prstGeom>
          <a:ln w="76200">
            <a:solidFill>
              <a:srgbClr val="3B7D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8EBAB0-D923-CC85-0F86-15133897FC7E}"/>
                  </a:ext>
                </a:extLst>
              </p:cNvPr>
              <p:cNvSpPr txBox="1"/>
              <p:nvPr/>
            </p:nvSpPr>
            <p:spPr>
              <a:xfrm>
                <a:off x="10704204" y="2608842"/>
                <a:ext cx="14218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≤2−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8EBAB0-D923-CC85-0F86-15133897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204" y="2608842"/>
                <a:ext cx="142186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230E27-959F-6CD0-890B-638CE9360088}"/>
              </a:ext>
            </a:extLst>
          </p:cNvPr>
          <p:cNvCxnSpPr>
            <a:cxnSpLocks/>
          </p:cNvCxnSpPr>
          <p:nvPr/>
        </p:nvCxnSpPr>
        <p:spPr>
          <a:xfrm>
            <a:off x="9173783" y="3419483"/>
            <a:ext cx="740228" cy="6000"/>
          </a:xfrm>
          <a:prstGeom prst="line">
            <a:avLst/>
          </a:prstGeom>
          <a:ln w="76200">
            <a:solidFill>
              <a:srgbClr val="FFD9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AF16B1-17A7-AD19-DDFF-6B9F01FB569C}"/>
                  </a:ext>
                </a:extLst>
              </p:cNvPr>
              <p:cNvSpPr txBox="1"/>
              <p:nvPr/>
            </p:nvSpPr>
            <p:spPr>
              <a:xfrm>
                <a:off x="9957231" y="3130096"/>
                <a:ext cx="16043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≥1+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BAF16B1-17A7-AD19-DDFF-6B9F01FB5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31" y="3130096"/>
                <a:ext cx="160437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3133A1-08EC-C8D1-602D-5F2090E2DC46}"/>
              </a:ext>
            </a:extLst>
          </p:cNvPr>
          <p:cNvCxnSpPr>
            <a:cxnSpLocks/>
          </p:cNvCxnSpPr>
          <p:nvPr/>
        </p:nvCxnSpPr>
        <p:spPr>
          <a:xfrm>
            <a:off x="9183385" y="4048724"/>
            <a:ext cx="740228" cy="6000"/>
          </a:xfrm>
          <a:prstGeom prst="line">
            <a:avLst/>
          </a:prstGeom>
          <a:ln w="76200">
            <a:solidFill>
              <a:srgbClr val="73A0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179C2B-B798-9913-ED57-CF5847E3EE36}"/>
                  </a:ext>
                </a:extLst>
              </p:cNvPr>
              <p:cNvSpPr txBox="1"/>
              <p:nvPr/>
            </p:nvSpPr>
            <p:spPr>
              <a:xfrm>
                <a:off x="9957231" y="3759337"/>
                <a:ext cx="17468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≤1−2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179C2B-B798-9913-ED57-CF5847E3E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231" y="3759337"/>
                <a:ext cx="174685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6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1" grpId="0"/>
      <p:bldP spid="30" grpId="0"/>
      <p:bldP spid="36" grpId="0"/>
      <p:bldP spid="3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F1D38-36A8-2D88-9395-1B0D82743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C4C2-D412-08AD-2DD9-C47A0892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Reachability </a:t>
            </a:r>
            <a:r>
              <a:rPr lang="en-US" b="1" dirty="0">
                <a:sym typeface="Wingdings" panose="05000000000000000000" pitchFamily="2" charset="2"/>
              </a:rPr>
              <a:t>Approximate Distances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383D78F-32F2-7A28-A9F4-EEEBDF3F0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intervals.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 c of the interval </a:t>
                </a:r>
                <a:br>
                  <a:rPr lang="en-US" dirty="0"/>
                </a:br>
                <a:r>
                  <a:rPr lang="en-US" dirty="0"/>
                  <a:t>containing it is a good answer.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size label. </a:t>
                </a: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383D78F-32F2-7A28-A9F4-EEEBDF3F0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4" y="1825624"/>
                <a:ext cx="5878286" cy="4865107"/>
              </a:xfrm>
              <a:blipFill>
                <a:blip r:embed="rId2"/>
                <a:stretch>
                  <a:fillRect l="-1865" t="-21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B57380D5-D924-FDB3-BC5C-AEABAB7E8AFF}"/>
              </a:ext>
            </a:extLst>
          </p:cNvPr>
          <p:cNvSpPr/>
          <p:nvPr/>
        </p:nvSpPr>
        <p:spPr>
          <a:xfrm>
            <a:off x="5453744" y="1342345"/>
            <a:ext cx="6618514" cy="56462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379747-A7A1-F110-BAEC-854557B42F73}"/>
              </a:ext>
            </a:extLst>
          </p:cNvPr>
          <p:cNvSpPr/>
          <p:nvPr/>
        </p:nvSpPr>
        <p:spPr>
          <a:xfrm>
            <a:off x="8856691" y="1342345"/>
            <a:ext cx="211108" cy="5646283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D59A97C-B67F-0BAF-0261-01F23AB9A104}"/>
                  </a:ext>
                </a:extLst>
              </p:cNvPr>
              <p:cNvSpPr/>
              <p:nvPr/>
            </p:nvSpPr>
            <p:spPr>
              <a:xfrm>
                <a:off x="8703202" y="161583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D59A97C-B67F-0BAF-0261-01F23AB9A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202" y="1615839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FFEF3CE-53AE-D8A1-C8CD-287B44C50587}"/>
                  </a:ext>
                </a:extLst>
              </p:cNvPr>
              <p:cNvSpPr/>
              <p:nvPr/>
            </p:nvSpPr>
            <p:spPr>
              <a:xfrm>
                <a:off x="8822870" y="5464627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FFEF3CE-53AE-D8A1-C8CD-287B44C50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870" y="5464627"/>
                <a:ext cx="489857" cy="48985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B06175-300B-ADEF-3E5E-941F436556FA}"/>
              </a:ext>
            </a:extLst>
          </p:cNvPr>
          <p:cNvCxnSpPr>
            <a:cxnSpLocks/>
          </p:cNvCxnSpPr>
          <p:nvPr/>
        </p:nvCxnSpPr>
        <p:spPr>
          <a:xfrm>
            <a:off x="8744769" y="4126220"/>
            <a:ext cx="0" cy="120778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B2CE91E-84D9-C0FA-CA18-C5941F31390F}"/>
                  </a:ext>
                </a:extLst>
              </p:cNvPr>
              <p:cNvSpPr/>
              <p:nvPr/>
            </p:nvSpPr>
            <p:spPr>
              <a:xfrm>
                <a:off x="8717316" y="3716547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7764CAA-384E-3C38-5A7B-9F63F01BB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316" y="3716547"/>
                <a:ext cx="489857" cy="48985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4BE0BB-7F1D-F1CC-FFF9-BF6D0332D607}"/>
              </a:ext>
            </a:extLst>
          </p:cNvPr>
          <p:cNvCxnSpPr>
            <a:cxnSpLocks/>
          </p:cNvCxnSpPr>
          <p:nvPr/>
        </p:nvCxnSpPr>
        <p:spPr>
          <a:xfrm>
            <a:off x="8744769" y="5334000"/>
            <a:ext cx="0" cy="81642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337F95-12F3-E33D-5269-5ED50FA171A1}"/>
              </a:ext>
            </a:extLst>
          </p:cNvPr>
          <p:cNvCxnSpPr>
            <a:cxnSpLocks/>
          </p:cNvCxnSpPr>
          <p:nvPr/>
        </p:nvCxnSpPr>
        <p:spPr>
          <a:xfrm>
            <a:off x="8744769" y="6172199"/>
            <a:ext cx="0" cy="6858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0124AD-E0D0-E7F4-1203-CAC9BF7AD259}"/>
              </a:ext>
            </a:extLst>
          </p:cNvPr>
          <p:cNvSpPr/>
          <p:nvPr/>
        </p:nvSpPr>
        <p:spPr>
          <a:xfrm>
            <a:off x="8752114" y="1942078"/>
            <a:ext cx="1811296" cy="4279043"/>
          </a:xfrm>
          <a:custGeom>
            <a:avLst/>
            <a:gdLst>
              <a:gd name="connsiteX0" fmla="*/ 0 w 1811296"/>
              <a:gd name="connsiteY0" fmla="*/ 4219236 h 4279043"/>
              <a:gd name="connsiteX1" fmla="*/ 576943 w 1811296"/>
              <a:gd name="connsiteY1" fmla="*/ 4208351 h 4279043"/>
              <a:gd name="connsiteX2" fmla="*/ 1676400 w 1811296"/>
              <a:gd name="connsiteY2" fmla="*/ 3511665 h 4279043"/>
              <a:gd name="connsiteX3" fmla="*/ 1763486 w 1811296"/>
              <a:gd name="connsiteY3" fmla="*/ 2172722 h 4279043"/>
              <a:gd name="connsiteX4" fmla="*/ 1404257 w 1811296"/>
              <a:gd name="connsiteY4" fmla="*/ 801122 h 4279043"/>
              <a:gd name="connsiteX5" fmla="*/ 685800 w 1811296"/>
              <a:gd name="connsiteY5" fmla="*/ 93551 h 4279043"/>
              <a:gd name="connsiteX6" fmla="*/ 446315 w 1811296"/>
              <a:gd name="connsiteY6" fmla="*/ 28236 h 427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296" h="4279043">
                <a:moveTo>
                  <a:pt x="0" y="4219236"/>
                </a:moveTo>
                <a:cubicBezTo>
                  <a:pt x="148771" y="4272758"/>
                  <a:pt x="297543" y="4326280"/>
                  <a:pt x="576943" y="4208351"/>
                </a:cubicBezTo>
                <a:cubicBezTo>
                  <a:pt x="856343" y="4090422"/>
                  <a:pt x="1478643" y="3850936"/>
                  <a:pt x="1676400" y="3511665"/>
                </a:cubicBezTo>
                <a:cubicBezTo>
                  <a:pt x="1874157" y="3172394"/>
                  <a:pt x="1808843" y="2624479"/>
                  <a:pt x="1763486" y="2172722"/>
                </a:cubicBezTo>
                <a:cubicBezTo>
                  <a:pt x="1718129" y="1720965"/>
                  <a:pt x="1583871" y="1147651"/>
                  <a:pt x="1404257" y="801122"/>
                </a:cubicBezTo>
                <a:cubicBezTo>
                  <a:pt x="1224643" y="454593"/>
                  <a:pt x="845457" y="222365"/>
                  <a:pt x="685800" y="93551"/>
                </a:cubicBezTo>
                <a:cubicBezTo>
                  <a:pt x="526143" y="-35263"/>
                  <a:pt x="486229" y="-3514"/>
                  <a:pt x="446315" y="2823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20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D984-7353-DB22-081A-D07D92F16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7699B6C-587B-482B-0CDC-90D21A6BEE55}"/>
              </a:ext>
            </a:extLst>
          </p:cNvPr>
          <p:cNvSpPr txBox="1"/>
          <p:nvPr/>
        </p:nvSpPr>
        <p:spPr>
          <a:xfrm>
            <a:off x="838200" y="1690362"/>
            <a:ext cx="1039310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Guess the length of each part, and replace ‘First’ with ‘Good Enough’</a:t>
            </a: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br>
              <a:rPr lang="en-US" sz="2400" u="sng" dirty="0"/>
            </a:br>
            <a:endParaRPr lang="en-US" sz="2400" u="sng" dirty="0"/>
          </a:p>
          <a:p>
            <a:r>
              <a:rPr lang="en-US" sz="2400" dirty="0"/>
              <a:t>Main tool for solving approx. variant of sub-problems: </a:t>
            </a:r>
            <a:r>
              <a:rPr lang="en-US" sz="2400" b="1" dirty="0"/>
              <a:t>Good Cross-Bad Cross</a:t>
            </a:r>
            <a:endParaRPr lang="en-IL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7E677-0189-9514-7FDC-054E2940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Reachability Labels – Wrap up</a:t>
            </a:r>
            <a:endParaRPr lang="en-IL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9423AC-8792-CD59-0E51-7D7445F77D27}"/>
              </a:ext>
            </a:extLst>
          </p:cNvPr>
          <p:cNvSpPr/>
          <p:nvPr/>
        </p:nvSpPr>
        <p:spPr>
          <a:xfrm>
            <a:off x="1998733" y="2127701"/>
            <a:ext cx="8273141" cy="38644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8DD4A18-892A-F2EE-C1A2-0693E1E6F463}"/>
                  </a:ext>
                </a:extLst>
              </p:cNvPr>
              <p:cNvSpPr/>
              <p:nvPr/>
            </p:nvSpPr>
            <p:spPr>
              <a:xfrm>
                <a:off x="1976159" y="3730849"/>
                <a:ext cx="489857" cy="489858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02ECB2D-799C-2AB3-C0FA-515F6D3D7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159" y="3730849"/>
                <a:ext cx="489857" cy="48985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50251B4-2177-CE2C-0416-EA1B55FDD7CA}"/>
                  </a:ext>
                </a:extLst>
              </p:cNvPr>
              <p:cNvSpPr/>
              <p:nvPr/>
            </p:nvSpPr>
            <p:spPr>
              <a:xfrm>
                <a:off x="9758642" y="3730849"/>
                <a:ext cx="489857" cy="48985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941CDEC-9E7B-6F5C-2012-E9E2028A3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642" y="3730849"/>
                <a:ext cx="489857" cy="4898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2485A7E-A6F0-FFAA-06C0-54C0F39CC2C1}"/>
              </a:ext>
            </a:extLst>
          </p:cNvPr>
          <p:cNvSpPr/>
          <p:nvPr/>
        </p:nvSpPr>
        <p:spPr>
          <a:xfrm flipH="1">
            <a:off x="4275910" y="2340426"/>
            <a:ext cx="45719" cy="3466649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00206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5D99BF-AF40-AA29-7A04-C0D86117FCD4}"/>
              </a:ext>
            </a:extLst>
          </p:cNvPr>
          <p:cNvSpPr/>
          <p:nvPr/>
        </p:nvSpPr>
        <p:spPr>
          <a:xfrm>
            <a:off x="7621563" y="2264226"/>
            <a:ext cx="45720" cy="3614058"/>
          </a:xfrm>
          <a:custGeom>
            <a:avLst/>
            <a:gdLst>
              <a:gd name="connsiteX0" fmla="*/ 607835 w 1041095"/>
              <a:gd name="connsiteY0" fmla="*/ 0 h 3929743"/>
              <a:gd name="connsiteX1" fmla="*/ 9121 w 1041095"/>
              <a:gd name="connsiteY1" fmla="*/ 1328057 h 3929743"/>
              <a:gd name="connsiteX2" fmla="*/ 1021492 w 1041095"/>
              <a:gd name="connsiteY2" fmla="*/ 2569028 h 3929743"/>
              <a:gd name="connsiteX3" fmla="*/ 684035 w 1041095"/>
              <a:gd name="connsiteY3" fmla="*/ 3929743 h 39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095" h="3929743">
                <a:moveTo>
                  <a:pt x="607835" y="0"/>
                </a:moveTo>
                <a:cubicBezTo>
                  <a:pt x="274006" y="449943"/>
                  <a:pt x="-59822" y="899886"/>
                  <a:pt x="9121" y="1328057"/>
                </a:cubicBezTo>
                <a:cubicBezTo>
                  <a:pt x="78064" y="1756228"/>
                  <a:pt x="909006" y="2135414"/>
                  <a:pt x="1021492" y="2569028"/>
                </a:cubicBezTo>
                <a:cubicBezTo>
                  <a:pt x="1133978" y="3002642"/>
                  <a:pt x="727578" y="3639457"/>
                  <a:pt x="684035" y="392974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E4FB8A-A130-8892-9F49-0458DB0A007D}"/>
                  </a:ext>
                </a:extLst>
              </p:cNvPr>
              <p:cNvSpPr txBox="1"/>
              <p:nvPr/>
            </p:nvSpPr>
            <p:spPr>
              <a:xfrm rot="19839816">
                <a:off x="2634034" y="2784512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FE8E8B-C2A9-B17C-0E29-7B03C22B2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39816">
                <a:off x="2634034" y="2784512"/>
                <a:ext cx="1050288" cy="461665"/>
              </a:xfrm>
              <a:prstGeom prst="rect">
                <a:avLst/>
              </a:prstGeom>
              <a:blipFill>
                <a:blip r:embed="rId4"/>
                <a:stretch>
                  <a:fillRect l="-9043" t="-662" r="-532" b="-178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85C4B-E9D6-2AEB-A2B8-C5E640ADDCF9}"/>
                  </a:ext>
                </a:extLst>
              </p:cNvPr>
              <p:cNvSpPr txBox="1"/>
              <p:nvPr/>
            </p:nvSpPr>
            <p:spPr>
              <a:xfrm rot="1210689">
                <a:off x="8120988" y="2590154"/>
                <a:ext cx="10502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sz="2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5D80A4-5B44-37D5-2214-4442E4966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0689">
                <a:off x="8120988" y="2590154"/>
                <a:ext cx="1050288" cy="461665"/>
              </a:xfrm>
              <a:prstGeom prst="rect">
                <a:avLst/>
              </a:prstGeom>
              <a:blipFill>
                <a:blip r:embed="rId5"/>
                <a:stretch>
                  <a:fillRect l="-11640" t="-9091" b="-121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ord 20">
            <a:extLst>
              <a:ext uri="{FF2B5EF4-FFF2-40B4-BE49-F238E27FC236}">
                <a16:creationId xmlns:a16="http://schemas.microsoft.com/office/drawing/2014/main" id="{9DB6B676-FCD4-DCEA-890F-EC42AC15DFAE}"/>
              </a:ext>
            </a:extLst>
          </p:cNvPr>
          <p:cNvSpPr/>
          <p:nvPr/>
        </p:nvSpPr>
        <p:spPr>
          <a:xfrm>
            <a:off x="1976159" y="2127703"/>
            <a:ext cx="8250567" cy="3864428"/>
          </a:xfrm>
          <a:prstGeom prst="chord">
            <a:avLst>
              <a:gd name="adj1" fmla="val 7866124"/>
              <a:gd name="adj2" fmla="val 13718454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Chord 21">
            <a:extLst>
              <a:ext uri="{FF2B5EF4-FFF2-40B4-BE49-F238E27FC236}">
                <a16:creationId xmlns:a16="http://schemas.microsoft.com/office/drawing/2014/main" id="{61D9C768-EF90-0006-AEE3-B85AFD3D3B39}"/>
              </a:ext>
            </a:extLst>
          </p:cNvPr>
          <p:cNvSpPr/>
          <p:nvPr/>
        </p:nvSpPr>
        <p:spPr>
          <a:xfrm rot="10800000">
            <a:off x="1998733" y="2127703"/>
            <a:ext cx="8250567" cy="3864428"/>
          </a:xfrm>
          <a:prstGeom prst="chord">
            <a:avLst>
              <a:gd name="adj1" fmla="val 8089351"/>
              <a:gd name="adj2" fmla="val 13506132"/>
            </a:avLst>
          </a:prstGeom>
          <a:solidFill>
            <a:srgbClr val="156082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C46DD40-1AE0-DBDC-EE1C-7832C94B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C99A572-34F3-4B7C-B7FC-C0FD35C48B18}"/>
                  </a:ext>
                </a:extLst>
              </p:cNvPr>
              <p:cNvSpPr/>
              <p:nvPr/>
            </p:nvSpPr>
            <p:spPr>
              <a:xfrm>
                <a:off x="7376634" y="2906480"/>
                <a:ext cx="489857" cy="4898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355BDD8-E560-3B9C-D346-C9C7A7953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34" y="2906480"/>
                <a:ext cx="489857" cy="48985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2C989D6-23BE-0719-6436-EBEA43BE0972}"/>
              </a:ext>
            </a:extLst>
          </p:cNvPr>
          <p:cNvSpPr/>
          <p:nvPr/>
        </p:nvSpPr>
        <p:spPr>
          <a:xfrm>
            <a:off x="2471057" y="3984170"/>
            <a:ext cx="1600200" cy="862587"/>
          </a:xfrm>
          <a:custGeom>
            <a:avLst/>
            <a:gdLst>
              <a:gd name="connsiteX0" fmla="*/ 0 w 1600200"/>
              <a:gd name="connsiteY0" fmla="*/ 0 h 862587"/>
              <a:gd name="connsiteX1" fmla="*/ 914400 w 1600200"/>
              <a:gd name="connsiteY1" fmla="*/ 729343 h 862587"/>
              <a:gd name="connsiteX2" fmla="*/ 1600200 w 1600200"/>
              <a:gd name="connsiteY2" fmla="*/ 859972 h 86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862587">
                <a:moveTo>
                  <a:pt x="0" y="0"/>
                </a:moveTo>
                <a:cubicBezTo>
                  <a:pt x="323850" y="293007"/>
                  <a:pt x="647700" y="586014"/>
                  <a:pt x="914400" y="729343"/>
                </a:cubicBezTo>
                <a:cubicBezTo>
                  <a:pt x="1181100" y="872672"/>
                  <a:pt x="1390650" y="866322"/>
                  <a:pt x="1600200" y="859972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44C56D-2326-C369-B204-6B8F9AE52C1E}"/>
              </a:ext>
            </a:extLst>
          </p:cNvPr>
          <p:cNvSpPr/>
          <p:nvPr/>
        </p:nvSpPr>
        <p:spPr>
          <a:xfrm>
            <a:off x="4071257" y="4569622"/>
            <a:ext cx="489857" cy="48985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A4627D-D6F7-97EB-F3A8-3BCBA06A0BA8}"/>
              </a:ext>
            </a:extLst>
          </p:cNvPr>
          <p:cNvSpPr/>
          <p:nvPr/>
        </p:nvSpPr>
        <p:spPr>
          <a:xfrm>
            <a:off x="7362670" y="4665395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28BB75-258A-A3E2-8211-321AD6B7B99A}"/>
                  </a:ext>
                </a:extLst>
              </p:cNvPr>
              <p:cNvSpPr txBox="1"/>
              <p:nvPr/>
            </p:nvSpPr>
            <p:spPr>
              <a:xfrm>
                <a:off x="6868609" y="2127702"/>
                <a:ext cx="606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975D5A-EB01-A6C1-817B-AB09A8CD1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09" y="2127702"/>
                <a:ext cx="606192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7B0780-1DF9-124E-3172-B32229B7B32A}"/>
                  </a:ext>
                </a:extLst>
              </p:cNvPr>
              <p:cNvSpPr txBox="1"/>
              <p:nvPr/>
            </p:nvSpPr>
            <p:spPr>
              <a:xfrm>
                <a:off x="6868609" y="3899311"/>
                <a:ext cx="606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L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394421-7695-3CDC-488C-5D7A77BE5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609" y="3899311"/>
                <a:ext cx="606192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57F59E0-48BB-03A5-15D8-854845143FCC}"/>
              </a:ext>
            </a:extLst>
          </p:cNvPr>
          <p:cNvSpPr/>
          <p:nvPr/>
        </p:nvSpPr>
        <p:spPr>
          <a:xfrm>
            <a:off x="4561114" y="4412520"/>
            <a:ext cx="2873829" cy="979507"/>
          </a:xfrm>
          <a:custGeom>
            <a:avLst/>
            <a:gdLst>
              <a:gd name="connsiteX0" fmla="*/ 0 w 2873829"/>
              <a:gd name="connsiteY0" fmla="*/ 420736 h 979507"/>
              <a:gd name="connsiteX1" fmla="*/ 1066800 w 2873829"/>
              <a:gd name="connsiteY1" fmla="*/ 17965 h 979507"/>
              <a:gd name="connsiteX2" fmla="*/ 2373086 w 2873829"/>
              <a:gd name="connsiteY2" fmla="*/ 943250 h 979507"/>
              <a:gd name="connsiteX3" fmla="*/ 2873829 w 2873829"/>
              <a:gd name="connsiteY3" fmla="*/ 703765 h 97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979507">
                <a:moveTo>
                  <a:pt x="0" y="420736"/>
                </a:moveTo>
                <a:cubicBezTo>
                  <a:pt x="335643" y="175807"/>
                  <a:pt x="671286" y="-69121"/>
                  <a:pt x="1066800" y="17965"/>
                </a:cubicBezTo>
                <a:cubicBezTo>
                  <a:pt x="1462314" y="105051"/>
                  <a:pt x="2071915" y="828950"/>
                  <a:pt x="2373086" y="943250"/>
                </a:cubicBezTo>
                <a:cubicBezTo>
                  <a:pt x="2674258" y="1057550"/>
                  <a:pt x="2774043" y="880657"/>
                  <a:pt x="2873829" y="703765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E22D507-CE39-3C77-C68D-E1D34226A212}"/>
              </a:ext>
            </a:extLst>
          </p:cNvPr>
          <p:cNvSpPr/>
          <p:nvPr/>
        </p:nvSpPr>
        <p:spPr>
          <a:xfrm>
            <a:off x="6884339" y="4321627"/>
            <a:ext cx="1272649" cy="522515"/>
          </a:xfrm>
          <a:custGeom>
            <a:avLst/>
            <a:gdLst>
              <a:gd name="connsiteX0" fmla="*/ 975147 w 1272649"/>
              <a:gd name="connsiteY0" fmla="*/ 522515 h 522515"/>
              <a:gd name="connsiteX1" fmla="*/ 1214632 w 1272649"/>
              <a:gd name="connsiteY1" fmla="*/ 315686 h 522515"/>
              <a:gd name="connsiteX2" fmla="*/ 17204 w 1272649"/>
              <a:gd name="connsiteY2" fmla="*/ 239486 h 522515"/>
              <a:gd name="connsiteX3" fmla="*/ 474404 w 1272649"/>
              <a:gd name="connsiteY3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649" h="522515">
                <a:moveTo>
                  <a:pt x="975147" y="522515"/>
                </a:moveTo>
                <a:cubicBezTo>
                  <a:pt x="1174718" y="442686"/>
                  <a:pt x="1374289" y="362857"/>
                  <a:pt x="1214632" y="315686"/>
                </a:cubicBezTo>
                <a:cubicBezTo>
                  <a:pt x="1054975" y="268515"/>
                  <a:pt x="140575" y="292100"/>
                  <a:pt x="17204" y="239486"/>
                </a:cubicBezTo>
                <a:cubicBezTo>
                  <a:pt x="-106167" y="186872"/>
                  <a:pt x="474404" y="0"/>
                  <a:pt x="474404" y="0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884E58-AB24-87A8-98F0-E09BEE621BBF}"/>
              </a:ext>
            </a:extLst>
          </p:cNvPr>
          <p:cNvSpPr/>
          <p:nvPr/>
        </p:nvSpPr>
        <p:spPr>
          <a:xfrm>
            <a:off x="7362826" y="4055132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FBA017-2C45-6AED-4E7F-765F391CAC00}"/>
              </a:ext>
            </a:extLst>
          </p:cNvPr>
          <p:cNvSpPr/>
          <p:nvPr/>
        </p:nvSpPr>
        <p:spPr>
          <a:xfrm flipH="1">
            <a:off x="6944811" y="2687814"/>
            <a:ext cx="456361" cy="1464629"/>
          </a:xfrm>
          <a:custGeom>
            <a:avLst/>
            <a:gdLst>
              <a:gd name="connsiteX0" fmla="*/ 0 w 631444"/>
              <a:gd name="connsiteY0" fmla="*/ 1600200 h 1600200"/>
              <a:gd name="connsiteX1" fmla="*/ 631372 w 631444"/>
              <a:gd name="connsiteY1" fmla="*/ 478971 h 1600200"/>
              <a:gd name="connsiteX2" fmla="*/ 32657 w 631444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444" h="1600200">
                <a:moveTo>
                  <a:pt x="0" y="1600200"/>
                </a:moveTo>
                <a:cubicBezTo>
                  <a:pt x="312964" y="1172935"/>
                  <a:pt x="625929" y="745671"/>
                  <a:pt x="631372" y="478971"/>
                </a:cubicBezTo>
                <a:cubicBezTo>
                  <a:pt x="636815" y="212271"/>
                  <a:pt x="334736" y="106135"/>
                  <a:pt x="32657" y="0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464A9C-20ED-F9C2-3970-9C755990075B}"/>
              </a:ext>
            </a:extLst>
          </p:cNvPr>
          <p:cNvSpPr/>
          <p:nvPr/>
        </p:nvSpPr>
        <p:spPr>
          <a:xfrm>
            <a:off x="7362670" y="2333632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17439B7-7588-8B84-9FB7-42B1324F7821}"/>
              </a:ext>
            </a:extLst>
          </p:cNvPr>
          <p:cNvSpPr/>
          <p:nvPr/>
        </p:nvSpPr>
        <p:spPr>
          <a:xfrm flipH="1">
            <a:off x="7826687" y="2543380"/>
            <a:ext cx="642400" cy="1110342"/>
          </a:xfrm>
          <a:custGeom>
            <a:avLst/>
            <a:gdLst>
              <a:gd name="connsiteX0" fmla="*/ 446325 w 457210"/>
              <a:gd name="connsiteY0" fmla="*/ 0 h 1110342"/>
              <a:gd name="connsiteX1" fmla="*/ 10 w 457210"/>
              <a:gd name="connsiteY1" fmla="*/ 827314 h 1110342"/>
              <a:gd name="connsiteX2" fmla="*/ 457210 w 457210"/>
              <a:gd name="connsiteY2" fmla="*/ 1110342 h 11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10" h="1110342">
                <a:moveTo>
                  <a:pt x="446325" y="0"/>
                </a:moveTo>
                <a:cubicBezTo>
                  <a:pt x="222260" y="321128"/>
                  <a:pt x="-1804" y="642257"/>
                  <a:pt x="10" y="827314"/>
                </a:cubicBezTo>
                <a:cubicBezTo>
                  <a:pt x="1824" y="1012371"/>
                  <a:pt x="229517" y="1061356"/>
                  <a:pt x="457210" y="1110342"/>
                </a:cubicBezTo>
              </a:path>
            </a:pathLst>
          </a:custGeom>
          <a:noFill/>
          <a:ln w="571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774643-2412-67E5-0113-B18A074208AC}"/>
              </a:ext>
            </a:extLst>
          </p:cNvPr>
          <p:cNvSpPr/>
          <p:nvPr/>
        </p:nvSpPr>
        <p:spPr>
          <a:xfrm>
            <a:off x="7362670" y="3445055"/>
            <a:ext cx="489857" cy="48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61975DF-94BF-BAB2-155A-629323EE62CA}"/>
              </a:ext>
            </a:extLst>
          </p:cNvPr>
          <p:cNvSpPr/>
          <p:nvPr/>
        </p:nvSpPr>
        <p:spPr>
          <a:xfrm>
            <a:off x="7837714" y="3809999"/>
            <a:ext cx="1970315" cy="501980"/>
          </a:xfrm>
          <a:custGeom>
            <a:avLst/>
            <a:gdLst>
              <a:gd name="connsiteX0" fmla="*/ 0 w 1970315"/>
              <a:gd name="connsiteY0" fmla="*/ 0 h 501980"/>
              <a:gd name="connsiteX1" fmla="*/ 696686 w 1970315"/>
              <a:gd name="connsiteY1" fmla="*/ 489857 h 501980"/>
              <a:gd name="connsiteX2" fmla="*/ 1970315 w 1970315"/>
              <a:gd name="connsiteY2" fmla="*/ 304800 h 5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315" h="501980">
                <a:moveTo>
                  <a:pt x="0" y="0"/>
                </a:moveTo>
                <a:cubicBezTo>
                  <a:pt x="184150" y="219528"/>
                  <a:pt x="368300" y="439057"/>
                  <a:pt x="696686" y="489857"/>
                </a:cubicBezTo>
                <a:cubicBezTo>
                  <a:pt x="1025072" y="540657"/>
                  <a:pt x="1497693" y="422728"/>
                  <a:pt x="1970315" y="30480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5AEB90-E14D-6994-933F-566ADBC5636F}"/>
                  </a:ext>
                </a:extLst>
              </p:cNvPr>
              <p:cNvSpPr txBox="1"/>
              <p:nvPr/>
            </p:nvSpPr>
            <p:spPr>
              <a:xfrm rot="2164100">
                <a:off x="2521155" y="4011896"/>
                <a:ext cx="1588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First in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IL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177943-3521-B90A-31B9-3BC8AD348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64100">
                <a:off x="2521155" y="4011896"/>
                <a:ext cx="1588320" cy="369332"/>
              </a:xfrm>
              <a:prstGeom prst="rect">
                <a:avLst/>
              </a:prstGeom>
              <a:blipFill>
                <a:blip r:embed="rId9"/>
                <a:stretch>
                  <a:fillRect l="-6478" t="-3941" b="-24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7C4B771-F36C-8F29-52FD-5201A6FA3E8B}"/>
              </a:ext>
            </a:extLst>
          </p:cNvPr>
          <p:cNvSpPr txBox="1"/>
          <p:nvPr/>
        </p:nvSpPr>
        <p:spPr>
          <a:xfrm rot="2003445">
            <a:off x="4848908" y="4136960"/>
            <a:ext cx="224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Disjoint from P</a:t>
            </a:r>
            <a:endParaRPr lang="en-IL" b="1" i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22B133-3AEB-2AFE-52E1-4BD959969FC7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8236578" y="4723873"/>
            <a:ext cx="2020471" cy="431380"/>
          </a:xfrm>
          <a:prstGeom prst="straightConnector1">
            <a:avLst/>
          </a:prstGeom>
          <a:ln w="38100"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9412201-53EB-BDB4-4CBB-245C8F878721}"/>
                  </a:ext>
                </a:extLst>
              </p:cNvPr>
              <p:cNvSpPr txBox="1"/>
              <p:nvPr/>
            </p:nvSpPr>
            <p:spPr>
              <a:xfrm>
                <a:off x="10257049" y="4970587"/>
                <a:ext cx="1815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First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61CF63-1B0B-3E06-4830-3D2B40B7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049" y="4970587"/>
                <a:ext cx="1815882" cy="369332"/>
              </a:xfrm>
              <a:prstGeom prst="rect">
                <a:avLst/>
              </a:prstGeom>
              <a:blipFill>
                <a:blip r:embed="rId10"/>
                <a:stretch>
                  <a:fillRect l="-3030" t="-6557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C5D2B2-2581-7A64-3E9B-416B20A8A8AE}"/>
                  </a:ext>
                </a:extLst>
              </p:cNvPr>
              <p:cNvSpPr txBox="1"/>
              <p:nvPr/>
            </p:nvSpPr>
            <p:spPr>
              <a:xfrm>
                <a:off x="9279707" y="2048213"/>
                <a:ext cx="1455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First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IL" b="1" i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4B37F2-960B-6E1A-5A2D-38604DAC5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707" y="2048213"/>
                <a:ext cx="1455270" cy="369332"/>
              </a:xfrm>
              <a:prstGeom prst="rect">
                <a:avLst/>
              </a:prstGeom>
              <a:blipFill>
                <a:blip r:embed="rId11"/>
                <a:stretch>
                  <a:fillRect l="-3347" t="-8197" b="-26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CA048C-139E-2480-863A-25D030195752}"/>
              </a:ext>
            </a:extLst>
          </p:cNvPr>
          <p:cNvCxnSpPr>
            <a:cxnSpLocks/>
          </p:cNvCxnSpPr>
          <p:nvPr/>
        </p:nvCxnSpPr>
        <p:spPr>
          <a:xfrm flipH="1">
            <a:off x="8072918" y="2266901"/>
            <a:ext cx="1245849" cy="446119"/>
          </a:xfrm>
          <a:prstGeom prst="straightConnector1">
            <a:avLst/>
          </a:prstGeom>
          <a:ln w="38100"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FF8EE5-24FB-B617-3247-322E386F9A25}"/>
                  </a:ext>
                </a:extLst>
              </p:cNvPr>
              <p:cNvSpPr txBox="1"/>
              <p:nvPr/>
            </p:nvSpPr>
            <p:spPr>
              <a:xfrm rot="356822">
                <a:off x="8135230" y="3750245"/>
                <a:ext cx="1570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Last in </a:t>
                </a:r>
                <a:r>
                  <a:rPr lang="en-US" b="1" i="1" dirty="0">
                    <a:solidFill>
                      <a:schemeClr val="bg1"/>
                    </a:solidFill>
                  </a:rPr>
                  <a:t>Only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IL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A9FE76F-817F-B3D3-F035-D65FE1953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56822">
                <a:off x="8135230" y="3750245"/>
                <a:ext cx="1570110" cy="369332"/>
              </a:xfrm>
              <a:prstGeom prst="rect">
                <a:avLst/>
              </a:prstGeom>
              <a:blipFill>
                <a:blip r:embed="rId12"/>
                <a:stretch>
                  <a:fillRect l="-3802" t="-5747" b="-17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CF4FB6E7-0086-32D2-9F02-55CCBC689703}"/>
              </a:ext>
            </a:extLst>
          </p:cNvPr>
          <p:cNvSpPr txBox="1"/>
          <p:nvPr/>
        </p:nvSpPr>
        <p:spPr>
          <a:xfrm rot="20393503">
            <a:off x="4692542" y="2866800"/>
            <a:ext cx="2688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First  ‘internally disjoint’</a:t>
            </a:r>
            <a:endParaRPr lang="en-IL" b="1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F886B9-77E7-1186-A9C6-D0BE6544A5FB}"/>
                  </a:ext>
                </a:extLst>
              </p:cNvPr>
              <p:cNvSpPr txBox="1"/>
              <p:nvPr/>
            </p:nvSpPr>
            <p:spPr>
              <a:xfrm rot="1246450">
                <a:off x="7507781" y="783535"/>
                <a:ext cx="4825552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L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/>
                  <a:t> Faulty approximate </a:t>
                </a:r>
                <a:br>
                  <a:rPr lang="en-US" sz="3200" b="1" dirty="0"/>
                </a:br>
                <a:r>
                  <a:rPr lang="en-US" sz="3200" b="1" dirty="0"/>
                  <a:t>Distance Labels</a:t>
                </a:r>
                <a:endParaRPr lang="en-IL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F886B9-77E7-1186-A9C6-D0BE6544A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46450">
                <a:off x="7507781" y="783535"/>
                <a:ext cx="4825552" cy="1092800"/>
              </a:xfrm>
              <a:prstGeom prst="rect">
                <a:avLst/>
              </a:prstGeom>
              <a:blipFill>
                <a:blip r:embed="rId13"/>
                <a:stretch>
                  <a:fillRect r="-27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5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5B7A-26CC-195A-397E-F544BEE7F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Thanks!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804869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4716</Words>
  <Application>Microsoft Macintosh PowerPoint</Application>
  <PresentationFormat>Widescreen</PresentationFormat>
  <Paragraphs>1044</Paragraphs>
  <Slides>97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Aptos</vt:lpstr>
      <vt:lpstr>Aptos Display</vt:lpstr>
      <vt:lpstr>Arial</vt:lpstr>
      <vt:lpstr>Cambria Math</vt:lpstr>
      <vt:lpstr>Wingdings</vt:lpstr>
      <vt:lpstr>Office Theme</vt:lpstr>
      <vt:lpstr>Õptimal Fault-Tolerant Labeling for Reachability and Approximate Distances in Directed Planar Graphs</vt:lpstr>
      <vt:lpstr>Labeling</vt:lpstr>
      <vt:lpstr>Example: Path</vt:lpstr>
      <vt:lpstr>Example: Cycle</vt:lpstr>
      <vt:lpstr>Example: Cycle</vt:lpstr>
      <vt:lpstr>Example: Cycle</vt:lpstr>
      <vt:lpstr>Labeling</vt:lpstr>
      <vt:lpstr>Distance Labeling – General (directed) Graphs</vt:lpstr>
      <vt:lpstr>Planar Graphs</vt:lpstr>
      <vt:lpstr>Planar Graphs</vt:lpstr>
      <vt:lpstr>Planar Graphs-Distance Labels</vt:lpstr>
      <vt:lpstr>Reachability</vt:lpstr>
      <vt:lpstr>O(log⁡n )  Reachability Labels</vt:lpstr>
      <vt:lpstr>O(log⁡n )  Reachability Labels</vt:lpstr>
      <vt:lpstr>O(log⁡n )  Reachability Labels</vt:lpstr>
      <vt:lpstr>O(log⁡n )  Reachability Labels</vt:lpstr>
      <vt:lpstr>O(log⁡n )  Reachability Labels</vt:lpstr>
      <vt:lpstr>O(log⁡n )  Reachability Labels</vt:lpstr>
      <vt:lpstr>Faulty Reachability</vt:lpstr>
      <vt:lpstr>Reachability – The settings</vt:lpstr>
      <vt:lpstr>Reachability – The settings</vt:lpstr>
      <vt:lpstr>Reachability – The settings</vt:lpstr>
      <vt:lpstr>Reachability – The settings</vt:lpstr>
      <vt:lpstr>Reachability – The settings</vt:lpstr>
      <vt:lpstr>Reachability – The settings</vt:lpstr>
      <vt:lpstr>Reachability – The settings</vt:lpstr>
      <vt:lpstr>Reachability – The settings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Main Challenge: Finding b’</vt:lpstr>
      <vt:lpstr>Reachability – The settings</vt:lpstr>
      <vt:lpstr>Fault on the Path</vt:lpstr>
      <vt:lpstr>Fault on the Path</vt:lpstr>
      <vt:lpstr>First step: Disjoint Path</vt:lpstr>
      <vt:lpstr>First step: Disjoint Path</vt:lpstr>
      <vt:lpstr>First step: Disjoint Path</vt:lpstr>
      <vt:lpstr>First step: Disjoint Path</vt:lpstr>
      <vt:lpstr>Next Step: Making progress on a path</vt:lpstr>
      <vt:lpstr>Next Step: 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</vt:lpstr>
      <vt:lpstr>Making progress on a path-Wrap up</vt:lpstr>
      <vt:lpstr>Making progress on a path-Wrap up</vt:lpstr>
      <vt:lpstr>Reachability Labels – Wrap up</vt:lpstr>
      <vt:lpstr>Approximate Distances</vt:lpstr>
      <vt:lpstr>Approximate Distances – Find the First?</vt:lpstr>
      <vt:lpstr>Approximate Distances – Find the First?</vt:lpstr>
      <vt:lpstr>Approximate Distances – Find the First?</vt:lpstr>
      <vt:lpstr>Approximate Distances – Find the First?</vt:lpstr>
      <vt:lpstr>Approximate Distances – Find the First?</vt:lpstr>
      <vt:lpstr>Approximate Distances – Find the First?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Approximate Distances</vt:lpstr>
      <vt:lpstr>Reachability Labels – Wrap up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Itai Boneh</dc:creator>
  <cp:lastModifiedBy>Oren Weimann</cp:lastModifiedBy>
  <cp:revision>21</cp:revision>
  <dcterms:created xsi:type="dcterms:W3CDTF">2024-12-02T07:02:57Z</dcterms:created>
  <dcterms:modified xsi:type="dcterms:W3CDTF">2025-04-29T17:58:10Z</dcterms:modified>
</cp:coreProperties>
</file>