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256" r:id="rId2"/>
    <p:sldId id="336" r:id="rId3"/>
    <p:sldId id="357" r:id="rId4"/>
    <p:sldId id="340" r:id="rId5"/>
    <p:sldId id="302" r:id="rId6"/>
    <p:sldId id="303" r:id="rId7"/>
    <p:sldId id="342" r:id="rId8"/>
    <p:sldId id="358" r:id="rId9"/>
    <p:sldId id="345" r:id="rId10"/>
    <p:sldId id="314" r:id="rId11"/>
    <p:sldId id="346" r:id="rId12"/>
    <p:sldId id="347" r:id="rId13"/>
    <p:sldId id="348" r:id="rId14"/>
    <p:sldId id="361" r:id="rId15"/>
    <p:sldId id="360" r:id="rId16"/>
    <p:sldId id="350" r:id="rId17"/>
    <p:sldId id="362" r:id="rId18"/>
    <p:sldId id="316" r:id="rId19"/>
    <p:sldId id="363" r:id="rId20"/>
    <p:sldId id="317" r:id="rId21"/>
    <p:sldId id="374" r:id="rId22"/>
    <p:sldId id="365" r:id="rId23"/>
    <p:sldId id="390" r:id="rId24"/>
    <p:sldId id="352" r:id="rId25"/>
    <p:sldId id="364" r:id="rId26"/>
    <p:sldId id="366" r:id="rId27"/>
    <p:sldId id="370" r:id="rId28"/>
    <p:sldId id="369" r:id="rId29"/>
    <p:sldId id="367" r:id="rId30"/>
    <p:sldId id="355" r:id="rId31"/>
    <p:sldId id="371" r:id="rId32"/>
    <p:sldId id="384" r:id="rId33"/>
    <p:sldId id="385" r:id="rId34"/>
    <p:sldId id="373" r:id="rId35"/>
    <p:sldId id="289" r:id="rId36"/>
    <p:sldId id="386" r:id="rId37"/>
    <p:sldId id="391" r:id="rId38"/>
    <p:sldId id="376" r:id="rId39"/>
    <p:sldId id="324" r:id="rId40"/>
    <p:sldId id="379" r:id="rId41"/>
    <p:sldId id="383" r:id="rId42"/>
    <p:sldId id="326" r:id="rId43"/>
    <p:sldId id="327" r:id="rId44"/>
    <p:sldId id="328" r:id="rId45"/>
    <p:sldId id="329" r:id="rId46"/>
    <p:sldId id="297" r:id="rId47"/>
  </p:sldIdLst>
  <p:sldSz cx="9144000" cy="6858000" type="screen4x3"/>
  <p:notesSz cx="6794500" cy="99314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092"/>
    <a:srgbClr val="6B95C7"/>
    <a:srgbClr val="C0504D"/>
    <a:srgbClr val="B28DC1"/>
    <a:srgbClr val="BE9FCB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77554" autoAdjust="0"/>
  </p:normalViewPr>
  <p:slideViewPr>
    <p:cSldViewPr>
      <p:cViewPr varScale="1">
        <p:scale>
          <a:sx n="60" d="100"/>
          <a:sy n="6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0217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73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6D13F6B-BFDE-4E05-9F58-45543F1FEEA7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50217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73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EF0ED57-4657-446F-B219-4BE9D6DE4E0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912186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0217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3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971640E-CF06-455C-BB9E-13CE516CD171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0217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3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5C80654-27B6-480F-A247-CEC4E0100CF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14244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</a:t>
            </a:r>
            <a:r>
              <a:rPr lang="en-US" baseline="0" dirty="0" smtClean="0"/>
              <a:t> joined work between two teams in Haifa and in </a:t>
            </a:r>
            <a:r>
              <a:rPr lang="en-US" baseline="0" dirty="0" err="1" smtClean="0"/>
              <a:t>Frieburg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complete references are given in the proceeding</a:t>
            </a:r>
            <a:endParaRPr lang="he-IL" baseline="0" dirty="0" smtClean="0"/>
          </a:p>
          <a:p>
            <a:r>
              <a:rPr lang="en-US" baseline="0" dirty="0" smtClean="0"/>
              <a:t>TODO add people in the audience !!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RNA the definition of a pattern is slightly different than the strings pattern definition</a:t>
            </a:r>
          </a:p>
          <a:p>
            <a:r>
              <a:rPr lang="en-US" baseline="0" dirty="0" smtClean="0"/>
              <a:t>A pattern is a set of bases in which every two bases has a path between them by either taking a backbone connection or a bond connection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 </a:t>
            </a:r>
            <a:r>
              <a:rPr lang="en-US" b="1" baseline="0" dirty="0" smtClean="0"/>
              <a:t>pattern</a:t>
            </a:r>
            <a:r>
              <a:rPr lang="en-US" baseline="0" dirty="0" smtClean="0"/>
              <a:t> is a set of bases in which every two bases has a path between them by either taking a backbone connection or a bond connection</a:t>
            </a:r>
            <a:endParaRPr lang="he-IL" baseline="0" dirty="0" smtClean="0"/>
          </a:p>
          <a:p>
            <a:r>
              <a:rPr lang="en-US" baseline="0" dirty="0" smtClean="0"/>
              <a:t>You can see here for example, that there is no backbone connection between these two bases, there is a path of either bond or backbone connections between them.</a:t>
            </a:r>
          </a:p>
          <a:p>
            <a:r>
              <a:rPr lang="en-US" baseline="0" dirty="0" smtClean="0"/>
              <a:t>You can see it more clear in the biological representation of the RNA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bases</a:t>
            </a:r>
            <a:r>
              <a:rPr lang="en-US" baseline="0" dirty="0" smtClean="0"/>
              <a:t> are matched if they have the same symbol and if their types match.</a:t>
            </a:r>
          </a:p>
          <a:p>
            <a:r>
              <a:rPr lang="en-US" baseline="0" dirty="0" smtClean="0"/>
              <a:t>For instance, these two Us are in the match because they are both single bases</a:t>
            </a:r>
          </a:p>
          <a:p>
            <a:r>
              <a:rPr lang="en-US" baseline="0" dirty="0" smtClean="0"/>
              <a:t>This two As are in the match because they are both left endpoints and they have a connected path going from this A jumping over to the U, continue to this U in its left and jumping to this A. </a:t>
            </a:r>
            <a:endParaRPr lang="he-IL" dirty="0" smtClean="0"/>
          </a:p>
          <a:p>
            <a:r>
              <a:rPr lang="en-US" dirty="0" smtClean="0"/>
              <a:t>The “type” of the bases in R1 and in R2 has to be</a:t>
            </a:r>
            <a:r>
              <a:rPr lang="en-US" baseline="0" dirty="0" smtClean="0"/>
              <a:t> the same:</a:t>
            </a:r>
          </a:p>
          <a:p>
            <a:r>
              <a:rPr lang="en-US" baseline="0" dirty="0" smtClean="0"/>
              <a:t>Meaning that if for instance G is a left endpoint in R1, it should be matched with a G base that is also a left endpoint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16</a:t>
            </a:fld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lets move on to the new stuff – we want to match patterns but without restricting the structures-</a:t>
            </a:r>
          </a:p>
          <a:p>
            <a:r>
              <a:rPr lang="en-US" baseline="0" dirty="0" smtClean="0"/>
              <a:t>For instance, in our algorithm we allow matching these two Gs:</a:t>
            </a:r>
            <a:endParaRPr lang="he-IL" dirty="0" smtClean="0"/>
          </a:p>
          <a:p>
            <a:r>
              <a:rPr lang="en-US" dirty="0" smtClean="0"/>
              <a:t>These</a:t>
            </a:r>
            <a:r>
              <a:rPr lang="en-US" baseline="0" dirty="0" smtClean="0"/>
              <a:t> two bases can now be matched: we can choose to ignore the base pair</a:t>
            </a:r>
          </a:p>
          <a:p>
            <a:r>
              <a:rPr lang="en-US" baseline="0" dirty="0" smtClean="0"/>
              <a:t>And match the bases as if they were both single bases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17</a:t>
            </a:fld>
            <a:endParaRPr lang="he-I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18</a:t>
            </a:fld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19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biological representation of an RNA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We use this representation – the arc annotated substring</a:t>
            </a:r>
            <a:endParaRPr lang="he-IL" dirty="0" smtClean="0"/>
          </a:p>
          <a:p>
            <a:r>
              <a:rPr lang="en-US" dirty="0" smtClean="0"/>
              <a:t>Every two subsequent </a:t>
            </a:r>
            <a:r>
              <a:rPr lang="en-US" baseline="0" dirty="0" smtClean="0"/>
              <a:t>bases are connected by a backbone connection</a:t>
            </a:r>
            <a:endParaRPr lang="he-IL" baseline="0" dirty="0" smtClean="0"/>
          </a:p>
          <a:p>
            <a:r>
              <a:rPr lang="en-US" baseline="0" dirty="0" smtClean="0"/>
              <a:t>We say that G and C are the endpoints of the base pair GC </a:t>
            </a:r>
          </a:p>
          <a:p>
            <a:r>
              <a:rPr lang="en-US" baseline="0" dirty="0" smtClean="0"/>
              <a:t>if a base in not an endpoint of any base pair, we call it a single base </a:t>
            </a:r>
          </a:p>
          <a:p>
            <a:r>
              <a:rPr lang="en-US" baseline="0" dirty="0" smtClean="0"/>
              <a:t>We will see </a:t>
            </a:r>
            <a:r>
              <a:rPr lang="en-US" baseline="0" dirty="0" err="1" smtClean="0"/>
              <a:t>athird</a:t>
            </a:r>
            <a:r>
              <a:rPr lang="en-US" baseline="0" dirty="0" smtClean="0"/>
              <a:t> representation in just a bit</a:t>
            </a:r>
            <a:endParaRPr lang="he-I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operation was not allowed in the tree edit distance algorithms that were mentioned before.</a:t>
            </a:r>
          </a:p>
          <a:p>
            <a:r>
              <a:rPr lang="en-US" baseline="0" dirty="0" smtClean="0"/>
              <a:t>If anyone here knows of an algorithm that did use this operation, I will be happy to hear about it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20</a:t>
            </a:fld>
            <a:endParaRPr lang="he-I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base pairs are</a:t>
            </a:r>
            <a:r>
              <a:rPr lang="en-US" baseline="0" dirty="0" smtClean="0"/>
              <a:t> optional, we can decide to break them and use the new single bases backbone connection only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21</a:t>
            </a:fld>
            <a:endParaRPr lang="he-I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22</a:t>
            </a:fld>
            <a:endParaRPr lang="he-I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23</a:t>
            </a:fld>
            <a:endParaRPr lang="he-I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24</a:t>
            </a:fld>
            <a:endParaRPr lang="he-I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note that the computation of the match inside the base</a:t>
            </a:r>
            <a:r>
              <a:rPr lang="en-US" baseline="0" dirty="0" smtClean="0"/>
              <a:t> pairs is computed going from both left to right and from right to left.</a:t>
            </a:r>
          </a:p>
          <a:p>
            <a:r>
              <a:rPr lang="en-US" baseline="0" dirty="0" smtClean="0"/>
              <a:t>For each two base pairs we compare their endpoints – if they mismatch then the match between them is zero</a:t>
            </a:r>
          </a:p>
          <a:p>
            <a:r>
              <a:rPr lang="en-US" baseline="0" dirty="0" smtClean="0"/>
              <a:t>But if they are equal it means that the matching pattern can start from the left endpoints and from the right endpoints of the base pairs </a:t>
            </a:r>
            <a:endParaRPr lang="he-IL" dirty="0" smtClean="0"/>
          </a:p>
          <a:p>
            <a:r>
              <a:rPr lang="en-US" dirty="0" smtClean="0"/>
              <a:t>These are two separate algorithms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25</a:t>
            </a:fld>
            <a:endParaRPr lang="he-I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start going from left</a:t>
            </a:r>
            <a:r>
              <a:rPr lang="en-US" baseline="0" dirty="0" smtClean="0"/>
              <a:t> to right, comparing only prefixes of the substrings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26</a:t>
            </a:fld>
            <a:endParaRPr lang="he-I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If S1(</a:t>
            </a:r>
            <a:r>
              <a:rPr lang="en-US" baseline="0" dirty="0" err="1" smtClean="0"/>
              <a:t>i</a:t>
            </a:r>
            <a:r>
              <a:rPr lang="en-US" baseline="0" dirty="0" smtClean="0"/>
              <a:t>) is equal to S2(j), and they are both the right endpoints of some base pairs</a:t>
            </a:r>
          </a:p>
          <a:p>
            <a:r>
              <a:rPr lang="en-US" baseline="0" dirty="0" smtClean="0"/>
              <a:t>We can “jump” over the base pairs and add their matching score to the prefixes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27</a:t>
            </a:fld>
            <a:endParaRPr lang="he-I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If the two bases are equal, we can add their matching score to the prefixes that were already computed</a:t>
            </a:r>
            <a:endParaRPr lang="he-IL" baseline="0" dirty="0" smtClean="0"/>
          </a:p>
          <a:p>
            <a:r>
              <a:rPr lang="en-US" baseline="0" dirty="0" smtClean="0"/>
              <a:t>You can see that in this case matching the single bases leads to arc breaking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28</a:t>
            </a:fld>
            <a:endParaRPr lang="he-I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Another operation is to delete the base from R1</a:t>
            </a:r>
          </a:p>
          <a:p>
            <a:r>
              <a:rPr lang="en-US" baseline="0" dirty="0" smtClean="0"/>
              <a:t>In this case, the single base in R1 is ignored, and the matching score is the one that was computed for the prefixes without it</a:t>
            </a:r>
            <a:endParaRPr lang="he-IL" baseline="0" dirty="0" smtClean="0"/>
          </a:p>
          <a:p>
            <a:r>
              <a:rPr lang="en-US" baseline="0" dirty="0" smtClean="0"/>
              <a:t>The last operation is delete from R2 which is symmetric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29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 two prefixes comparison we keep</a:t>
            </a:r>
            <a:r>
              <a:rPr lang="en-US" baseline="0" dirty="0" smtClean="0"/>
              <a:t> the maximal left to right score and the maximal right to left score</a:t>
            </a:r>
          </a:p>
          <a:p>
            <a:r>
              <a:rPr lang="en-US" baseline="0" dirty="0" smtClean="0"/>
              <a:t>In both scores we can match the bases by either treating them as single bases or base pair endpoints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30</a:t>
            </a:fld>
            <a:endParaRPr lang="he-I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31</a:t>
            </a:fld>
            <a:endParaRPr lang="he-I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If, for instance, we continue to the next prefix on our comparison, and the bases mismatch, the right to left matching is then equal to 0  </a:t>
            </a:r>
            <a:endParaRPr lang="he-IL" baseline="0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previous computations of the right to left matching is now ignored,</a:t>
            </a:r>
          </a:p>
          <a:p>
            <a:r>
              <a:rPr lang="en-US" baseline="0" dirty="0" smtClean="0"/>
              <a:t>Since there is no matching between the two rightmost bases – there is no valid exact pattern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32</a:t>
            </a:fld>
            <a:endParaRPr lang="he-I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050" dirty="0" smtClean="0"/>
              <a:t>The</a:t>
            </a:r>
            <a:r>
              <a:rPr lang="en-US" sz="1050" baseline="0" dirty="0" smtClean="0"/>
              <a:t> left to right matching is marked with pink,</a:t>
            </a:r>
          </a:p>
          <a:p>
            <a:pPr algn="r"/>
            <a:r>
              <a:rPr lang="en-US" sz="1050" baseline="0" dirty="0" smtClean="0"/>
              <a:t>And there is an overlap between it and the right to left matching</a:t>
            </a:r>
            <a:endParaRPr lang="he-IL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33</a:t>
            </a:fld>
            <a:endParaRPr lang="he-I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best score is sometimes a compromise</a:t>
            </a:r>
            <a:r>
              <a:rPr lang="en-US" baseline="0" dirty="0" smtClean="0"/>
              <a:t> between the right to left and the left to right scores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34</a:t>
            </a:fld>
            <a:endParaRPr lang="he-I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The algorithm computes for </a:t>
            </a:r>
            <a:r>
              <a:rPr lang="en-US" sz="2400" b="1" dirty="0" smtClean="0">
                <a:latin typeface="Calibri" pitchFamily="34" charset="0"/>
              </a:rPr>
              <a:t>each</a:t>
            </a:r>
            <a:r>
              <a:rPr lang="en-US" sz="2400" dirty="0" smtClean="0">
                <a:latin typeface="Calibri" pitchFamily="34" charset="0"/>
              </a:rPr>
              <a:t> combination of a base pair in R1 and a base pair in R2 the </a:t>
            </a:r>
            <a:r>
              <a:rPr lang="en-US" sz="2400" b="1" dirty="0" smtClean="0">
                <a:latin typeface="Calibri" pitchFamily="34" charset="0"/>
              </a:rPr>
              <a:t>maximal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matching</a:t>
            </a:r>
            <a:r>
              <a:rPr lang="en-US" sz="2400" dirty="0" smtClean="0">
                <a:latin typeface="Calibri" pitchFamily="34" charset="0"/>
              </a:rPr>
              <a:t> inside the base pairs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We only compute prefixes of the base pairs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Each matching between two substrings is the maximum between at most 4 expressions, each one computed in O(1) time</a:t>
            </a:r>
          </a:p>
          <a:p>
            <a:pPr algn="l" rtl="0"/>
            <a:r>
              <a:rPr lang="en-US" sz="2400" dirty="0" smtClean="0">
                <a:latin typeface="Calibri" pitchFamily="34" charset="0"/>
              </a:rPr>
              <a:t>There are O(n</a:t>
            </a:r>
            <a:r>
              <a:rPr lang="en-US" sz="2000" baseline="40000" dirty="0" smtClean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</a:rPr>
              <a:t>) prefixes for each RNA, thus the total number of operations is </a:t>
            </a:r>
            <a:r>
              <a:rPr lang="en-US" sz="2400" b="1" dirty="0" smtClean="0">
                <a:latin typeface="Calibri" pitchFamily="34" charset="0"/>
              </a:rPr>
              <a:t>O(n</a:t>
            </a:r>
            <a:r>
              <a:rPr lang="en-US" sz="2000" b="1" baseline="40000" dirty="0" smtClean="0">
                <a:latin typeface="Calibri" pitchFamily="34" charset="0"/>
              </a:rPr>
              <a:t>4</a:t>
            </a:r>
            <a:r>
              <a:rPr lang="en-US" sz="2400" b="1" dirty="0" smtClean="0">
                <a:latin typeface="Calibri" pitchFamily="34" charset="0"/>
              </a:rPr>
              <a:t>)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35</a:t>
            </a:fld>
            <a:endParaRPr lang="he-I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1200" dirty="0" smtClean="0">
                <a:latin typeface="Calibri" pitchFamily="34" charset="0"/>
                <a:cs typeface="Calibri" pitchFamily="34" charset="0"/>
              </a:rPr>
              <a:t>Computing the extensions to right is very simple:</a:t>
            </a:r>
          </a:p>
          <a:p>
            <a:pPr algn="l" rtl="0"/>
            <a:r>
              <a:rPr lang="en-US" sz="1200" dirty="0" smtClean="0">
                <a:latin typeface="Calibri" pitchFamily="34" charset="0"/>
                <a:cs typeface="Calibri" pitchFamily="34" charset="0"/>
              </a:rPr>
              <a:t>We start going from right to left and for each two bases we either match the base pairs that start at i</a:t>
            </a:r>
            <a:r>
              <a:rPr lang="en-US" sz="1200" baseline="0" dirty="0" smtClean="0">
                <a:latin typeface="Calibri" pitchFamily="34" charset="0"/>
                <a:cs typeface="Calibri" pitchFamily="34" charset="0"/>
              </a:rPr>
              <a:t> and j, or match </a:t>
            </a:r>
            <a:r>
              <a:rPr lang="en-US" sz="1200" baseline="0" dirty="0" err="1" smtClean="0">
                <a:latin typeface="Calibri" pitchFamily="34" charset="0"/>
                <a:cs typeface="Calibri" pitchFamily="34" charset="0"/>
              </a:rPr>
              <a:t>theem</a:t>
            </a:r>
            <a:r>
              <a:rPr lang="en-US" sz="1200" baseline="0" dirty="0" smtClean="0">
                <a:latin typeface="Calibri" pitchFamily="34" charset="0"/>
                <a:cs typeface="Calibri" pitchFamily="34" charset="0"/>
              </a:rPr>
              <a:t> as single bases. If the single bases mismatch we set the score to 0.</a:t>
            </a:r>
          </a:p>
          <a:p>
            <a:pPr algn="l" rtl="0"/>
            <a:r>
              <a:rPr lang="en-US" sz="1200" baseline="0" dirty="0" smtClean="0">
                <a:latin typeface="Calibri" pitchFamily="34" charset="0"/>
                <a:cs typeface="Calibri" pitchFamily="34" charset="0"/>
              </a:rPr>
              <a:t>This is a very simple algorithm and I will skip its explanation</a:t>
            </a:r>
          </a:p>
          <a:p>
            <a:pPr algn="l" rtl="0"/>
            <a:r>
              <a:rPr lang="en-US" sz="1200" baseline="0" dirty="0" smtClean="0">
                <a:latin typeface="Calibri" pitchFamily="34" charset="0"/>
                <a:cs typeface="Calibri" pitchFamily="34" charset="0"/>
              </a:rPr>
              <a:t>The total time complexity for computing the extensions is n square.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36</a:t>
            </a:fld>
            <a:endParaRPr lang="he-I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So, as you can see the bottle neck of this algorithm is the computation</a:t>
            </a:r>
            <a:r>
              <a:rPr lang="en-US" baseline="0" dirty="0" smtClean="0"/>
              <a:t> of the matching inside the base pairs, and I will now show you how we overcame this problem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37</a:t>
            </a:fld>
            <a:endParaRPr lang="he-I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mark each base pair as heavy or light</a:t>
            </a:r>
            <a:endParaRPr lang="he-IL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root is as light</a:t>
            </a:r>
            <a:endParaRPr lang="en-US" baseline="0" dirty="0"/>
          </a:p>
          <a:p>
            <a:r>
              <a:rPr lang="en-US" baseline="0" dirty="0" smtClean="0"/>
              <a:t>We mark its largest child base pair as heavy and continue recursively</a:t>
            </a:r>
          </a:p>
          <a:p>
            <a:r>
              <a:rPr lang="en-US" baseline="0" dirty="0" smtClean="0"/>
              <a:t>UA largest child base pair is GC, it is marked as heavy</a:t>
            </a:r>
          </a:p>
          <a:p>
            <a:r>
              <a:rPr lang="en-US" baseline="0" dirty="0" smtClean="0"/>
              <a:t>Whenever there’s a tie, we break it arbitrarily</a:t>
            </a:r>
          </a:p>
          <a:p>
            <a:r>
              <a:rPr lang="en-US" baseline="0" dirty="0" smtClean="0"/>
              <a:t>Notice that now each light base pair starts a heavy path route </a:t>
            </a:r>
            <a:endParaRPr lang="he-IL" baseline="0" dirty="0" smtClean="0"/>
          </a:p>
          <a:p>
            <a:endParaRPr lang="he-I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38</a:t>
            </a:fld>
            <a:endParaRPr lang="he-I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start</a:t>
            </a:r>
            <a:r>
              <a:rPr lang="en-US" baseline="0" dirty="0" smtClean="0"/>
              <a:t> with the heavy child base pair substring and extend it to the left</a:t>
            </a:r>
          </a:p>
          <a:p>
            <a:r>
              <a:rPr lang="en-US" baseline="0" dirty="0" smtClean="0"/>
              <a:t>Until we reach the left endpoint of the base pair</a:t>
            </a:r>
          </a:p>
          <a:p>
            <a:r>
              <a:rPr lang="en-US" baseline="0" dirty="0" smtClean="0"/>
              <a:t>We continue extending the substring to the right until we reach each right endpoint</a:t>
            </a:r>
          </a:p>
          <a:p>
            <a:r>
              <a:rPr lang="en-US" dirty="0" smtClean="0"/>
              <a:t>You can observe</a:t>
            </a:r>
            <a:r>
              <a:rPr lang="en-US" baseline="0" dirty="0" smtClean="0"/>
              <a:t> that each special substring is associated with one base that is either its rightmost or leftmost base:</a:t>
            </a:r>
          </a:p>
          <a:p>
            <a:r>
              <a:rPr lang="en-US" baseline="0" dirty="0" smtClean="0"/>
              <a:t>For instance, </a:t>
            </a:r>
            <a:r>
              <a:rPr lang="en-US" baseline="0" dirty="0" err="1" smtClean="0"/>
              <a:t>thie</a:t>
            </a:r>
            <a:r>
              <a:rPr lang="en-US" baseline="0" dirty="0" smtClean="0"/>
              <a:t> second substring, is associated to this U as its leftmost base</a:t>
            </a:r>
          </a:p>
          <a:p>
            <a:r>
              <a:rPr lang="en-US" baseline="0" dirty="0" smtClean="0"/>
              <a:t>The last special substring is associated with the rightmost base G</a:t>
            </a:r>
          </a:p>
          <a:p>
            <a:r>
              <a:rPr lang="en-US" baseline="0" dirty="0" smtClean="0"/>
              <a:t>Thus, the total number of special substrings defined per each base pair is exactly its size minus the size of its heavy child base pair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39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base pair is presented by an arc between its two endpoints</a:t>
            </a:r>
          </a:p>
          <a:p>
            <a:r>
              <a:rPr lang="en-US" baseline="0" dirty="0" smtClean="0"/>
              <a:t>A base pair is an internal node if it contains bases in it (and then it is a leaf)</a:t>
            </a:r>
          </a:p>
          <a:p>
            <a:r>
              <a:rPr lang="en-US" baseline="0" dirty="0" smtClean="0"/>
              <a:t>Single bases are leaves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40</a:t>
            </a:fld>
            <a:endParaRPr lang="he-I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suffixes</a:t>
            </a:r>
            <a:r>
              <a:rPr lang="en-US" baseline="0" dirty="0" smtClean="0"/>
              <a:t> version we compare the leftmost base of R1 with the leftmost base of 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41</a:t>
            </a:fld>
            <a:endParaRPr lang="he-I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42</a:t>
            </a:fld>
            <a:endParaRPr lang="he-I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select the base pair with the largest root to be the dominant</a:t>
            </a:r>
            <a:r>
              <a:rPr lang="en-US" baseline="0" dirty="0" smtClean="0"/>
              <a:t> base pair</a:t>
            </a:r>
            <a:endParaRPr lang="he-IL" baseline="0" dirty="0" smtClean="0"/>
          </a:p>
          <a:p>
            <a:r>
              <a:rPr lang="en-US" baseline="0" dirty="0" smtClean="0"/>
              <a:t>For instance, when we compare 4 and C base pairs, we compare the sizes of their ancestor light base pair</a:t>
            </a:r>
          </a:p>
          <a:p>
            <a:r>
              <a:rPr lang="en-US" baseline="0" dirty="0" smtClean="0"/>
              <a:t>The one with the largest light base pair is chosen to be the dominant base pair.</a:t>
            </a:r>
          </a:p>
          <a:p>
            <a:r>
              <a:rPr lang="en-US" baseline="0" dirty="0" smtClean="0"/>
              <a:t>In this case 4 is the dominant.</a:t>
            </a:r>
            <a:endParaRPr lang="he-IL" dirty="0" smtClean="0"/>
          </a:p>
          <a:p>
            <a:r>
              <a:rPr lang="en-US" dirty="0" smtClean="0"/>
              <a:t>(the size of 1 is 24 and the size of B is only 9)</a:t>
            </a:r>
            <a:endParaRPr lang="he-IL" dirty="0" smtClean="0"/>
          </a:p>
          <a:p>
            <a:r>
              <a:rPr lang="en-US" dirty="0" smtClean="0"/>
              <a:t>Another</a:t>
            </a:r>
            <a:r>
              <a:rPr lang="en-US" baseline="0" dirty="0" smtClean="0"/>
              <a:t> example is the comparison between 2 and D</a:t>
            </a:r>
          </a:p>
          <a:p>
            <a:r>
              <a:rPr lang="en-US" baseline="0" dirty="0" smtClean="0"/>
              <a:t>Now we compare the size of 2 (which is 8) and the size of A (which is 22)</a:t>
            </a:r>
          </a:p>
          <a:p>
            <a:r>
              <a:rPr lang="en-US" baseline="0" dirty="0" smtClean="0"/>
              <a:t>In this case, the winner is D and the special substrings will be decided by it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43</a:t>
            </a:fld>
            <a:endParaRPr lang="he-I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intuition</a:t>
            </a:r>
            <a:r>
              <a:rPr lang="en-US" baseline="0" dirty="0" smtClean="0"/>
              <a:t> behind it is that always select the relatively smaller base pair to be the one that pays O(n^2) and the larger to pay only O(n^3logn)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44</a:t>
            </a:fld>
            <a:endParaRPr lang="he-I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45</a:t>
            </a:fld>
            <a:endParaRPr lang="he-I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46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activity and functionality of RNA</a:t>
            </a:r>
            <a:r>
              <a:rPr lang="en-US" baseline="0" dirty="0" smtClean="0"/>
              <a:t> is determined mostly by its secondary (and </a:t>
            </a:r>
            <a:r>
              <a:rPr lang="en-US" baseline="0" dirty="0" err="1" smtClean="0"/>
              <a:t>teritrary</a:t>
            </a:r>
            <a:r>
              <a:rPr lang="en-US" baseline="0" dirty="0" smtClean="0"/>
              <a:t>) structure</a:t>
            </a:r>
            <a:endParaRPr lang="he-IL" baseline="0" dirty="0" smtClean="0"/>
          </a:p>
          <a:p>
            <a:r>
              <a:rPr lang="en-US" baseline="0" dirty="0" smtClean="0"/>
              <a:t>Furthermore, the secondary structure is usually much more preserved during evolution than its sequence</a:t>
            </a:r>
            <a:endParaRPr lang="he-IL" baseline="0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Thus, analyzing and comparing the secondary structures of given RNAs plays a very important role in the RNA research</a:t>
            </a:r>
            <a:endParaRPr lang="he-IL" sz="1200" dirty="0" smtClean="0">
              <a:latin typeface="Calibri" pitchFamily="34" charset="0"/>
            </a:endParaRP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structure, there are no rules at all, and we will no deal with this structure in this paper…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But, we will</a:t>
            </a:r>
            <a:r>
              <a:rPr lang="en-US" baseline="0" dirty="0" smtClean="0"/>
              <a:t> deal with bounded unlimited structure, which means that each base can be…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0654-27B6-480F-A247-CEC4E0100CFF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457200"/>
            <a:ext cx="20764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769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767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40767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30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E230EE9A-C761-4610-9A81-B14F281F3FDB}" type="datetimeFigureOut">
              <a:rPr lang="he-IL" smtClean="0"/>
              <a:pPr/>
              <a:t>ט"ו/תמוז/תשע"ב</a:t>
            </a:fld>
            <a:endParaRPr lang="he-I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019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smtClean="0">
                <a:latin typeface="+mn-lt"/>
              </a:defRPr>
            </a:lvl1pPr>
          </a:lstStyle>
          <a:p>
            <a:endParaRPr lang="he-I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019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latin typeface="+mn-lt"/>
              </a:defRPr>
            </a:lvl1pPr>
          </a:lstStyle>
          <a:p>
            <a:fld id="{48F7F32B-5AE0-4683-B39F-B05B044A1EE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457200" y="457200"/>
            <a:ext cx="8305800" cy="59436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 Antiqua" pitchFamily="18" charset="0"/>
          <a:cs typeface="Times New Roman" pitchFamily="18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 Antiqua" pitchFamily="18" charset="0"/>
          <a:cs typeface="Times New Roman" pitchFamily="18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 Antiqua" pitchFamily="18" charset="0"/>
          <a:cs typeface="Times New Roman" pitchFamily="18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 Antiqua" pitchFamily="18" charset="0"/>
          <a:cs typeface="Times New Roman" pitchFamily="18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 Antiqua" pitchFamily="18" charset="0"/>
          <a:cs typeface="Times New Roman" pitchFamily="18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 Antiqua" pitchFamily="18" charset="0"/>
          <a:cs typeface="Times New Roman" pitchFamily="18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 Antiqua" pitchFamily="18" charset="0"/>
          <a:cs typeface="Times New Roman" pitchFamily="18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Book Antiqua" pitchFamily="18" charset="0"/>
          <a:cs typeface="Times New Roman" pitchFamily="18" charset="0"/>
        </a:defRPr>
      </a:lvl9pPr>
    </p:titleStyle>
    <p:bodyStyle>
      <a:lvl1pPr marL="533400" indent="-533400" algn="r" rtl="1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r" rtl="1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295400" indent="-381000" algn="r" rtl="1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714500" indent="-342900" algn="r" rtl="1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209800" indent="-381000" algn="r" rtl="1" eaLnBrk="1" fontAlgn="base" hangingPunct="1">
        <a:spcBef>
          <a:spcPct val="20000"/>
        </a:spcBef>
        <a:spcAft>
          <a:spcPct val="0"/>
        </a:spcAft>
        <a:buSzPct val="70000"/>
        <a:defRPr sz="2000">
          <a:solidFill>
            <a:srgbClr val="0000FF"/>
          </a:solidFill>
          <a:latin typeface="Verdana" pitchFamily="34" charset="0"/>
          <a:cs typeface="+mn-cs"/>
        </a:defRPr>
      </a:lvl5pPr>
      <a:lvl6pPr marL="2667000" indent="-381000" algn="r" rtl="1" eaLnBrk="1" fontAlgn="base" hangingPunct="1">
        <a:spcBef>
          <a:spcPct val="20000"/>
        </a:spcBef>
        <a:spcAft>
          <a:spcPct val="0"/>
        </a:spcAft>
        <a:buSzPct val="70000"/>
        <a:defRPr sz="2000">
          <a:solidFill>
            <a:srgbClr val="0000FF"/>
          </a:solidFill>
          <a:latin typeface="Verdana" pitchFamily="34" charset="0"/>
          <a:cs typeface="+mn-cs"/>
        </a:defRPr>
      </a:lvl6pPr>
      <a:lvl7pPr marL="3124200" indent="-381000" algn="r" rtl="1" eaLnBrk="1" fontAlgn="base" hangingPunct="1">
        <a:spcBef>
          <a:spcPct val="20000"/>
        </a:spcBef>
        <a:spcAft>
          <a:spcPct val="0"/>
        </a:spcAft>
        <a:buSzPct val="70000"/>
        <a:defRPr sz="2000">
          <a:solidFill>
            <a:srgbClr val="0000FF"/>
          </a:solidFill>
          <a:latin typeface="Verdana" pitchFamily="34" charset="0"/>
          <a:cs typeface="+mn-cs"/>
        </a:defRPr>
      </a:lvl7pPr>
      <a:lvl8pPr marL="3581400" indent="-381000" algn="r" rtl="1" eaLnBrk="1" fontAlgn="base" hangingPunct="1">
        <a:spcBef>
          <a:spcPct val="20000"/>
        </a:spcBef>
        <a:spcAft>
          <a:spcPct val="0"/>
        </a:spcAft>
        <a:buSzPct val="70000"/>
        <a:defRPr sz="2000">
          <a:solidFill>
            <a:srgbClr val="0000FF"/>
          </a:solidFill>
          <a:latin typeface="Verdana" pitchFamily="34" charset="0"/>
          <a:cs typeface="+mn-cs"/>
        </a:defRPr>
      </a:lvl8pPr>
      <a:lvl9pPr marL="4038600" indent="-381000" algn="r" rtl="1" eaLnBrk="1" fontAlgn="base" hangingPunct="1">
        <a:spcBef>
          <a:spcPct val="20000"/>
        </a:spcBef>
        <a:spcAft>
          <a:spcPct val="0"/>
        </a:spcAft>
        <a:buSzPct val="70000"/>
        <a:defRPr sz="2000">
          <a:solidFill>
            <a:srgbClr val="0000FF"/>
          </a:solidFill>
          <a:latin typeface="Verdana" pitchFamily="34" charset="0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544615"/>
          </a:xfrm>
        </p:spPr>
        <p:txBody>
          <a:bodyPr/>
          <a:lstStyle/>
          <a:p>
            <a:pPr rtl="0"/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Local Exact Pattern Matching </a:t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</a:b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for Non-fixed </a:t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</a:b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RNA Structures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/>
            </a:r>
            <a:b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</a:b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/>
            </a:r>
            <a:b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</a:b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Mika </a:t>
            </a:r>
            <a:r>
              <a:rPr lang="en-US" sz="3600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Amit</a:t>
            </a:r>
            <a:r>
              <a:rPr lang="en-US" sz="3600" b="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,</a:t>
            </a: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 </a:t>
            </a:r>
            <a:r>
              <a:rPr lang="en-US" sz="3600" b="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Rolf </a:t>
            </a:r>
            <a:r>
              <a:rPr lang="en-US" sz="3600" b="0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Backofen</a:t>
            </a:r>
            <a:r>
              <a:rPr lang="en-US" sz="3600" b="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, Steffen </a:t>
            </a:r>
            <a:r>
              <a:rPr lang="en-US" sz="3600" b="0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Heyne</a:t>
            </a:r>
            <a:r>
              <a:rPr lang="en-US" sz="3600" b="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, Gad M. Landau, Mathias </a:t>
            </a:r>
            <a:r>
              <a:rPr lang="en-US" sz="3600" b="0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Mohl</a:t>
            </a:r>
            <a:r>
              <a:rPr lang="en-US" sz="3600" b="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, Christina </a:t>
            </a:r>
            <a:r>
              <a:rPr lang="en-US" sz="3600" b="0" dirty="0" err="1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Schmiedl</a:t>
            </a:r>
            <a:r>
              <a:rPr lang="en-US" sz="3600" b="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, Sebastian Will</a:t>
            </a:r>
            <a:endParaRPr lang="he-IL" sz="3600" b="0" dirty="0">
              <a:solidFill>
                <a:schemeClr val="accent4">
                  <a:lumMod val="75000"/>
                </a:schemeClr>
              </a:solidFill>
              <a:latin typeface="Calibri" pitchFamily="34" charset="0"/>
              <a:ea typeface="Batang" pitchFamily="18" charset="-127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RNA Similarity Algorithms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Many algorithms for finding similarity between RNA molecules use tree similarity algorithms</a:t>
            </a:r>
            <a:endParaRPr lang="he-IL" sz="2400" dirty="0" smtClean="0">
              <a:latin typeface="Calibri" pitchFamily="34" charset="0"/>
            </a:endParaRPr>
          </a:p>
        </p:txBody>
      </p:sp>
      <p:grpSp>
        <p:nvGrpSpPr>
          <p:cNvPr id="2" name="קבוצה 188"/>
          <p:cNvGrpSpPr/>
          <p:nvPr/>
        </p:nvGrpSpPr>
        <p:grpSpPr>
          <a:xfrm>
            <a:off x="611560" y="2636912"/>
            <a:ext cx="4303104" cy="2991861"/>
            <a:chOff x="700944" y="3356992"/>
            <a:chExt cx="4303104" cy="2991861"/>
          </a:xfrm>
        </p:grpSpPr>
        <p:sp>
          <p:nvSpPr>
            <p:cNvPr id="190" name="אליפסה 189"/>
            <p:cNvSpPr/>
            <p:nvPr/>
          </p:nvSpPr>
          <p:spPr>
            <a:xfrm>
              <a:off x="2627784" y="3356992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91" name="מחבר ישר 190"/>
            <p:cNvCxnSpPr>
              <a:stCxn id="190" idx="4"/>
              <a:endCxn id="192" idx="0"/>
            </p:cNvCxnSpPr>
            <p:nvPr/>
          </p:nvCxnSpPr>
          <p:spPr>
            <a:xfrm>
              <a:off x="2807465" y="3696228"/>
              <a:ext cx="0" cy="1136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אליפסה 191"/>
            <p:cNvSpPr/>
            <p:nvPr/>
          </p:nvSpPr>
          <p:spPr>
            <a:xfrm>
              <a:off x="2627784" y="3809844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3" name="אליפסה 192"/>
            <p:cNvSpPr/>
            <p:nvPr/>
          </p:nvSpPr>
          <p:spPr>
            <a:xfrm>
              <a:off x="1403648" y="4241892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4" name="אליפסה 193"/>
            <p:cNvSpPr/>
            <p:nvPr/>
          </p:nvSpPr>
          <p:spPr>
            <a:xfrm>
              <a:off x="1404326" y="46739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5" name="אליפסה 194"/>
            <p:cNvSpPr/>
            <p:nvPr/>
          </p:nvSpPr>
          <p:spPr>
            <a:xfrm>
              <a:off x="1403648" y="5105988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6" name="אליפסה 195"/>
            <p:cNvSpPr/>
            <p:nvPr/>
          </p:nvSpPr>
          <p:spPr>
            <a:xfrm>
              <a:off x="1403648" y="55892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7" name="אליפסה 196"/>
            <p:cNvSpPr/>
            <p:nvPr/>
          </p:nvSpPr>
          <p:spPr>
            <a:xfrm>
              <a:off x="700944" y="6093296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8" name="אליפסה 197"/>
            <p:cNvSpPr/>
            <p:nvPr/>
          </p:nvSpPr>
          <p:spPr>
            <a:xfrm>
              <a:off x="130432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9" name="אליפסה 198"/>
            <p:cNvSpPr/>
            <p:nvPr/>
          </p:nvSpPr>
          <p:spPr>
            <a:xfrm>
              <a:off x="988976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0" name="אליפסה 199"/>
            <p:cNvSpPr/>
            <p:nvPr/>
          </p:nvSpPr>
          <p:spPr>
            <a:xfrm>
              <a:off x="1592356" y="609329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1" name="אליפסה 200"/>
            <p:cNvSpPr/>
            <p:nvPr/>
          </p:nvSpPr>
          <p:spPr>
            <a:xfrm>
              <a:off x="2168420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2" name="אליפסה 201"/>
            <p:cNvSpPr/>
            <p:nvPr/>
          </p:nvSpPr>
          <p:spPr>
            <a:xfrm>
              <a:off x="1880388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3" name="אליפסה 202"/>
            <p:cNvSpPr/>
            <p:nvPr/>
          </p:nvSpPr>
          <p:spPr>
            <a:xfrm>
              <a:off x="2627784" y="4241892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4" name="אליפסה 203"/>
            <p:cNvSpPr/>
            <p:nvPr/>
          </p:nvSpPr>
          <p:spPr>
            <a:xfrm>
              <a:off x="2627784" y="46739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5" name="אליפסה 204"/>
            <p:cNvSpPr/>
            <p:nvPr/>
          </p:nvSpPr>
          <p:spPr>
            <a:xfrm>
              <a:off x="2627784" y="5105988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6" name="אליפסה 205"/>
            <p:cNvSpPr/>
            <p:nvPr/>
          </p:nvSpPr>
          <p:spPr>
            <a:xfrm>
              <a:off x="3996614" y="4262696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7" name="אליפסה 206"/>
            <p:cNvSpPr/>
            <p:nvPr/>
          </p:nvSpPr>
          <p:spPr>
            <a:xfrm>
              <a:off x="3996614" y="4694744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8" name="אליפסה 207"/>
            <p:cNvSpPr/>
            <p:nvPr/>
          </p:nvSpPr>
          <p:spPr>
            <a:xfrm>
              <a:off x="3996614" y="5105988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09" name="מחבר ישר 208"/>
            <p:cNvCxnSpPr>
              <a:stCxn id="192" idx="2"/>
              <a:endCxn id="193" idx="0"/>
            </p:cNvCxnSpPr>
            <p:nvPr/>
          </p:nvCxnSpPr>
          <p:spPr>
            <a:xfrm flipH="1">
              <a:off x="1583329" y="3979462"/>
              <a:ext cx="1044455" cy="26243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מחבר ישר 209"/>
            <p:cNvCxnSpPr>
              <a:stCxn id="192" idx="4"/>
              <a:endCxn id="203" idx="0"/>
            </p:cNvCxnSpPr>
            <p:nvPr/>
          </p:nvCxnSpPr>
          <p:spPr>
            <a:xfrm>
              <a:off x="2807465" y="4149080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מחבר ישר 210"/>
            <p:cNvCxnSpPr>
              <a:stCxn id="192" idx="6"/>
              <a:endCxn id="206" idx="0"/>
            </p:cNvCxnSpPr>
            <p:nvPr/>
          </p:nvCxnSpPr>
          <p:spPr>
            <a:xfrm>
              <a:off x="2987146" y="3979462"/>
              <a:ext cx="1189149" cy="283234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מחבר ישר 211"/>
            <p:cNvCxnSpPr>
              <a:stCxn id="193" idx="4"/>
              <a:endCxn id="194" idx="0"/>
            </p:cNvCxnSpPr>
            <p:nvPr/>
          </p:nvCxnSpPr>
          <p:spPr>
            <a:xfrm>
              <a:off x="1583329" y="4581128"/>
              <a:ext cx="678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מחבר ישר 212"/>
            <p:cNvCxnSpPr>
              <a:stCxn id="203" idx="4"/>
              <a:endCxn id="204" idx="0"/>
            </p:cNvCxnSpPr>
            <p:nvPr/>
          </p:nvCxnSpPr>
          <p:spPr>
            <a:xfrm>
              <a:off x="2807465" y="4581128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מחבר ישר 213"/>
            <p:cNvCxnSpPr>
              <a:stCxn id="206" idx="4"/>
              <a:endCxn id="207" idx="0"/>
            </p:cNvCxnSpPr>
            <p:nvPr/>
          </p:nvCxnSpPr>
          <p:spPr>
            <a:xfrm>
              <a:off x="4176295" y="4601932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מחבר ישר 214"/>
            <p:cNvCxnSpPr>
              <a:stCxn id="207" idx="4"/>
              <a:endCxn id="208" idx="0"/>
            </p:cNvCxnSpPr>
            <p:nvPr/>
          </p:nvCxnSpPr>
          <p:spPr>
            <a:xfrm>
              <a:off x="4176295" y="5033980"/>
              <a:ext cx="0" cy="7200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מחבר ישר 215"/>
            <p:cNvCxnSpPr>
              <a:stCxn id="204" idx="4"/>
              <a:endCxn id="205" idx="0"/>
            </p:cNvCxnSpPr>
            <p:nvPr/>
          </p:nvCxnSpPr>
          <p:spPr>
            <a:xfrm>
              <a:off x="2807465" y="5013176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מחבר ישר 216"/>
            <p:cNvCxnSpPr>
              <a:stCxn id="194" idx="4"/>
              <a:endCxn id="195" idx="0"/>
            </p:cNvCxnSpPr>
            <p:nvPr/>
          </p:nvCxnSpPr>
          <p:spPr>
            <a:xfrm flipH="1">
              <a:off x="1583329" y="5013176"/>
              <a:ext cx="678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מחבר ישר 217"/>
            <p:cNvCxnSpPr>
              <a:stCxn id="195" idx="4"/>
              <a:endCxn id="196" idx="0"/>
            </p:cNvCxnSpPr>
            <p:nvPr/>
          </p:nvCxnSpPr>
          <p:spPr>
            <a:xfrm>
              <a:off x="1583329" y="5445224"/>
              <a:ext cx="0" cy="1440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מחבר ישר 218"/>
            <p:cNvCxnSpPr>
              <a:stCxn id="208" idx="4"/>
              <a:endCxn id="238" idx="0"/>
            </p:cNvCxnSpPr>
            <p:nvPr/>
          </p:nvCxnSpPr>
          <p:spPr>
            <a:xfrm flipH="1">
              <a:off x="4175617" y="5445224"/>
              <a:ext cx="678" cy="1440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מחבר ישר 219"/>
            <p:cNvCxnSpPr>
              <a:stCxn id="201" idx="0"/>
              <a:endCxn id="196" idx="6"/>
            </p:cNvCxnSpPr>
            <p:nvPr/>
          </p:nvCxnSpPr>
          <p:spPr>
            <a:xfrm flipH="1" flipV="1">
              <a:off x="1763010" y="5758858"/>
              <a:ext cx="527080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מחבר ישר 220"/>
            <p:cNvCxnSpPr>
              <a:stCxn id="202" idx="0"/>
              <a:endCxn id="196" idx="5"/>
            </p:cNvCxnSpPr>
            <p:nvPr/>
          </p:nvCxnSpPr>
          <p:spPr>
            <a:xfrm flipH="1" flipV="1">
              <a:off x="1710383" y="5878796"/>
              <a:ext cx="291675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מחבר ישר 221"/>
            <p:cNvCxnSpPr>
              <a:stCxn id="200" idx="0"/>
              <a:endCxn id="196" idx="4"/>
            </p:cNvCxnSpPr>
            <p:nvPr/>
          </p:nvCxnSpPr>
          <p:spPr>
            <a:xfrm flipH="1" flipV="1">
              <a:off x="1583329" y="5928476"/>
              <a:ext cx="130697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מחבר ישר 222"/>
            <p:cNvCxnSpPr>
              <a:stCxn id="196" idx="4"/>
              <a:endCxn id="198" idx="0"/>
            </p:cNvCxnSpPr>
            <p:nvPr/>
          </p:nvCxnSpPr>
          <p:spPr>
            <a:xfrm flipH="1">
              <a:off x="1425994" y="5928476"/>
              <a:ext cx="157335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מחבר ישר 223"/>
            <p:cNvCxnSpPr>
              <a:stCxn id="196" idx="3"/>
              <a:endCxn id="199" idx="0"/>
            </p:cNvCxnSpPr>
            <p:nvPr/>
          </p:nvCxnSpPr>
          <p:spPr>
            <a:xfrm flipH="1">
              <a:off x="1110646" y="5878796"/>
              <a:ext cx="345629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מחבר ישר 224"/>
            <p:cNvCxnSpPr>
              <a:stCxn id="196" idx="2"/>
              <a:endCxn id="197" idx="0"/>
            </p:cNvCxnSpPr>
            <p:nvPr/>
          </p:nvCxnSpPr>
          <p:spPr>
            <a:xfrm flipH="1">
              <a:off x="822614" y="5758858"/>
              <a:ext cx="581034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אליפסה 225"/>
            <p:cNvSpPr/>
            <p:nvPr/>
          </p:nvSpPr>
          <p:spPr>
            <a:xfrm>
              <a:off x="3203848" y="562171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7" name="אליפסה 226"/>
            <p:cNvSpPr/>
            <p:nvPr/>
          </p:nvSpPr>
          <p:spPr>
            <a:xfrm>
              <a:off x="2051720" y="562171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8" name="אליפסה 227"/>
            <p:cNvSpPr/>
            <p:nvPr/>
          </p:nvSpPr>
          <p:spPr>
            <a:xfrm>
              <a:off x="3491880" y="5621715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9" name="אליפסה 228"/>
            <p:cNvSpPr/>
            <p:nvPr/>
          </p:nvSpPr>
          <p:spPr>
            <a:xfrm>
              <a:off x="2339752" y="5621715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0" name="אליפסה 229"/>
            <p:cNvSpPr/>
            <p:nvPr/>
          </p:nvSpPr>
          <p:spPr>
            <a:xfrm>
              <a:off x="2915816" y="562171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1" name="אליפסה 230"/>
            <p:cNvSpPr/>
            <p:nvPr/>
          </p:nvSpPr>
          <p:spPr>
            <a:xfrm>
              <a:off x="2627784" y="5621715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32" name="מחבר ישר 231"/>
            <p:cNvCxnSpPr>
              <a:stCxn id="228" idx="0"/>
              <a:endCxn id="205" idx="6"/>
            </p:cNvCxnSpPr>
            <p:nvPr/>
          </p:nvCxnSpPr>
          <p:spPr>
            <a:xfrm flipH="1" flipV="1">
              <a:off x="2987146" y="5275606"/>
              <a:ext cx="626404" cy="3461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מחבר ישר 232"/>
            <p:cNvCxnSpPr>
              <a:stCxn id="226" idx="0"/>
              <a:endCxn id="205" idx="5"/>
            </p:cNvCxnSpPr>
            <p:nvPr/>
          </p:nvCxnSpPr>
          <p:spPr>
            <a:xfrm flipH="1" flipV="1">
              <a:off x="2934519" y="5395544"/>
              <a:ext cx="390999" cy="22617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מחבר ישר 233"/>
            <p:cNvCxnSpPr>
              <a:stCxn id="230" idx="0"/>
              <a:endCxn id="205" idx="4"/>
            </p:cNvCxnSpPr>
            <p:nvPr/>
          </p:nvCxnSpPr>
          <p:spPr>
            <a:xfrm flipH="1" flipV="1">
              <a:off x="2807465" y="5445224"/>
              <a:ext cx="230021" cy="17649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מחבר ישר 234"/>
            <p:cNvCxnSpPr>
              <a:stCxn id="231" idx="0"/>
              <a:endCxn id="205" idx="4"/>
            </p:cNvCxnSpPr>
            <p:nvPr/>
          </p:nvCxnSpPr>
          <p:spPr>
            <a:xfrm flipV="1">
              <a:off x="2749454" y="5445224"/>
              <a:ext cx="58011" cy="17649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מחבר ישר 235"/>
            <p:cNvCxnSpPr>
              <a:stCxn id="229" idx="0"/>
              <a:endCxn id="205" idx="3"/>
            </p:cNvCxnSpPr>
            <p:nvPr/>
          </p:nvCxnSpPr>
          <p:spPr>
            <a:xfrm flipV="1">
              <a:off x="2461422" y="5395544"/>
              <a:ext cx="218989" cy="22617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מחבר ישר 236"/>
            <p:cNvCxnSpPr>
              <a:stCxn id="227" idx="0"/>
              <a:endCxn id="205" idx="2"/>
            </p:cNvCxnSpPr>
            <p:nvPr/>
          </p:nvCxnSpPr>
          <p:spPr>
            <a:xfrm flipV="1">
              <a:off x="2173390" y="5275606"/>
              <a:ext cx="454394" cy="3461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אליפסה 237"/>
            <p:cNvSpPr/>
            <p:nvPr/>
          </p:nvSpPr>
          <p:spPr>
            <a:xfrm>
              <a:off x="3995936" y="55892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9" name="אליפסה 238"/>
            <p:cNvSpPr/>
            <p:nvPr/>
          </p:nvSpPr>
          <p:spPr>
            <a:xfrm>
              <a:off x="3293232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0" name="אליפסה 239"/>
            <p:cNvSpPr/>
            <p:nvPr/>
          </p:nvSpPr>
          <p:spPr>
            <a:xfrm>
              <a:off x="3896612" y="609329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1" name="אליפסה 240"/>
            <p:cNvSpPr/>
            <p:nvPr/>
          </p:nvSpPr>
          <p:spPr>
            <a:xfrm>
              <a:off x="358126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2" name="אליפסה 241"/>
            <p:cNvSpPr/>
            <p:nvPr/>
          </p:nvSpPr>
          <p:spPr>
            <a:xfrm>
              <a:off x="418464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3" name="אליפסה 242"/>
            <p:cNvSpPr/>
            <p:nvPr/>
          </p:nvSpPr>
          <p:spPr>
            <a:xfrm>
              <a:off x="4760708" y="6093296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4" name="אליפסה 243"/>
            <p:cNvSpPr/>
            <p:nvPr/>
          </p:nvSpPr>
          <p:spPr>
            <a:xfrm>
              <a:off x="4472676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45" name="מחבר ישר 244"/>
            <p:cNvCxnSpPr>
              <a:stCxn id="243" idx="0"/>
            </p:cNvCxnSpPr>
            <p:nvPr/>
          </p:nvCxnSpPr>
          <p:spPr>
            <a:xfrm flipH="1" flipV="1">
              <a:off x="4355298" y="5758858"/>
              <a:ext cx="527080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מחבר ישר 245"/>
            <p:cNvCxnSpPr>
              <a:stCxn id="244" idx="0"/>
            </p:cNvCxnSpPr>
            <p:nvPr/>
          </p:nvCxnSpPr>
          <p:spPr>
            <a:xfrm flipH="1" flipV="1">
              <a:off x="4302671" y="5878796"/>
              <a:ext cx="291675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מחבר ישר 246"/>
            <p:cNvCxnSpPr>
              <a:stCxn id="242" idx="0"/>
            </p:cNvCxnSpPr>
            <p:nvPr/>
          </p:nvCxnSpPr>
          <p:spPr>
            <a:xfrm flipH="1" flipV="1">
              <a:off x="4175617" y="5928476"/>
              <a:ext cx="130697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מחבר ישר 247"/>
            <p:cNvCxnSpPr>
              <a:stCxn id="238" idx="4"/>
              <a:endCxn id="240" idx="0"/>
            </p:cNvCxnSpPr>
            <p:nvPr/>
          </p:nvCxnSpPr>
          <p:spPr>
            <a:xfrm flipH="1">
              <a:off x="4018282" y="5928476"/>
              <a:ext cx="157335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מחבר ישר 248"/>
            <p:cNvCxnSpPr>
              <a:stCxn id="238" idx="3"/>
              <a:endCxn id="241" idx="0"/>
            </p:cNvCxnSpPr>
            <p:nvPr/>
          </p:nvCxnSpPr>
          <p:spPr>
            <a:xfrm flipH="1">
              <a:off x="3702934" y="5878796"/>
              <a:ext cx="345629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מחבר ישר 249"/>
            <p:cNvCxnSpPr>
              <a:stCxn id="238" idx="2"/>
              <a:endCxn id="239" idx="0"/>
            </p:cNvCxnSpPr>
            <p:nvPr/>
          </p:nvCxnSpPr>
          <p:spPr>
            <a:xfrm flipH="1">
              <a:off x="3414902" y="5758858"/>
              <a:ext cx="581034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TextBox 143"/>
          <p:cNvSpPr txBox="1"/>
          <p:nvPr/>
        </p:nvSpPr>
        <p:spPr>
          <a:xfrm>
            <a:off x="5004048" y="2492896"/>
            <a:ext cx="3960440" cy="37240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Tree Edit Distance: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Tai (’79) O(n</a:t>
            </a:r>
            <a:r>
              <a:rPr lang="en-US" sz="2000" baseline="40000" dirty="0" smtClean="0">
                <a:latin typeface="Calibri" pitchFamily="34" charset="0"/>
                <a:cs typeface="Calibri" pitchFamily="34" charset="0"/>
              </a:rPr>
              <a:t>6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Zhang &amp;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Shasha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(‘89) O(n</a:t>
            </a:r>
            <a:r>
              <a:rPr lang="en-US" sz="2000" baseline="40000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Klein (‘98) O(n</a:t>
            </a:r>
            <a:r>
              <a:rPr lang="en-US" sz="2000" baseline="40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logn)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Ma et al. (‘99) O(n</a:t>
            </a:r>
            <a:r>
              <a:rPr lang="en-US" sz="2000" baseline="40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logn)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Demaine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et al. (‘07) O(n</a:t>
            </a:r>
            <a:r>
              <a:rPr lang="en-US" sz="2000" baseline="40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l" rtl="0">
              <a:buFont typeface="Arial" pitchFamily="34" charset="0"/>
              <a:buChar char="•"/>
            </a:pPr>
            <a:endParaRPr lang="he-IL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RNA Similarity Algorithms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Many algorithms for finding similarity between RNA molecules use tree similarity algorithms</a:t>
            </a:r>
            <a:endParaRPr lang="he-IL" sz="2400" dirty="0" smtClean="0">
              <a:latin typeface="Calibri" pitchFamily="34" charset="0"/>
            </a:endParaRPr>
          </a:p>
        </p:txBody>
      </p:sp>
      <p:grpSp>
        <p:nvGrpSpPr>
          <p:cNvPr id="2" name="קבוצה 188"/>
          <p:cNvGrpSpPr/>
          <p:nvPr/>
        </p:nvGrpSpPr>
        <p:grpSpPr>
          <a:xfrm>
            <a:off x="611560" y="2636912"/>
            <a:ext cx="4303104" cy="2991861"/>
            <a:chOff x="700944" y="3356992"/>
            <a:chExt cx="4303104" cy="2991861"/>
          </a:xfrm>
        </p:grpSpPr>
        <p:sp>
          <p:nvSpPr>
            <p:cNvPr id="190" name="אליפסה 189"/>
            <p:cNvSpPr/>
            <p:nvPr/>
          </p:nvSpPr>
          <p:spPr>
            <a:xfrm>
              <a:off x="2627784" y="3356992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91" name="מחבר ישר 190"/>
            <p:cNvCxnSpPr>
              <a:stCxn id="190" idx="4"/>
              <a:endCxn id="192" idx="0"/>
            </p:cNvCxnSpPr>
            <p:nvPr/>
          </p:nvCxnSpPr>
          <p:spPr>
            <a:xfrm>
              <a:off x="2807465" y="3696228"/>
              <a:ext cx="0" cy="1136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אליפסה 191"/>
            <p:cNvSpPr/>
            <p:nvPr/>
          </p:nvSpPr>
          <p:spPr>
            <a:xfrm>
              <a:off x="2627784" y="3809844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3" name="אליפסה 192"/>
            <p:cNvSpPr/>
            <p:nvPr/>
          </p:nvSpPr>
          <p:spPr>
            <a:xfrm>
              <a:off x="1403648" y="4241892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4" name="אליפסה 193"/>
            <p:cNvSpPr/>
            <p:nvPr/>
          </p:nvSpPr>
          <p:spPr>
            <a:xfrm>
              <a:off x="1404326" y="46739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5" name="אליפסה 194"/>
            <p:cNvSpPr/>
            <p:nvPr/>
          </p:nvSpPr>
          <p:spPr>
            <a:xfrm>
              <a:off x="1403648" y="5105988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6" name="אליפסה 195"/>
            <p:cNvSpPr/>
            <p:nvPr/>
          </p:nvSpPr>
          <p:spPr>
            <a:xfrm>
              <a:off x="1403648" y="55892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7" name="אליפסה 196"/>
            <p:cNvSpPr/>
            <p:nvPr/>
          </p:nvSpPr>
          <p:spPr>
            <a:xfrm>
              <a:off x="700944" y="6093296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8" name="אליפסה 197"/>
            <p:cNvSpPr/>
            <p:nvPr/>
          </p:nvSpPr>
          <p:spPr>
            <a:xfrm>
              <a:off x="130432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9" name="אליפסה 198"/>
            <p:cNvSpPr/>
            <p:nvPr/>
          </p:nvSpPr>
          <p:spPr>
            <a:xfrm>
              <a:off x="988976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0" name="אליפסה 199"/>
            <p:cNvSpPr/>
            <p:nvPr/>
          </p:nvSpPr>
          <p:spPr>
            <a:xfrm>
              <a:off x="1592356" y="609329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1" name="אליפסה 200"/>
            <p:cNvSpPr/>
            <p:nvPr/>
          </p:nvSpPr>
          <p:spPr>
            <a:xfrm>
              <a:off x="2168420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2" name="אליפסה 201"/>
            <p:cNvSpPr/>
            <p:nvPr/>
          </p:nvSpPr>
          <p:spPr>
            <a:xfrm>
              <a:off x="1880388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3" name="אליפסה 202"/>
            <p:cNvSpPr/>
            <p:nvPr/>
          </p:nvSpPr>
          <p:spPr>
            <a:xfrm>
              <a:off x="2627784" y="4241892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4" name="אליפסה 203"/>
            <p:cNvSpPr/>
            <p:nvPr/>
          </p:nvSpPr>
          <p:spPr>
            <a:xfrm>
              <a:off x="2627784" y="46739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5" name="אליפסה 204"/>
            <p:cNvSpPr/>
            <p:nvPr/>
          </p:nvSpPr>
          <p:spPr>
            <a:xfrm>
              <a:off x="2627784" y="5105988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6" name="אליפסה 205"/>
            <p:cNvSpPr/>
            <p:nvPr/>
          </p:nvSpPr>
          <p:spPr>
            <a:xfrm>
              <a:off x="3996614" y="4262696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7" name="אליפסה 206"/>
            <p:cNvSpPr/>
            <p:nvPr/>
          </p:nvSpPr>
          <p:spPr>
            <a:xfrm>
              <a:off x="3996614" y="4694744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8" name="אליפסה 207"/>
            <p:cNvSpPr/>
            <p:nvPr/>
          </p:nvSpPr>
          <p:spPr>
            <a:xfrm>
              <a:off x="3996614" y="5105988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09" name="מחבר ישר 208"/>
            <p:cNvCxnSpPr>
              <a:stCxn id="192" idx="2"/>
              <a:endCxn id="193" idx="0"/>
            </p:cNvCxnSpPr>
            <p:nvPr/>
          </p:nvCxnSpPr>
          <p:spPr>
            <a:xfrm flipH="1">
              <a:off x="1583329" y="3979462"/>
              <a:ext cx="1044455" cy="26243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מחבר ישר 209"/>
            <p:cNvCxnSpPr>
              <a:stCxn id="192" idx="4"/>
              <a:endCxn id="203" idx="0"/>
            </p:cNvCxnSpPr>
            <p:nvPr/>
          </p:nvCxnSpPr>
          <p:spPr>
            <a:xfrm>
              <a:off x="2807465" y="4149080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מחבר ישר 210"/>
            <p:cNvCxnSpPr>
              <a:stCxn id="192" idx="6"/>
              <a:endCxn id="206" idx="0"/>
            </p:cNvCxnSpPr>
            <p:nvPr/>
          </p:nvCxnSpPr>
          <p:spPr>
            <a:xfrm>
              <a:off x="2987146" y="3979462"/>
              <a:ext cx="1189149" cy="283234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מחבר ישר 211"/>
            <p:cNvCxnSpPr>
              <a:stCxn id="193" idx="4"/>
              <a:endCxn id="194" idx="0"/>
            </p:cNvCxnSpPr>
            <p:nvPr/>
          </p:nvCxnSpPr>
          <p:spPr>
            <a:xfrm>
              <a:off x="1583329" y="4581128"/>
              <a:ext cx="678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מחבר ישר 212"/>
            <p:cNvCxnSpPr>
              <a:stCxn id="203" idx="4"/>
              <a:endCxn id="204" idx="0"/>
            </p:cNvCxnSpPr>
            <p:nvPr/>
          </p:nvCxnSpPr>
          <p:spPr>
            <a:xfrm>
              <a:off x="2807465" y="4581128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מחבר ישר 213"/>
            <p:cNvCxnSpPr>
              <a:stCxn id="206" idx="4"/>
              <a:endCxn id="207" idx="0"/>
            </p:cNvCxnSpPr>
            <p:nvPr/>
          </p:nvCxnSpPr>
          <p:spPr>
            <a:xfrm>
              <a:off x="4176295" y="4601932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מחבר ישר 214"/>
            <p:cNvCxnSpPr>
              <a:stCxn id="207" idx="4"/>
              <a:endCxn id="208" idx="0"/>
            </p:cNvCxnSpPr>
            <p:nvPr/>
          </p:nvCxnSpPr>
          <p:spPr>
            <a:xfrm>
              <a:off x="4176295" y="5033980"/>
              <a:ext cx="0" cy="7200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מחבר ישר 215"/>
            <p:cNvCxnSpPr>
              <a:stCxn id="204" idx="4"/>
              <a:endCxn id="205" idx="0"/>
            </p:cNvCxnSpPr>
            <p:nvPr/>
          </p:nvCxnSpPr>
          <p:spPr>
            <a:xfrm>
              <a:off x="2807465" y="5013176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מחבר ישר 216"/>
            <p:cNvCxnSpPr>
              <a:stCxn id="194" idx="4"/>
              <a:endCxn id="195" idx="0"/>
            </p:cNvCxnSpPr>
            <p:nvPr/>
          </p:nvCxnSpPr>
          <p:spPr>
            <a:xfrm flipH="1">
              <a:off x="1583329" y="5013176"/>
              <a:ext cx="678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מחבר ישר 217"/>
            <p:cNvCxnSpPr>
              <a:stCxn id="195" idx="4"/>
              <a:endCxn id="196" idx="0"/>
            </p:cNvCxnSpPr>
            <p:nvPr/>
          </p:nvCxnSpPr>
          <p:spPr>
            <a:xfrm>
              <a:off x="1583329" y="5445224"/>
              <a:ext cx="0" cy="1440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מחבר ישר 218"/>
            <p:cNvCxnSpPr>
              <a:stCxn id="208" idx="4"/>
              <a:endCxn id="238" idx="0"/>
            </p:cNvCxnSpPr>
            <p:nvPr/>
          </p:nvCxnSpPr>
          <p:spPr>
            <a:xfrm flipH="1">
              <a:off x="4175617" y="5445224"/>
              <a:ext cx="678" cy="1440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מחבר ישר 219"/>
            <p:cNvCxnSpPr>
              <a:stCxn id="201" idx="0"/>
              <a:endCxn id="196" idx="6"/>
            </p:cNvCxnSpPr>
            <p:nvPr/>
          </p:nvCxnSpPr>
          <p:spPr>
            <a:xfrm flipH="1" flipV="1">
              <a:off x="1763010" y="5758858"/>
              <a:ext cx="527080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מחבר ישר 220"/>
            <p:cNvCxnSpPr>
              <a:stCxn id="202" idx="0"/>
              <a:endCxn id="196" idx="5"/>
            </p:cNvCxnSpPr>
            <p:nvPr/>
          </p:nvCxnSpPr>
          <p:spPr>
            <a:xfrm flipH="1" flipV="1">
              <a:off x="1710383" y="5878796"/>
              <a:ext cx="291675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מחבר ישר 221"/>
            <p:cNvCxnSpPr>
              <a:stCxn id="200" idx="0"/>
              <a:endCxn id="196" idx="4"/>
            </p:cNvCxnSpPr>
            <p:nvPr/>
          </p:nvCxnSpPr>
          <p:spPr>
            <a:xfrm flipH="1" flipV="1">
              <a:off x="1583329" y="5928476"/>
              <a:ext cx="130697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מחבר ישר 222"/>
            <p:cNvCxnSpPr>
              <a:stCxn id="196" idx="4"/>
              <a:endCxn id="198" idx="0"/>
            </p:cNvCxnSpPr>
            <p:nvPr/>
          </p:nvCxnSpPr>
          <p:spPr>
            <a:xfrm flipH="1">
              <a:off x="1425994" y="5928476"/>
              <a:ext cx="157335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מחבר ישר 223"/>
            <p:cNvCxnSpPr>
              <a:stCxn id="196" idx="3"/>
              <a:endCxn id="199" idx="0"/>
            </p:cNvCxnSpPr>
            <p:nvPr/>
          </p:nvCxnSpPr>
          <p:spPr>
            <a:xfrm flipH="1">
              <a:off x="1110646" y="5878796"/>
              <a:ext cx="345629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מחבר ישר 224"/>
            <p:cNvCxnSpPr>
              <a:stCxn id="196" idx="2"/>
              <a:endCxn id="197" idx="0"/>
            </p:cNvCxnSpPr>
            <p:nvPr/>
          </p:nvCxnSpPr>
          <p:spPr>
            <a:xfrm flipH="1">
              <a:off x="822614" y="5758858"/>
              <a:ext cx="581034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אליפסה 225"/>
            <p:cNvSpPr/>
            <p:nvPr/>
          </p:nvSpPr>
          <p:spPr>
            <a:xfrm>
              <a:off x="3203848" y="562171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7" name="אליפסה 226"/>
            <p:cNvSpPr/>
            <p:nvPr/>
          </p:nvSpPr>
          <p:spPr>
            <a:xfrm>
              <a:off x="2051720" y="562171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8" name="אליפסה 227"/>
            <p:cNvSpPr/>
            <p:nvPr/>
          </p:nvSpPr>
          <p:spPr>
            <a:xfrm>
              <a:off x="3491880" y="5621715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9" name="אליפסה 228"/>
            <p:cNvSpPr/>
            <p:nvPr/>
          </p:nvSpPr>
          <p:spPr>
            <a:xfrm>
              <a:off x="2339752" y="5621715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0" name="אליפסה 229"/>
            <p:cNvSpPr/>
            <p:nvPr/>
          </p:nvSpPr>
          <p:spPr>
            <a:xfrm>
              <a:off x="2915816" y="562171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1" name="אליפסה 230"/>
            <p:cNvSpPr/>
            <p:nvPr/>
          </p:nvSpPr>
          <p:spPr>
            <a:xfrm>
              <a:off x="2627784" y="5621715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32" name="מחבר ישר 231"/>
            <p:cNvCxnSpPr>
              <a:stCxn id="228" idx="0"/>
              <a:endCxn id="205" idx="6"/>
            </p:cNvCxnSpPr>
            <p:nvPr/>
          </p:nvCxnSpPr>
          <p:spPr>
            <a:xfrm flipH="1" flipV="1">
              <a:off x="2987146" y="5275606"/>
              <a:ext cx="626404" cy="3461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מחבר ישר 232"/>
            <p:cNvCxnSpPr>
              <a:stCxn id="226" idx="0"/>
              <a:endCxn id="205" idx="5"/>
            </p:cNvCxnSpPr>
            <p:nvPr/>
          </p:nvCxnSpPr>
          <p:spPr>
            <a:xfrm flipH="1" flipV="1">
              <a:off x="2934519" y="5395544"/>
              <a:ext cx="390999" cy="22617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מחבר ישר 233"/>
            <p:cNvCxnSpPr>
              <a:stCxn id="230" idx="0"/>
              <a:endCxn id="205" idx="4"/>
            </p:cNvCxnSpPr>
            <p:nvPr/>
          </p:nvCxnSpPr>
          <p:spPr>
            <a:xfrm flipH="1" flipV="1">
              <a:off x="2807465" y="5445224"/>
              <a:ext cx="230021" cy="17649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מחבר ישר 234"/>
            <p:cNvCxnSpPr>
              <a:stCxn id="231" idx="0"/>
              <a:endCxn id="205" idx="4"/>
            </p:cNvCxnSpPr>
            <p:nvPr/>
          </p:nvCxnSpPr>
          <p:spPr>
            <a:xfrm flipV="1">
              <a:off x="2749454" y="5445224"/>
              <a:ext cx="58011" cy="17649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מחבר ישר 235"/>
            <p:cNvCxnSpPr>
              <a:stCxn id="229" idx="0"/>
              <a:endCxn id="205" idx="3"/>
            </p:cNvCxnSpPr>
            <p:nvPr/>
          </p:nvCxnSpPr>
          <p:spPr>
            <a:xfrm flipV="1">
              <a:off x="2461422" y="5395544"/>
              <a:ext cx="218989" cy="22617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מחבר ישר 236"/>
            <p:cNvCxnSpPr>
              <a:stCxn id="227" idx="0"/>
              <a:endCxn id="205" idx="2"/>
            </p:cNvCxnSpPr>
            <p:nvPr/>
          </p:nvCxnSpPr>
          <p:spPr>
            <a:xfrm flipV="1">
              <a:off x="2173390" y="5275606"/>
              <a:ext cx="454394" cy="3461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אליפסה 237"/>
            <p:cNvSpPr/>
            <p:nvPr/>
          </p:nvSpPr>
          <p:spPr>
            <a:xfrm>
              <a:off x="3995936" y="55892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9" name="אליפסה 238"/>
            <p:cNvSpPr/>
            <p:nvPr/>
          </p:nvSpPr>
          <p:spPr>
            <a:xfrm>
              <a:off x="3293232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0" name="אליפסה 239"/>
            <p:cNvSpPr/>
            <p:nvPr/>
          </p:nvSpPr>
          <p:spPr>
            <a:xfrm>
              <a:off x="3896612" y="609329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1" name="אליפסה 240"/>
            <p:cNvSpPr/>
            <p:nvPr/>
          </p:nvSpPr>
          <p:spPr>
            <a:xfrm>
              <a:off x="358126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2" name="אליפסה 241"/>
            <p:cNvSpPr/>
            <p:nvPr/>
          </p:nvSpPr>
          <p:spPr>
            <a:xfrm>
              <a:off x="418464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3" name="אליפסה 242"/>
            <p:cNvSpPr/>
            <p:nvPr/>
          </p:nvSpPr>
          <p:spPr>
            <a:xfrm>
              <a:off x="4760708" y="6093296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4" name="אליפסה 243"/>
            <p:cNvSpPr/>
            <p:nvPr/>
          </p:nvSpPr>
          <p:spPr>
            <a:xfrm>
              <a:off x="4472676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45" name="מחבר ישר 244"/>
            <p:cNvCxnSpPr>
              <a:stCxn id="243" idx="0"/>
            </p:cNvCxnSpPr>
            <p:nvPr/>
          </p:nvCxnSpPr>
          <p:spPr>
            <a:xfrm flipH="1" flipV="1">
              <a:off x="4355298" y="5758858"/>
              <a:ext cx="527080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מחבר ישר 245"/>
            <p:cNvCxnSpPr>
              <a:stCxn id="244" idx="0"/>
            </p:cNvCxnSpPr>
            <p:nvPr/>
          </p:nvCxnSpPr>
          <p:spPr>
            <a:xfrm flipH="1" flipV="1">
              <a:off x="4302671" y="5878796"/>
              <a:ext cx="291675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מחבר ישר 246"/>
            <p:cNvCxnSpPr>
              <a:stCxn id="242" idx="0"/>
            </p:cNvCxnSpPr>
            <p:nvPr/>
          </p:nvCxnSpPr>
          <p:spPr>
            <a:xfrm flipH="1" flipV="1">
              <a:off x="4175617" y="5928476"/>
              <a:ext cx="130697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מחבר ישר 247"/>
            <p:cNvCxnSpPr>
              <a:stCxn id="238" idx="4"/>
              <a:endCxn id="240" idx="0"/>
            </p:cNvCxnSpPr>
            <p:nvPr/>
          </p:nvCxnSpPr>
          <p:spPr>
            <a:xfrm flipH="1">
              <a:off x="4018282" y="5928476"/>
              <a:ext cx="157335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מחבר ישר 248"/>
            <p:cNvCxnSpPr>
              <a:stCxn id="238" idx="3"/>
              <a:endCxn id="241" idx="0"/>
            </p:cNvCxnSpPr>
            <p:nvPr/>
          </p:nvCxnSpPr>
          <p:spPr>
            <a:xfrm flipH="1">
              <a:off x="3702934" y="5878796"/>
              <a:ext cx="345629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מחבר ישר 249"/>
            <p:cNvCxnSpPr>
              <a:stCxn id="238" idx="2"/>
              <a:endCxn id="239" idx="0"/>
            </p:cNvCxnSpPr>
            <p:nvPr/>
          </p:nvCxnSpPr>
          <p:spPr>
            <a:xfrm flipH="1">
              <a:off x="3414902" y="5758858"/>
              <a:ext cx="581034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TextBox 143"/>
          <p:cNvSpPr txBox="1"/>
          <p:nvPr/>
        </p:nvSpPr>
        <p:spPr>
          <a:xfrm>
            <a:off x="5004048" y="2492896"/>
            <a:ext cx="396044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Tree Alignment: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Jiang et al. (’95)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Schirmer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&amp;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Giegerich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(‘11)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Backofen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et al. (‘07)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Mohl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et al. (’09)</a:t>
            </a:r>
          </a:p>
          <a:p>
            <a:pPr algn="l" rtl="0">
              <a:buFont typeface="Arial" pitchFamily="34" charset="0"/>
              <a:buChar char="•"/>
            </a:pPr>
            <a:endParaRPr lang="he-IL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RNA Similarity Algorithms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Many algorithms for finding similarity between RNA molecules use tree similarity algorithms</a:t>
            </a:r>
            <a:endParaRPr lang="he-IL" sz="2400" dirty="0" smtClean="0">
              <a:latin typeface="Calibri" pitchFamily="34" charset="0"/>
            </a:endParaRPr>
          </a:p>
        </p:txBody>
      </p:sp>
      <p:grpSp>
        <p:nvGrpSpPr>
          <p:cNvPr id="2" name="קבוצה 188"/>
          <p:cNvGrpSpPr/>
          <p:nvPr/>
        </p:nvGrpSpPr>
        <p:grpSpPr>
          <a:xfrm>
            <a:off x="611560" y="2636912"/>
            <a:ext cx="4303104" cy="2991861"/>
            <a:chOff x="700944" y="3356992"/>
            <a:chExt cx="4303104" cy="2991861"/>
          </a:xfrm>
        </p:grpSpPr>
        <p:sp>
          <p:nvSpPr>
            <p:cNvPr id="190" name="אליפסה 189"/>
            <p:cNvSpPr/>
            <p:nvPr/>
          </p:nvSpPr>
          <p:spPr>
            <a:xfrm>
              <a:off x="2627784" y="3356992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91" name="מחבר ישר 190"/>
            <p:cNvCxnSpPr>
              <a:stCxn id="190" idx="4"/>
              <a:endCxn id="192" idx="0"/>
            </p:cNvCxnSpPr>
            <p:nvPr/>
          </p:nvCxnSpPr>
          <p:spPr>
            <a:xfrm>
              <a:off x="2807465" y="3696228"/>
              <a:ext cx="0" cy="1136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אליפסה 191"/>
            <p:cNvSpPr/>
            <p:nvPr/>
          </p:nvSpPr>
          <p:spPr>
            <a:xfrm>
              <a:off x="2627784" y="3809844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3" name="אליפסה 192"/>
            <p:cNvSpPr/>
            <p:nvPr/>
          </p:nvSpPr>
          <p:spPr>
            <a:xfrm>
              <a:off x="1403648" y="4241892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4" name="אליפסה 193"/>
            <p:cNvSpPr/>
            <p:nvPr/>
          </p:nvSpPr>
          <p:spPr>
            <a:xfrm>
              <a:off x="1404326" y="46739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5" name="אליפסה 194"/>
            <p:cNvSpPr/>
            <p:nvPr/>
          </p:nvSpPr>
          <p:spPr>
            <a:xfrm>
              <a:off x="1403648" y="5105988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6" name="אליפסה 195"/>
            <p:cNvSpPr/>
            <p:nvPr/>
          </p:nvSpPr>
          <p:spPr>
            <a:xfrm>
              <a:off x="1403648" y="55892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7" name="אליפסה 196"/>
            <p:cNvSpPr/>
            <p:nvPr/>
          </p:nvSpPr>
          <p:spPr>
            <a:xfrm>
              <a:off x="700944" y="6093296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8" name="אליפסה 197"/>
            <p:cNvSpPr/>
            <p:nvPr/>
          </p:nvSpPr>
          <p:spPr>
            <a:xfrm>
              <a:off x="130432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9" name="אליפסה 198"/>
            <p:cNvSpPr/>
            <p:nvPr/>
          </p:nvSpPr>
          <p:spPr>
            <a:xfrm>
              <a:off x="988976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0" name="אליפסה 199"/>
            <p:cNvSpPr/>
            <p:nvPr/>
          </p:nvSpPr>
          <p:spPr>
            <a:xfrm>
              <a:off x="1592356" y="609329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1" name="אליפסה 200"/>
            <p:cNvSpPr/>
            <p:nvPr/>
          </p:nvSpPr>
          <p:spPr>
            <a:xfrm>
              <a:off x="2168420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2" name="אליפסה 201"/>
            <p:cNvSpPr/>
            <p:nvPr/>
          </p:nvSpPr>
          <p:spPr>
            <a:xfrm>
              <a:off x="1880388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3" name="אליפסה 202"/>
            <p:cNvSpPr/>
            <p:nvPr/>
          </p:nvSpPr>
          <p:spPr>
            <a:xfrm>
              <a:off x="2627784" y="4241892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4" name="אליפסה 203"/>
            <p:cNvSpPr/>
            <p:nvPr/>
          </p:nvSpPr>
          <p:spPr>
            <a:xfrm>
              <a:off x="2627784" y="46739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5" name="אליפסה 204"/>
            <p:cNvSpPr/>
            <p:nvPr/>
          </p:nvSpPr>
          <p:spPr>
            <a:xfrm>
              <a:off x="2627784" y="5105988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6" name="אליפסה 205"/>
            <p:cNvSpPr/>
            <p:nvPr/>
          </p:nvSpPr>
          <p:spPr>
            <a:xfrm>
              <a:off x="3996614" y="4262696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7" name="אליפסה 206"/>
            <p:cNvSpPr/>
            <p:nvPr/>
          </p:nvSpPr>
          <p:spPr>
            <a:xfrm>
              <a:off x="3996614" y="4694744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8" name="אליפסה 207"/>
            <p:cNvSpPr/>
            <p:nvPr/>
          </p:nvSpPr>
          <p:spPr>
            <a:xfrm>
              <a:off x="3996614" y="5105988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09" name="מחבר ישר 208"/>
            <p:cNvCxnSpPr>
              <a:stCxn id="192" idx="2"/>
              <a:endCxn id="193" idx="0"/>
            </p:cNvCxnSpPr>
            <p:nvPr/>
          </p:nvCxnSpPr>
          <p:spPr>
            <a:xfrm flipH="1">
              <a:off x="1583329" y="3979462"/>
              <a:ext cx="1044455" cy="26243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מחבר ישר 209"/>
            <p:cNvCxnSpPr>
              <a:stCxn id="192" idx="4"/>
              <a:endCxn id="203" idx="0"/>
            </p:cNvCxnSpPr>
            <p:nvPr/>
          </p:nvCxnSpPr>
          <p:spPr>
            <a:xfrm>
              <a:off x="2807465" y="4149080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מחבר ישר 210"/>
            <p:cNvCxnSpPr>
              <a:stCxn id="192" idx="6"/>
              <a:endCxn id="206" idx="0"/>
            </p:cNvCxnSpPr>
            <p:nvPr/>
          </p:nvCxnSpPr>
          <p:spPr>
            <a:xfrm>
              <a:off x="2987146" y="3979462"/>
              <a:ext cx="1189149" cy="283234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מחבר ישר 211"/>
            <p:cNvCxnSpPr>
              <a:stCxn id="193" idx="4"/>
              <a:endCxn id="194" idx="0"/>
            </p:cNvCxnSpPr>
            <p:nvPr/>
          </p:nvCxnSpPr>
          <p:spPr>
            <a:xfrm>
              <a:off x="1583329" y="4581128"/>
              <a:ext cx="678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מחבר ישר 212"/>
            <p:cNvCxnSpPr>
              <a:stCxn id="203" idx="4"/>
              <a:endCxn id="204" idx="0"/>
            </p:cNvCxnSpPr>
            <p:nvPr/>
          </p:nvCxnSpPr>
          <p:spPr>
            <a:xfrm>
              <a:off x="2807465" y="4581128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מחבר ישר 213"/>
            <p:cNvCxnSpPr>
              <a:stCxn id="206" idx="4"/>
              <a:endCxn id="207" idx="0"/>
            </p:cNvCxnSpPr>
            <p:nvPr/>
          </p:nvCxnSpPr>
          <p:spPr>
            <a:xfrm>
              <a:off x="4176295" y="4601932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מחבר ישר 214"/>
            <p:cNvCxnSpPr>
              <a:stCxn id="207" idx="4"/>
              <a:endCxn id="208" idx="0"/>
            </p:cNvCxnSpPr>
            <p:nvPr/>
          </p:nvCxnSpPr>
          <p:spPr>
            <a:xfrm>
              <a:off x="4176295" y="5033980"/>
              <a:ext cx="0" cy="7200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מחבר ישר 215"/>
            <p:cNvCxnSpPr>
              <a:stCxn id="204" idx="4"/>
              <a:endCxn id="205" idx="0"/>
            </p:cNvCxnSpPr>
            <p:nvPr/>
          </p:nvCxnSpPr>
          <p:spPr>
            <a:xfrm>
              <a:off x="2807465" y="5013176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מחבר ישר 216"/>
            <p:cNvCxnSpPr>
              <a:stCxn id="194" idx="4"/>
              <a:endCxn id="195" idx="0"/>
            </p:cNvCxnSpPr>
            <p:nvPr/>
          </p:nvCxnSpPr>
          <p:spPr>
            <a:xfrm flipH="1">
              <a:off x="1583329" y="5013176"/>
              <a:ext cx="678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מחבר ישר 217"/>
            <p:cNvCxnSpPr>
              <a:stCxn id="195" idx="4"/>
              <a:endCxn id="196" idx="0"/>
            </p:cNvCxnSpPr>
            <p:nvPr/>
          </p:nvCxnSpPr>
          <p:spPr>
            <a:xfrm>
              <a:off x="1583329" y="5445224"/>
              <a:ext cx="0" cy="1440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מחבר ישר 218"/>
            <p:cNvCxnSpPr>
              <a:stCxn id="208" idx="4"/>
              <a:endCxn id="238" idx="0"/>
            </p:cNvCxnSpPr>
            <p:nvPr/>
          </p:nvCxnSpPr>
          <p:spPr>
            <a:xfrm flipH="1">
              <a:off x="4175617" y="5445224"/>
              <a:ext cx="678" cy="1440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מחבר ישר 219"/>
            <p:cNvCxnSpPr>
              <a:stCxn id="201" idx="0"/>
              <a:endCxn id="196" idx="6"/>
            </p:cNvCxnSpPr>
            <p:nvPr/>
          </p:nvCxnSpPr>
          <p:spPr>
            <a:xfrm flipH="1" flipV="1">
              <a:off x="1763010" y="5758858"/>
              <a:ext cx="527080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מחבר ישר 220"/>
            <p:cNvCxnSpPr>
              <a:stCxn id="202" idx="0"/>
              <a:endCxn id="196" idx="5"/>
            </p:cNvCxnSpPr>
            <p:nvPr/>
          </p:nvCxnSpPr>
          <p:spPr>
            <a:xfrm flipH="1" flipV="1">
              <a:off x="1710383" y="5878796"/>
              <a:ext cx="291675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מחבר ישר 221"/>
            <p:cNvCxnSpPr>
              <a:stCxn id="200" idx="0"/>
              <a:endCxn id="196" idx="4"/>
            </p:cNvCxnSpPr>
            <p:nvPr/>
          </p:nvCxnSpPr>
          <p:spPr>
            <a:xfrm flipH="1" flipV="1">
              <a:off x="1583329" y="5928476"/>
              <a:ext cx="130697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מחבר ישר 222"/>
            <p:cNvCxnSpPr>
              <a:stCxn id="196" idx="4"/>
              <a:endCxn id="198" idx="0"/>
            </p:cNvCxnSpPr>
            <p:nvPr/>
          </p:nvCxnSpPr>
          <p:spPr>
            <a:xfrm flipH="1">
              <a:off x="1425994" y="5928476"/>
              <a:ext cx="157335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מחבר ישר 223"/>
            <p:cNvCxnSpPr>
              <a:stCxn id="196" idx="3"/>
              <a:endCxn id="199" idx="0"/>
            </p:cNvCxnSpPr>
            <p:nvPr/>
          </p:nvCxnSpPr>
          <p:spPr>
            <a:xfrm flipH="1">
              <a:off x="1110646" y="5878796"/>
              <a:ext cx="345629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מחבר ישר 224"/>
            <p:cNvCxnSpPr>
              <a:stCxn id="196" idx="2"/>
              <a:endCxn id="197" idx="0"/>
            </p:cNvCxnSpPr>
            <p:nvPr/>
          </p:nvCxnSpPr>
          <p:spPr>
            <a:xfrm flipH="1">
              <a:off x="822614" y="5758858"/>
              <a:ext cx="581034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אליפסה 225"/>
            <p:cNvSpPr/>
            <p:nvPr/>
          </p:nvSpPr>
          <p:spPr>
            <a:xfrm>
              <a:off x="3203848" y="562171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7" name="אליפסה 226"/>
            <p:cNvSpPr/>
            <p:nvPr/>
          </p:nvSpPr>
          <p:spPr>
            <a:xfrm>
              <a:off x="2051720" y="562171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8" name="אליפסה 227"/>
            <p:cNvSpPr/>
            <p:nvPr/>
          </p:nvSpPr>
          <p:spPr>
            <a:xfrm>
              <a:off x="3491880" y="5621715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9" name="אליפסה 228"/>
            <p:cNvSpPr/>
            <p:nvPr/>
          </p:nvSpPr>
          <p:spPr>
            <a:xfrm>
              <a:off x="2339752" y="5621715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0" name="אליפסה 229"/>
            <p:cNvSpPr/>
            <p:nvPr/>
          </p:nvSpPr>
          <p:spPr>
            <a:xfrm>
              <a:off x="2915816" y="562171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1" name="אליפסה 230"/>
            <p:cNvSpPr/>
            <p:nvPr/>
          </p:nvSpPr>
          <p:spPr>
            <a:xfrm>
              <a:off x="2627784" y="5621715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32" name="מחבר ישר 231"/>
            <p:cNvCxnSpPr>
              <a:stCxn id="228" idx="0"/>
              <a:endCxn id="205" idx="6"/>
            </p:cNvCxnSpPr>
            <p:nvPr/>
          </p:nvCxnSpPr>
          <p:spPr>
            <a:xfrm flipH="1" flipV="1">
              <a:off x="2987146" y="5275606"/>
              <a:ext cx="626404" cy="3461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מחבר ישר 232"/>
            <p:cNvCxnSpPr>
              <a:stCxn id="226" idx="0"/>
              <a:endCxn id="205" idx="5"/>
            </p:cNvCxnSpPr>
            <p:nvPr/>
          </p:nvCxnSpPr>
          <p:spPr>
            <a:xfrm flipH="1" flipV="1">
              <a:off x="2934519" y="5395544"/>
              <a:ext cx="390999" cy="22617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מחבר ישר 233"/>
            <p:cNvCxnSpPr>
              <a:stCxn id="230" idx="0"/>
              <a:endCxn id="205" idx="4"/>
            </p:cNvCxnSpPr>
            <p:nvPr/>
          </p:nvCxnSpPr>
          <p:spPr>
            <a:xfrm flipH="1" flipV="1">
              <a:off x="2807465" y="5445224"/>
              <a:ext cx="230021" cy="17649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מחבר ישר 234"/>
            <p:cNvCxnSpPr>
              <a:stCxn id="231" idx="0"/>
              <a:endCxn id="205" idx="4"/>
            </p:cNvCxnSpPr>
            <p:nvPr/>
          </p:nvCxnSpPr>
          <p:spPr>
            <a:xfrm flipV="1">
              <a:off x="2749454" y="5445224"/>
              <a:ext cx="58011" cy="17649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מחבר ישר 235"/>
            <p:cNvCxnSpPr>
              <a:stCxn id="229" idx="0"/>
              <a:endCxn id="205" idx="3"/>
            </p:cNvCxnSpPr>
            <p:nvPr/>
          </p:nvCxnSpPr>
          <p:spPr>
            <a:xfrm flipV="1">
              <a:off x="2461422" y="5395544"/>
              <a:ext cx="218989" cy="22617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מחבר ישר 236"/>
            <p:cNvCxnSpPr>
              <a:stCxn id="227" idx="0"/>
              <a:endCxn id="205" idx="2"/>
            </p:cNvCxnSpPr>
            <p:nvPr/>
          </p:nvCxnSpPr>
          <p:spPr>
            <a:xfrm flipV="1">
              <a:off x="2173390" y="5275606"/>
              <a:ext cx="454394" cy="3461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אליפסה 237"/>
            <p:cNvSpPr/>
            <p:nvPr/>
          </p:nvSpPr>
          <p:spPr>
            <a:xfrm>
              <a:off x="3995936" y="55892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9" name="אליפסה 238"/>
            <p:cNvSpPr/>
            <p:nvPr/>
          </p:nvSpPr>
          <p:spPr>
            <a:xfrm>
              <a:off x="3293232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0" name="אליפסה 239"/>
            <p:cNvSpPr/>
            <p:nvPr/>
          </p:nvSpPr>
          <p:spPr>
            <a:xfrm>
              <a:off x="3896612" y="609329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1" name="אליפסה 240"/>
            <p:cNvSpPr/>
            <p:nvPr/>
          </p:nvSpPr>
          <p:spPr>
            <a:xfrm>
              <a:off x="358126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2" name="אליפסה 241"/>
            <p:cNvSpPr/>
            <p:nvPr/>
          </p:nvSpPr>
          <p:spPr>
            <a:xfrm>
              <a:off x="418464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3" name="אליפסה 242"/>
            <p:cNvSpPr/>
            <p:nvPr/>
          </p:nvSpPr>
          <p:spPr>
            <a:xfrm>
              <a:off x="4760708" y="6093296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4" name="אליפסה 243"/>
            <p:cNvSpPr/>
            <p:nvPr/>
          </p:nvSpPr>
          <p:spPr>
            <a:xfrm>
              <a:off x="4472676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45" name="מחבר ישר 244"/>
            <p:cNvCxnSpPr>
              <a:stCxn id="243" idx="0"/>
            </p:cNvCxnSpPr>
            <p:nvPr/>
          </p:nvCxnSpPr>
          <p:spPr>
            <a:xfrm flipH="1" flipV="1">
              <a:off x="4355298" y="5758858"/>
              <a:ext cx="527080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מחבר ישר 245"/>
            <p:cNvCxnSpPr>
              <a:stCxn id="244" idx="0"/>
            </p:cNvCxnSpPr>
            <p:nvPr/>
          </p:nvCxnSpPr>
          <p:spPr>
            <a:xfrm flipH="1" flipV="1">
              <a:off x="4302671" y="5878796"/>
              <a:ext cx="291675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מחבר ישר 246"/>
            <p:cNvCxnSpPr>
              <a:stCxn id="242" idx="0"/>
            </p:cNvCxnSpPr>
            <p:nvPr/>
          </p:nvCxnSpPr>
          <p:spPr>
            <a:xfrm flipH="1" flipV="1">
              <a:off x="4175617" y="5928476"/>
              <a:ext cx="130697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מחבר ישר 247"/>
            <p:cNvCxnSpPr>
              <a:stCxn id="238" idx="4"/>
              <a:endCxn id="240" idx="0"/>
            </p:cNvCxnSpPr>
            <p:nvPr/>
          </p:nvCxnSpPr>
          <p:spPr>
            <a:xfrm flipH="1">
              <a:off x="4018282" y="5928476"/>
              <a:ext cx="157335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מחבר ישר 248"/>
            <p:cNvCxnSpPr>
              <a:stCxn id="238" idx="3"/>
              <a:endCxn id="241" idx="0"/>
            </p:cNvCxnSpPr>
            <p:nvPr/>
          </p:nvCxnSpPr>
          <p:spPr>
            <a:xfrm flipH="1">
              <a:off x="3702934" y="5878796"/>
              <a:ext cx="345629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מחבר ישר 249"/>
            <p:cNvCxnSpPr>
              <a:stCxn id="238" idx="2"/>
              <a:endCxn id="239" idx="0"/>
            </p:cNvCxnSpPr>
            <p:nvPr/>
          </p:nvCxnSpPr>
          <p:spPr>
            <a:xfrm flipH="1">
              <a:off x="3414902" y="5758858"/>
              <a:ext cx="581034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TextBox 143"/>
          <p:cNvSpPr txBox="1"/>
          <p:nvPr/>
        </p:nvSpPr>
        <p:spPr>
          <a:xfrm>
            <a:off x="5004048" y="2594515"/>
            <a:ext cx="4139952" cy="33547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Longest Arc Preserving  Common Subsequence:</a:t>
            </a:r>
            <a:endParaRPr lang="he-IL" sz="2400" dirty="0" smtClean="0"/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Evans (’99)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Lin et al. (’02)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Alber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et al. (’04)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Jiang et al. (’04)</a:t>
            </a:r>
          </a:p>
          <a:p>
            <a:pPr algn="l" rtl="0">
              <a:buFont typeface="Arial" pitchFamily="34" charset="0"/>
              <a:buChar char="•"/>
            </a:pPr>
            <a:endParaRPr lang="he-IL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RNA Similarity Algorithms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Many algorithms for finding similarity between RNA molecules use tree similarity algorithms</a:t>
            </a:r>
            <a:endParaRPr lang="he-IL" sz="2400" dirty="0" smtClean="0">
              <a:latin typeface="Calibri" pitchFamily="34" charset="0"/>
            </a:endParaRPr>
          </a:p>
        </p:txBody>
      </p:sp>
      <p:grpSp>
        <p:nvGrpSpPr>
          <p:cNvPr id="2" name="קבוצה 188"/>
          <p:cNvGrpSpPr/>
          <p:nvPr/>
        </p:nvGrpSpPr>
        <p:grpSpPr>
          <a:xfrm>
            <a:off x="611560" y="2636912"/>
            <a:ext cx="4303104" cy="2991861"/>
            <a:chOff x="700944" y="3356992"/>
            <a:chExt cx="4303104" cy="2991861"/>
          </a:xfrm>
        </p:grpSpPr>
        <p:sp>
          <p:nvSpPr>
            <p:cNvPr id="190" name="אליפסה 189"/>
            <p:cNvSpPr/>
            <p:nvPr/>
          </p:nvSpPr>
          <p:spPr>
            <a:xfrm>
              <a:off x="2627784" y="3356992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91" name="מחבר ישר 190"/>
            <p:cNvCxnSpPr>
              <a:stCxn id="190" idx="4"/>
              <a:endCxn id="192" idx="0"/>
            </p:cNvCxnSpPr>
            <p:nvPr/>
          </p:nvCxnSpPr>
          <p:spPr>
            <a:xfrm>
              <a:off x="2807465" y="3696228"/>
              <a:ext cx="0" cy="1136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אליפסה 191"/>
            <p:cNvSpPr/>
            <p:nvPr/>
          </p:nvSpPr>
          <p:spPr>
            <a:xfrm>
              <a:off x="2627784" y="3809844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3" name="אליפסה 192"/>
            <p:cNvSpPr/>
            <p:nvPr/>
          </p:nvSpPr>
          <p:spPr>
            <a:xfrm>
              <a:off x="1403648" y="4241892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4" name="אליפסה 193"/>
            <p:cNvSpPr/>
            <p:nvPr/>
          </p:nvSpPr>
          <p:spPr>
            <a:xfrm>
              <a:off x="1404326" y="46739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5" name="אליפסה 194"/>
            <p:cNvSpPr/>
            <p:nvPr/>
          </p:nvSpPr>
          <p:spPr>
            <a:xfrm>
              <a:off x="1403648" y="5105988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6" name="אליפסה 195"/>
            <p:cNvSpPr/>
            <p:nvPr/>
          </p:nvSpPr>
          <p:spPr>
            <a:xfrm>
              <a:off x="1403648" y="55892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7" name="אליפסה 196"/>
            <p:cNvSpPr/>
            <p:nvPr/>
          </p:nvSpPr>
          <p:spPr>
            <a:xfrm>
              <a:off x="700944" y="6093296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8" name="אליפסה 197"/>
            <p:cNvSpPr/>
            <p:nvPr/>
          </p:nvSpPr>
          <p:spPr>
            <a:xfrm>
              <a:off x="130432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9" name="אליפסה 198"/>
            <p:cNvSpPr/>
            <p:nvPr/>
          </p:nvSpPr>
          <p:spPr>
            <a:xfrm>
              <a:off x="988976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0" name="אליפסה 199"/>
            <p:cNvSpPr/>
            <p:nvPr/>
          </p:nvSpPr>
          <p:spPr>
            <a:xfrm>
              <a:off x="1592356" y="609329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1" name="אליפסה 200"/>
            <p:cNvSpPr/>
            <p:nvPr/>
          </p:nvSpPr>
          <p:spPr>
            <a:xfrm>
              <a:off x="2168420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2" name="אליפסה 201"/>
            <p:cNvSpPr/>
            <p:nvPr/>
          </p:nvSpPr>
          <p:spPr>
            <a:xfrm>
              <a:off x="1880388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3" name="אליפסה 202"/>
            <p:cNvSpPr/>
            <p:nvPr/>
          </p:nvSpPr>
          <p:spPr>
            <a:xfrm>
              <a:off x="2627784" y="4241892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4" name="אליפסה 203"/>
            <p:cNvSpPr/>
            <p:nvPr/>
          </p:nvSpPr>
          <p:spPr>
            <a:xfrm>
              <a:off x="2627784" y="46739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5" name="אליפסה 204"/>
            <p:cNvSpPr/>
            <p:nvPr/>
          </p:nvSpPr>
          <p:spPr>
            <a:xfrm>
              <a:off x="2627784" y="5105988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6" name="אליפסה 205"/>
            <p:cNvSpPr/>
            <p:nvPr/>
          </p:nvSpPr>
          <p:spPr>
            <a:xfrm>
              <a:off x="3996614" y="4262696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7" name="אליפסה 206"/>
            <p:cNvSpPr/>
            <p:nvPr/>
          </p:nvSpPr>
          <p:spPr>
            <a:xfrm>
              <a:off x="3996614" y="4694744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8" name="אליפסה 207"/>
            <p:cNvSpPr/>
            <p:nvPr/>
          </p:nvSpPr>
          <p:spPr>
            <a:xfrm>
              <a:off x="3996614" y="5105988"/>
              <a:ext cx="359362" cy="339236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09" name="מחבר ישר 208"/>
            <p:cNvCxnSpPr>
              <a:stCxn id="192" idx="2"/>
              <a:endCxn id="193" idx="0"/>
            </p:cNvCxnSpPr>
            <p:nvPr/>
          </p:nvCxnSpPr>
          <p:spPr>
            <a:xfrm flipH="1">
              <a:off x="1583329" y="3979462"/>
              <a:ext cx="1044455" cy="26243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מחבר ישר 209"/>
            <p:cNvCxnSpPr>
              <a:stCxn id="192" idx="4"/>
              <a:endCxn id="203" idx="0"/>
            </p:cNvCxnSpPr>
            <p:nvPr/>
          </p:nvCxnSpPr>
          <p:spPr>
            <a:xfrm>
              <a:off x="2807465" y="4149080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מחבר ישר 210"/>
            <p:cNvCxnSpPr>
              <a:stCxn id="192" idx="6"/>
              <a:endCxn id="206" idx="0"/>
            </p:cNvCxnSpPr>
            <p:nvPr/>
          </p:nvCxnSpPr>
          <p:spPr>
            <a:xfrm>
              <a:off x="2987146" y="3979462"/>
              <a:ext cx="1189149" cy="283234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מחבר ישר 211"/>
            <p:cNvCxnSpPr>
              <a:stCxn id="193" idx="4"/>
              <a:endCxn id="194" idx="0"/>
            </p:cNvCxnSpPr>
            <p:nvPr/>
          </p:nvCxnSpPr>
          <p:spPr>
            <a:xfrm>
              <a:off x="1583329" y="4581128"/>
              <a:ext cx="678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מחבר ישר 212"/>
            <p:cNvCxnSpPr>
              <a:stCxn id="203" idx="4"/>
              <a:endCxn id="204" idx="0"/>
            </p:cNvCxnSpPr>
            <p:nvPr/>
          </p:nvCxnSpPr>
          <p:spPr>
            <a:xfrm>
              <a:off x="2807465" y="4581128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מחבר ישר 213"/>
            <p:cNvCxnSpPr>
              <a:stCxn id="206" idx="4"/>
              <a:endCxn id="207" idx="0"/>
            </p:cNvCxnSpPr>
            <p:nvPr/>
          </p:nvCxnSpPr>
          <p:spPr>
            <a:xfrm>
              <a:off x="4176295" y="4601932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מחבר ישר 214"/>
            <p:cNvCxnSpPr>
              <a:stCxn id="207" idx="4"/>
              <a:endCxn id="208" idx="0"/>
            </p:cNvCxnSpPr>
            <p:nvPr/>
          </p:nvCxnSpPr>
          <p:spPr>
            <a:xfrm>
              <a:off x="4176295" y="5033980"/>
              <a:ext cx="0" cy="7200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מחבר ישר 215"/>
            <p:cNvCxnSpPr>
              <a:stCxn id="204" idx="4"/>
              <a:endCxn id="205" idx="0"/>
            </p:cNvCxnSpPr>
            <p:nvPr/>
          </p:nvCxnSpPr>
          <p:spPr>
            <a:xfrm>
              <a:off x="2807465" y="5013176"/>
              <a:ext cx="0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מחבר ישר 216"/>
            <p:cNvCxnSpPr>
              <a:stCxn id="194" idx="4"/>
              <a:endCxn id="195" idx="0"/>
            </p:cNvCxnSpPr>
            <p:nvPr/>
          </p:nvCxnSpPr>
          <p:spPr>
            <a:xfrm flipH="1">
              <a:off x="1583329" y="5013176"/>
              <a:ext cx="678" cy="928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מחבר ישר 217"/>
            <p:cNvCxnSpPr>
              <a:stCxn id="195" idx="4"/>
              <a:endCxn id="196" idx="0"/>
            </p:cNvCxnSpPr>
            <p:nvPr/>
          </p:nvCxnSpPr>
          <p:spPr>
            <a:xfrm>
              <a:off x="1583329" y="5445224"/>
              <a:ext cx="0" cy="1440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מחבר ישר 218"/>
            <p:cNvCxnSpPr>
              <a:stCxn id="208" idx="4"/>
              <a:endCxn id="238" idx="0"/>
            </p:cNvCxnSpPr>
            <p:nvPr/>
          </p:nvCxnSpPr>
          <p:spPr>
            <a:xfrm flipH="1">
              <a:off x="4175617" y="5445224"/>
              <a:ext cx="678" cy="14401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מחבר ישר 219"/>
            <p:cNvCxnSpPr>
              <a:stCxn id="201" idx="0"/>
              <a:endCxn id="196" idx="6"/>
            </p:cNvCxnSpPr>
            <p:nvPr/>
          </p:nvCxnSpPr>
          <p:spPr>
            <a:xfrm flipH="1" flipV="1">
              <a:off x="1763010" y="5758858"/>
              <a:ext cx="527080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מחבר ישר 220"/>
            <p:cNvCxnSpPr>
              <a:stCxn id="202" idx="0"/>
              <a:endCxn id="196" idx="5"/>
            </p:cNvCxnSpPr>
            <p:nvPr/>
          </p:nvCxnSpPr>
          <p:spPr>
            <a:xfrm flipH="1" flipV="1">
              <a:off x="1710383" y="5878796"/>
              <a:ext cx="291675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מחבר ישר 221"/>
            <p:cNvCxnSpPr>
              <a:stCxn id="200" idx="0"/>
              <a:endCxn id="196" idx="4"/>
            </p:cNvCxnSpPr>
            <p:nvPr/>
          </p:nvCxnSpPr>
          <p:spPr>
            <a:xfrm flipH="1" flipV="1">
              <a:off x="1583329" y="5928476"/>
              <a:ext cx="130697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מחבר ישר 222"/>
            <p:cNvCxnSpPr>
              <a:stCxn id="196" idx="4"/>
              <a:endCxn id="198" idx="0"/>
            </p:cNvCxnSpPr>
            <p:nvPr/>
          </p:nvCxnSpPr>
          <p:spPr>
            <a:xfrm flipH="1">
              <a:off x="1425994" y="5928476"/>
              <a:ext cx="157335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מחבר ישר 223"/>
            <p:cNvCxnSpPr>
              <a:stCxn id="196" idx="3"/>
              <a:endCxn id="199" idx="0"/>
            </p:cNvCxnSpPr>
            <p:nvPr/>
          </p:nvCxnSpPr>
          <p:spPr>
            <a:xfrm flipH="1">
              <a:off x="1110646" y="5878796"/>
              <a:ext cx="345629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מחבר ישר 224"/>
            <p:cNvCxnSpPr>
              <a:stCxn id="196" idx="2"/>
              <a:endCxn id="197" idx="0"/>
            </p:cNvCxnSpPr>
            <p:nvPr/>
          </p:nvCxnSpPr>
          <p:spPr>
            <a:xfrm flipH="1">
              <a:off x="822614" y="5758858"/>
              <a:ext cx="581034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אליפסה 225"/>
            <p:cNvSpPr/>
            <p:nvPr/>
          </p:nvSpPr>
          <p:spPr>
            <a:xfrm>
              <a:off x="3203848" y="562171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7" name="אליפסה 226"/>
            <p:cNvSpPr/>
            <p:nvPr/>
          </p:nvSpPr>
          <p:spPr>
            <a:xfrm>
              <a:off x="2051720" y="562171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8" name="אליפסה 227"/>
            <p:cNvSpPr/>
            <p:nvPr/>
          </p:nvSpPr>
          <p:spPr>
            <a:xfrm>
              <a:off x="3491880" y="5621715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9" name="אליפסה 228"/>
            <p:cNvSpPr/>
            <p:nvPr/>
          </p:nvSpPr>
          <p:spPr>
            <a:xfrm>
              <a:off x="2339752" y="5621715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0" name="אליפסה 229"/>
            <p:cNvSpPr/>
            <p:nvPr/>
          </p:nvSpPr>
          <p:spPr>
            <a:xfrm>
              <a:off x="2915816" y="562171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1" name="אליפסה 230"/>
            <p:cNvSpPr/>
            <p:nvPr/>
          </p:nvSpPr>
          <p:spPr>
            <a:xfrm>
              <a:off x="2627784" y="5621715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32" name="מחבר ישר 231"/>
            <p:cNvCxnSpPr>
              <a:stCxn id="228" idx="0"/>
              <a:endCxn id="205" idx="6"/>
            </p:cNvCxnSpPr>
            <p:nvPr/>
          </p:nvCxnSpPr>
          <p:spPr>
            <a:xfrm flipH="1" flipV="1">
              <a:off x="2987146" y="5275606"/>
              <a:ext cx="626404" cy="3461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מחבר ישר 232"/>
            <p:cNvCxnSpPr>
              <a:stCxn id="226" idx="0"/>
              <a:endCxn id="205" idx="5"/>
            </p:cNvCxnSpPr>
            <p:nvPr/>
          </p:nvCxnSpPr>
          <p:spPr>
            <a:xfrm flipH="1" flipV="1">
              <a:off x="2934519" y="5395544"/>
              <a:ext cx="390999" cy="22617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מחבר ישר 233"/>
            <p:cNvCxnSpPr>
              <a:stCxn id="230" idx="0"/>
              <a:endCxn id="205" idx="4"/>
            </p:cNvCxnSpPr>
            <p:nvPr/>
          </p:nvCxnSpPr>
          <p:spPr>
            <a:xfrm flipH="1" flipV="1">
              <a:off x="2807465" y="5445224"/>
              <a:ext cx="230021" cy="17649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מחבר ישר 234"/>
            <p:cNvCxnSpPr>
              <a:stCxn id="231" idx="0"/>
              <a:endCxn id="205" idx="4"/>
            </p:cNvCxnSpPr>
            <p:nvPr/>
          </p:nvCxnSpPr>
          <p:spPr>
            <a:xfrm flipV="1">
              <a:off x="2749454" y="5445224"/>
              <a:ext cx="58011" cy="17649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מחבר ישר 235"/>
            <p:cNvCxnSpPr>
              <a:stCxn id="229" idx="0"/>
              <a:endCxn id="205" idx="3"/>
            </p:cNvCxnSpPr>
            <p:nvPr/>
          </p:nvCxnSpPr>
          <p:spPr>
            <a:xfrm flipV="1">
              <a:off x="2461422" y="5395544"/>
              <a:ext cx="218989" cy="226171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מחבר ישר 236"/>
            <p:cNvCxnSpPr>
              <a:stCxn id="227" idx="0"/>
              <a:endCxn id="205" idx="2"/>
            </p:cNvCxnSpPr>
            <p:nvPr/>
          </p:nvCxnSpPr>
          <p:spPr>
            <a:xfrm flipV="1">
              <a:off x="2173390" y="5275606"/>
              <a:ext cx="454394" cy="3461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אליפסה 237"/>
            <p:cNvSpPr/>
            <p:nvPr/>
          </p:nvSpPr>
          <p:spPr>
            <a:xfrm>
              <a:off x="3995936" y="5589240"/>
              <a:ext cx="359362" cy="33923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9" name="אליפסה 238"/>
            <p:cNvSpPr/>
            <p:nvPr/>
          </p:nvSpPr>
          <p:spPr>
            <a:xfrm>
              <a:off x="3293232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0" name="אליפסה 239"/>
            <p:cNvSpPr/>
            <p:nvPr/>
          </p:nvSpPr>
          <p:spPr>
            <a:xfrm>
              <a:off x="3896612" y="609329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1" name="אליפסה 240"/>
            <p:cNvSpPr/>
            <p:nvPr/>
          </p:nvSpPr>
          <p:spPr>
            <a:xfrm>
              <a:off x="358126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2" name="אליפסה 241"/>
            <p:cNvSpPr/>
            <p:nvPr/>
          </p:nvSpPr>
          <p:spPr>
            <a:xfrm>
              <a:off x="4184644" y="609329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3" name="אליפסה 242"/>
            <p:cNvSpPr/>
            <p:nvPr/>
          </p:nvSpPr>
          <p:spPr>
            <a:xfrm>
              <a:off x="4760708" y="6093296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4" name="אליפסה 243"/>
            <p:cNvSpPr/>
            <p:nvPr/>
          </p:nvSpPr>
          <p:spPr>
            <a:xfrm>
              <a:off x="4472676" y="609329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45" name="מחבר ישר 244"/>
            <p:cNvCxnSpPr>
              <a:stCxn id="243" idx="0"/>
            </p:cNvCxnSpPr>
            <p:nvPr/>
          </p:nvCxnSpPr>
          <p:spPr>
            <a:xfrm flipH="1" flipV="1">
              <a:off x="4355298" y="5758858"/>
              <a:ext cx="527080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מחבר ישר 245"/>
            <p:cNvCxnSpPr>
              <a:stCxn id="244" idx="0"/>
            </p:cNvCxnSpPr>
            <p:nvPr/>
          </p:nvCxnSpPr>
          <p:spPr>
            <a:xfrm flipH="1" flipV="1">
              <a:off x="4302671" y="5878796"/>
              <a:ext cx="291675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מחבר ישר 246"/>
            <p:cNvCxnSpPr>
              <a:stCxn id="242" idx="0"/>
            </p:cNvCxnSpPr>
            <p:nvPr/>
          </p:nvCxnSpPr>
          <p:spPr>
            <a:xfrm flipH="1" flipV="1">
              <a:off x="4175617" y="5928476"/>
              <a:ext cx="130697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מחבר ישר 247"/>
            <p:cNvCxnSpPr>
              <a:stCxn id="238" idx="4"/>
              <a:endCxn id="240" idx="0"/>
            </p:cNvCxnSpPr>
            <p:nvPr/>
          </p:nvCxnSpPr>
          <p:spPr>
            <a:xfrm flipH="1">
              <a:off x="4018282" y="5928476"/>
              <a:ext cx="157335" cy="16482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מחבר ישר 248"/>
            <p:cNvCxnSpPr>
              <a:stCxn id="238" idx="3"/>
              <a:endCxn id="241" idx="0"/>
            </p:cNvCxnSpPr>
            <p:nvPr/>
          </p:nvCxnSpPr>
          <p:spPr>
            <a:xfrm flipH="1">
              <a:off x="3702934" y="5878796"/>
              <a:ext cx="345629" cy="214500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מחבר ישר 249"/>
            <p:cNvCxnSpPr>
              <a:stCxn id="238" idx="2"/>
              <a:endCxn id="239" idx="0"/>
            </p:cNvCxnSpPr>
            <p:nvPr/>
          </p:nvCxnSpPr>
          <p:spPr>
            <a:xfrm flipH="1">
              <a:off x="3414902" y="5758858"/>
              <a:ext cx="581034" cy="33443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TextBox 143"/>
          <p:cNvSpPr txBox="1"/>
          <p:nvPr/>
        </p:nvSpPr>
        <p:spPr>
          <a:xfrm>
            <a:off x="5004048" y="2492896"/>
            <a:ext cx="3960440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Similar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Subforests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Jansson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&amp;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Peng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(’11)</a:t>
            </a:r>
          </a:p>
          <a:p>
            <a:pPr algn="l" rtl="0">
              <a:buFont typeface="Arial" pitchFamily="34" charset="0"/>
              <a:buChar char="•"/>
            </a:pPr>
            <a:endParaRPr lang="he-IL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Exact Pattern Matching Problem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this work, we search for local common sequence-structure regions (patterns) between two given RNA molecules</a:t>
            </a: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אליפסה 90"/>
          <p:cNvSpPr/>
          <p:nvPr/>
        </p:nvSpPr>
        <p:spPr>
          <a:xfrm>
            <a:off x="3960000" y="4432258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7" name="אליפסה 91"/>
          <p:cNvSpPr/>
          <p:nvPr/>
        </p:nvSpPr>
        <p:spPr>
          <a:xfrm>
            <a:off x="4788000" y="453435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8" name="אליפסה 92"/>
          <p:cNvSpPr/>
          <p:nvPr/>
        </p:nvSpPr>
        <p:spPr>
          <a:xfrm>
            <a:off x="4152391" y="4649531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0" name="אליפסה 94"/>
          <p:cNvSpPr/>
          <p:nvPr/>
        </p:nvSpPr>
        <p:spPr>
          <a:xfrm>
            <a:off x="4536000" y="464950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1" name="אליפסה 95"/>
          <p:cNvSpPr/>
          <p:nvPr/>
        </p:nvSpPr>
        <p:spPr>
          <a:xfrm>
            <a:off x="3960000" y="4047399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אליפסה 96"/>
          <p:cNvSpPr/>
          <p:nvPr/>
        </p:nvSpPr>
        <p:spPr>
          <a:xfrm>
            <a:off x="4629606" y="3941409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3" name="אליפסה 97"/>
          <p:cNvSpPr/>
          <p:nvPr/>
        </p:nvSpPr>
        <p:spPr>
          <a:xfrm>
            <a:off x="3690000" y="4407787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אליפסה 98"/>
          <p:cNvSpPr/>
          <p:nvPr/>
        </p:nvSpPr>
        <p:spPr>
          <a:xfrm>
            <a:off x="3690000" y="4040547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7" name="מחבר ישר 101"/>
          <p:cNvCxnSpPr>
            <a:stCxn id="48" idx="6"/>
            <a:endCxn id="50" idx="2"/>
          </p:cNvCxnSpPr>
          <p:nvPr/>
        </p:nvCxnSpPr>
        <p:spPr>
          <a:xfrm flipV="1">
            <a:off x="4415191" y="4780906"/>
            <a:ext cx="120809" cy="25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ישר 102"/>
          <p:cNvCxnSpPr>
            <a:stCxn id="46" idx="0"/>
            <a:endCxn id="51" idx="4"/>
          </p:cNvCxnSpPr>
          <p:nvPr/>
        </p:nvCxnSpPr>
        <p:spPr>
          <a:xfrm flipV="1">
            <a:off x="4091400" y="4310199"/>
            <a:ext cx="0" cy="122059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מחבר ישר 103"/>
          <p:cNvCxnSpPr>
            <a:stCxn id="54" idx="4"/>
            <a:endCxn id="53" idx="0"/>
          </p:cNvCxnSpPr>
          <p:nvPr/>
        </p:nvCxnSpPr>
        <p:spPr>
          <a:xfrm>
            <a:off x="3821400" y="4303347"/>
            <a:ext cx="0" cy="104440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אליפסה 107"/>
          <p:cNvSpPr/>
          <p:nvPr/>
        </p:nvSpPr>
        <p:spPr>
          <a:xfrm>
            <a:off x="5310192" y="403029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אליפסה 108"/>
          <p:cNvSpPr/>
          <p:nvPr/>
        </p:nvSpPr>
        <p:spPr>
          <a:xfrm>
            <a:off x="4788000" y="4158633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אליפסה 109"/>
          <p:cNvSpPr/>
          <p:nvPr/>
        </p:nvSpPr>
        <p:spPr>
          <a:xfrm>
            <a:off x="4212000" y="3941409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67" name="מחבר ישר 110"/>
          <p:cNvCxnSpPr>
            <a:stCxn id="47" idx="0"/>
            <a:endCxn id="64" idx="4"/>
          </p:cNvCxnSpPr>
          <p:nvPr/>
        </p:nvCxnSpPr>
        <p:spPr>
          <a:xfrm flipV="1">
            <a:off x="4919400" y="4421433"/>
            <a:ext cx="0" cy="112919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אליפסה 113"/>
          <p:cNvSpPr/>
          <p:nvPr/>
        </p:nvSpPr>
        <p:spPr>
          <a:xfrm>
            <a:off x="3420000" y="4403459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3" name="אליפסה 114"/>
          <p:cNvSpPr/>
          <p:nvPr/>
        </p:nvSpPr>
        <p:spPr>
          <a:xfrm>
            <a:off x="3420000" y="4036219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אליפסה 120"/>
          <p:cNvSpPr/>
          <p:nvPr/>
        </p:nvSpPr>
        <p:spPr>
          <a:xfrm>
            <a:off x="3150000" y="4365104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123"/>
          <p:cNvSpPr/>
          <p:nvPr/>
        </p:nvSpPr>
        <p:spPr>
          <a:xfrm>
            <a:off x="3150000" y="407707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7" name="אליפסה 126"/>
          <p:cNvSpPr/>
          <p:nvPr/>
        </p:nvSpPr>
        <p:spPr>
          <a:xfrm>
            <a:off x="4644008" y="367025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9" name="אליפסה 128"/>
          <p:cNvSpPr/>
          <p:nvPr/>
        </p:nvSpPr>
        <p:spPr>
          <a:xfrm>
            <a:off x="4211960" y="367025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91" name="מחבר ישר 129"/>
          <p:cNvCxnSpPr>
            <a:stCxn id="89" idx="6"/>
            <a:endCxn id="87" idx="2"/>
          </p:cNvCxnSpPr>
          <p:nvPr/>
        </p:nvCxnSpPr>
        <p:spPr>
          <a:xfrm>
            <a:off x="4474760" y="3801656"/>
            <a:ext cx="169248" cy="0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מחבר ישר 131"/>
          <p:cNvCxnSpPr>
            <a:stCxn id="65" idx="6"/>
            <a:endCxn id="52" idx="2"/>
          </p:cNvCxnSpPr>
          <p:nvPr/>
        </p:nvCxnSpPr>
        <p:spPr>
          <a:xfrm>
            <a:off x="4474800" y="4072809"/>
            <a:ext cx="154806" cy="0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אליפסה 136"/>
          <p:cNvSpPr/>
          <p:nvPr/>
        </p:nvSpPr>
        <p:spPr>
          <a:xfrm>
            <a:off x="4752000" y="342000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137"/>
          <p:cNvSpPr/>
          <p:nvPr/>
        </p:nvSpPr>
        <p:spPr>
          <a:xfrm>
            <a:off x="4590000" y="320400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138"/>
          <p:cNvSpPr/>
          <p:nvPr/>
        </p:nvSpPr>
        <p:spPr>
          <a:xfrm>
            <a:off x="5076056" y="453435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139"/>
          <p:cNvSpPr/>
          <p:nvPr/>
        </p:nvSpPr>
        <p:spPr>
          <a:xfrm>
            <a:off x="5076056" y="4165899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02" name="מחבר ישר 140"/>
          <p:cNvCxnSpPr>
            <a:stCxn id="101" idx="4"/>
            <a:endCxn id="100" idx="0"/>
          </p:cNvCxnSpPr>
          <p:nvPr/>
        </p:nvCxnSpPr>
        <p:spPr>
          <a:xfrm>
            <a:off x="5207456" y="4428699"/>
            <a:ext cx="0" cy="105653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אליפסה 147"/>
          <p:cNvSpPr/>
          <p:nvPr/>
        </p:nvSpPr>
        <p:spPr>
          <a:xfrm>
            <a:off x="5338856" y="4581128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7" name="אליפסה 150"/>
          <p:cNvSpPr/>
          <p:nvPr/>
        </p:nvSpPr>
        <p:spPr>
          <a:xfrm>
            <a:off x="5580000" y="4144987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9" name="אליפסה 152"/>
          <p:cNvSpPr/>
          <p:nvPr/>
        </p:nvSpPr>
        <p:spPr>
          <a:xfrm>
            <a:off x="4067944" y="489439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0" name="אליפסה 153"/>
          <p:cNvSpPr/>
          <p:nvPr/>
        </p:nvSpPr>
        <p:spPr>
          <a:xfrm>
            <a:off x="3923928" y="511041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4" name="אליפסה 150"/>
          <p:cNvSpPr/>
          <p:nvPr/>
        </p:nvSpPr>
        <p:spPr>
          <a:xfrm>
            <a:off x="5580112" y="442800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9" name="אליפסה 135"/>
          <p:cNvSpPr/>
          <p:nvPr/>
        </p:nvSpPr>
        <p:spPr>
          <a:xfrm>
            <a:off x="4140000" y="342000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3" name="אליפסה 135"/>
          <p:cNvSpPr/>
          <p:nvPr/>
        </p:nvSpPr>
        <p:spPr>
          <a:xfrm>
            <a:off x="4320000" y="321297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24" name="מחבר ישר 103"/>
          <p:cNvCxnSpPr>
            <a:stCxn id="73" idx="4"/>
            <a:endCxn id="72" idx="0"/>
          </p:cNvCxnSpPr>
          <p:nvPr/>
        </p:nvCxnSpPr>
        <p:spPr>
          <a:xfrm>
            <a:off x="3551400" y="4299019"/>
            <a:ext cx="0" cy="104440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אליפסה 153"/>
          <p:cNvSpPr/>
          <p:nvPr/>
        </p:nvSpPr>
        <p:spPr>
          <a:xfrm>
            <a:off x="4860000" y="5085184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5" name="אליפסה 153"/>
          <p:cNvSpPr/>
          <p:nvPr/>
        </p:nvSpPr>
        <p:spPr>
          <a:xfrm>
            <a:off x="4669240" y="486916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51720" y="3140968"/>
            <a:ext cx="13681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solidFill>
                  <a:srgbClr val="C0504D"/>
                </a:solidFill>
                <a:latin typeface="Calibri" pitchFamily="34" charset="0"/>
                <a:cs typeface="Calibri" pitchFamily="34" charset="0"/>
              </a:rPr>
              <a:t>Pattern</a:t>
            </a:r>
            <a:endParaRPr lang="he-IL" b="1" dirty="0" smtClean="0">
              <a:solidFill>
                <a:srgbClr val="C0504D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915816" y="3356992"/>
            <a:ext cx="720080" cy="576064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0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0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1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1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1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2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2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2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2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2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3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3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3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3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3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4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4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4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4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4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5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5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5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56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5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6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6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6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6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6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7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72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7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7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7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191 -0.10509 " pathEditMode="relative" ptsTypes="AA">
                                      <p:cBhvr>
                                        <p:cTn id="18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63" grpId="0" animBg="1"/>
      <p:bldP spid="64" grpId="0" animBg="1"/>
      <p:bldP spid="65" grpId="0" animBg="1"/>
      <p:bldP spid="72" grpId="0" animBg="1"/>
      <p:bldP spid="73" grpId="0" animBg="1"/>
      <p:bldP spid="80" grpId="0" animBg="1"/>
      <p:bldP spid="83" grpId="0" animBg="1"/>
      <p:bldP spid="87" grpId="0" animBg="1"/>
      <p:bldP spid="89" grpId="0" animBg="1"/>
      <p:bldP spid="98" grpId="0" animBg="1"/>
      <p:bldP spid="99" grpId="0" animBg="1"/>
      <p:bldP spid="100" grpId="0" animBg="1"/>
      <p:bldP spid="101" grpId="0" animBg="1"/>
      <p:bldP spid="106" grpId="0" animBg="1"/>
      <p:bldP spid="107" grpId="0" animBg="1"/>
      <p:bldP spid="109" grpId="0" animBg="1"/>
      <p:bldP spid="110" grpId="0" animBg="1"/>
      <p:bldP spid="114" grpId="0" animBg="1"/>
      <p:bldP spid="119" grpId="0" animBg="1"/>
      <p:bldP spid="123" grpId="0" animBg="1"/>
      <p:bldP spid="49" grpId="0" animBg="1"/>
      <p:bldP spid="55" grpId="0" animBg="1"/>
      <p:bldP spid="43" grpId="0"/>
      <p:bldP spid="4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קשת 29"/>
          <p:cNvSpPr>
            <a:spLocks/>
          </p:cNvSpPr>
          <p:nvPr/>
        </p:nvSpPr>
        <p:spPr>
          <a:xfrm>
            <a:off x="6012160" y="4941168"/>
            <a:ext cx="1254628" cy="792088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6" name="קשת 29"/>
          <p:cNvSpPr>
            <a:spLocks/>
          </p:cNvSpPr>
          <p:nvPr/>
        </p:nvSpPr>
        <p:spPr>
          <a:xfrm>
            <a:off x="2204120" y="5093568"/>
            <a:ext cx="783704" cy="495672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5" name="קשת 29"/>
          <p:cNvSpPr>
            <a:spLocks/>
          </p:cNvSpPr>
          <p:nvPr/>
        </p:nvSpPr>
        <p:spPr>
          <a:xfrm>
            <a:off x="1979712" y="5013176"/>
            <a:ext cx="1296144" cy="639688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4" name="קשת 29"/>
          <p:cNvSpPr>
            <a:spLocks/>
          </p:cNvSpPr>
          <p:nvPr/>
        </p:nvSpPr>
        <p:spPr>
          <a:xfrm>
            <a:off x="1763688" y="4941168"/>
            <a:ext cx="1728192" cy="792088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2" name="קשת 29"/>
          <p:cNvSpPr>
            <a:spLocks/>
          </p:cNvSpPr>
          <p:nvPr/>
        </p:nvSpPr>
        <p:spPr>
          <a:xfrm>
            <a:off x="1475656" y="4521736"/>
            <a:ext cx="6220604" cy="1571560"/>
          </a:xfrm>
          <a:prstGeom prst="arc">
            <a:avLst>
              <a:gd name="adj1" fmla="val 10786271"/>
              <a:gd name="adj2" fmla="val 106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Patterns in RNAs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this work, we search for local common sequence-structure regions (patterns) between two given RNA molecules</a:t>
            </a: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אליפסה 90"/>
          <p:cNvSpPr>
            <a:spLocks noChangeAspect="1"/>
          </p:cNvSpPr>
          <p:nvPr/>
        </p:nvSpPr>
        <p:spPr>
          <a:xfrm>
            <a:off x="1640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6" name="אליפסה 92"/>
          <p:cNvSpPr>
            <a:spLocks noChangeAspect="1"/>
          </p:cNvSpPr>
          <p:nvPr/>
        </p:nvSpPr>
        <p:spPr>
          <a:xfrm>
            <a:off x="1388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94"/>
          <p:cNvSpPr>
            <a:spLocks noChangeAspect="1"/>
          </p:cNvSpPr>
          <p:nvPr/>
        </p:nvSpPr>
        <p:spPr>
          <a:xfrm>
            <a:off x="7827896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95"/>
          <p:cNvSpPr>
            <a:spLocks noChangeAspect="1"/>
          </p:cNvSpPr>
          <p:nvPr/>
        </p:nvSpPr>
        <p:spPr>
          <a:xfrm>
            <a:off x="3404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8" name="אליפסה 96"/>
          <p:cNvSpPr>
            <a:spLocks noChangeAspect="1"/>
          </p:cNvSpPr>
          <p:nvPr/>
        </p:nvSpPr>
        <p:spPr>
          <a:xfrm>
            <a:off x="5420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9" name="אליפסה 97"/>
          <p:cNvSpPr>
            <a:spLocks noChangeAspect="1"/>
          </p:cNvSpPr>
          <p:nvPr/>
        </p:nvSpPr>
        <p:spPr>
          <a:xfrm>
            <a:off x="1892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0" name="אליפסה 98"/>
          <p:cNvSpPr>
            <a:spLocks noChangeAspect="1"/>
          </p:cNvSpPr>
          <p:nvPr/>
        </p:nvSpPr>
        <p:spPr>
          <a:xfrm>
            <a:off x="3152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אליפסה 105"/>
          <p:cNvSpPr>
            <a:spLocks noChangeAspect="1"/>
          </p:cNvSpPr>
          <p:nvPr/>
        </p:nvSpPr>
        <p:spPr>
          <a:xfrm>
            <a:off x="6372200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108"/>
          <p:cNvSpPr>
            <a:spLocks noChangeAspect="1"/>
          </p:cNvSpPr>
          <p:nvPr/>
        </p:nvSpPr>
        <p:spPr>
          <a:xfrm>
            <a:off x="5654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9" name="אליפסה 109"/>
          <p:cNvSpPr>
            <a:spLocks noChangeAspect="1"/>
          </p:cNvSpPr>
          <p:nvPr/>
        </p:nvSpPr>
        <p:spPr>
          <a:xfrm>
            <a:off x="3656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2" name="אליפסה 113"/>
          <p:cNvSpPr>
            <a:spLocks noChangeAspect="1"/>
          </p:cNvSpPr>
          <p:nvPr/>
        </p:nvSpPr>
        <p:spPr>
          <a:xfrm>
            <a:off x="2144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5" name="אליפסה 114"/>
          <p:cNvSpPr>
            <a:spLocks noChangeAspect="1"/>
          </p:cNvSpPr>
          <p:nvPr/>
        </p:nvSpPr>
        <p:spPr>
          <a:xfrm>
            <a:off x="2900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אליפסה 120"/>
          <p:cNvSpPr>
            <a:spLocks noChangeAspect="1"/>
          </p:cNvSpPr>
          <p:nvPr/>
        </p:nvSpPr>
        <p:spPr>
          <a:xfrm>
            <a:off x="2396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123"/>
          <p:cNvSpPr>
            <a:spLocks noChangeAspect="1"/>
          </p:cNvSpPr>
          <p:nvPr/>
        </p:nvSpPr>
        <p:spPr>
          <a:xfrm>
            <a:off x="2648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אליפסה 124"/>
          <p:cNvSpPr>
            <a:spLocks noChangeAspect="1"/>
          </p:cNvSpPr>
          <p:nvPr/>
        </p:nvSpPr>
        <p:spPr>
          <a:xfrm>
            <a:off x="6876256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אליפסה 126"/>
          <p:cNvSpPr>
            <a:spLocks noChangeAspect="1"/>
          </p:cNvSpPr>
          <p:nvPr/>
        </p:nvSpPr>
        <p:spPr>
          <a:xfrm>
            <a:off x="5168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128"/>
          <p:cNvSpPr>
            <a:spLocks noChangeAspect="1"/>
          </p:cNvSpPr>
          <p:nvPr/>
        </p:nvSpPr>
        <p:spPr>
          <a:xfrm>
            <a:off x="3908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136"/>
          <p:cNvSpPr>
            <a:spLocks noChangeAspect="1"/>
          </p:cNvSpPr>
          <p:nvPr/>
        </p:nvSpPr>
        <p:spPr>
          <a:xfrm>
            <a:off x="4916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אליפסה 137"/>
          <p:cNvSpPr>
            <a:spLocks noChangeAspect="1"/>
          </p:cNvSpPr>
          <p:nvPr/>
        </p:nvSpPr>
        <p:spPr>
          <a:xfrm>
            <a:off x="4664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1" name="אליפסה 138"/>
          <p:cNvSpPr>
            <a:spLocks noChangeAspect="1"/>
          </p:cNvSpPr>
          <p:nvPr/>
        </p:nvSpPr>
        <p:spPr>
          <a:xfrm>
            <a:off x="7578000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2" name="אליפסה 139"/>
          <p:cNvSpPr>
            <a:spLocks noChangeAspect="1"/>
          </p:cNvSpPr>
          <p:nvPr/>
        </p:nvSpPr>
        <p:spPr>
          <a:xfrm>
            <a:off x="5906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7" name="אליפסה 150"/>
          <p:cNvSpPr>
            <a:spLocks noChangeAspect="1"/>
          </p:cNvSpPr>
          <p:nvPr/>
        </p:nvSpPr>
        <p:spPr>
          <a:xfrm>
            <a:off x="6639736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8" name="אליפסה 151"/>
          <p:cNvSpPr>
            <a:spLocks noChangeAspect="1"/>
          </p:cNvSpPr>
          <p:nvPr/>
        </p:nvSpPr>
        <p:spPr>
          <a:xfrm>
            <a:off x="6140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1" name="אליפסה 152"/>
          <p:cNvSpPr>
            <a:spLocks noChangeAspect="1"/>
          </p:cNvSpPr>
          <p:nvPr/>
        </p:nvSpPr>
        <p:spPr>
          <a:xfrm>
            <a:off x="115204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2" name="אליפסה 153"/>
          <p:cNvSpPr>
            <a:spLocks noChangeAspect="1"/>
          </p:cNvSpPr>
          <p:nvPr/>
        </p:nvSpPr>
        <p:spPr>
          <a:xfrm>
            <a:off x="899592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6" name="אליפסה 124"/>
          <p:cNvSpPr>
            <a:spLocks noChangeAspect="1"/>
          </p:cNvSpPr>
          <p:nvPr/>
        </p:nvSpPr>
        <p:spPr>
          <a:xfrm>
            <a:off x="7110000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7" name="אליפסה 135"/>
          <p:cNvSpPr>
            <a:spLocks noChangeAspect="1"/>
          </p:cNvSpPr>
          <p:nvPr/>
        </p:nvSpPr>
        <p:spPr>
          <a:xfrm>
            <a:off x="4160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8" name="אליפסה 124"/>
          <p:cNvSpPr>
            <a:spLocks noChangeAspect="1"/>
          </p:cNvSpPr>
          <p:nvPr/>
        </p:nvSpPr>
        <p:spPr>
          <a:xfrm>
            <a:off x="7344000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9" name="אליפסה 135"/>
          <p:cNvSpPr>
            <a:spLocks noChangeAspect="1"/>
          </p:cNvSpPr>
          <p:nvPr/>
        </p:nvSpPr>
        <p:spPr>
          <a:xfrm>
            <a:off x="4412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4" name="אליפסה 94"/>
          <p:cNvSpPr>
            <a:spLocks noChangeAspect="1"/>
          </p:cNvSpPr>
          <p:nvPr/>
        </p:nvSpPr>
        <p:spPr>
          <a:xfrm>
            <a:off x="8079896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7" name="קשת 29"/>
          <p:cNvSpPr>
            <a:spLocks/>
          </p:cNvSpPr>
          <p:nvPr/>
        </p:nvSpPr>
        <p:spPr>
          <a:xfrm>
            <a:off x="5786196" y="4869160"/>
            <a:ext cx="1676064" cy="864096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9" name="קשת 29"/>
          <p:cNvSpPr>
            <a:spLocks/>
          </p:cNvSpPr>
          <p:nvPr/>
        </p:nvSpPr>
        <p:spPr>
          <a:xfrm>
            <a:off x="3779912" y="4869160"/>
            <a:ext cx="1728192" cy="864096"/>
          </a:xfrm>
          <a:prstGeom prst="arc">
            <a:avLst>
              <a:gd name="adj1" fmla="val 10733751"/>
              <a:gd name="adj2" fmla="val 21557093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80" name="קשת 29"/>
          <p:cNvSpPr>
            <a:spLocks/>
          </p:cNvSpPr>
          <p:nvPr/>
        </p:nvSpPr>
        <p:spPr>
          <a:xfrm>
            <a:off x="3995936" y="4941168"/>
            <a:ext cx="1296144" cy="720080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223" name="אליפסה 90"/>
          <p:cNvSpPr/>
          <p:nvPr/>
        </p:nvSpPr>
        <p:spPr>
          <a:xfrm>
            <a:off x="1663088" y="3712178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4" name="אליפסה 91"/>
          <p:cNvSpPr/>
          <p:nvPr/>
        </p:nvSpPr>
        <p:spPr>
          <a:xfrm>
            <a:off x="2491088" y="3814272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5" name="אליפסה 92"/>
          <p:cNvSpPr/>
          <p:nvPr/>
        </p:nvSpPr>
        <p:spPr>
          <a:xfrm>
            <a:off x="1855479" y="3929451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6" name="אליפסה 94"/>
          <p:cNvSpPr/>
          <p:nvPr/>
        </p:nvSpPr>
        <p:spPr>
          <a:xfrm>
            <a:off x="2239088" y="3929426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7" name="אליפסה 95"/>
          <p:cNvSpPr/>
          <p:nvPr/>
        </p:nvSpPr>
        <p:spPr>
          <a:xfrm>
            <a:off x="1663088" y="3327319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8" name="אליפסה 96"/>
          <p:cNvSpPr/>
          <p:nvPr/>
        </p:nvSpPr>
        <p:spPr>
          <a:xfrm>
            <a:off x="2332694" y="3221329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9" name="אליפסה 97"/>
          <p:cNvSpPr/>
          <p:nvPr/>
        </p:nvSpPr>
        <p:spPr>
          <a:xfrm>
            <a:off x="1393088" y="3687707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0" name="אליפסה 98"/>
          <p:cNvSpPr/>
          <p:nvPr/>
        </p:nvSpPr>
        <p:spPr>
          <a:xfrm>
            <a:off x="1393088" y="3320467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31" name="מחבר ישר 101"/>
          <p:cNvCxnSpPr>
            <a:stCxn id="225" idx="6"/>
            <a:endCxn id="226" idx="2"/>
          </p:cNvCxnSpPr>
          <p:nvPr/>
        </p:nvCxnSpPr>
        <p:spPr>
          <a:xfrm flipV="1">
            <a:off x="2118279" y="4060826"/>
            <a:ext cx="120809" cy="25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מחבר ישר 102"/>
          <p:cNvCxnSpPr>
            <a:stCxn id="223" idx="0"/>
            <a:endCxn id="227" idx="4"/>
          </p:cNvCxnSpPr>
          <p:nvPr/>
        </p:nvCxnSpPr>
        <p:spPr>
          <a:xfrm flipV="1">
            <a:off x="1794488" y="3590119"/>
            <a:ext cx="0" cy="122059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מחבר ישר 103"/>
          <p:cNvCxnSpPr>
            <a:stCxn id="230" idx="4"/>
            <a:endCxn id="229" idx="0"/>
          </p:cNvCxnSpPr>
          <p:nvPr/>
        </p:nvCxnSpPr>
        <p:spPr>
          <a:xfrm>
            <a:off x="1524488" y="3583267"/>
            <a:ext cx="0" cy="104440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אליפסה 107"/>
          <p:cNvSpPr/>
          <p:nvPr/>
        </p:nvSpPr>
        <p:spPr>
          <a:xfrm>
            <a:off x="3013056" y="3310216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6" name="אליפסה 108"/>
          <p:cNvSpPr/>
          <p:nvPr/>
        </p:nvSpPr>
        <p:spPr>
          <a:xfrm>
            <a:off x="2491088" y="3438553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7" name="אליפסה 109"/>
          <p:cNvSpPr/>
          <p:nvPr/>
        </p:nvSpPr>
        <p:spPr>
          <a:xfrm>
            <a:off x="1915088" y="3221329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38" name="מחבר ישר 110"/>
          <p:cNvCxnSpPr>
            <a:stCxn id="224" idx="0"/>
            <a:endCxn id="236" idx="4"/>
          </p:cNvCxnSpPr>
          <p:nvPr/>
        </p:nvCxnSpPr>
        <p:spPr>
          <a:xfrm flipV="1">
            <a:off x="2622488" y="3701353"/>
            <a:ext cx="0" cy="112919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אליפסה 113"/>
          <p:cNvSpPr/>
          <p:nvPr/>
        </p:nvSpPr>
        <p:spPr>
          <a:xfrm>
            <a:off x="1123088" y="3683379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0" name="אליפסה 114"/>
          <p:cNvSpPr/>
          <p:nvPr/>
        </p:nvSpPr>
        <p:spPr>
          <a:xfrm>
            <a:off x="1123088" y="3316139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1" name="אליפסה 120"/>
          <p:cNvSpPr/>
          <p:nvPr/>
        </p:nvSpPr>
        <p:spPr>
          <a:xfrm>
            <a:off x="853088" y="3645024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2" name="אליפסה 123"/>
          <p:cNvSpPr/>
          <p:nvPr/>
        </p:nvSpPr>
        <p:spPr>
          <a:xfrm>
            <a:off x="853088" y="335699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3" name="אליפסה 124"/>
          <p:cNvSpPr/>
          <p:nvPr/>
        </p:nvSpPr>
        <p:spPr>
          <a:xfrm>
            <a:off x="2339752" y="417431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4" name="אליפסה 126"/>
          <p:cNvSpPr/>
          <p:nvPr/>
        </p:nvSpPr>
        <p:spPr>
          <a:xfrm>
            <a:off x="2347096" y="295017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5" name="אליפסה 128"/>
          <p:cNvSpPr/>
          <p:nvPr/>
        </p:nvSpPr>
        <p:spPr>
          <a:xfrm>
            <a:off x="1915048" y="295017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46" name="מחבר ישר 129"/>
          <p:cNvCxnSpPr>
            <a:stCxn id="245" idx="6"/>
            <a:endCxn id="244" idx="2"/>
          </p:cNvCxnSpPr>
          <p:nvPr/>
        </p:nvCxnSpPr>
        <p:spPr>
          <a:xfrm>
            <a:off x="2177848" y="3081576"/>
            <a:ext cx="169248" cy="0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מחבר ישר 131"/>
          <p:cNvCxnSpPr>
            <a:stCxn id="237" idx="6"/>
            <a:endCxn id="228" idx="2"/>
          </p:cNvCxnSpPr>
          <p:nvPr/>
        </p:nvCxnSpPr>
        <p:spPr>
          <a:xfrm>
            <a:off x="2177888" y="3352729"/>
            <a:ext cx="154806" cy="0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אליפסה 136"/>
          <p:cNvSpPr/>
          <p:nvPr/>
        </p:nvSpPr>
        <p:spPr>
          <a:xfrm>
            <a:off x="2455088" y="269992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9" name="אליפסה 137"/>
          <p:cNvSpPr/>
          <p:nvPr/>
        </p:nvSpPr>
        <p:spPr>
          <a:xfrm>
            <a:off x="2293088" y="248392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0" name="אליפסה 138"/>
          <p:cNvSpPr/>
          <p:nvPr/>
        </p:nvSpPr>
        <p:spPr>
          <a:xfrm>
            <a:off x="2779144" y="3814272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1" name="אליפסה 139"/>
          <p:cNvSpPr/>
          <p:nvPr/>
        </p:nvSpPr>
        <p:spPr>
          <a:xfrm>
            <a:off x="2779144" y="3445819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52" name="מחבר ישר 140"/>
          <p:cNvCxnSpPr>
            <a:stCxn id="251" idx="4"/>
            <a:endCxn id="250" idx="0"/>
          </p:cNvCxnSpPr>
          <p:nvPr/>
        </p:nvCxnSpPr>
        <p:spPr>
          <a:xfrm>
            <a:off x="2910544" y="3708619"/>
            <a:ext cx="0" cy="105653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אליפסה 147"/>
          <p:cNvSpPr/>
          <p:nvPr/>
        </p:nvSpPr>
        <p:spPr>
          <a:xfrm>
            <a:off x="3059832" y="3861048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4" name="אליפסה 150"/>
          <p:cNvSpPr/>
          <p:nvPr/>
        </p:nvSpPr>
        <p:spPr>
          <a:xfrm>
            <a:off x="3275856" y="342900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5" name="אליפסה 151"/>
          <p:cNvSpPr/>
          <p:nvPr/>
        </p:nvSpPr>
        <p:spPr>
          <a:xfrm>
            <a:off x="3275856" y="3708000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6" name="אליפסה 152"/>
          <p:cNvSpPr/>
          <p:nvPr/>
        </p:nvSpPr>
        <p:spPr>
          <a:xfrm>
            <a:off x="1771032" y="4174312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7" name="אליפסה 153"/>
          <p:cNvSpPr/>
          <p:nvPr/>
        </p:nvSpPr>
        <p:spPr>
          <a:xfrm>
            <a:off x="1627016" y="439033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60" name="אליפסה 135"/>
          <p:cNvSpPr/>
          <p:nvPr/>
        </p:nvSpPr>
        <p:spPr>
          <a:xfrm>
            <a:off x="1843088" y="269992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61" name="אליפסה 124"/>
          <p:cNvSpPr/>
          <p:nvPr/>
        </p:nvSpPr>
        <p:spPr>
          <a:xfrm>
            <a:off x="2520000" y="4356000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62" name="אליפסה 135"/>
          <p:cNvSpPr/>
          <p:nvPr/>
        </p:nvSpPr>
        <p:spPr>
          <a:xfrm>
            <a:off x="2023088" y="2492896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63" name="מחבר ישר 103"/>
          <p:cNvCxnSpPr>
            <a:stCxn id="240" idx="4"/>
            <a:endCxn id="239" idx="0"/>
          </p:cNvCxnSpPr>
          <p:nvPr/>
        </p:nvCxnSpPr>
        <p:spPr>
          <a:xfrm>
            <a:off x="1254488" y="3578939"/>
            <a:ext cx="0" cy="104440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קשת 29"/>
          <p:cNvSpPr>
            <a:spLocks/>
          </p:cNvSpPr>
          <p:nvPr/>
        </p:nvSpPr>
        <p:spPr>
          <a:xfrm rot="10800000">
            <a:off x="3773376" y="4535999"/>
            <a:ext cx="1728000" cy="873416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13" name="קשת 29"/>
          <p:cNvSpPr>
            <a:spLocks noChangeAspect="1"/>
          </p:cNvSpPr>
          <p:nvPr/>
        </p:nvSpPr>
        <p:spPr>
          <a:xfrm rot="10800000">
            <a:off x="3053376" y="4428000"/>
            <a:ext cx="2700000" cy="1125431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Exact Pattern Matching Problem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קשת 29"/>
          <p:cNvSpPr>
            <a:spLocks noChangeAspect="1"/>
          </p:cNvSpPr>
          <p:nvPr/>
        </p:nvSpPr>
        <p:spPr>
          <a:xfrm>
            <a:off x="3125384" y="3357151"/>
            <a:ext cx="2700000" cy="1195082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" name="קשת 29"/>
          <p:cNvSpPr>
            <a:spLocks/>
          </p:cNvSpPr>
          <p:nvPr/>
        </p:nvSpPr>
        <p:spPr>
          <a:xfrm>
            <a:off x="2909288" y="3212975"/>
            <a:ext cx="3369648" cy="1512169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" name="אליפסה 6"/>
          <p:cNvSpPr>
            <a:spLocks noChangeAspect="1"/>
          </p:cNvSpPr>
          <p:nvPr/>
        </p:nvSpPr>
        <p:spPr>
          <a:xfrm>
            <a:off x="569930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אליפסה 7"/>
          <p:cNvSpPr>
            <a:spLocks noChangeAspect="1"/>
          </p:cNvSpPr>
          <p:nvPr/>
        </p:nvSpPr>
        <p:spPr>
          <a:xfrm>
            <a:off x="6185352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אליפסה 10"/>
          <p:cNvSpPr>
            <a:spLocks noChangeAspect="1"/>
          </p:cNvSpPr>
          <p:nvPr/>
        </p:nvSpPr>
        <p:spPr>
          <a:xfrm>
            <a:off x="5951352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אליפסה 11"/>
          <p:cNvSpPr>
            <a:spLocks noChangeAspect="1"/>
          </p:cNvSpPr>
          <p:nvPr/>
        </p:nvSpPr>
        <p:spPr>
          <a:xfrm>
            <a:off x="3017000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אליפסה 14"/>
          <p:cNvSpPr>
            <a:spLocks noChangeAspect="1"/>
          </p:cNvSpPr>
          <p:nvPr/>
        </p:nvSpPr>
        <p:spPr>
          <a:xfrm>
            <a:off x="3503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אליפסה 15"/>
          <p:cNvSpPr>
            <a:spLocks noChangeAspect="1"/>
          </p:cNvSpPr>
          <p:nvPr/>
        </p:nvSpPr>
        <p:spPr>
          <a:xfrm>
            <a:off x="546530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אליפסה 16"/>
          <p:cNvSpPr>
            <a:spLocks noChangeAspect="1"/>
          </p:cNvSpPr>
          <p:nvPr/>
        </p:nvSpPr>
        <p:spPr>
          <a:xfrm>
            <a:off x="521330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אליפסה 17"/>
          <p:cNvSpPr>
            <a:spLocks noChangeAspect="1"/>
          </p:cNvSpPr>
          <p:nvPr/>
        </p:nvSpPr>
        <p:spPr>
          <a:xfrm>
            <a:off x="326518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אליפסה 18"/>
          <p:cNvSpPr>
            <a:spLocks noChangeAspect="1"/>
          </p:cNvSpPr>
          <p:nvPr/>
        </p:nvSpPr>
        <p:spPr>
          <a:xfrm>
            <a:off x="4727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אליפסה 19"/>
          <p:cNvSpPr>
            <a:spLocks noChangeAspect="1"/>
          </p:cNvSpPr>
          <p:nvPr/>
        </p:nvSpPr>
        <p:spPr>
          <a:xfrm>
            <a:off x="3755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אליפסה 20"/>
          <p:cNvSpPr>
            <a:spLocks noChangeAspect="1"/>
          </p:cNvSpPr>
          <p:nvPr/>
        </p:nvSpPr>
        <p:spPr>
          <a:xfrm>
            <a:off x="496130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אליפסה 21"/>
          <p:cNvSpPr>
            <a:spLocks noChangeAspect="1"/>
          </p:cNvSpPr>
          <p:nvPr/>
        </p:nvSpPr>
        <p:spPr>
          <a:xfrm>
            <a:off x="3989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אליפסה 22"/>
          <p:cNvSpPr>
            <a:spLocks noChangeAspect="1"/>
          </p:cNvSpPr>
          <p:nvPr/>
        </p:nvSpPr>
        <p:spPr>
          <a:xfrm>
            <a:off x="4475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אליפסה 23"/>
          <p:cNvSpPr>
            <a:spLocks noChangeAspect="1"/>
          </p:cNvSpPr>
          <p:nvPr/>
        </p:nvSpPr>
        <p:spPr>
          <a:xfrm>
            <a:off x="4223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" name="קשת 29"/>
          <p:cNvSpPr>
            <a:spLocks/>
          </p:cNvSpPr>
          <p:nvPr/>
        </p:nvSpPr>
        <p:spPr>
          <a:xfrm>
            <a:off x="3413384" y="3465151"/>
            <a:ext cx="2160000" cy="97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37" name="קשת 29"/>
          <p:cNvSpPr>
            <a:spLocks/>
          </p:cNvSpPr>
          <p:nvPr/>
        </p:nvSpPr>
        <p:spPr>
          <a:xfrm>
            <a:off x="3881384" y="3753151"/>
            <a:ext cx="972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0" name="אליפסה 69"/>
          <p:cNvSpPr>
            <a:spLocks noChangeAspect="1"/>
          </p:cNvSpPr>
          <p:nvPr/>
        </p:nvSpPr>
        <p:spPr>
          <a:xfrm>
            <a:off x="2779400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מלבן 75"/>
          <p:cNvSpPr/>
          <p:nvPr/>
        </p:nvSpPr>
        <p:spPr>
          <a:xfrm>
            <a:off x="755576" y="155679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Finding all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maximal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common structure-sequence regions between two RNAs</a:t>
            </a:r>
          </a:p>
        </p:txBody>
      </p:sp>
      <p:sp>
        <p:nvSpPr>
          <p:cNvPr id="85" name="קשת 29"/>
          <p:cNvSpPr>
            <a:spLocks/>
          </p:cNvSpPr>
          <p:nvPr/>
        </p:nvSpPr>
        <p:spPr>
          <a:xfrm rot="10800000">
            <a:off x="2837280" y="4113271"/>
            <a:ext cx="3873704" cy="1764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7" name="אליפסה 86"/>
          <p:cNvSpPr>
            <a:spLocks noChangeAspect="1"/>
          </p:cNvSpPr>
          <p:nvPr/>
        </p:nvSpPr>
        <p:spPr>
          <a:xfrm>
            <a:off x="5627296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אליפסה 87"/>
          <p:cNvSpPr>
            <a:spLocks noChangeAspect="1"/>
          </p:cNvSpPr>
          <p:nvPr/>
        </p:nvSpPr>
        <p:spPr>
          <a:xfrm>
            <a:off x="61133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91"/>
          <p:cNvSpPr>
            <a:spLocks noChangeAspect="1"/>
          </p:cNvSpPr>
          <p:nvPr/>
        </p:nvSpPr>
        <p:spPr>
          <a:xfrm>
            <a:off x="58793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92"/>
          <p:cNvSpPr>
            <a:spLocks noChangeAspect="1"/>
          </p:cNvSpPr>
          <p:nvPr/>
        </p:nvSpPr>
        <p:spPr>
          <a:xfrm>
            <a:off x="2944992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95"/>
          <p:cNvSpPr>
            <a:spLocks noChangeAspect="1"/>
          </p:cNvSpPr>
          <p:nvPr/>
        </p:nvSpPr>
        <p:spPr>
          <a:xfrm>
            <a:off x="3430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96"/>
          <p:cNvSpPr>
            <a:spLocks noChangeAspect="1"/>
          </p:cNvSpPr>
          <p:nvPr/>
        </p:nvSpPr>
        <p:spPr>
          <a:xfrm>
            <a:off x="5393296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97"/>
          <p:cNvSpPr>
            <a:spLocks noChangeAspect="1"/>
          </p:cNvSpPr>
          <p:nvPr/>
        </p:nvSpPr>
        <p:spPr>
          <a:xfrm>
            <a:off x="5141296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98"/>
          <p:cNvSpPr>
            <a:spLocks noChangeAspect="1"/>
          </p:cNvSpPr>
          <p:nvPr/>
        </p:nvSpPr>
        <p:spPr>
          <a:xfrm>
            <a:off x="3193176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99"/>
          <p:cNvSpPr>
            <a:spLocks noChangeAspect="1"/>
          </p:cNvSpPr>
          <p:nvPr/>
        </p:nvSpPr>
        <p:spPr>
          <a:xfrm>
            <a:off x="4654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100"/>
          <p:cNvSpPr>
            <a:spLocks noChangeAspect="1"/>
          </p:cNvSpPr>
          <p:nvPr/>
        </p:nvSpPr>
        <p:spPr>
          <a:xfrm>
            <a:off x="3682992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2" name="אליפסה 101"/>
          <p:cNvSpPr>
            <a:spLocks noChangeAspect="1"/>
          </p:cNvSpPr>
          <p:nvPr/>
        </p:nvSpPr>
        <p:spPr>
          <a:xfrm>
            <a:off x="4889296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3" name="אליפסה 102"/>
          <p:cNvSpPr>
            <a:spLocks noChangeAspect="1"/>
          </p:cNvSpPr>
          <p:nvPr/>
        </p:nvSpPr>
        <p:spPr>
          <a:xfrm>
            <a:off x="3916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103"/>
          <p:cNvSpPr>
            <a:spLocks noChangeAspect="1"/>
          </p:cNvSpPr>
          <p:nvPr/>
        </p:nvSpPr>
        <p:spPr>
          <a:xfrm>
            <a:off x="4402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אליפסה 104"/>
          <p:cNvSpPr>
            <a:spLocks noChangeAspect="1"/>
          </p:cNvSpPr>
          <p:nvPr/>
        </p:nvSpPr>
        <p:spPr>
          <a:xfrm>
            <a:off x="4150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7" name="אליפסה 106"/>
          <p:cNvSpPr>
            <a:spLocks noChangeAspect="1"/>
          </p:cNvSpPr>
          <p:nvPr/>
        </p:nvSpPr>
        <p:spPr>
          <a:xfrm>
            <a:off x="6599344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9" name="אליפסה 108"/>
          <p:cNvSpPr>
            <a:spLocks noChangeAspect="1"/>
          </p:cNvSpPr>
          <p:nvPr/>
        </p:nvSpPr>
        <p:spPr>
          <a:xfrm>
            <a:off x="63653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9" name="אליפסה 118"/>
          <p:cNvSpPr>
            <a:spLocks noChangeAspect="1"/>
          </p:cNvSpPr>
          <p:nvPr/>
        </p:nvSpPr>
        <p:spPr>
          <a:xfrm>
            <a:off x="2707392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39552" y="2524834"/>
            <a:ext cx="792088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Solved by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Backofen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&amp; Siebert in O(n</a:t>
            </a:r>
            <a:r>
              <a:rPr lang="en-US" baseline="4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 for 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fixed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Nested x Nested Structures</a:t>
            </a:r>
            <a:endParaRPr lang="he-IL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3" name="אליפסה 108"/>
          <p:cNvSpPr>
            <a:spLocks noChangeAspect="1"/>
          </p:cNvSpPr>
          <p:nvPr/>
        </p:nvSpPr>
        <p:spPr>
          <a:xfrm>
            <a:off x="6836944" y="476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4" name="אליפסה 108"/>
          <p:cNvSpPr>
            <a:spLocks noChangeAspect="1"/>
          </p:cNvSpPr>
          <p:nvPr/>
        </p:nvSpPr>
        <p:spPr>
          <a:xfrm>
            <a:off x="7070704" y="476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5" name="אליפסה 108"/>
          <p:cNvSpPr>
            <a:spLocks noChangeAspect="1"/>
          </p:cNvSpPr>
          <p:nvPr/>
        </p:nvSpPr>
        <p:spPr>
          <a:xfrm>
            <a:off x="2228432" y="476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6" name="אליפסה 108"/>
          <p:cNvSpPr>
            <a:spLocks noChangeAspect="1"/>
          </p:cNvSpPr>
          <p:nvPr/>
        </p:nvSpPr>
        <p:spPr>
          <a:xfrm>
            <a:off x="2462192" y="476280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7" name="אליפסה 108"/>
          <p:cNvSpPr>
            <a:spLocks noChangeAspect="1"/>
          </p:cNvSpPr>
          <p:nvPr/>
        </p:nvSpPr>
        <p:spPr>
          <a:xfrm>
            <a:off x="6444208" y="3970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8" name="אליפסה 108"/>
          <p:cNvSpPr>
            <a:spLocks noChangeAspect="1"/>
          </p:cNvSpPr>
          <p:nvPr/>
        </p:nvSpPr>
        <p:spPr>
          <a:xfrm>
            <a:off x="6677968" y="3970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9" name="אליפסה 108"/>
          <p:cNvSpPr>
            <a:spLocks noChangeAspect="1"/>
          </p:cNvSpPr>
          <p:nvPr/>
        </p:nvSpPr>
        <p:spPr>
          <a:xfrm>
            <a:off x="2300440" y="3970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0" name="אליפסה 108"/>
          <p:cNvSpPr>
            <a:spLocks noChangeAspect="1"/>
          </p:cNvSpPr>
          <p:nvPr/>
        </p:nvSpPr>
        <p:spPr>
          <a:xfrm>
            <a:off x="2534200" y="397080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cxnSp>
        <p:nvCxnSpPr>
          <p:cNvPr id="55" name="מחבר חץ ישר 122"/>
          <p:cNvCxnSpPr/>
          <p:nvPr/>
        </p:nvCxnSpPr>
        <p:spPr>
          <a:xfrm flipV="1">
            <a:off x="4748712" y="4221088"/>
            <a:ext cx="72008" cy="504056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122"/>
          <p:cNvCxnSpPr/>
          <p:nvPr/>
        </p:nvCxnSpPr>
        <p:spPr>
          <a:xfrm flipV="1">
            <a:off x="2588472" y="4221088"/>
            <a:ext cx="72008" cy="504056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מחבר חץ ישר 122"/>
          <p:cNvCxnSpPr/>
          <p:nvPr/>
        </p:nvCxnSpPr>
        <p:spPr>
          <a:xfrm flipH="1" flipV="1">
            <a:off x="3380560" y="4221088"/>
            <a:ext cx="360040" cy="504056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971600" y="4293096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755576" y="4221088"/>
            <a:ext cx="2160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single base match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3635896" y="4221088"/>
            <a:ext cx="2160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left endpoint match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4788024" y="4221088"/>
            <a:ext cx="2160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type mismatch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/>
      <p:bldP spid="185" grpId="0"/>
      <p:bldP spid="185" grpId="1"/>
      <p:bldP spid="186" grpId="2"/>
      <p:bldP spid="186" grpId="3"/>
      <p:bldP spid="187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קשת 29"/>
          <p:cNvSpPr>
            <a:spLocks/>
          </p:cNvSpPr>
          <p:nvPr/>
        </p:nvSpPr>
        <p:spPr>
          <a:xfrm rot="10800000">
            <a:off x="3773376" y="4535999"/>
            <a:ext cx="1728000" cy="873416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13" name="קשת 29"/>
          <p:cNvSpPr>
            <a:spLocks noChangeAspect="1"/>
          </p:cNvSpPr>
          <p:nvPr/>
        </p:nvSpPr>
        <p:spPr>
          <a:xfrm rot="10800000">
            <a:off x="3053376" y="4428000"/>
            <a:ext cx="2700000" cy="1125431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Exact Pattern Matching Problem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755576" y="1556792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latin typeface="Calibri" pitchFamily="34" charset="0"/>
                <a:cs typeface="Calibri" pitchFamily="34" charset="0"/>
              </a:rPr>
              <a:t>In this work, we solve the problem for 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non-fixed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2400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Nested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x Nested Structures</a:t>
            </a:r>
            <a:endParaRPr lang="he-IL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קשת 29"/>
          <p:cNvSpPr>
            <a:spLocks noChangeAspect="1"/>
          </p:cNvSpPr>
          <p:nvPr/>
        </p:nvSpPr>
        <p:spPr>
          <a:xfrm>
            <a:off x="3125384" y="3357151"/>
            <a:ext cx="2700000" cy="1195082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" name="קשת 29"/>
          <p:cNvSpPr>
            <a:spLocks/>
          </p:cNvSpPr>
          <p:nvPr/>
        </p:nvSpPr>
        <p:spPr>
          <a:xfrm>
            <a:off x="2909288" y="3212975"/>
            <a:ext cx="3369648" cy="1512169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" name="אליפסה 6"/>
          <p:cNvSpPr>
            <a:spLocks noChangeAspect="1"/>
          </p:cNvSpPr>
          <p:nvPr/>
        </p:nvSpPr>
        <p:spPr>
          <a:xfrm>
            <a:off x="569930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אליפסה 7"/>
          <p:cNvSpPr>
            <a:spLocks noChangeAspect="1"/>
          </p:cNvSpPr>
          <p:nvPr/>
        </p:nvSpPr>
        <p:spPr>
          <a:xfrm>
            <a:off x="6185352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אליפסה 10"/>
          <p:cNvSpPr>
            <a:spLocks noChangeAspect="1"/>
          </p:cNvSpPr>
          <p:nvPr/>
        </p:nvSpPr>
        <p:spPr>
          <a:xfrm>
            <a:off x="5951352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אליפסה 11"/>
          <p:cNvSpPr>
            <a:spLocks noChangeAspect="1"/>
          </p:cNvSpPr>
          <p:nvPr/>
        </p:nvSpPr>
        <p:spPr>
          <a:xfrm>
            <a:off x="3017000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אליפסה 14"/>
          <p:cNvSpPr>
            <a:spLocks noChangeAspect="1"/>
          </p:cNvSpPr>
          <p:nvPr/>
        </p:nvSpPr>
        <p:spPr>
          <a:xfrm>
            <a:off x="3503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אליפסה 15"/>
          <p:cNvSpPr>
            <a:spLocks noChangeAspect="1"/>
          </p:cNvSpPr>
          <p:nvPr/>
        </p:nvSpPr>
        <p:spPr>
          <a:xfrm>
            <a:off x="546530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אליפסה 16"/>
          <p:cNvSpPr>
            <a:spLocks noChangeAspect="1"/>
          </p:cNvSpPr>
          <p:nvPr/>
        </p:nvSpPr>
        <p:spPr>
          <a:xfrm>
            <a:off x="521330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אליפסה 17"/>
          <p:cNvSpPr>
            <a:spLocks noChangeAspect="1"/>
          </p:cNvSpPr>
          <p:nvPr/>
        </p:nvSpPr>
        <p:spPr>
          <a:xfrm>
            <a:off x="326518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אליפסה 18"/>
          <p:cNvSpPr>
            <a:spLocks noChangeAspect="1"/>
          </p:cNvSpPr>
          <p:nvPr/>
        </p:nvSpPr>
        <p:spPr>
          <a:xfrm>
            <a:off x="4727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אליפסה 19"/>
          <p:cNvSpPr>
            <a:spLocks noChangeAspect="1"/>
          </p:cNvSpPr>
          <p:nvPr/>
        </p:nvSpPr>
        <p:spPr>
          <a:xfrm>
            <a:off x="3755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אליפסה 20"/>
          <p:cNvSpPr>
            <a:spLocks noChangeAspect="1"/>
          </p:cNvSpPr>
          <p:nvPr/>
        </p:nvSpPr>
        <p:spPr>
          <a:xfrm>
            <a:off x="4961304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אליפסה 21"/>
          <p:cNvSpPr>
            <a:spLocks noChangeAspect="1"/>
          </p:cNvSpPr>
          <p:nvPr/>
        </p:nvSpPr>
        <p:spPr>
          <a:xfrm>
            <a:off x="3989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אליפסה 22"/>
          <p:cNvSpPr>
            <a:spLocks noChangeAspect="1"/>
          </p:cNvSpPr>
          <p:nvPr/>
        </p:nvSpPr>
        <p:spPr>
          <a:xfrm>
            <a:off x="4475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אליפסה 23"/>
          <p:cNvSpPr>
            <a:spLocks noChangeAspect="1"/>
          </p:cNvSpPr>
          <p:nvPr/>
        </p:nvSpPr>
        <p:spPr>
          <a:xfrm>
            <a:off x="4223000" y="396915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" name="קשת 29"/>
          <p:cNvSpPr>
            <a:spLocks/>
          </p:cNvSpPr>
          <p:nvPr/>
        </p:nvSpPr>
        <p:spPr>
          <a:xfrm>
            <a:off x="3413384" y="3465151"/>
            <a:ext cx="2160000" cy="97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37" name="קשת 29"/>
          <p:cNvSpPr>
            <a:spLocks/>
          </p:cNvSpPr>
          <p:nvPr/>
        </p:nvSpPr>
        <p:spPr>
          <a:xfrm>
            <a:off x="3881384" y="3753151"/>
            <a:ext cx="972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0" name="אליפסה 69"/>
          <p:cNvSpPr>
            <a:spLocks noChangeAspect="1"/>
          </p:cNvSpPr>
          <p:nvPr/>
        </p:nvSpPr>
        <p:spPr>
          <a:xfrm>
            <a:off x="2779400" y="3969151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5" name="קשת 29"/>
          <p:cNvSpPr>
            <a:spLocks/>
          </p:cNvSpPr>
          <p:nvPr/>
        </p:nvSpPr>
        <p:spPr>
          <a:xfrm rot="10800000">
            <a:off x="2837280" y="4113271"/>
            <a:ext cx="3873704" cy="1764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7" name="אליפסה 86"/>
          <p:cNvSpPr>
            <a:spLocks noChangeAspect="1"/>
          </p:cNvSpPr>
          <p:nvPr/>
        </p:nvSpPr>
        <p:spPr>
          <a:xfrm>
            <a:off x="5627296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אליפסה 87"/>
          <p:cNvSpPr>
            <a:spLocks noChangeAspect="1"/>
          </p:cNvSpPr>
          <p:nvPr/>
        </p:nvSpPr>
        <p:spPr>
          <a:xfrm>
            <a:off x="61133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91"/>
          <p:cNvSpPr>
            <a:spLocks noChangeAspect="1"/>
          </p:cNvSpPr>
          <p:nvPr/>
        </p:nvSpPr>
        <p:spPr>
          <a:xfrm>
            <a:off x="58793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92"/>
          <p:cNvSpPr>
            <a:spLocks noChangeAspect="1"/>
          </p:cNvSpPr>
          <p:nvPr/>
        </p:nvSpPr>
        <p:spPr>
          <a:xfrm>
            <a:off x="2944992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95"/>
          <p:cNvSpPr>
            <a:spLocks noChangeAspect="1"/>
          </p:cNvSpPr>
          <p:nvPr/>
        </p:nvSpPr>
        <p:spPr>
          <a:xfrm>
            <a:off x="3430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96"/>
          <p:cNvSpPr>
            <a:spLocks noChangeAspect="1"/>
          </p:cNvSpPr>
          <p:nvPr/>
        </p:nvSpPr>
        <p:spPr>
          <a:xfrm>
            <a:off x="5393296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97"/>
          <p:cNvSpPr>
            <a:spLocks noChangeAspect="1"/>
          </p:cNvSpPr>
          <p:nvPr/>
        </p:nvSpPr>
        <p:spPr>
          <a:xfrm>
            <a:off x="5141296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98"/>
          <p:cNvSpPr>
            <a:spLocks noChangeAspect="1"/>
          </p:cNvSpPr>
          <p:nvPr/>
        </p:nvSpPr>
        <p:spPr>
          <a:xfrm>
            <a:off x="3193176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99"/>
          <p:cNvSpPr>
            <a:spLocks noChangeAspect="1"/>
          </p:cNvSpPr>
          <p:nvPr/>
        </p:nvSpPr>
        <p:spPr>
          <a:xfrm>
            <a:off x="4654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100"/>
          <p:cNvSpPr>
            <a:spLocks noChangeAspect="1"/>
          </p:cNvSpPr>
          <p:nvPr/>
        </p:nvSpPr>
        <p:spPr>
          <a:xfrm>
            <a:off x="3682992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2" name="אליפסה 101"/>
          <p:cNvSpPr>
            <a:spLocks noChangeAspect="1"/>
          </p:cNvSpPr>
          <p:nvPr/>
        </p:nvSpPr>
        <p:spPr>
          <a:xfrm>
            <a:off x="4889296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3" name="אליפסה 102"/>
          <p:cNvSpPr>
            <a:spLocks noChangeAspect="1"/>
          </p:cNvSpPr>
          <p:nvPr/>
        </p:nvSpPr>
        <p:spPr>
          <a:xfrm>
            <a:off x="3916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103"/>
          <p:cNvSpPr>
            <a:spLocks noChangeAspect="1"/>
          </p:cNvSpPr>
          <p:nvPr/>
        </p:nvSpPr>
        <p:spPr>
          <a:xfrm>
            <a:off x="4402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אליפסה 104"/>
          <p:cNvSpPr>
            <a:spLocks noChangeAspect="1"/>
          </p:cNvSpPr>
          <p:nvPr/>
        </p:nvSpPr>
        <p:spPr>
          <a:xfrm>
            <a:off x="4150992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7" name="אליפסה 106"/>
          <p:cNvSpPr>
            <a:spLocks noChangeAspect="1"/>
          </p:cNvSpPr>
          <p:nvPr/>
        </p:nvSpPr>
        <p:spPr>
          <a:xfrm>
            <a:off x="6599344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9" name="אליפסה 108"/>
          <p:cNvSpPr>
            <a:spLocks noChangeAspect="1"/>
          </p:cNvSpPr>
          <p:nvPr/>
        </p:nvSpPr>
        <p:spPr>
          <a:xfrm>
            <a:off x="63653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9" name="אליפסה 118"/>
          <p:cNvSpPr>
            <a:spLocks noChangeAspect="1"/>
          </p:cNvSpPr>
          <p:nvPr/>
        </p:nvSpPr>
        <p:spPr>
          <a:xfrm>
            <a:off x="2707392" y="476124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3" name="אליפסה 108"/>
          <p:cNvSpPr>
            <a:spLocks noChangeAspect="1"/>
          </p:cNvSpPr>
          <p:nvPr/>
        </p:nvSpPr>
        <p:spPr>
          <a:xfrm>
            <a:off x="6836944" y="476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4" name="אליפסה 108"/>
          <p:cNvSpPr>
            <a:spLocks noChangeAspect="1"/>
          </p:cNvSpPr>
          <p:nvPr/>
        </p:nvSpPr>
        <p:spPr>
          <a:xfrm>
            <a:off x="7070704" y="476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5" name="אליפסה 108"/>
          <p:cNvSpPr>
            <a:spLocks noChangeAspect="1"/>
          </p:cNvSpPr>
          <p:nvPr/>
        </p:nvSpPr>
        <p:spPr>
          <a:xfrm>
            <a:off x="2228432" y="476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6" name="אליפסה 108"/>
          <p:cNvSpPr>
            <a:spLocks noChangeAspect="1"/>
          </p:cNvSpPr>
          <p:nvPr/>
        </p:nvSpPr>
        <p:spPr>
          <a:xfrm>
            <a:off x="2462192" y="476280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7" name="אליפסה 108"/>
          <p:cNvSpPr>
            <a:spLocks noChangeAspect="1"/>
          </p:cNvSpPr>
          <p:nvPr/>
        </p:nvSpPr>
        <p:spPr>
          <a:xfrm>
            <a:off x="6444208" y="3970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8" name="אליפסה 108"/>
          <p:cNvSpPr>
            <a:spLocks noChangeAspect="1"/>
          </p:cNvSpPr>
          <p:nvPr/>
        </p:nvSpPr>
        <p:spPr>
          <a:xfrm>
            <a:off x="6677968" y="3970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9" name="אליפסה 108"/>
          <p:cNvSpPr>
            <a:spLocks noChangeAspect="1"/>
          </p:cNvSpPr>
          <p:nvPr/>
        </p:nvSpPr>
        <p:spPr>
          <a:xfrm>
            <a:off x="2300440" y="3970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0" name="אליפסה 108"/>
          <p:cNvSpPr>
            <a:spLocks noChangeAspect="1"/>
          </p:cNvSpPr>
          <p:nvPr/>
        </p:nvSpPr>
        <p:spPr>
          <a:xfrm>
            <a:off x="2534200" y="3970800"/>
            <a:ext cx="237600" cy="237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4" name="מחבר חץ ישר 122"/>
          <p:cNvCxnSpPr/>
          <p:nvPr/>
        </p:nvCxnSpPr>
        <p:spPr>
          <a:xfrm flipV="1">
            <a:off x="4748712" y="4221088"/>
            <a:ext cx="72008" cy="504056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קשת 29"/>
          <p:cNvSpPr>
            <a:spLocks/>
          </p:cNvSpPr>
          <p:nvPr/>
        </p:nvSpPr>
        <p:spPr>
          <a:xfrm>
            <a:off x="3884616" y="3753080"/>
            <a:ext cx="972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2444456" y="3356992"/>
            <a:ext cx="1440160" cy="432048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148312" y="3140968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arc breaking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57" grpId="2" animBg="1"/>
      <p:bldP spid="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קשת 207"/>
          <p:cNvSpPr/>
          <p:nvPr/>
        </p:nvSpPr>
        <p:spPr>
          <a:xfrm>
            <a:off x="2411761" y="3505051"/>
            <a:ext cx="1512168" cy="932061"/>
          </a:xfrm>
          <a:prstGeom prst="arc">
            <a:avLst>
              <a:gd name="adj1" fmla="val 10702652"/>
              <a:gd name="adj2" fmla="val 59236"/>
            </a:avLst>
          </a:prstGeom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Arc Breaking Operation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147" name="מלבן 146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We support the operation of </a:t>
            </a:r>
            <a:r>
              <a:rPr lang="en-US" sz="2400" b="1" dirty="0" smtClean="0">
                <a:latin typeface="Calibri" pitchFamily="34" charset="0"/>
              </a:rPr>
              <a:t>arc-breaking</a:t>
            </a:r>
            <a:r>
              <a:rPr lang="en-US" sz="2400" dirty="0" smtClean="0">
                <a:latin typeface="Calibri" pitchFamily="34" charset="0"/>
              </a:rPr>
              <a:t>, in which a base pair can be deleted, with no penalty</a:t>
            </a:r>
          </a:p>
          <a:p>
            <a:pPr algn="l" rtl="0"/>
            <a:endParaRPr lang="en-US" sz="2400" dirty="0" smtClean="0"/>
          </a:p>
        </p:txBody>
      </p:sp>
      <p:sp>
        <p:nvSpPr>
          <p:cNvPr id="206" name="קשת 205"/>
          <p:cNvSpPr/>
          <p:nvPr/>
        </p:nvSpPr>
        <p:spPr>
          <a:xfrm>
            <a:off x="1619672" y="2996952"/>
            <a:ext cx="6264696" cy="1872208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7" name="קשת 206"/>
          <p:cNvSpPr/>
          <p:nvPr/>
        </p:nvSpPr>
        <p:spPr>
          <a:xfrm>
            <a:off x="2051720" y="3145646"/>
            <a:ext cx="5400600" cy="1579498"/>
          </a:xfrm>
          <a:prstGeom prst="arc">
            <a:avLst>
              <a:gd name="adj1" fmla="val 10702652"/>
              <a:gd name="adj2" fmla="val 57762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9" name="קשת 208"/>
          <p:cNvSpPr/>
          <p:nvPr/>
        </p:nvSpPr>
        <p:spPr>
          <a:xfrm>
            <a:off x="2810146" y="3717032"/>
            <a:ext cx="762234" cy="508099"/>
          </a:xfrm>
          <a:prstGeom prst="arc">
            <a:avLst>
              <a:gd name="adj1" fmla="val 10702652"/>
              <a:gd name="adj2" fmla="val 59236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0" name="קשת 209"/>
          <p:cNvSpPr/>
          <p:nvPr/>
        </p:nvSpPr>
        <p:spPr>
          <a:xfrm>
            <a:off x="5292080" y="3632076"/>
            <a:ext cx="1519155" cy="733028"/>
          </a:xfrm>
          <a:prstGeom prst="arc">
            <a:avLst>
              <a:gd name="adj1" fmla="val 10702652"/>
              <a:gd name="adj2" fmla="val 59236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1" name="אליפסה 210"/>
          <p:cNvSpPr>
            <a:spLocks/>
          </p:cNvSpPr>
          <p:nvPr/>
        </p:nvSpPr>
        <p:spPr>
          <a:xfrm>
            <a:off x="1512000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2" name="אליפסה 211"/>
          <p:cNvSpPr>
            <a:spLocks/>
          </p:cNvSpPr>
          <p:nvPr/>
        </p:nvSpPr>
        <p:spPr>
          <a:xfrm>
            <a:off x="5126339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3" name="אליפסה 212"/>
          <p:cNvSpPr>
            <a:spLocks/>
          </p:cNvSpPr>
          <p:nvPr/>
        </p:nvSpPr>
        <p:spPr>
          <a:xfrm>
            <a:off x="5483599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4" name="אליפסה 213"/>
          <p:cNvSpPr>
            <a:spLocks/>
          </p:cNvSpPr>
          <p:nvPr/>
        </p:nvSpPr>
        <p:spPr>
          <a:xfrm>
            <a:off x="3348000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5" name="אליפסה 214"/>
          <p:cNvSpPr>
            <a:spLocks/>
          </p:cNvSpPr>
          <p:nvPr/>
        </p:nvSpPr>
        <p:spPr>
          <a:xfrm>
            <a:off x="6923447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6" name="אליפסה 215"/>
          <p:cNvSpPr>
            <a:spLocks/>
          </p:cNvSpPr>
          <p:nvPr/>
        </p:nvSpPr>
        <p:spPr>
          <a:xfrm>
            <a:off x="7643447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7" name="אליפסה 216"/>
          <p:cNvSpPr>
            <a:spLocks/>
          </p:cNvSpPr>
          <p:nvPr/>
        </p:nvSpPr>
        <p:spPr>
          <a:xfrm>
            <a:off x="3708000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8" name="אליפסה 217"/>
          <p:cNvSpPr>
            <a:spLocks/>
          </p:cNvSpPr>
          <p:nvPr/>
        </p:nvSpPr>
        <p:spPr>
          <a:xfrm>
            <a:off x="2237834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9" name="אליפסה 218"/>
          <p:cNvSpPr>
            <a:spLocks/>
          </p:cNvSpPr>
          <p:nvPr/>
        </p:nvSpPr>
        <p:spPr>
          <a:xfrm>
            <a:off x="5843447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0" name="אליפסה 219"/>
          <p:cNvSpPr>
            <a:spLocks/>
          </p:cNvSpPr>
          <p:nvPr/>
        </p:nvSpPr>
        <p:spPr>
          <a:xfrm>
            <a:off x="6563447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1" name="אליפסה 220"/>
          <p:cNvSpPr>
            <a:spLocks/>
          </p:cNvSpPr>
          <p:nvPr/>
        </p:nvSpPr>
        <p:spPr>
          <a:xfrm>
            <a:off x="7283447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2" name="אליפסה 221"/>
          <p:cNvSpPr>
            <a:spLocks/>
          </p:cNvSpPr>
          <p:nvPr/>
        </p:nvSpPr>
        <p:spPr>
          <a:xfrm>
            <a:off x="2618951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3" name="אליפסה 222"/>
          <p:cNvSpPr>
            <a:spLocks/>
          </p:cNvSpPr>
          <p:nvPr/>
        </p:nvSpPr>
        <p:spPr>
          <a:xfrm>
            <a:off x="6203447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4" name="אליפסה 223"/>
          <p:cNvSpPr>
            <a:spLocks/>
          </p:cNvSpPr>
          <p:nvPr/>
        </p:nvSpPr>
        <p:spPr>
          <a:xfrm>
            <a:off x="1856717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5" name="אליפסה 224"/>
          <p:cNvSpPr>
            <a:spLocks/>
          </p:cNvSpPr>
          <p:nvPr/>
        </p:nvSpPr>
        <p:spPr>
          <a:xfrm>
            <a:off x="2988000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6" name="אליפסה 225"/>
          <p:cNvSpPr>
            <a:spLocks/>
          </p:cNvSpPr>
          <p:nvPr/>
        </p:nvSpPr>
        <p:spPr>
          <a:xfrm>
            <a:off x="4068000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7" name="אליפסה 226"/>
          <p:cNvSpPr>
            <a:spLocks/>
          </p:cNvSpPr>
          <p:nvPr/>
        </p:nvSpPr>
        <p:spPr>
          <a:xfrm>
            <a:off x="4427984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8" name="אליפסה 227"/>
          <p:cNvSpPr>
            <a:spLocks/>
          </p:cNvSpPr>
          <p:nvPr/>
        </p:nvSpPr>
        <p:spPr>
          <a:xfrm>
            <a:off x="4771209" y="3994649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9" name="קשת 228"/>
          <p:cNvSpPr/>
          <p:nvPr/>
        </p:nvSpPr>
        <p:spPr>
          <a:xfrm>
            <a:off x="4932041" y="3425816"/>
            <a:ext cx="2160240" cy="1083304"/>
          </a:xfrm>
          <a:prstGeom prst="arc">
            <a:avLst>
              <a:gd name="adj1" fmla="val 10702652"/>
              <a:gd name="adj2" fmla="val 59236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7" name="מחבר חץ ישר 56"/>
          <p:cNvCxnSpPr/>
          <p:nvPr/>
        </p:nvCxnSpPr>
        <p:spPr>
          <a:xfrm flipH="1">
            <a:off x="7020272" y="2996952"/>
            <a:ext cx="1296144" cy="64807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 flipH="1" flipV="1">
            <a:off x="5076056" y="4437112"/>
            <a:ext cx="720080" cy="72008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/>
          <p:nvPr/>
        </p:nvCxnSpPr>
        <p:spPr>
          <a:xfrm flipV="1">
            <a:off x="6372200" y="4509120"/>
            <a:ext cx="648072" cy="64807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436096" y="5117122"/>
            <a:ext cx="2304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single bases</a:t>
            </a:r>
            <a:endParaRPr lang="he-IL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668344" y="2564904"/>
            <a:ext cx="11521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Calibri" pitchFamily="34" charset="0"/>
                <a:cs typeface="Calibri" pitchFamily="34" charset="0"/>
              </a:rPr>
              <a:t>base pair</a:t>
            </a:r>
            <a:endParaRPr lang="he-IL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קשת 228"/>
          <p:cNvSpPr/>
          <p:nvPr/>
        </p:nvSpPr>
        <p:spPr>
          <a:xfrm>
            <a:off x="4932040" y="3429000"/>
            <a:ext cx="2160240" cy="1083304"/>
          </a:xfrm>
          <a:prstGeom prst="arc">
            <a:avLst>
              <a:gd name="adj1" fmla="val 10702652"/>
              <a:gd name="adj2" fmla="val 59236"/>
            </a:avLst>
          </a:prstGeom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TextBox 34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 animBg="1"/>
      <p:bldP spid="229" grpId="1" animBg="1"/>
      <p:bldP spid="64" grpId="0"/>
      <p:bldP spid="65" grpId="0"/>
      <p:bldP spid="65" grpId="1"/>
      <p:bldP spid="3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Arc Breaking Operation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147" name="מלבן 146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We support the operation of </a:t>
            </a:r>
            <a:r>
              <a:rPr lang="en-US" sz="2400" b="1" dirty="0" smtClean="0">
                <a:latin typeface="Calibri" pitchFamily="34" charset="0"/>
              </a:rPr>
              <a:t>arc-breaking</a:t>
            </a:r>
            <a:r>
              <a:rPr lang="en-US" sz="2400" dirty="0" smtClean="0">
                <a:latin typeface="Calibri" pitchFamily="34" charset="0"/>
              </a:rPr>
              <a:t>, in which a base pair can be deleted, with no penalty</a:t>
            </a:r>
          </a:p>
          <a:p>
            <a:pPr algn="l" rtl="0"/>
            <a:endParaRPr lang="en-US" sz="2400" dirty="0" smtClean="0"/>
          </a:p>
        </p:txBody>
      </p:sp>
      <p:sp>
        <p:nvSpPr>
          <p:cNvPr id="211" name="אליפסה 210"/>
          <p:cNvSpPr>
            <a:spLocks/>
          </p:cNvSpPr>
          <p:nvPr/>
        </p:nvSpPr>
        <p:spPr>
          <a:xfrm>
            <a:off x="3707944" y="4293096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2" name="אליפסה 211"/>
          <p:cNvSpPr>
            <a:spLocks/>
          </p:cNvSpPr>
          <p:nvPr/>
        </p:nvSpPr>
        <p:spPr>
          <a:xfrm>
            <a:off x="4860032" y="3212976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3" name="אליפסה 212"/>
          <p:cNvSpPr>
            <a:spLocks/>
          </p:cNvSpPr>
          <p:nvPr/>
        </p:nvSpPr>
        <p:spPr>
          <a:xfrm>
            <a:off x="5220072" y="3212976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4" name="אליפסה 213"/>
          <p:cNvSpPr>
            <a:spLocks/>
          </p:cNvSpPr>
          <p:nvPr/>
        </p:nvSpPr>
        <p:spPr>
          <a:xfrm>
            <a:off x="3131840" y="3140968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5" name="אליפסה 214"/>
          <p:cNvSpPr>
            <a:spLocks/>
          </p:cNvSpPr>
          <p:nvPr/>
        </p:nvSpPr>
        <p:spPr>
          <a:xfrm>
            <a:off x="4500032" y="3717032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6" name="אליפסה 215"/>
          <p:cNvSpPr>
            <a:spLocks/>
          </p:cNvSpPr>
          <p:nvPr/>
        </p:nvSpPr>
        <p:spPr>
          <a:xfrm>
            <a:off x="4212000" y="4293096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7" name="אליפסה 216"/>
          <p:cNvSpPr>
            <a:spLocks/>
          </p:cNvSpPr>
          <p:nvPr/>
        </p:nvSpPr>
        <p:spPr>
          <a:xfrm>
            <a:off x="3491880" y="3140968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8" name="אליפסה 217"/>
          <p:cNvSpPr>
            <a:spLocks/>
          </p:cNvSpPr>
          <p:nvPr/>
        </p:nvSpPr>
        <p:spPr>
          <a:xfrm>
            <a:off x="3491920" y="3645024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9" name="אליפסה 218"/>
          <p:cNvSpPr>
            <a:spLocks/>
          </p:cNvSpPr>
          <p:nvPr/>
        </p:nvSpPr>
        <p:spPr>
          <a:xfrm>
            <a:off x="5508000" y="3456000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0" name="אליפסה 219"/>
          <p:cNvSpPr>
            <a:spLocks/>
          </p:cNvSpPr>
          <p:nvPr/>
        </p:nvSpPr>
        <p:spPr>
          <a:xfrm>
            <a:off x="4860072" y="3717032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1" name="אליפסה 220"/>
          <p:cNvSpPr>
            <a:spLocks/>
          </p:cNvSpPr>
          <p:nvPr/>
        </p:nvSpPr>
        <p:spPr>
          <a:xfrm>
            <a:off x="4212040" y="3933056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2" name="אליפסה 221"/>
          <p:cNvSpPr>
            <a:spLocks/>
          </p:cNvSpPr>
          <p:nvPr/>
        </p:nvSpPr>
        <p:spPr>
          <a:xfrm>
            <a:off x="3131880" y="3573016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3" name="אליפסה 222"/>
          <p:cNvSpPr>
            <a:spLocks/>
          </p:cNvSpPr>
          <p:nvPr/>
        </p:nvSpPr>
        <p:spPr>
          <a:xfrm>
            <a:off x="5220112" y="3717032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4" name="אליפסה 223"/>
          <p:cNvSpPr>
            <a:spLocks/>
          </p:cNvSpPr>
          <p:nvPr/>
        </p:nvSpPr>
        <p:spPr>
          <a:xfrm>
            <a:off x="3707944" y="3933056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5" name="אליפסה 224"/>
          <p:cNvSpPr>
            <a:spLocks/>
          </p:cNvSpPr>
          <p:nvPr/>
        </p:nvSpPr>
        <p:spPr>
          <a:xfrm>
            <a:off x="2843848" y="3356992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6" name="אליפסה 225"/>
          <p:cNvSpPr>
            <a:spLocks/>
          </p:cNvSpPr>
          <p:nvPr/>
        </p:nvSpPr>
        <p:spPr>
          <a:xfrm>
            <a:off x="3851960" y="3024000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7" name="אליפסה 226"/>
          <p:cNvSpPr>
            <a:spLocks/>
          </p:cNvSpPr>
          <p:nvPr/>
        </p:nvSpPr>
        <p:spPr>
          <a:xfrm>
            <a:off x="4212000" y="2988000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8" name="אליפסה 227"/>
          <p:cNvSpPr>
            <a:spLocks/>
          </p:cNvSpPr>
          <p:nvPr/>
        </p:nvSpPr>
        <p:spPr>
          <a:xfrm>
            <a:off x="4500032" y="3212976"/>
            <a:ext cx="360000" cy="359094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7" name="מחבר חץ ישר 56"/>
          <p:cNvCxnSpPr/>
          <p:nvPr/>
        </p:nvCxnSpPr>
        <p:spPr>
          <a:xfrm flipH="1">
            <a:off x="5148064" y="2996952"/>
            <a:ext cx="1296144" cy="64807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 flipH="1" flipV="1">
            <a:off x="5148064" y="4077072"/>
            <a:ext cx="216024" cy="648072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/>
          <p:nvPr/>
        </p:nvCxnSpPr>
        <p:spPr>
          <a:xfrm flipV="1">
            <a:off x="4860032" y="3501008"/>
            <a:ext cx="144016" cy="122413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499992" y="4725144"/>
            <a:ext cx="2304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single bases</a:t>
            </a:r>
            <a:endParaRPr lang="he-IL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00192" y="2636912"/>
            <a:ext cx="11521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Calibri" pitchFamily="34" charset="0"/>
                <a:cs typeface="Calibri" pitchFamily="34" charset="0"/>
              </a:rPr>
              <a:t>base pair</a:t>
            </a:r>
            <a:endParaRPr lang="he-IL" sz="2000" dirty="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8" name="Straight Connector 37"/>
          <p:cNvCxnSpPr>
            <a:stCxn id="211" idx="6"/>
            <a:endCxn id="216" idx="2"/>
          </p:cNvCxnSpPr>
          <p:nvPr/>
        </p:nvCxnSpPr>
        <p:spPr>
          <a:xfrm>
            <a:off x="4067944" y="4472643"/>
            <a:ext cx="144056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24" idx="6"/>
            <a:endCxn id="221" idx="2"/>
          </p:cNvCxnSpPr>
          <p:nvPr/>
        </p:nvCxnSpPr>
        <p:spPr>
          <a:xfrm>
            <a:off x="4067944" y="4112603"/>
            <a:ext cx="144096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18" idx="0"/>
            <a:endCxn id="217" idx="4"/>
          </p:cNvCxnSpPr>
          <p:nvPr/>
        </p:nvCxnSpPr>
        <p:spPr>
          <a:xfrm flipH="1" flipV="1">
            <a:off x="3671880" y="3500062"/>
            <a:ext cx="40" cy="144962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2" idx="0"/>
            <a:endCxn id="214" idx="4"/>
          </p:cNvCxnSpPr>
          <p:nvPr/>
        </p:nvCxnSpPr>
        <p:spPr>
          <a:xfrm flipH="1" flipV="1">
            <a:off x="3311840" y="3500062"/>
            <a:ext cx="40" cy="72954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15" idx="0"/>
            <a:endCxn id="228" idx="4"/>
          </p:cNvCxnSpPr>
          <p:nvPr/>
        </p:nvCxnSpPr>
        <p:spPr>
          <a:xfrm flipV="1">
            <a:off x="4680032" y="3572070"/>
            <a:ext cx="0" cy="144962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20" idx="0"/>
            <a:endCxn id="212" idx="4"/>
          </p:cNvCxnSpPr>
          <p:nvPr/>
        </p:nvCxnSpPr>
        <p:spPr>
          <a:xfrm flipH="1" flipV="1">
            <a:off x="5040032" y="3572070"/>
            <a:ext cx="40" cy="144962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2107 " pathEditMode="relative" ptsTypes="AA">
                                      <p:cBhvr>
                                        <p:cTn id="28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-5.55556E-7 0.02106 " pathEditMode="relative" ptsTypes="AA">
                                      <p:cBhvr>
                                        <p:cTn id="30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0" animBg="1"/>
      <p:bldP spid="220" grpId="0" animBg="1"/>
      <p:bldP spid="64" grpId="0"/>
      <p:bldP spid="65" grpId="0"/>
      <p:bldP spid="6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RNA</a:t>
            </a:r>
            <a:endParaRPr lang="he-IL" sz="4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159" name="מלבן 158"/>
          <p:cNvSpPr/>
          <p:nvPr/>
        </p:nvSpPr>
        <p:spPr>
          <a:xfrm>
            <a:off x="683568" y="1538789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RNA R is an ordered pair (S,B) </a:t>
            </a:r>
            <a:b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</a:br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where:</a:t>
            </a:r>
          </a:p>
        </p:txBody>
      </p:sp>
      <p:grpSp>
        <p:nvGrpSpPr>
          <p:cNvPr id="52" name="קבוצה 51"/>
          <p:cNvGrpSpPr/>
          <p:nvPr/>
        </p:nvGrpSpPr>
        <p:grpSpPr>
          <a:xfrm>
            <a:off x="1907704" y="5515624"/>
            <a:ext cx="5760640" cy="361648"/>
            <a:chOff x="1907704" y="5157192"/>
            <a:chExt cx="5760640" cy="361648"/>
          </a:xfrm>
        </p:grpSpPr>
        <p:sp>
          <p:nvSpPr>
            <p:cNvPr id="27" name="אליפסה 26"/>
            <p:cNvSpPr>
              <a:spLocks noChangeAspect="1"/>
            </p:cNvSpPr>
            <p:nvPr/>
          </p:nvSpPr>
          <p:spPr>
            <a:xfrm>
              <a:off x="622818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" name="אליפסה 27"/>
            <p:cNvSpPr>
              <a:spLocks noChangeAspect="1"/>
            </p:cNvSpPr>
            <p:nvPr/>
          </p:nvSpPr>
          <p:spPr>
            <a:xfrm>
              <a:off x="6948264" y="5157192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1" name="אליפסה 30"/>
            <p:cNvSpPr>
              <a:spLocks noChangeAspect="1"/>
            </p:cNvSpPr>
            <p:nvPr/>
          </p:nvSpPr>
          <p:spPr>
            <a:xfrm>
              <a:off x="658822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2" name="אליפסה 31"/>
            <p:cNvSpPr>
              <a:spLocks noChangeAspect="1"/>
            </p:cNvSpPr>
            <p:nvPr/>
          </p:nvSpPr>
          <p:spPr>
            <a:xfrm>
              <a:off x="2267744" y="5157192"/>
              <a:ext cx="360040" cy="36004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" name="אליפסה 34"/>
            <p:cNvSpPr>
              <a:spLocks noChangeAspect="1"/>
            </p:cNvSpPr>
            <p:nvPr/>
          </p:nvSpPr>
          <p:spPr>
            <a:xfrm>
              <a:off x="2987824" y="5157192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" name="אליפסה 35"/>
            <p:cNvSpPr>
              <a:spLocks noChangeAspect="1"/>
            </p:cNvSpPr>
            <p:nvPr/>
          </p:nvSpPr>
          <p:spPr>
            <a:xfrm>
              <a:off x="586814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" name="אליפסה 36"/>
            <p:cNvSpPr>
              <a:spLocks noChangeAspect="1"/>
            </p:cNvSpPr>
            <p:nvPr/>
          </p:nvSpPr>
          <p:spPr>
            <a:xfrm>
              <a:off x="5508104" y="5157192"/>
              <a:ext cx="360040" cy="3600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" name="אליפסה 37"/>
            <p:cNvSpPr>
              <a:spLocks noChangeAspect="1"/>
            </p:cNvSpPr>
            <p:nvPr/>
          </p:nvSpPr>
          <p:spPr>
            <a:xfrm>
              <a:off x="2627784" y="5157192"/>
              <a:ext cx="360040" cy="36004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9" name="אליפסה 38"/>
            <p:cNvSpPr>
              <a:spLocks noChangeAspect="1"/>
            </p:cNvSpPr>
            <p:nvPr/>
          </p:nvSpPr>
          <p:spPr>
            <a:xfrm>
              <a:off x="4788024" y="5157192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0" name="אליפסה 39"/>
            <p:cNvSpPr>
              <a:spLocks noChangeAspect="1"/>
            </p:cNvSpPr>
            <p:nvPr/>
          </p:nvSpPr>
          <p:spPr>
            <a:xfrm>
              <a:off x="3347864" y="5157192"/>
              <a:ext cx="360040" cy="3600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" name="אליפסה 40"/>
            <p:cNvSpPr>
              <a:spLocks noChangeAspect="1"/>
            </p:cNvSpPr>
            <p:nvPr/>
          </p:nvSpPr>
          <p:spPr>
            <a:xfrm>
              <a:off x="514806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" name="אליפסה 41"/>
            <p:cNvSpPr>
              <a:spLocks noChangeAspect="1"/>
            </p:cNvSpPr>
            <p:nvPr/>
          </p:nvSpPr>
          <p:spPr>
            <a:xfrm>
              <a:off x="3707904" y="5157192"/>
              <a:ext cx="360040" cy="36004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" name="אליפסה 42"/>
            <p:cNvSpPr>
              <a:spLocks noChangeAspect="1"/>
            </p:cNvSpPr>
            <p:nvPr/>
          </p:nvSpPr>
          <p:spPr>
            <a:xfrm>
              <a:off x="4427984" y="5157192"/>
              <a:ext cx="360040" cy="3600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" name="אליפסה 43"/>
            <p:cNvSpPr>
              <a:spLocks noChangeAspect="1"/>
            </p:cNvSpPr>
            <p:nvPr/>
          </p:nvSpPr>
          <p:spPr>
            <a:xfrm>
              <a:off x="406794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8" name="אליפסה 47"/>
            <p:cNvSpPr>
              <a:spLocks noChangeAspect="1"/>
            </p:cNvSpPr>
            <p:nvPr/>
          </p:nvSpPr>
          <p:spPr>
            <a:xfrm>
              <a:off x="7308304" y="5157192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9" name="אליפסה 48"/>
            <p:cNvSpPr>
              <a:spLocks noChangeAspect="1"/>
            </p:cNvSpPr>
            <p:nvPr/>
          </p:nvSpPr>
          <p:spPr>
            <a:xfrm>
              <a:off x="1907704" y="5158800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53" name="קבוצה 52"/>
          <p:cNvGrpSpPr/>
          <p:nvPr/>
        </p:nvGrpSpPr>
        <p:grpSpPr>
          <a:xfrm>
            <a:off x="6210000" y="548680"/>
            <a:ext cx="2034408" cy="2592248"/>
            <a:chOff x="6210000" y="1556792"/>
            <a:chExt cx="2034408" cy="2592248"/>
          </a:xfrm>
        </p:grpSpPr>
        <p:sp>
          <p:nvSpPr>
            <p:cNvPr id="54" name="אליפסה 53"/>
            <p:cNvSpPr/>
            <p:nvPr/>
          </p:nvSpPr>
          <p:spPr>
            <a:xfrm>
              <a:off x="6210000" y="338400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5" name="אליפסה 54"/>
            <p:cNvSpPr/>
            <p:nvPr/>
          </p:nvSpPr>
          <p:spPr>
            <a:xfrm>
              <a:off x="7020272" y="3164893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6" name="אליפסה 55"/>
            <p:cNvSpPr/>
            <p:nvPr/>
          </p:nvSpPr>
          <p:spPr>
            <a:xfrm>
              <a:off x="7524328" y="3645064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7" name="אליפסה 56"/>
            <p:cNvSpPr/>
            <p:nvPr/>
          </p:nvSpPr>
          <p:spPr>
            <a:xfrm>
              <a:off x="7164288" y="3501048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8" name="אליפסה 57"/>
            <p:cNvSpPr/>
            <p:nvPr/>
          </p:nvSpPr>
          <p:spPr>
            <a:xfrm>
              <a:off x="6516176" y="3164893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9" name="אליפסה 58"/>
            <p:cNvSpPr/>
            <p:nvPr/>
          </p:nvSpPr>
          <p:spPr>
            <a:xfrm>
              <a:off x="6516176" y="2419397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0" name="אליפסה 59"/>
            <p:cNvSpPr/>
            <p:nvPr/>
          </p:nvSpPr>
          <p:spPr>
            <a:xfrm>
              <a:off x="7020272" y="2780928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1" name="אליפסה 60"/>
            <p:cNvSpPr/>
            <p:nvPr/>
          </p:nvSpPr>
          <p:spPr>
            <a:xfrm>
              <a:off x="7061938" y="2419397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2" name="אליפסה 61"/>
            <p:cNvSpPr/>
            <p:nvPr/>
          </p:nvSpPr>
          <p:spPr>
            <a:xfrm>
              <a:off x="6516150" y="2780928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63" name="מחבר ישר 62"/>
            <p:cNvCxnSpPr>
              <a:stCxn id="62" idx="6"/>
              <a:endCxn id="60" idx="2"/>
            </p:cNvCxnSpPr>
            <p:nvPr/>
          </p:nvCxnSpPr>
          <p:spPr>
            <a:xfrm>
              <a:off x="6876150" y="2960928"/>
              <a:ext cx="144122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מחבר ישר 63"/>
            <p:cNvCxnSpPr>
              <a:stCxn id="59" idx="6"/>
              <a:endCxn id="61" idx="2"/>
            </p:cNvCxnSpPr>
            <p:nvPr/>
          </p:nvCxnSpPr>
          <p:spPr>
            <a:xfrm>
              <a:off x="6876176" y="2599397"/>
              <a:ext cx="185762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מחבר ישר 64"/>
            <p:cNvCxnSpPr>
              <a:stCxn id="58" idx="6"/>
            </p:cNvCxnSpPr>
            <p:nvPr/>
          </p:nvCxnSpPr>
          <p:spPr>
            <a:xfrm>
              <a:off x="6876176" y="3344893"/>
              <a:ext cx="40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אליפסה 65"/>
            <p:cNvSpPr/>
            <p:nvPr/>
          </p:nvSpPr>
          <p:spPr>
            <a:xfrm>
              <a:off x="7308344" y="1844864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7" name="אליפסה 66"/>
            <p:cNvSpPr/>
            <p:nvPr/>
          </p:nvSpPr>
          <p:spPr>
            <a:xfrm>
              <a:off x="6300192" y="2132896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8" name="אליפסה 67"/>
            <p:cNvSpPr/>
            <p:nvPr/>
          </p:nvSpPr>
          <p:spPr>
            <a:xfrm>
              <a:off x="7380352" y="2204864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9" name="אליפסה 68"/>
            <p:cNvSpPr/>
            <p:nvPr/>
          </p:nvSpPr>
          <p:spPr>
            <a:xfrm>
              <a:off x="6372240" y="1772856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0" name="אליפסה 69"/>
            <p:cNvSpPr/>
            <p:nvPr/>
          </p:nvSpPr>
          <p:spPr>
            <a:xfrm>
              <a:off x="7047756" y="1556792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1" name="אליפסה 70"/>
            <p:cNvSpPr/>
            <p:nvPr/>
          </p:nvSpPr>
          <p:spPr>
            <a:xfrm>
              <a:off x="6660272" y="1556792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2" name="אליפסה 71"/>
            <p:cNvSpPr/>
            <p:nvPr/>
          </p:nvSpPr>
          <p:spPr>
            <a:xfrm>
              <a:off x="7884408" y="378904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73" name="מחבר ישר 72"/>
            <p:cNvCxnSpPr>
              <a:stCxn id="58" idx="6"/>
              <a:endCxn id="55" idx="2"/>
            </p:cNvCxnSpPr>
            <p:nvPr/>
          </p:nvCxnSpPr>
          <p:spPr>
            <a:xfrm>
              <a:off x="6876176" y="3344893"/>
              <a:ext cx="144096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648000" y="3420000"/>
            <a:ext cx="7272808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B is a set of base pairs C-G, G-C, A-U, or U-A</a:t>
            </a:r>
          </a:p>
          <a:p>
            <a:pPr algn="l" rtl="0"/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6" name="קבוצה 50"/>
          <p:cNvGrpSpPr/>
          <p:nvPr/>
        </p:nvGrpSpPr>
        <p:grpSpPr>
          <a:xfrm>
            <a:off x="2411761" y="5013176"/>
            <a:ext cx="3960440" cy="936104"/>
            <a:chOff x="2411761" y="4653136"/>
            <a:chExt cx="3960440" cy="936104"/>
          </a:xfrm>
        </p:grpSpPr>
        <p:sp>
          <p:nvSpPr>
            <p:cNvPr id="47" name="קשת 29"/>
            <p:cNvSpPr/>
            <p:nvPr/>
          </p:nvSpPr>
          <p:spPr>
            <a:xfrm>
              <a:off x="3131840" y="4797153"/>
              <a:ext cx="2592288" cy="648072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50" name="קשת 29"/>
            <p:cNvSpPr/>
            <p:nvPr/>
          </p:nvSpPr>
          <p:spPr>
            <a:xfrm>
              <a:off x="2771800" y="4725144"/>
              <a:ext cx="3312368" cy="792088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51" name="קשת 29"/>
            <p:cNvSpPr/>
            <p:nvPr/>
          </p:nvSpPr>
          <p:spPr>
            <a:xfrm>
              <a:off x="2411761" y="4653136"/>
              <a:ext cx="3960440" cy="936104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</p:grpSp>
      <p:grpSp>
        <p:nvGrpSpPr>
          <p:cNvPr id="75" name="קבוצה 70"/>
          <p:cNvGrpSpPr/>
          <p:nvPr/>
        </p:nvGrpSpPr>
        <p:grpSpPr>
          <a:xfrm>
            <a:off x="6372200" y="2492896"/>
            <a:ext cx="2376264" cy="2736304"/>
            <a:chOff x="6372200" y="2276872"/>
            <a:chExt cx="2376264" cy="2736304"/>
          </a:xfrm>
        </p:grpSpPr>
        <p:sp>
          <p:nvSpPr>
            <p:cNvPr id="76" name="TextBox 75"/>
            <p:cNvSpPr txBox="1"/>
            <p:nvPr/>
          </p:nvSpPr>
          <p:spPr>
            <a:xfrm>
              <a:off x="7236296" y="3779748"/>
              <a:ext cx="151216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base pair</a:t>
              </a:r>
              <a:endParaRPr lang="he-IL" dirty="0">
                <a:latin typeface="Calibri" pitchFamily="34" charset="0"/>
              </a:endParaRPr>
            </a:p>
          </p:txBody>
        </p:sp>
        <p:cxnSp>
          <p:nvCxnSpPr>
            <p:cNvPr id="77" name="מחבר חץ ישר 57"/>
            <p:cNvCxnSpPr>
              <a:stCxn id="76" idx="2"/>
            </p:cNvCxnSpPr>
            <p:nvPr/>
          </p:nvCxnSpPr>
          <p:spPr>
            <a:xfrm flipH="1">
              <a:off x="6372200" y="4149080"/>
              <a:ext cx="1620180" cy="864096"/>
            </a:xfrm>
            <a:prstGeom prst="straightConnector1">
              <a:avLst/>
            </a:prstGeom>
            <a:ln w="28575">
              <a:solidFill>
                <a:schemeClr val="bg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מחבר חץ ישר 67"/>
            <p:cNvCxnSpPr/>
            <p:nvPr/>
          </p:nvCxnSpPr>
          <p:spPr>
            <a:xfrm flipH="1" flipV="1">
              <a:off x="6948264" y="2276872"/>
              <a:ext cx="936104" cy="1512168"/>
            </a:xfrm>
            <a:prstGeom prst="straightConnector1">
              <a:avLst/>
            </a:prstGeom>
            <a:ln w="28575">
              <a:solidFill>
                <a:schemeClr val="bg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קבוצה 60"/>
          <p:cNvGrpSpPr/>
          <p:nvPr/>
        </p:nvGrpSpPr>
        <p:grpSpPr>
          <a:xfrm>
            <a:off x="7164288" y="3068960"/>
            <a:ext cx="1584176" cy="2304256"/>
            <a:chOff x="7164288" y="2852936"/>
            <a:chExt cx="1584176" cy="2304256"/>
          </a:xfrm>
        </p:grpSpPr>
        <p:sp>
          <p:nvSpPr>
            <p:cNvPr id="80" name="TextBox 79"/>
            <p:cNvSpPr txBox="1"/>
            <p:nvPr/>
          </p:nvSpPr>
          <p:spPr>
            <a:xfrm>
              <a:off x="7236296" y="3779748"/>
              <a:ext cx="151216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single</a:t>
              </a:r>
              <a:r>
                <a:rPr lang="en-US" dirty="0" smtClean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base</a:t>
              </a:r>
              <a:endParaRPr lang="he-IL" b="1" dirty="0">
                <a:latin typeface="Calibri" pitchFamily="34" charset="0"/>
              </a:endParaRPr>
            </a:p>
          </p:txBody>
        </p:sp>
        <p:cxnSp>
          <p:nvCxnSpPr>
            <p:cNvPr id="81" name="מחבר חץ ישר 53"/>
            <p:cNvCxnSpPr>
              <a:stCxn id="80" idx="0"/>
            </p:cNvCxnSpPr>
            <p:nvPr/>
          </p:nvCxnSpPr>
          <p:spPr>
            <a:xfrm flipH="1" flipV="1">
              <a:off x="7668344" y="2852936"/>
              <a:ext cx="324036" cy="926812"/>
            </a:xfrm>
            <a:prstGeom prst="straightConnector1">
              <a:avLst/>
            </a:prstGeom>
            <a:ln w="28575">
              <a:solidFill>
                <a:schemeClr val="bg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מחבר חץ ישר 57"/>
            <p:cNvCxnSpPr/>
            <p:nvPr/>
          </p:nvCxnSpPr>
          <p:spPr>
            <a:xfrm flipH="1">
              <a:off x="7164288" y="4221088"/>
              <a:ext cx="792088" cy="936104"/>
            </a:xfrm>
            <a:prstGeom prst="straightConnector1">
              <a:avLst/>
            </a:prstGeom>
            <a:ln w="28575">
              <a:solidFill>
                <a:schemeClr val="bg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/>
          <p:cNvSpPr txBox="1"/>
          <p:nvPr/>
        </p:nvSpPr>
        <p:spPr>
          <a:xfrm>
            <a:off x="683568" y="2780928"/>
            <a:ext cx="6552728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S is a sequence defined over  𝚺 = {A,C,G,U} </a:t>
            </a:r>
          </a:p>
          <a:p>
            <a:pPr algn="l" rtl="0"/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15" name="קבוצה 114"/>
          <p:cNvGrpSpPr/>
          <p:nvPr/>
        </p:nvGrpSpPr>
        <p:grpSpPr>
          <a:xfrm>
            <a:off x="6516216" y="2924944"/>
            <a:ext cx="2376264" cy="2592288"/>
            <a:chOff x="6516216" y="2924944"/>
            <a:chExt cx="2376264" cy="2592288"/>
          </a:xfrm>
        </p:grpSpPr>
        <p:grpSp>
          <p:nvGrpSpPr>
            <p:cNvPr id="94" name="קבוצה 93"/>
            <p:cNvGrpSpPr/>
            <p:nvPr/>
          </p:nvGrpSpPr>
          <p:grpSpPr>
            <a:xfrm>
              <a:off x="6516216" y="3995772"/>
              <a:ext cx="2376264" cy="1521460"/>
              <a:chOff x="3635896" y="3995772"/>
              <a:chExt cx="2376264" cy="1521460"/>
            </a:xfrm>
          </p:grpSpPr>
          <p:cxnSp>
            <p:nvCxnSpPr>
              <p:cNvPr id="88" name="מחבר חץ ישר 87"/>
              <p:cNvCxnSpPr/>
              <p:nvPr/>
            </p:nvCxnSpPr>
            <p:spPr>
              <a:xfrm flipH="1">
                <a:off x="4067944" y="4365104"/>
                <a:ext cx="144016" cy="1152128"/>
              </a:xfrm>
              <a:prstGeom prst="straightConnector1">
                <a:avLst/>
              </a:prstGeom>
              <a:ln w="28575">
                <a:solidFill>
                  <a:schemeClr val="bg2">
                    <a:lumMod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TextBox 92"/>
              <p:cNvSpPr txBox="1"/>
              <p:nvPr/>
            </p:nvSpPr>
            <p:spPr>
              <a:xfrm>
                <a:off x="3635896" y="3995772"/>
                <a:ext cx="2376264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b="1" dirty="0" smtClean="0">
                    <a:latin typeface="Calibri" pitchFamily="34" charset="0"/>
                    <a:cs typeface="Calibri" pitchFamily="34" charset="0"/>
                  </a:rPr>
                  <a:t>backbone connection</a:t>
                </a:r>
                <a:endParaRPr lang="he-IL" b="1" dirty="0" smtClean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97" name="מחבר חץ ישר 96"/>
            <p:cNvCxnSpPr/>
            <p:nvPr/>
          </p:nvCxnSpPr>
          <p:spPr>
            <a:xfrm flipV="1">
              <a:off x="7164288" y="2924944"/>
              <a:ext cx="288032" cy="1152128"/>
            </a:xfrm>
            <a:prstGeom prst="straightConnector1">
              <a:avLst/>
            </a:prstGeom>
            <a:ln w="28575">
              <a:solidFill>
                <a:schemeClr val="bg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8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Arc Breaking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147" name="מלבן 146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We support the operation of </a:t>
            </a:r>
            <a:r>
              <a:rPr lang="en-US" sz="2400" b="1" dirty="0" smtClean="0">
                <a:latin typeface="Calibri" pitchFamily="34" charset="0"/>
              </a:rPr>
              <a:t>arc-breaking</a:t>
            </a:r>
            <a:r>
              <a:rPr lang="en-US" sz="2400" dirty="0" smtClean="0">
                <a:latin typeface="Calibri" pitchFamily="34" charset="0"/>
              </a:rPr>
              <a:t>, in which a base pair can be deleted, with no penalty</a:t>
            </a:r>
          </a:p>
          <a:p>
            <a:pPr algn="l" rtl="0"/>
            <a:endParaRPr lang="en-US" sz="2400" dirty="0" smtClean="0"/>
          </a:p>
        </p:txBody>
      </p:sp>
      <p:sp>
        <p:nvSpPr>
          <p:cNvPr id="57" name="אליפסה 189"/>
          <p:cNvSpPr/>
          <p:nvPr/>
        </p:nvSpPr>
        <p:spPr>
          <a:xfrm>
            <a:off x="4194584" y="2708920"/>
            <a:ext cx="359362" cy="3392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8" name="מחבר ישר 190"/>
          <p:cNvCxnSpPr>
            <a:stCxn id="57" idx="4"/>
            <a:endCxn id="59" idx="0"/>
          </p:cNvCxnSpPr>
          <p:nvPr/>
        </p:nvCxnSpPr>
        <p:spPr>
          <a:xfrm>
            <a:off x="4374265" y="3048156"/>
            <a:ext cx="0" cy="113616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אליפסה 191"/>
          <p:cNvSpPr/>
          <p:nvPr/>
        </p:nvSpPr>
        <p:spPr>
          <a:xfrm>
            <a:off x="4194584" y="3161772"/>
            <a:ext cx="359362" cy="339236"/>
          </a:xfrm>
          <a:prstGeom prst="ellipse">
            <a:avLst/>
          </a:prstGeom>
          <a:solidFill>
            <a:srgbClr val="C1FFEA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192"/>
          <p:cNvSpPr/>
          <p:nvPr/>
        </p:nvSpPr>
        <p:spPr>
          <a:xfrm>
            <a:off x="2970448" y="3593820"/>
            <a:ext cx="359362" cy="339236"/>
          </a:xfrm>
          <a:prstGeom prst="ellipse">
            <a:avLst/>
          </a:prstGeom>
          <a:solidFill>
            <a:srgbClr val="C1FFEA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AU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1" name="אליפסה 193"/>
          <p:cNvSpPr/>
          <p:nvPr/>
        </p:nvSpPr>
        <p:spPr>
          <a:xfrm>
            <a:off x="2971126" y="4025868"/>
            <a:ext cx="359362" cy="3392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194"/>
          <p:cNvSpPr/>
          <p:nvPr/>
        </p:nvSpPr>
        <p:spPr>
          <a:xfrm>
            <a:off x="2970448" y="4457916"/>
            <a:ext cx="359362" cy="3392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3" name="אליפסה 195"/>
          <p:cNvSpPr/>
          <p:nvPr/>
        </p:nvSpPr>
        <p:spPr>
          <a:xfrm>
            <a:off x="2970448" y="4941168"/>
            <a:ext cx="359362" cy="3392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אליפסה 196"/>
          <p:cNvSpPr/>
          <p:nvPr/>
        </p:nvSpPr>
        <p:spPr>
          <a:xfrm>
            <a:off x="2267744" y="5445224"/>
            <a:ext cx="243340" cy="25555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אליפסה 197"/>
          <p:cNvSpPr/>
          <p:nvPr/>
        </p:nvSpPr>
        <p:spPr>
          <a:xfrm>
            <a:off x="2871124" y="5445224"/>
            <a:ext cx="243340" cy="2555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6" name="אליפסה 198"/>
          <p:cNvSpPr/>
          <p:nvPr/>
        </p:nvSpPr>
        <p:spPr>
          <a:xfrm>
            <a:off x="2555776" y="5445224"/>
            <a:ext cx="243340" cy="25555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7" name="אליפסה 199"/>
          <p:cNvSpPr/>
          <p:nvPr/>
        </p:nvSpPr>
        <p:spPr>
          <a:xfrm>
            <a:off x="3159156" y="5445224"/>
            <a:ext cx="243340" cy="255557"/>
          </a:xfrm>
          <a:prstGeom prst="ellipse">
            <a:avLst/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8" name="אליפסה 200"/>
          <p:cNvSpPr/>
          <p:nvPr/>
        </p:nvSpPr>
        <p:spPr>
          <a:xfrm>
            <a:off x="3735220" y="5445224"/>
            <a:ext cx="243340" cy="2555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9" name="אליפסה 201"/>
          <p:cNvSpPr/>
          <p:nvPr/>
        </p:nvSpPr>
        <p:spPr>
          <a:xfrm>
            <a:off x="3447188" y="5445224"/>
            <a:ext cx="243340" cy="25555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0" name="אליפסה 202"/>
          <p:cNvSpPr/>
          <p:nvPr/>
        </p:nvSpPr>
        <p:spPr>
          <a:xfrm>
            <a:off x="4194584" y="3593820"/>
            <a:ext cx="359362" cy="3392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1" name="אליפסה 203"/>
          <p:cNvSpPr/>
          <p:nvPr/>
        </p:nvSpPr>
        <p:spPr>
          <a:xfrm>
            <a:off x="4194584" y="4025868"/>
            <a:ext cx="359362" cy="3392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2" name="אליפסה 204"/>
          <p:cNvSpPr/>
          <p:nvPr/>
        </p:nvSpPr>
        <p:spPr>
          <a:xfrm>
            <a:off x="4194584" y="4457916"/>
            <a:ext cx="359362" cy="339236"/>
          </a:xfrm>
          <a:prstGeom prst="ellipse">
            <a:avLst/>
          </a:prstGeom>
          <a:solidFill>
            <a:srgbClr val="C1FFEA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3" name="אליפסה 205"/>
          <p:cNvSpPr/>
          <p:nvPr/>
        </p:nvSpPr>
        <p:spPr>
          <a:xfrm>
            <a:off x="5563414" y="3614624"/>
            <a:ext cx="359362" cy="3392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CG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אליפסה 206"/>
          <p:cNvSpPr/>
          <p:nvPr/>
        </p:nvSpPr>
        <p:spPr>
          <a:xfrm>
            <a:off x="5563414" y="4046672"/>
            <a:ext cx="359362" cy="339236"/>
          </a:xfrm>
          <a:prstGeom prst="ellipse">
            <a:avLst/>
          </a:prstGeom>
          <a:solidFill>
            <a:srgbClr val="C1FFEA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5" name="אליפסה 207"/>
          <p:cNvSpPr/>
          <p:nvPr/>
        </p:nvSpPr>
        <p:spPr>
          <a:xfrm>
            <a:off x="5563414" y="4457916"/>
            <a:ext cx="359362" cy="339236"/>
          </a:xfrm>
          <a:prstGeom prst="ellipse">
            <a:avLst/>
          </a:prstGeom>
          <a:solidFill>
            <a:srgbClr val="C1FFEA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76" name="מחבר ישר 208"/>
          <p:cNvCxnSpPr>
            <a:stCxn id="59" idx="2"/>
            <a:endCxn id="60" idx="0"/>
          </p:cNvCxnSpPr>
          <p:nvPr/>
        </p:nvCxnSpPr>
        <p:spPr>
          <a:xfrm flipH="1">
            <a:off x="3150129" y="3331390"/>
            <a:ext cx="1044455" cy="26243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ישר 209"/>
          <p:cNvCxnSpPr>
            <a:stCxn id="59" idx="4"/>
            <a:endCxn id="70" idx="0"/>
          </p:cNvCxnSpPr>
          <p:nvPr/>
        </p:nvCxnSpPr>
        <p:spPr>
          <a:xfrm>
            <a:off x="4374265" y="3501008"/>
            <a:ext cx="0" cy="9281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מחבר ישר 210"/>
          <p:cNvCxnSpPr>
            <a:stCxn id="59" idx="6"/>
            <a:endCxn id="73" idx="0"/>
          </p:cNvCxnSpPr>
          <p:nvPr/>
        </p:nvCxnSpPr>
        <p:spPr>
          <a:xfrm>
            <a:off x="4553946" y="3331390"/>
            <a:ext cx="1189149" cy="28323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211"/>
          <p:cNvCxnSpPr>
            <a:stCxn id="60" idx="4"/>
            <a:endCxn id="61" idx="0"/>
          </p:cNvCxnSpPr>
          <p:nvPr/>
        </p:nvCxnSpPr>
        <p:spPr>
          <a:xfrm>
            <a:off x="3150129" y="3933056"/>
            <a:ext cx="678" cy="9281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מחבר ישר 212"/>
          <p:cNvCxnSpPr>
            <a:stCxn id="70" idx="4"/>
            <a:endCxn id="71" idx="0"/>
          </p:cNvCxnSpPr>
          <p:nvPr/>
        </p:nvCxnSpPr>
        <p:spPr>
          <a:xfrm>
            <a:off x="4374265" y="3933056"/>
            <a:ext cx="0" cy="9281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מחבר ישר 213"/>
          <p:cNvCxnSpPr>
            <a:stCxn id="73" idx="4"/>
            <a:endCxn id="74" idx="0"/>
          </p:cNvCxnSpPr>
          <p:nvPr/>
        </p:nvCxnSpPr>
        <p:spPr>
          <a:xfrm>
            <a:off x="5743095" y="3953860"/>
            <a:ext cx="0" cy="9281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מחבר ישר 214"/>
          <p:cNvCxnSpPr>
            <a:stCxn id="74" idx="4"/>
            <a:endCxn id="75" idx="0"/>
          </p:cNvCxnSpPr>
          <p:nvPr/>
        </p:nvCxnSpPr>
        <p:spPr>
          <a:xfrm>
            <a:off x="5743095" y="4385908"/>
            <a:ext cx="0" cy="72008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מחבר ישר 215"/>
          <p:cNvCxnSpPr>
            <a:stCxn id="71" idx="4"/>
            <a:endCxn id="72" idx="0"/>
          </p:cNvCxnSpPr>
          <p:nvPr/>
        </p:nvCxnSpPr>
        <p:spPr>
          <a:xfrm>
            <a:off x="4374265" y="4365104"/>
            <a:ext cx="0" cy="9281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מחבר ישר 216"/>
          <p:cNvCxnSpPr>
            <a:stCxn id="61" idx="4"/>
            <a:endCxn id="62" idx="0"/>
          </p:cNvCxnSpPr>
          <p:nvPr/>
        </p:nvCxnSpPr>
        <p:spPr>
          <a:xfrm flipH="1">
            <a:off x="3150129" y="4365104"/>
            <a:ext cx="678" cy="9281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מחבר ישר 217"/>
          <p:cNvCxnSpPr>
            <a:stCxn id="62" idx="4"/>
            <a:endCxn id="63" idx="0"/>
          </p:cNvCxnSpPr>
          <p:nvPr/>
        </p:nvCxnSpPr>
        <p:spPr>
          <a:xfrm>
            <a:off x="3150129" y="4797152"/>
            <a:ext cx="0" cy="144016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מחבר ישר 218"/>
          <p:cNvCxnSpPr>
            <a:stCxn id="75" idx="4"/>
            <a:endCxn id="153" idx="0"/>
          </p:cNvCxnSpPr>
          <p:nvPr/>
        </p:nvCxnSpPr>
        <p:spPr>
          <a:xfrm flipH="1">
            <a:off x="5742417" y="4797152"/>
            <a:ext cx="678" cy="144016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מחבר ישר 219"/>
          <p:cNvCxnSpPr>
            <a:stCxn id="68" idx="0"/>
            <a:endCxn id="63" idx="6"/>
          </p:cNvCxnSpPr>
          <p:nvPr/>
        </p:nvCxnSpPr>
        <p:spPr>
          <a:xfrm flipH="1" flipV="1">
            <a:off x="3329810" y="5110786"/>
            <a:ext cx="527080" cy="334438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מחבר ישר 220"/>
          <p:cNvCxnSpPr>
            <a:stCxn id="69" idx="0"/>
            <a:endCxn id="63" idx="5"/>
          </p:cNvCxnSpPr>
          <p:nvPr/>
        </p:nvCxnSpPr>
        <p:spPr>
          <a:xfrm flipH="1" flipV="1">
            <a:off x="3277183" y="5230724"/>
            <a:ext cx="291675" cy="21450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מחבר ישר 221"/>
          <p:cNvCxnSpPr>
            <a:stCxn id="67" idx="0"/>
            <a:endCxn id="63" idx="4"/>
          </p:cNvCxnSpPr>
          <p:nvPr/>
        </p:nvCxnSpPr>
        <p:spPr>
          <a:xfrm flipH="1" flipV="1">
            <a:off x="3150129" y="5280404"/>
            <a:ext cx="130697" cy="16482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מחבר ישר 222"/>
          <p:cNvCxnSpPr>
            <a:stCxn id="63" idx="4"/>
            <a:endCxn id="65" idx="0"/>
          </p:cNvCxnSpPr>
          <p:nvPr/>
        </p:nvCxnSpPr>
        <p:spPr>
          <a:xfrm flipH="1">
            <a:off x="2992794" y="5280404"/>
            <a:ext cx="157335" cy="16482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מחבר ישר 223"/>
          <p:cNvCxnSpPr>
            <a:stCxn id="63" idx="3"/>
            <a:endCxn id="66" idx="0"/>
          </p:cNvCxnSpPr>
          <p:nvPr/>
        </p:nvCxnSpPr>
        <p:spPr>
          <a:xfrm flipH="1">
            <a:off x="2677446" y="5230724"/>
            <a:ext cx="345629" cy="21450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מחבר ישר 224"/>
          <p:cNvCxnSpPr>
            <a:stCxn id="63" idx="2"/>
            <a:endCxn id="64" idx="0"/>
          </p:cNvCxnSpPr>
          <p:nvPr/>
        </p:nvCxnSpPr>
        <p:spPr>
          <a:xfrm flipH="1">
            <a:off x="2389414" y="5110786"/>
            <a:ext cx="581034" cy="334438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אליפסה 225"/>
          <p:cNvSpPr/>
          <p:nvPr/>
        </p:nvSpPr>
        <p:spPr>
          <a:xfrm>
            <a:off x="4770648" y="4973643"/>
            <a:ext cx="243340" cy="25555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226"/>
          <p:cNvSpPr/>
          <p:nvPr/>
        </p:nvSpPr>
        <p:spPr>
          <a:xfrm>
            <a:off x="3618520" y="4973643"/>
            <a:ext cx="243340" cy="2555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227"/>
          <p:cNvSpPr/>
          <p:nvPr/>
        </p:nvSpPr>
        <p:spPr>
          <a:xfrm>
            <a:off x="5058680" y="4973643"/>
            <a:ext cx="243340" cy="25555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228"/>
          <p:cNvSpPr/>
          <p:nvPr/>
        </p:nvSpPr>
        <p:spPr>
          <a:xfrm>
            <a:off x="3906552" y="4973643"/>
            <a:ext cx="243340" cy="255557"/>
          </a:xfrm>
          <a:prstGeom prst="ellipse">
            <a:avLst/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229"/>
          <p:cNvSpPr/>
          <p:nvPr/>
        </p:nvSpPr>
        <p:spPr>
          <a:xfrm>
            <a:off x="4482616" y="4973643"/>
            <a:ext cx="243340" cy="2555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230"/>
          <p:cNvSpPr/>
          <p:nvPr/>
        </p:nvSpPr>
        <p:spPr>
          <a:xfrm>
            <a:off x="4194584" y="4973643"/>
            <a:ext cx="243340" cy="25555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01" name="מחבר ישר 231"/>
          <p:cNvCxnSpPr>
            <a:stCxn id="97" idx="0"/>
            <a:endCxn id="72" idx="6"/>
          </p:cNvCxnSpPr>
          <p:nvPr/>
        </p:nvCxnSpPr>
        <p:spPr>
          <a:xfrm flipH="1" flipV="1">
            <a:off x="4553946" y="4627534"/>
            <a:ext cx="626404" cy="346109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ישר 232"/>
          <p:cNvCxnSpPr>
            <a:stCxn id="95" idx="0"/>
            <a:endCxn id="72" idx="5"/>
          </p:cNvCxnSpPr>
          <p:nvPr/>
        </p:nvCxnSpPr>
        <p:spPr>
          <a:xfrm flipH="1" flipV="1">
            <a:off x="4501319" y="4747472"/>
            <a:ext cx="390999" cy="226171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מחבר ישר 233"/>
          <p:cNvCxnSpPr>
            <a:stCxn id="99" idx="0"/>
            <a:endCxn id="72" idx="4"/>
          </p:cNvCxnSpPr>
          <p:nvPr/>
        </p:nvCxnSpPr>
        <p:spPr>
          <a:xfrm flipH="1" flipV="1">
            <a:off x="4374265" y="4797152"/>
            <a:ext cx="230021" cy="176491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מחבר ישר 234"/>
          <p:cNvCxnSpPr>
            <a:stCxn id="100" idx="0"/>
            <a:endCxn id="72" idx="4"/>
          </p:cNvCxnSpPr>
          <p:nvPr/>
        </p:nvCxnSpPr>
        <p:spPr>
          <a:xfrm flipV="1">
            <a:off x="4316254" y="4797152"/>
            <a:ext cx="58011" cy="176491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מחבר ישר 235"/>
          <p:cNvCxnSpPr>
            <a:stCxn id="98" idx="0"/>
            <a:endCxn id="72" idx="3"/>
          </p:cNvCxnSpPr>
          <p:nvPr/>
        </p:nvCxnSpPr>
        <p:spPr>
          <a:xfrm flipV="1">
            <a:off x="4028222" y="4747472"/>
            <a:ext cx="218989" cy="226171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מחבר ישר 236"/>
          <p:cNvCxnSpPr>
            <a:stCxn id="96" idx="0"/>
            <a:endCxn id="72" idx="2"/>
          </p:cNvCxnSpPr>
          <p:nvPr/>
        </p:nvCxnSpPr>
        <p:spPr>
          <a:xfrm flipV="1">
            <a:off x="3740190" y="4627534"/>
            <a:ext cx="454394" cy="346109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אליפסה 237"/>
          <p:cNvSpPr/>
          <p:nvPr/>
        </p:nvSpPr>
        <p:spPr>
          <a:xfrm>
            <a:off x="5562736" y="4941168"/>
            <a:ext cx="359362" cy="3392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CG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7" name="אליפסה 238"/>
          <p:cNvSpPr/>
          <p:nvPr/>
        </p:nvSpPr>
        <p:spPr>
          <a:xfrm>
            <a:off x="4860032" y="5445224"/>
            <a:ext cx="243340" cy="25555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8" name="אליפסה 239"/>
          <p:cNvSpPr/>
          <p:nvPr/>
        </p:nvSpPr>
        <p:spPr>
          <a:xfrm>
            <a:off x="5463412" y="5445224"/>
            <a:ext cx="243340" cy="255557"/>
          </a:xfrm>
          <a:prstGeom prst="ellipse">
            <a:avLst/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9" name="אליפסה 240"/>
          <p:cNvSpPr/>
          <p:nvPr/>
        </p:nvSpPr>
        <p:spPr>
          <a:xfrm>
            <a:off x="5148064" y="5445224"/>
            <a:ext cx="243340" cy="2555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0" name="אליפסה 241"/>
          <p:cNvSpPr/>
          <p:nvPr/>
        </p:nvSpPr>
        <p:spPr>
          <a:xfrm>
            <a:off x="5751444" y="5445224"/>
            <a:ext cx="243340" cy="2555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1" name="אליפסה 242"/>
          <p:cNvSpPr/>
          <p:nvPr/>
        </p:nvSpPr>
        <p:spPr>
          <a:xfrm>
            <a:off x="6327508" y="5445224"/>
            <a:ext cx="243340" cy="25555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2" name="אליפסה 243"/>
          <p:cNvSpPr/>
          <p:nvPr/>
        </p:nvSpPr>
        <p:spPr>
          <a:xfrm>
            <a:off x="6039476" y="5445224"/>
            <a:ext cx="243340" cy="25555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63" name="מחבר ישר 244"/>
          <p:cNvCxnSpPr>
            <a:stCxn id="161" idx="0"/>
          </p:cNvCxnSpPr>
          <p:nvPr/>
        </p:nvCxnSpPr>
        <p:spPr>
          <a:xfrm flipH="1" flipV="1">
            <a:off x="5922098" y="5110786"/>
            <a:ext cx="527080" cy="334438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מחבר ישר 245"/>
          <p:cNvCxnSpPr>
            <a:stCxn id="162" idx="0"/>
          </p:cNvCxnSpPr>
          <p:nvPr/>
        </p:nvCxnSpPr>
        <p:spPr>
          <a:xfrm flipH="1" flipV="1">
            <a:off x="5869471" y="5230724"/>
            <a:ext cx="291675" cy="21450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מחבר ישר 246"/>
          <p:cNvCxnSpPr>
            <a:stCxn id="160" idx="0"/>
          </p:cNvCxnSpPr>
          <p:nvPr/>
        </p:nvCxnSpPr>
        <p:spPr>
          <a:xfrm flipH="1" flipV="1">
            <a:off x="5742417" y="5280404"/>
            <a:ext cx="130697" cy="16482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מחבר ישר 247"/>
          <p:cNvCxnSpPr>
            <a:stCxn id="153" idx="4"/>
            <a:endCxn id="158" idx="0"/>
          </p:cNvCxnSpPr>
          <p:nvPr/>
        </p:nvCxnSpPr>
        <p:spPr>
          <a:xfrm flipH="1">
            <a:off x="5585082" y="5280404"/>
            <a:ext cx="157335" cy="16482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מחבר ישר 248"/>
          <p:cNvCxnSpPr>
            <a:stCxn id="153" idx="3"/>
            <a:endCxn id="159" idx="0"/>
          </p:cNvCxnSpPr>
          <p:nvPr/>
        </p:nvCxnSpPr>
        <p:spPr>
          <a:xfrm flipH="1">
            <a:off x="5269734" y="5230724"/>
            <a:ext cx="345629" cy="21450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מחבר ישר 249"/>
          <p:cNvCxnSpPr>
            <a:stCxn id="153" idx="2"/>
            <a:endCxn id="157" idx="0"/>
          </p:cNvCxnSpPr>
          <p:nvPr/>
        </p:nvCxnSpPr>
        <p:spPr>
          <a:xfrm flipH="1">
            <a:off x="4981702" y="5110786"/>
            <a:ext cx="581034" cy="334438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אליפסה 225"/>
          <p:cNvSpPr/>
          <p:nvPr/>
        </p:nvSpPr>
        <p:spPr>
          <a:xfrm>
            <a:off x="2411760" y="3573016"/>
            <a:ext cx="243340" cy="25555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73" name="מחבר ישר 208"/>
          <p:cNvCxnSpPr>
            <a:stCxn id="57" idx="2"/>
            <a:endCxn id="169" idx="0"/>
          </p:cNvCxnSpPr>
          <p:nvPr/>
        </p:nvCxnSpPr>
        <p:spPr>
          <a:xfrm flipH="1">
            <a:off x="2533430" y="2878538"/>
            <a:ext cx="1661154" cy="694478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מחבר ישר 208"/>
          <p:cNvCxnSpPr>
            <a:stCxn id="57" idx="3"/>
            <a:endCxn id="60" idx="0"/>
          </p:cNvCxnSpPr>
          <p:nvPr/>
        </p:nvCxnSpPr>
        <p:spPr>
          <a:xfrm flipH="1">
            <a:off x="3150129" y="2998476"/>
            <a:ext cx="1097082" cy="59534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מחבר ישר 208"/>
          <p:cNvCxnSpPr>
            <a:stCxn id="57" idx="4"/>
            <a:endCxn id="70" idx="0"/>
          </p:cNvCxnSpPr>
          <p:nvPr/>
        </p:nvCxnSpPr>
        <p:spPr>
          <a:xfrm>
            <a:off x="4374265" y="3048156"/>
            <a:ext cx="0" cy="54566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מחבר ישר 208"/>
          <p:cNvCxnSpPr>
            <a:stCxn id="57" idx="5"/>
            <a:endCxn id="73" idx="0"/>
          </p:cNvCxnSpPr>
          <p:nvPr/>
        </p:nvCxnSpPr>
        <p:spPr>
          <a:xfrm>
            <a:off x="4501319" y="2998476"/>
            <a:ext cx="1241776" cy="616148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מחבר ישר 208"/>
          <p:cNvCxnSpPr>
            <a:stCxn id="57" idx="6"/>
            <a:endCxn id="104" idx="0"/>
          </p:cNvCxnSpPr>
          <p:nvPr/>
        </p:nvCxnSpPr>
        <p:spPr>
          <a:xfrm>
            <a:off x="4553946" y="2878538"/>
            <a:ext cx="1723900" cy="766486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אליפסה 200"/>
          <p:cNvSpPr/>
          <p:nvPr/>
        </p:nvSpPr>
        <p:spPr>
          <a:xfrm>
            <a:off x="6156176" y="3645024"/>
            <a:ext cx="243340" cy="2555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169" grpId="0" animBg="1"/>
      <p:bldP spid="10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קשת 29"/>
          <p:cNvSpPr>
            <a:spLocks/>
          </p:cNvSpPr>
          <p:nvPr/>
        </p:nvSpPr>
        <p:spPr>
          <a:xfrm>
            <a:off x="6012160" y="4941168"/>
            <a:ext cx="1254628" cy="792088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6" name="קשת 29"/>
          <p:cNvSpPr>
            <a:spLocks/>
          </p:cNvSpPr>
          <p:nvPr/>
        </p:nvSpPr>
        <p:spPr>
          <a:xfrm>
            <a:off x="2204120" y="5093568"/>
            <a:ext cx="783704" cy="495672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5" name="קשת 29"/>
          <p:cNvSpPr>
            <a:spLocks/>
          </p:cNvSpPr>
          <p:nvPr/>
        </p:nvSpPr>
        <p:spPr>
          <a:xfrm>
            <a:off x="1979712" y="5013176"/>
            <a:ext cx="1296144" cy="639688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4" name="קשת 29"/>
          <p:cNvSpPr>
            <a:spLocks/>
          </p:cNvSpPr>
          <p:nvPr/>
        </p:nvSpPr>
        <p:spPr>
          <a:xfrm>
            <a:off x="1763688" y="4941168"/>
            <a:ext cx="1728192" cy="792088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2" name="קשת 29"/>
          <p:cNvSpPr>
            <a:spLocks/>
          </p:cNvSpPr>
          <p:nvPr/>
        </p:nvSpPr>
        <p:spPr>
          <a:xfrm>
            <a:off x="1475656" y="4521736"/>
            <a:ext cx="6220604" cy="1571560"/>
          </a:xfrm>
          <a:prstGeom prst="arc">
            <a:avLst>
              <a:gd name="adj1" fmla="val 10786271"/>
              <a:gd name="adj2" fmla="val 106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Arc Breaking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Patterns are now less restricting:</a:t>
            </a:r>
          </a:p>
        </p:txBody>
      </p:sp>
      <p:sp>
        <p:nvSpPr>
          <p:cNvPr id="49" name="אליפסה 90"/>
          <p:cNvSpPr>
            <a:spLocks noChangeAspect="1"/>
          </p:cNvSpPr>
          <p:nvPr/>
        </p:nvSpPr>
        <p:spPr>
          <a:xfrm>
            <a:off x="1640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6" name="אליפסה 92"/>
          <p:cNvSpPr>
            <a:spLocks noChangeAspect="1"/>
          </p:cNvSpPr>
          <p:nvPr/>
        </p:nvSpPr>
        <p:spPr>
          <a:xfrm>
            <a:off x="1388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94"/>
          <p:cNvSpPr>
            <a:spLocks noChangeAspect="1"/>
          </p:cNvSpPr>
          <p:nvPr/>
        </p:nvSpPr>
        <p:spPr>
          <a:xfrm>
            <a:off x="7827896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95"/>
          <p:cNvSpPr>
            <a:spLocks noChangeAspect="1"/>
          </p:cNvSpPr>
          <p:nvPr/>
        </p:nvSpPr>
        <p:spPr>
          <a:xfrm>
            <a:off x="3404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8" name="אליפסה 96"/>
          <p:cNvSpPr>
            <a:spLocks noChangeAspect="1"/>
          </p:cNvSpPr>
          <p:nvPr/>
        </p:nvSpPr>
        <p:spPr>
          <a:xfrm>
            <a:off x="5420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9" name="אליפסה 97"/>
          <p:cNvSpPr>
            <a:spLocks noChangeAspect="1"/>
          </p:cNvSpPr>
          <p:nvPr/>
        </p:nvSpPr>
        <p:spPr>
          <a:xfrm>
            <a:off x="1892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0" name="אליפסה 98"/>
          <p:cNvSpPr>
            <a:spLocks noChangeAspect="1"/>
          </p:cNvSpPr>
          <p:nvPr/>
        </p:nvSpPr>
        <p:spPr>
          <a:xfrm>
            <a:off x="3152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אליפסה 105"/>
          <p:cNvSpPr>
            <a:spLocks noChangeAspect="1"/>
          </p:cNvSpPr>
          <p:nvPr/>
        </p:nvSpPr>
        <p:spPr>
          <a:xfrm>
            <a:off x="6372200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108"/>
          <p:cNvSpPr>
            <a:spLocks noChangeAspect="1"/>
          </p:cNvSpPr>
          <p:nvPr/>
        </p:nvSpPr>
        <p:spPr>
          <a:xfrm>
            <a:off x="5654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9" name="אליפסה 109"/>
          <p:cNvSpPr>
            <a:spLocks noChangeAspect="1"/>
          </p:cNvSpPr>
          <p:nvPr/>
        </p:nvSpPr>
        <p:spPr>
          <a:xfrm>
            <a:off x="3656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2" name="אליפסה 113"/>
          <p:cNvSpPr>
            <a:spLocks noChangeAspect="1"/>
          </p:cNvSpPr>
          <p:nvPr/>
        </p:nvSpPr>
        <p:spPr>
          <a:xfrm>
            <a:off x="2144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5" name="אליפסה 114"/>
          <p:cNvSpPr>
            <a:spLocks noChangeAspect="1"/>
          </p:cNvSpPr>
          <p:nvPr/>
        </p:nvSpPr>
        <p:spPr>
          <a:xfrm>
            <a:off x="2900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אליפסה 120"/>
          <p:cNvSpPr>
            <a:spLocks noChangeAspect="1"/>
          </p:cNvSpPr>
          <p:nvPr/>
        </p:nvSpPr>
        <p:spPr>
          <a:xfrm>
            <a:off x="2396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123"/>
          <p:cNvSpPr>
            <a:spLocks noChangeAspect="1"/>
          </p:cNvSpPr>
          <p:nvPr/>
        </p:nvSpPr>
        <p:spPr>
          <a:xfrm>
            <a:off x="2648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אליפסה 124"/>
          <p:cNvSpPr>
            <a:spLocks noChangeAspect="1"/>
          </p:cNvSpPr>
          <p:nvPr/>
        </p:nvSpPr>
        <p:spPr>
          <a:xfrm>
            <a:off x="6876256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אליפסה 126"/>
          <p:cNvSpPr>
            <a:spLocks noChangeAspect="1"/>
          </p:cNvSpPr>
          <p:nvPr/>
        </p:nvSpPr>
        <p:spPr>
          <a:xfrm>
            <a:off x="5168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128"/>
          <p:cNvSpPr>
            <a:spLocks noChangeAspect="1"/>
          </p:cNvSpPr>
          <p:nvPr/>
        </p:nvSpPr>
        <p:spPr>
          <a:xfrm>
            <a:off x="3908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136"/>
          <p:cNvSpPr>
            <a:spLocks noChangeAspect="1"/>
          </p:cNvSpPr>
          <p:nvPr/>
        </p:nvSpPr>
        <p:spPr>
          <a:xfrm>
            <a:off x="4916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אליפסה 137"/>
          <p:cNvSpPr>
            <a:spLocks noChangeAspect="1"/>
          </p:cNvSpPr>
          <p:nvPr/>
        </p:nvSpPr>
        <p:spPr>
          <a:xfrm>
            <a:off x="4664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1" name="אליפסה 138"/>
          <p:cNvSpPr>
            <a:spLocks noChangeAspect="1"/>
          </p:cNvSpPr>
          <p:nvPr/>
        </p:nvSpPr>
        <p:spPr>
          <a:xfrm>
            <a:off x="7578000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2" name="אליפסה 139"/>
          <p:cNvSpPr>
            <a:spLocks noChangeAspect="1"/>
          </p:cNvSpPr>
          <p:nvPr/>
        </p:nvSpPr>
        <p:spPr>
          <a:xfrm>
            <a:off x="5906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7" name="אליפסה 150"/>
          <p:cNvSpPr>
            <a:spLocks noChangeAspect="1"/>
          </p:cNvSpPr>
          <p:nvPr/>
        </p:nvSpPr>
        <p:spPr>
          <a:xfrm>
            <a:off x="6639736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8" name="אליפסה 151"/>
          <p:cNvSpPr>
            <a:spLocks noChangeAspect="1"/>
          </p:cNvSpPr>
          <p:nvPr/>
        </p:nvSpPr>
        <p:spPr>
          <a:xfrm>
            <a:off x="614052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1" name="אליפסה 152"/>
          <p:cNvSpPr>
            <a:spLocks noChangeAspect="1"/>
          </p:cNvSpPr>
          <p:nvPr/>
        </p:nvSpPr>
        <p:spPr>
          <a:xfrm>
            <a:off x="1152048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2" name="אליפסה 153"/>
          <p:cNvSpPr>
            <a:spLocks noChangeAspect="1"/>
          </p:cNvSpPr>
          <p:nvPr/>
        </p:nvSpPr>
        <p:spPr>
          <a:xfrm>
            <a:off x="899592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6" name="אליפסה 124"/>
          <p:cNvSpPr>
            <a:spLocks noChangeAspect="1"/>
          </p:cNvSpPr>
          <p:nvPr/>
        </p:nvSpPr>
        <p:spPr>
          <a:xfrm>
            <a:off x="7110000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7" name="אליפסה 135"/>
          <p:cNvSpPr>
            <a:spLocks noChangeAspect="1"/>
          </p:cNvSpPr>
          <p:nvPr/>
        </p:nvSpPr>
        <p:spPr>
          <a:xfrm>
            <a:off x="4160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8" name="אליפסה 124"/>
          <p:cNvSpPr>
            <a:spLocks noChangeAspect="1"/>
          </p:cNvSpPr>
          <p:nvPr/>
        </p:nvSpPr>
        <p:spPr>
          <a:xfrm>
            <a:off x="7344000" y="5301208"/>
            <a:ext cx="236520" cy="23652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9" name="אליפסה 135"/>
          <p:cNvSpPr>
            <a:spLocks noChangeAspect="1"/>
          </p:cNvSpPr>
          <p:nvPr/>
        </p:nvSpPr>
        <p:spPr>
          <a:xfrm>
            <a:off x="4412528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4" name="אליפסה 94"/>
          <p:cNvSpPr>
            <a:spLocks noChangeAspect="1"/>
          </p:cNvSpPr>
          <p:nvPr/>
        </p:nvSpPr>
        <p:spPr>
          <a:xfrm>
            <a:off x="8079896" y="5301208"/>
            <a:ext cx="236520" cy="23652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7" name="קשת 29"/>
          <p:cNvSpPr>
            <a:spLocks/>
          </p:cNvSpPr>
          <p:nvPr/>
        </p:nvSpPr>
        <p:spPr>
          <a:xfrm>
            <a:off x="5786196" y="4869160"/>
            <a:ext cx="1676064" cy="864096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79" name="קשת 29"/>
          <p:cNvSpPr>
            <a:spLocks/>
          </p:cNvSpPr>
          <p:nvPr/>
        </p:nvSpPr>
        <p:spPr>
          <a:xfrm>
            <a:off x="3779912" y="4869160"/>
            <a:ext cx="1728192" cy="864096"/>
          </a:xfrm>
          <a:prstGeom prst="arc">
            <a:avLst>
              <a:gd name="adj1" fmla="val 10733751"/>
              <a:gd name="adj2" fmla="val 21557093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80" name="קשת 29"/>
          <p:cNvSpPr>
            <a:spLocks/>
          </p:cNvSpPr>
          <p:nvPr/>
        </p:nvSpPr>
        <p:spPr>
          <a:xfrm>
            <a:off x="3995936" y="4941168"/>
            <a:ext cx="1296144" cy="720080"/>
          </a:xfrm>
          <a:prstGeom prst="arc">
            <a:avLst>
              <a:gd name="adj1" fmla="val 10733751"/>
              <a:gd name="adj2" fmla="val 27365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223" name="אליפסה 90"/>
          <p:cNvSpPr/>
          <p:nvPr/>
        </p:nvSpPr>
        <p:spPr>
          <a:xfrm>
            <a:off x="1663088" y="3505130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4" name="אליפסה 91"/>
          <p:cNvSpPr/>
          <p:nvPr/>
        </p:nvSpPr>
        <p:spPr>
          <a:xfrm>
            <a:off x="2491088" y="3607224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5" name="אליפסה 92"/>
          <p:cNvSpPr/>
          <p:nvPr/>
        </p:nvSpPr>
        <p:spPr>
          <a:xfrm>
            <a:off x="1855479" y="3722403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6" name="אליפסה 94"/>
          <p:cNvSpPr/>
          <p:nvPr/>
        </p:nvSpPr>
        <p:spPr>
          <a:xfrm>
            <a:off x="2239088" y="3722378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7" name="אליפסה 95"/>
          <p:cNvSpPr/>
          <p:nvPr/>
        </p:nvSpPr>
        <p:spPr>
          <a:xfrm>
            <a:off x="1663088" y="3120271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8" name="אליפסה 96"/>
          <p:cNvSpPr/>
          <p:nvPr/>
        </p:nvSpPr>
        <p:spPr>
          <a:xfrm>
            <a:off x="2332694" y="3014281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9" name="אליפסה 97"/>
          <p:cNvSpPr/>
          <p:nvPr/>
        </p:nvSpPr>
        <p:spPr>
          <a:xfrm>
            <a:off x="1393088" y="3480659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0" name="אליפסה 98"/>
          <p:cNvSpPr/>
          <p:nvPr/>
        </p:nvSpPr>
        <p:spPr>
          <a:xfrm>
            <a:off x="1393088" y="3113419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31" name="מחבר ישר 101"/>
          <p:cNvCxnSpPr>
            <a:stCxn id="225" idx="6"/>
            <a:endCxn id="226" idx="2"/>
          </p:cNvCxnSpPr>
          <p:nvPr/>
        </p:nvCxnSpPr>
        <p:spPr>
          <a:xfrm flipV="1">
            <a:off x="2118279" y="3853778"/>
            <a:ext cx="120809" cy="25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מחבר ישר 102"/>
          <p:cNvCxnSpPr>
            <a:stCxn id="223" idx="0"/>
            <a:endCxn id="227" idx="4"/>
          </p:cNvCxnSpPr>
          <p:nvPr/>
        </p:nvCxnSpPr>
        <p:spPr>
          <a:xfrm flipV="1">
            <a:off x="1794488" y="3383071"/>
            <a:ext cx="0" cy="122059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מחבר ישר 103"/>
          <p:cNvCxnSpPr>
            <a:stCxn id="230" idx="4"/>
            <a:endCxn id="229" idx="0"/>
          </p:cNvCxnSpPr>
          <p:nvPr/>
        </p:nvCxnSpPr>
        <p:spPr>
          <a:xfrm>
            <a:off x="1524488" y="3376219"/>
            <a:ext cx="0" cy="104440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אליפסה 107"/>
          <p:cNvSpPr/>
          <p:nvPr/>
        </p:nvSpPr>
        <p:spPr>
          <a:xfrm>
            <a:off x="3013056" y="3103168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6" name="אליפסה 108"/>
          <p:cNvSpPr/>
          <p:nvPr/>
        </p:nvSpPr>
        <p:spPr>
          <a:xfrm>
            <a:off x="2491088" y="3231505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7" name="אליפסה 109"/>
          <p:cNvSpPr/>
          <p:nvPr/>
        </p:nvSpPr>
        <p:spPr>
          <a:xfrm>
            <a:off x="1915088" y="3014281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38" name="מחבר ישר 110"/>
          <p:cNvCxnSpPr>
            <a:stCxn id="224" idx="0"/>
            <a:endCxn id="236" idx="4"/>
          </p:cNvCxnSpPr>
          <p:nvPr/>
        </p:nvCxnSpPr>
        <p:spPr>
          <a:xfrm flipV="1">
            <a:off x="2622488" y="3494305"/>
            <a:ext cx="0" cy="112919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אליפסה 113"/>
          <p:cNvSpPr/>
          <p:nvPr/>
        </p:nvSpPr>
        <p:spPr>
          <a:xfrm>
            <a:off x="1123088" y="3476331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0" name="אליפסה 114"/>
          <p:cNvSpPr/>
          <p:nvPr/>
        </p:nvSpPr>
        <p:spPr>
          <a:xfrm>
            <a:off x="1123088" y="3109091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1" name="אליפסה 120"/>
          <p:cNvSpPr/>
          <p:nvPr/>
        </p:nvSpPr>
        <p:spPr>
          <a:xfrm>
            <a:off x="853088" y="3437976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2" name="אליפסה 123"/>
          <p:cNvSpPr/>
          <p:nvPr/>
        </p:nvSpPr>
        <p:spPr>
          <a:xfrm>
            <a:off x="853088" y="3149944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3" name="אליפסה 124"/>
          <p:cNvSpPr/>
          <p:nvPr/>
        </p:nvSpPr>
        <p:spPr>
          <a:xfrm>
            <a:off x="2339752" y="3967264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4" name="אליפסה 126"/>
          <p:cNvSpPr/>
          <p:nvPr/>
        </p:nvSpPr>
        <p:spPr>
          <a:xfrm>
            <a:off x="2347096" y="2743128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5" name="אליפסה 128"/>
          <p:cNvSpPr/>
          <p:nvPr/>
        </p:nvSpPr>
        <p:spPr>
          <a:xfrm>
            <a:off x="1915048" y="2743128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46" name="מחבר ישר 129"/>
          <p:cNvCxnSpPr>
            <a:stCxn id="245" idx="6"/>
            <a:endCxn id="244" idx="2"/>
          </p:cNvCxnSpPr>
          <p:nvPr/>
        </p:nvCxnSpPr>
        <p:spPr>
          <a:xfrm>
            <a:off x="2177848" y="2874528"/>
            <a:ext cx="169248" cy="0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מחבר ישר 131"/>
          <p:cNvCxnSpPr>
            <a:stCxn id="237" idx="6"/>
            <a:endCxn id="228" idx="2"/>
          </p:cNvCxnSpPr>
          <p:nvPr/>
        </p:nvCxnSpPr>
        <p:spPr>
          <a:xfrm>
            <a:off x="2177888" y="3145681"/>
            <a:ext cx="154806" cy="0"/>
          </a:xfrm>
          <a:prstGeom prst="line">
            <a:avLst/>
          </a:prstGeom>
          <a:noFill/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אליפסה 136"/>
          <p:cNvSpPr/>
          <p:nvPr/>
        </p:nvSpPr>
        <p:spPr>
          <a:xfrm>
            <a:off x="2455088" y="249287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9" name="אליפסה 137"/>
          <p:cNvSpPr/>
          <p:nvPr/>
        </p:nvSpPr>
        <p:spPr>
          <a:xfrm>
            <a:off x="2293088" y="227687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0" name="אליפסה 138"/>
          <p:cNvSpPr/>
          <p:nvPr/>
        </p:nvSpPr>
        <p:spPr>
          <a:xfrm>
            <a:off x="2779144" y="3607224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1" name="אליפסה 139"/>
          <p:cNvSpPr/>
          <p:nvPr/>
        </p:nvSpPr>
        <p:spPr>
          <a:xfrm>
            <a:off x="2779144" y="3238771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52" name="מחבר ישר 140"/>
          <p:cNvCxnSpPr>
            <a:stCxn id="251" idx="4"/>
            <a:endCxn id="250" idx="0"/>
          </p:cNvCxnSpPr>
          <p:nvPr/>
        </p:nvCxnSpPr>
        <p:spPr>
          <a:xfrm>
            <a:off x="2910544" y="3501571"/>
            <a:ext cx="0" cy="105653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אליפסה 147"/>
          <p:cNvSpPr/>
          <p:nvPr/>
        </p:nvSpPr>
        <p:spPr>
          <a:xfrm>
            <a:off x="3059832" y="3654000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4" name="אליפסה 150"/>
          <p:cNvSpPr/>
          <p:nvPr/>
        </p:nvSpPr>
        <p:spPr>
          <a:xfrm>
            <a:off x="3275856" y="322195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5" name="אליפסה 151"/>
          <p:cNvSpPr/>
          <p:nvPr/>
        </p:nvSpPr>
        <p:spPr>
          <a:xfrm>
            <a:off x="3275856" y="3500952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6" name="אליפסה 152"/>
          <p:cNvSpPr/>
          <p:nvPr/>
        </p:nvSpPr>
        <p:spPr>
          <a:xfrm>
            <a:off x="1771032" y="3967264"/>
            <a:ext cx="262800" cy="2628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7" name="אליפסה 153"/>
          <p:cNvSpPr/>
          <p:nvPr/>
        </p:nvSpPr>
        <p:spPr>
          <a:xfrm>
            <a:off x="1627016" y="4183288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60" name="אליפסה 135"/>
          <p:cNvSpPr/>
          <p:nvPr/>
        </p:nvSpPr>
        <p:spPr>
          <a:xfrm>
            <a:off x="1843088" y="249287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61" name="אליפסה 124"/>
          <p:cNvSpPr/>
          <p:nvPr/>
        </p:nvSpPr>
        <p:spPr>
          <a:xfrm>
            <a:off x="2520000" y="4148952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62" name="אליפסה 135"/>
          <p:cNvSpPr/>
          <p:nvPr/>
        </p:nvSpPr>
        <p:spPr>
          <a:xfrm>
            <a:off x="2023088" y="2285848"/>
            <a:ext cx="262800" cy="2628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63" name="מחבר ישר 103"/>
          <p:cNvCxnSpPr>
            <a:stCxn id="240" idx="4"/>
            <a:endCxn id="239" idx="0"/>
          </p:cNvCxnSpPr>
          <p:nvPr/>
        </p:nvCxnSpPr>
        <p:spPr>
          <a:xfrm>
            <a:off x="1254488" y="3371891"/>
            <a:ext cx="0" cy="104440"/>
          </a:xfrm>
          <a:prstGeom prst="line">
            <a:avLst/>
          </a:prstGeom>
          <a:noFill/>
          <a:ln w="76200"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8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Exact Pattern Matching Algorithms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971600" y="1484784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We describe three algorithms for finding the local exact pattern matching between two RNAs: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71600" y="2348880"/>
            <a:ext cx="604867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simple O(n</a:t>
            </a:r>
            <a:r>
              <a:rPr lang="en-US" sz="2000" baseline="30000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algorithm </a:t>
            </a:r>
          </a:p>
          <a:p>
            <a:pPr lvl="1"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(using ideas from Zhang &amp;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Shasha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(‘89) )</a:t>
            </a:r>
          </a:p>
          <a:p>
            <a:pPr algn="l" rtl="0"/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71600" y="3284984"/>
            <a:ext cx="532859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An improved O(n</a:t>
            </a:r>
            <a:r>
              <a:rPr lang="en-US" sz="2000" baseline="30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logn) algorithm</a:t>
            </a:r>
          </a:p>
          <a:p>
            <a:pPr lvl="1"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(using ideas from Klein (‘98) ) </a:t>
            </a:r>
          </a:p>
          <a:p>
            <a:pPr algn="l" rtl="0"/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971600" y="4193212"/>
            <a:ext cx="7560840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An O(n</a:t>
            </a:r>
            <a:r>
              <a:rPr lang="en-US" sz="2000" baseline="30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algorithm</a:t>
            </a:r>
          </a:p>
          <a:p>
            <a:pPr lvl="1"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(using ideas from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Demaine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Weimann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et al. (‘07) )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8" grpId="0"/>
      <p:bldP spid="8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קשת 29"/>
          <p:cNvSpPr>
            <a:spLocks/>
          </p:cNvSpPr>
          <p:nvPr/>
        </p:nvSpPr>
        <p:spPr>
          <a:xfrm rot="10800000">
            <a:off x="2628000" y="4428278"/>
            <a:ext cx="2700000" cy="1016945"/>
          </a:xfrm>
          <a:prstGeom prst="arc">
            <a:avLst>
              <a:gd name="adj1" fmla="val 10702652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Exact Pattern Matching Algorithm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קשת 29"/>
          <p:cNvSpPr>
            <a:spLocks noChangeAspect="1"/>
          </p:cNvSpPr>
          <p:nvPr/>
        </p:nvSpPr>
        <p:spPr>
          <a:xfrm>
            <a:off x="2981048" y="3140968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" name="קשת 29"/>
          <p:cNvSpPr>
            <a:spLocks/>
          </p:cNvSpPr>
          <p:nvPr/>
        </p:nvSpPr>
        <p:spPr>
          <a:xfrm>
            <a:off x="2267744" y="2889135"/>
            <a:ext cx="4154888" cy="1764001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" name="אליפסה 6"/>
          <p:cNvSpPr>
            <a:spLocks noChangeAspect="1"/>
          </p:cNvSpPr>
          <p:nvPr/>
        </p:nvSpPr>
        <p:spPr>
          <a:xfrm>
            <a:off x="5554968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אליפסה 7"/>
          <p:cNvSpPr>
            <a:spLocks noChangeAspect="1"/>
          </p:cNvSpPr>
          <p:nvPr/>
        </p:nvSpPr>
        <p:spPr>
          <a:xfrm>
            <a:off x="6041016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אליפסה 10"/>
          <p:cNvSpPr>
            <a:spLocks noChangeAspect="1"/>
          </p:cNvSpPr>
          <p:nvPr/>
        </p:nvSpPr>
        <p:spPr>
          <a:xfrm>
            <a:off x="5807016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אליפסה 11"/>
          <p:cNvSpPr>
            <a:spLocks noChangeAspect="1"/>
          </p:cNvSpPr>
          <p:nvPr/>
        </p:nvSpPr>
        <p:spPr>
          <a:xfrm>
            <a:off x="2872664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אליפסה 14"/>
          <p:cNvSpPr>
            <a:spLocks noChangeAspect="1"/>
          </p:cNvSpPr>
          <p:nvPr/>
        </p:nvSpPr>
        <p:spPr>
          <a:xfrm>
            <a:off x="3358664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אליפסה 15"/>
          <p:cNvSpPr>
            <a:spLocks noChangeAspect="1"/>
          </p:cNvSpPr>
          <p:nvPr/>
        </p:nvSpPr>
        <p:spPr>
          <a:xfrm>
            <a:off x="5320968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אליפסה 16"/>
          <p:cNvSpPr>
            <a:spLocks noChangeAspect="1"/>
          </p:cNvSpPr>
          <p:nvPr/>
        </p:nvSpPr>
        <p:spPr>
          <a:xfrm>
            <a:off x="5068968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אליפסה 17"/>
          <p:cNvSpPr>
            <a:spLocks noChangeAspect="1"/>
          </p:cNvSpPr>
          <p:nvPr/>
        </p:nvSpPr>
        <p:spPr>
          <a:xfrm>
            <a:off x="3120848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אליפסה 18"/>
          <p:cNvSpPr>
            <a:spLocks noChangeAspect="1"/>
          </p:cNvSpPr>
          <p:nvPr/>
        </p:nvSpPr>
        <p:spPr>
          <a:xfrm>
            <a:off x="4582664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אליפסה 19"/>
          <p:cNvSpPr>
            <a:spLocks noChangeAspect="1"/>
          </p:cNvSpPr>
          <p:nvPr/>
        </p:nvSpPr>
        <p:spPr>
          <a:xfrm>
            <a:off x="3610664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אליפסה 20"/>
          <p:cNvSpPr>
            <a:spLocks noChangeAspect="1"/>
          </p:cNvSpPr>
          <p:nvPr/>
        </p:nvSpPr>
        <p:spPr>
          <a:xfrm>
            <a:off x="4816968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אליפסה 21"/>
          <p:cNvSpPr>
            <a:spLocks noChangeAspect="1"/>
          </p:cNvSpPr>
          <p:nvPr/>
        </p:nvSpPr>
        <p:spPr>
          <a:xfrm>
            <a:off x="3844664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אליפסה 22"/>
          <p:cNvSpPr>
            <a:spLocks noChangeAspect="1"/>
          </p:cNvSpPr>
          <p:nvPr/>
        </p:nvSpPr>
        <p:spPr>
          <a:xfrm>
            <a:off x="4330664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אליפסה 23"/>
          <p:cNvSpPr>
            <a:spLocks noChangeAspect="1"/>
          </p:cNvSpPr>
          <p:nvPr/>
        </p:nvSpPr>
        <p:spPr>
          <a:xfrm>
            <a:off x="4078664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" name="קשת 29"/>
          <p:cNvSpPr>
            <a:spLocks/>
          </p:cNvSpPr>
          <p:nvPr/>
        </p:nvSpPr>
        <p:spPr>
          <a:xfrm>
            <a:off x="3269048" y="3321136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37" name="קשת 29"/>
          <p:cNvSpPr>
            <a:spLocks/>
          </p:cNvSpPr>
          <p:nvPr/>
        </p:nvSpPr>
        <p:spPr>
          <a:xfrm>
            <a:off x="3707904" y="3600295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0" name="אליפסה 69"/>
          <p:cNvSpPr>
            <a:spLocks noChangeAspect="1"/>
          </p:cNvSpPr>
          <p:nvPr/>
        </p:nvSpPr>
        <p:spPr>
          <a:xfrm>
            <a:off x="2635064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1" name="אליפסה 70"/>
          <p:cNvSpPr>
            <a:spLocks noChangeAspect="1"/>
          </p:cNvSpPr>
          <p:nvPr/>
        </p:nvSpPr>
        <p:spPr>
          <a:xfrm>
            <a:off x="6278616" y="382513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5" name="קשת 29"/>
          <p:cNvSpPr>
            <a:spLocks/>
          </p:cNvSpPr>
          <p:nvPr/>
        </p:nvSpPr>
        <p:spPr>
          <a:xfrm rot="10800000">
            <a:off x="1908000" y="4149078"/>
            <a:ext cx="4608216" cy="1656185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7" name="אליפסה 86"/>
          <p:cNvSpPr>
            <a:spLocks noChangeAspect="1"/>
          </p:cNvSpPr>
          <p:nvPr/>
        </p:nvSpPr>
        <p:spPr>
          <a:xfrm>
            <a:off x="4712448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אליפסה 87"/>
          <p:cNvSpPr>
            <a:spLocks noChangeAspect="1"/>
          </p:cNvSpPr>
          <p:nvPr/>
        </p:nvSpPr>
        <p:spPr>
          <a:xfrm>
            <a:off x="5198496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9" name="אליפסה 88"/>
          <p:cNvSpPr>
            <a:spLocks noChangeAspect="1"/>
          </p:cNvSpPr>
          <p:nvPr/>
        </p:nvSpPr>
        <p:spPr>
          <a:xfrm>
            <a:off x="6152496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1" name="אליפסה 90"/>
          <p:cNvSpPr>
            <a:spLocks noChangeAspect="1"/>
          </p:cNvSpPr>
          <p:nvPr/>
        </p:nvSpPr>
        <p:spPr>
          <a:xfrm>
            <a:off x="5918496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91"/>
          <p:cNvSpPr>
            <a:spLocks noChangeAspect="1"/>
          </p:cNvSpPr>
          <p:nvPr/>
        </p:nvSpPr>
        <p:spPr>
          <a:xfrm>
            <a:off x="4964496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92"/>
          <p:cNvSpPr>
            <a:spLocks noChangeAspect="1"/>
          </p:cNvSpPr>
          <p:nvPr/>
        </p:nvSpPr>
        <p:spPr>
          <a:xfrm>
            <a:off x="2030144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אליפסה 94"/>
          <p:cNvSpPr>
            <a:spLocks noChangeAspect="1"/>
          </p:cNvSpPr>
          <p:nvPr/>
        </p:nvSpPr>
        <p:spPr>
          <a:xfrm>
            <a:off x="6404496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95"/>
          <p:cNvSpPr>
            <a:spLocks noChangeAspect="1"/>
          </p:cNvSpPr>
          <p:nvPr/>
        </p:nvSpPr>
        <p:spPr>
          <a:xfrm>
            <a:off x="2516144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96"/>
          <p:cNvSpPr>
            <a:spLocks noChangeAspect="1"/>
          </p:cNvSpPr>
          <p:nvPr/>
        </p:nvSpPr>
        <p:spPr>
          <a:xfrm>
            <a:off x="4478448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97"/>
          <p:cNvSpPr>
            <a:spLocks noChangeAspect="1"/>
          </p:cNvSpPr>
          <p:nvPr/>
        </p:nvSpPr>
        <p:spPr>
          <a:xfrm>
            <a:off x="4226448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98"/>
          <p:cNvSpPr>
            <a:spLocks noChangeAspect="1"/>
          </p:cNvSpPr>
          <p:nvPr/>
        </p:nvSpPr>
        <p:spPr>
          <a:xfrm>
            <a:off x="2278328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99"/>
          <p:cNvSpPr>
            <a:spLocks noChangeAspect="1"/>
          </p:cNvSpPr>
          <p:nvPr/>
        </p:nvSpPr>
        <p:spPr>
          <a:xfrm>
            <a:off x="3740144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100"/>
          <p:cNvSpPr>
            <a:spLocks noChangeAspect="1"/>
          </p:cNvSpPr>
          <p:nvPr/>
        </p:nvSpPr>
        <p:spPr>
          <a:xfrm>
            <a:off x="2768144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2" name="אליפסה 101"/>
          <p:cNvSpPr>
            <a:spLocks noChangeAspect="1"/>
          </p:cNvSpPr>
          <p:nvPr/>
        </p:nvSpPr>
        <p:spPr>
          <a:xfrm>
            <a:off x="3974448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3" name="אליפסה 102"/>
          <p:cNvSpPr>
            <a:spLocks noChangeAspect="1"/>
          </p:cNvSpPr>
          <p:nvPr/>
        </p:nvSpPr>
        <p:spPr>
          <a:xfrm>
            <a:off x="3002144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103"/>
          <p:cNvSpPr>
            <a:spLocks noChangeAspect="1"/>
          </p:cNvSpPr>
          <p:nvPr/>
        </p:nvSpPr>
        <p:spPr>
          <a:xfrm>
            <a:off x="3488144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אליפסה 104"/>
          <p:cNvSpPr>
            <a:spLocks noChangeAspect="1"/>
          </p:cNvSpPr>
          <p:nvPr/>
        </p:nvSpPr>
        <p:spPr>
          <a:xfrm>
            <a:off x="3236144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7" name="אליפסה 106"/>
          <p:cNvSpPr>
            <a:spLocks noChangeAspect="1"/>
          </p:cNvSpPr>
          <p:nvPr/>
        </p:nvSpPr>
        <p:spPr>
          <a:xfrm>
            <a:off x="5684496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9" name="אליפסה 108"/>
          <p:cNvSpPr>
            <a:spLocks noChangeAspect="1"/>
          </p:cNvSpPr>
          <p:nvPr/>
        </p:nvSpPr>
        <p:spPr>
          <a:xfrm>
            <a:off x="5450496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6" name="קשת 29"/>
          <p:cNvSpPr>
            <a:spLocks/>
          </p:cNvSpPr>
          <p:nvPr/>
        </p:nvSpPr>
        <p:spPr>
          <a:xfrm rot="10800000">
            <a:off x="3816000" y="4716279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19" name="אליפסה 118"/>
          <p:cNvSpPr>
            <a:spLocks noChangeAspect="1"/>
          </p:cNvSpPr>
          <p:nvPr/>
        </p:nvSpPr>
        <p:spPr>
          <a:xfrm>
            <a:off x="1792544" y="46892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9" name="אליפסה 69"/>
          <p:cNvSpPr>
            <a:spLocks noChangeAspect="1"/>
          </p:cNvSpPr>
          <p:nvPr/>
        </p:nvSpPr>
        <p:spPr>
          <a:xfrm>
            <a:off x="2390184" y="382523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2" name="אליפסה 69"/>
          <p:cNvSpPr>
            <a:spLocks noChangeAspect="1"/>
          </p:cNvSpPr>
          <p:nvPr/>
        </p:nvSpPr>
        <p:spPr>
          <a:xfrm>
            <a:off x="2160000" y="382523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971600" y="1484784"/>
            <a:ext cx="734481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Input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R1=(S1,B1) and R2=(S2,B2), |R1|=n, |R2|=m, n&gt;m</a:t>
            </a: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Output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Local exact pattern matching between R1 and R2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52" name="קשת 29"/>
          <p:cNvSpPr>
            <a:spLocks/>
          </p:cNvSpPr>
          <p:nvPr/>
        </p:nvSpPr>
        <p:spPr>
          <a:xfrm rot="10800000">
            <a:off x="1907705" y="4149078"/>
            <a:ext cx="4608216" cy="1656185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3" name="קשת 29"/>
          <p:cNvSpPr>
            <a:spLocks/>
          </p:cNvSpPr>
          <p:nvPr/>
        </p:nvSpPr>
        <p:spPr>
          <a:xfrm>
            <a:off x="2267744" y="2889135"/>
            <a:ext cx="4154888" cy="1764001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4" name="קשת 29"/>
          <p:cNvSpPr>
            <a:spLocks/>
          </p:cNvSpPr>
          <p:nvPr/>
        </p:nvSpPr>
        <p:spPr>
          <a:xfrm>
            <a:off x="3269048" y="3321136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75656" y="3068960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R1: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475656" y="5219908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R2: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10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D69B"/>
                                      </p:to>
                                    </p:animClr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7933C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7933C"/>
                                      </p:to>
                                    </p:animClr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7933C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3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7933C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2" grpId="0" animBg="1"/>
      <p:bldP spid="5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קשת 29"/>
          <p:cNvSpPr>
            <a:spLocks/>
          </p:cNvSpPr>
          <p:nvPr/>
        </p:nvSpPr>
        <p:spPr>
          <a:xfrm rot="10800000">
            <a:off x="2628000" y="4140246"/>
            <a:ext cx="2700000" cy="1016945"/>
          </a:xfrm>
          <a:prstGeom prst="arc">
            <a:avLst>
              <a:gd name="adj1" fmla="val 10702652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Exact Pattern Matching Algorithm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קשת 29"/>
          <p:cNvSpPr>
            <a:spLocks/>
          </p:cNvSpPr>
          <p:nvPr/>
        </p:nvSpPr>
        <p:spPr>
          <a:xfrm rot="10800000">
            <a:off x="1908000" y="3861046"/>
            <a:ext cx="4608216" cy="1656185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16" name="קשת 29"/>
          <p:cNvSpPr>
            <a:spLocks/>
          </p:cNvSpPr>
          <p:nvPr/>
        </p:nvSpPr>
        <p:spPr>
          <a:xfrm rot="10800000">
            <a:off x="3816000" y="4428247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971600" y="1484784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We compare each base pair from R1 with each base pair from R2, in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increasing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order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of their sizes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5" name="קשת 29"/>
          <p:cNvSpPr>
            <a:spLocks/>
          </p:cNvSpPr>
          <p:nvPr/>
        </p:nvSpPr>
        <p:spPr>
          <a:xfrm>
            <a:off x="2267744" y="2457087"/>
            <a:ext cx="4154888" cy="1764001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32" name="קשת 29"/>
          <p:cNvSpPr>
            <a:spLocks noChangeAspect="1"/>
          </p:cNvSpPr>
          <p:nvPr/>
        </p:nvSpPr>
        <p:spPr>
          <a:xfrm>
            <a:off x="2981048" y="2708920"/>
            <a:ext cx="2700000" cy="1296144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33" name="קשת 29"/>
          <p:cNvSpPr>
            <a:spLocks/>
          </p:cNvSpPr>
          <p:nvPr/>
        </p:nvSpPr>
        <p:spPr>
          <a:xfrm>
            <a:off x="3269048" y="2889088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37" name="קשת 29"/>
          <p:cNvSpPr>
            <a:spLocks/>
          </p:cNvSpPr>
          <p:nvPr/>
        </p:nvSpPr>
        <p:spPr>
          <a:xfrm>
            <a:off x="3707904" y="3168247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" name="אליפסה 6"/>
          <p:cNvSpPr>
            <a:spLocks noChangeAspect="1"/>
          </p:cNvSpPr>
          <p:nvPr/>
        </p:nvSpPr>
        <p:spPr>
          <a:xfrm>
            <a:off x="555496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אליפסה 7"/>
          <p:cNvSpPr>
            <a:spLocks noChangeAspect="1"/>
          </p:cNvSpPr>
          <p:nvPr/>
        </p:nvSpPr>
        <p:spPr>
          <a:xfrm>
            <a:off x="6041016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אליפסה 10"/>
          <p:cNvSpPr>
            <a:spLocks noChangeAspect="1"/>
          </p:cNvSpPr>
          <p:nvPr/>
        </p:nvSpPr>
        <p:spPr>
          <a:xfrm>
            <a:off x="5807016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אליפסה 11"/>
          <p:cNvSpPr>
            <a:spLocks noChangeAspect="1"/>
          </p:cNvSpPr>
          <p:nvPr/>
        </p:nvSpPr>
        <p:spPr>
          <a:xfrm>
            <a:off x="2872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אליפסה 14"/>
          <p:cNvSpPr>
            <a:spLocks noChangeAspect="1"/>
          </p:cNvSpPr>
          <p:nvPr/>
        </p:nvSpPr>
        <p:spPr>
          <a:xfrm>
            <a:off x="3358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אליפסה 15"/>
          <p:cNvSpPr>
            <a:spLocks noChangeAspect="1"/>
          </p:cNvSpPr>
          <p:nvPr/>
        </p:nvSpPr>
        <p:spPr>
          <a:xfrm>
            <a:off x="532096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אליפסה 16"/>
          <p:cNvSpPr>
            <a:spLocks noChangeAspect="1"/>
          </p:cNvSpPr>
          <p:nvPr/>
        </p:nvSpPr>
        <p:spPr>
          <a:xfrm>
            <a:off x="506896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אליפסה 17"/>
          <p:cNvSpPr>
            <a:spLocks noChangeAspect="1"/>
          </p:cNvSpPr>
          <p:nvPr/>
        </p:nvSpPr>
        <p:spPr>
          <a:xfrm>
            <a:off x="312084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אליפסה 18"/>
          <p:cNvSpPr>
            <a:spLocks noChangeAspect="1"/>
          </p:cNvSpPr>
          <p:nvPr/>
        </p:nvSpPr>
        <p:spPr>
          <a:xfrm>
            <a:off x="4582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אליפסה 19"/>
          <p:cNvSpPr>
            <a:spLocks noChangeAspect="1"/>
          </p:cNvSpPr>
          <p:nvPr/>
        </p:nvSpPr>
        <p:spPr>
          <a:xfrm>
            <a:off x="3610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אליפסה 20"/>
          <p:cNvSpPr>
            <a:spLocks noChangeAspect="1"/>
          </p:cNvSpPr>
          <p:nvPr/>
        </p:nvSpPr>
        <p:spPr>
          <a:xfrm>
            <a:off x="481696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אליפסה 21"/>
          <p:cNvSpPr>
            <a:spLocks noChangeAspect="1"/>
          </p:cNvSpPr>
          <p:nvPr/>
        </p:nvSpPr>
        <p:spPr>
          <a:xfrm>
            <a:off x="3844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אליפסה 22"/>
          <p:cNvSpPr>
            <a:spLocks noChangeAspect="1"/>
          </p:cNvSpPr>
          <p:nvPr/>
        </p:nvSpPr>
        <p:spPr>
          <a:xfrm>
            <a:off x="4330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אליפסה 23"/>
          <p:cNvSpPr>
            <a:spLocks noChangeAspect="1"/>
          </p:cNvSpPr>
          <p:nvPr/>
        </p:nvSpPr>
        <p:spPr>
          <a:xfrm>
            <a:off x="4078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0" name="אליפסה 69"/>
          <p:cNvSpPr>
            <a:spLocks noChangeAspect="1"/>
          </p:cNvSpPr>
          <p:nvPr/>
        </p:nvSpPr>
        <p:spPr>
          <a:xfrm>
            <a:off x="26350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1" name="אליפסה 70"/>
          <p:cNvSpPr>
            <a:spLocks noChangeAspect="1"/>
          </p:cNvSpPr>
          <p:nvPr/>
        </p:nvSpPr>
        <p:spPr>
          <a:xfrm>
            <a:off x="6278616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9" name="אליפסה 69"/>
          <p:cNvSpPr>
            <a:spLocks noChangeAspect="1"/>
          </p:cNvSpPr>
          <p:nvPr/>
        </p:nvSpPr>
        <p:spPr>
          <a:xfrm>
            <a:off x="2390184" y="339319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2" name="אליפסה 69"/>
          <p:cNvSpPr>
            <a:spLocks noChangeAspect="1"/>
          </p:cNvSpPr>
          <p:nvPr/>
        </p:nvSpPr>
        <p:spPr>
          <a:xfrm>
            <a:off x="2160000" y="339319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7" name="אליפסה 86"/>
          <p:cNvSpPr>
            <a:spLocks noChangeAspect="1"/>
          </p:cNvSpPr>
          <p:nvPr/>
        </p:nvSpPr>
        <p:spPr>
          <a:xfrm>
            <a:off x="471244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אליפסה 87"/>
          <p:cNvSpPr>
            <a:spLocks noChangeAspect="1"/>
          </p:cNvSpPr>
          <p:nvPr/>
        </p:nvSpPr>
        <p:spPr>
          <a:xfrm>
            <a:off x="519849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9" name="אליפסה 88"/>
          <p:cNvSpPr>
            <a:spLocks noChangeAspect="1"/>
          </p:cNvSpPr>
          <p:nvPr/>
        </p:nvSpPr>
        <p:spPr>
          <a:xfrm>
            <a:off x="615249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1" name="אליפסה 90"/>
          <p:cNvSpPr>
            <a:spLocks noChangeAspect="1"/>
          </p:cNvSpPr>
          <p:nvPr/>
        </p:nvSpPr>
        <p:spPr>
          <a:xfrm>
            <a:off x="591849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91"/>
          <p:cNvSpPr>
            <a:spLocks noChangeAspect="1"/>
          </p:cNvSpPr>
          <p:nvPr/>
        </p:nvSpPr>
        <p:spPr>
          <a:xfrm>
            <a:off x="496449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92"/>
          <p:cNvSpPr>
            <a:spLocks noChangeAspect="1"/>
          </p:cNvSpPr>
          <p:nvPr/>
        </p:nvSpPr>
        <p:spPr>
          <a:xfrm>
            <a:off x="2030144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אליפסה 94"/>
          <p:cNvSpPr>
            <a:spLocks noChangeAspect="1"/>
          </p:cNvSpPr>
          <p:nvPr/>
        </p:nvSpPr>
        <p:spPr>
          <a:xfrm>
            <a:off x="640449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95"/>
          <p:cNvSpPr>
            <a:spLocks noChangeAspect="1"/>
          </p:cNvSpPr>
          <p:nvPr/>
        </p:nvSpPr>
        <p:spPr>
          <a:xfrm>
            <a:off x="2516144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96"/>
          <p:cNvSpPr>
            <a:spLocks noChangeAspect="1"/>
          </p:cNvSpPr>
          <p:nvPr/>
        </p:nvSpPr>
        <p:spPr>
          <a:xfrm>
            <a:off x="447844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97"/>
          <p:cNvSpPr>
            <a:spLocks noChangeAspect="1"/>
          </p:cNvSpPr>
          <p:nvPr/>
        </p:nvSpPr>
        <p:spPr>
          <a:xfrm>
            <a:off x="422644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98"/>
          <p:cNvSpPr>
            <a:spLocks noChangeAspect="1"/>
          </p:cNvSpPr>
          <p:nvPr/>
        </p:nvSpPr>
        <p:spPr>
          <a:xfrm>
            <a:off x="227832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99"/>
          <p:cNvSpPr>
            <a:spLocks noChangeAspect="1"/>
          </p:cNvSpPr>
          <p:nvPr/>
        </p:nvSpPr>
        <p:spPr>
          <a:xfrm>
            <a:off x="3740144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100"/>
          <p:cNvSpPr>
            <a:spLocks noChangeAspect="1"/>
          </p:cNvSpPr>
          <p:nvPr/>
        </p:nvSpPr>
        <p:spPr>
          <a:xfrm>
            <a:off x="2768144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2" name="אליפסה 101"/>
          <p:cNvSpPr>
            <a:spLocks noChangeAspect="1"/>
          </p:cNvSpPr>
          <p:nvPr/>
        </p:nvSpPr>
        <p:spPr>
          <a:xfrm>
            <a:off x="397444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3" name="אליפסה 102"/>
          <p:cNvSpPr>
            <a:spLocks noChangeAspect="1"/>
          </p:cNvSpPr>
          <p:nvPr/>
        </p:nvSpPr>
        <p:spPr>
          <a:xfrm>
            <a:off x="3002144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103"/>
          <p:cNvSpPr>
            <a:spLocks noChangeAspect="1"/>
          </p:cNvSpPr>
          <p:nvPr/>
        </p:nvSpPr>
        <p:spPr>
          <a:xfrm>
            <a:off x="3488144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אליפסה 104"/>
          <p:cNvSpPr>
            <a:spLocks noChangeAspect="1"/>
          </p:cNvSpPr>
          <p:nvPr/>
        </p:nvSpPr>
        <p:spPr>
          <a:xfrm>
            <a:off x="3236144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7" name="אליפסה 106"/>
          <p:cNvSpPr>
            <a:spLocks noChangeAspect="1"/>
          </p:cNvSpPr>
          <p:nvPr/>
        </p:nvSpPr>
        <p:spPr>
          <a:xfrm>
            <a:off x="568449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9" name="אליפסה 108"/>
          <p:cNvSpPr>
            <a:spLocks noChangeAspect="1"/>
          </p:cNvSpPr>
          <p:nvPr/>
        </p:nvSpPr>
        <p:spPr>
          <a:xfrm>
            <a:off x="545049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9" name="אליפסה 118"/>
          <p:cNvSpPr>
            <a:spLocks noChangeAspect="1"/>
          </p:cNvSpPr>
          <p:nvPr/>
        </p:nvSpPr>
        <p:spPr>
          <a:xfrm>
            <a:off x="1792544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47664" y="2636912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R1: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75656" y="4869160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R2: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קשת 29"/>
          <p:cNvSpPr>
            <a:spLocks/>
          </p:cNvSpPr>
          <p:nvPr/>
        </p:nvSpPr>
        <p:spPr>
          <a:xfrm rot="10800000">
            <a:off x="2916032" y="4149079"/>
            <a:ext cx="1944000" cy="1008111"/>
          </a:xfrm>
          <a:prstGeom prst="arc">
            <a:avLst>
              <a:gd name="adj1" fmla="val 10702652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Exact Pattern Matching Algorithm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קשת 29"/>
          <p:cNvSpPr>
            <a:spLocks noChangeAspect="1"/>
          </p:cNvSpPr>
          <p:nvPr/>
        </p:nvSpPr>
        <p:spPr>
          <a:xfrm>
            <a:off x="3482384" y="2780928"/>
            <a:ext cx="2673792" cy="1152128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" name="קשת 29"/>
          <p:cNvSpPr>
            <a:spLocks/>
          </p:cNvSpPr>
          <p:nvPr/>
        </p:nvSpPr>
        <p:spPr>
          <a:xfrm>
            <a:off x="2267744" y="2457087"/>
            <a:ext cx="4154888" cy="1764001"/>
          </a:xfrm>
          <a:prstGeom prst="arc">
            <a:avLst>
              <a:gd name="adj1" fmla="val 10702652"/>
              <a:gd name="adj2" fmla="val 88054"/>
            </a:avLst>
          </a:prstGeom>
          <a:noFill/>
          <a:ln w="5715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" name="אליפסה 6"/>
          <p:cNvSpPr>
            <a:spLocks noChangeAspect="1"/>
          </p:cNvSpPr>
          <p:nvPr/>
        </p:nvSpPr>
        <p:spPr>
          <a:xfrm>
            <a:off x="555496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אליפסה 7"/>
          <p:cNvSpPr>
            <a:spLocks noChangeAspect="1"/>
          </p:cNvSpPr>
          <p:nvPr/>
        </p:nvSpPr>
        <p:spPr>
          <a:xfrm>
            <a:off x="6041016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אליפסה 10"/>
          <p:cNvSpPr>
            <a:spLocks noChangeAspect="1"/>
          </p:cNvSpPr>
          <p:nvPr/>
        </p:nvSpPr>
        <p:spPr>
          <a:xfrm>
            <a:off x="5807016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אליפסה 11"/>
          <p:cNvSpPr>
            <a:spLocks noChangeAspect="1"/>
          </p:cNvSpPr>
          <p:nvPr/>
        </p:nvSpPr>
        <p:spPr>
          <a:xfrm>
            <a:off x="2872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אליפסה 14"/>
          <p:cNvSpPr>
            <a:spLocks noChangeAspect="1"/>
          </p:cNvSpPr>
          <p:nvPr/>
        </p:nvSpPr>
        <p:spPr>
          <a:xfrm>
            <a:off x="3358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אליפסה 15"/>
          <p:cNvSpPr>
            <a:spLocks noChangeAspect="1"/>
          </p:cNvSpPr>
          <p:nvPr/>
        </p:nvSpPr>
        <p:spPr>
          <a:xfrm>
            <a:off x="532096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אליפסה 16"/>
          <p:cNvSpPr>
            <a:spLocks noChangeAspect="1"/>
          </p:cNvSpPr>
          <p:nvPr/>
        </p:nvSpPr>
        <p:spPr>
          <a:xfrm>
            <a:off x="506896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אליפסה 17"/>
          <p:cNvSpPr>
            <a:spLocks noChangeAspect="1"/>
          </p:cNvSpPr>
          <p:nvPr/>
        </p:nvSpPr>
        <p:spPr>
          <a:xfrm>
            <a:off x="312084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אליפסה 18"/>
          <p:cNvSpPr>
            <a:spLocks noChangeAspect="1"/>
          </p:cNvSpPr>
          <p:nvPr/>
        </p:nvSpPr>
        <p:spPr>
          <a:xfrm>
            <a:off x="4582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אליפסה 19"/>
          <p:cNvSpPr>
            <a:spLocks noChangeAspect="1"/>
          </p:cNvSpPr>
          <p:nvPr/>
        </p:nvSpPr>
        <p:spPr>
          <a:xfrm>
            <a:off x="3610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אליפסה 20"/>
          <p:cNvSpPr>
            <a:spLocks noChangeAspect="1"/>
          </p:cNvSpPr>
          <p:nvPr/>
        </p:nvSpPr>
        <p:spPr>
          <a:xfrm>
            <a:off x="4816968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אליפסה 21"/>
          <p:cNvSpPr>
            <a:spLocks noChangeAspect="1"/>
          </p:cNvSpPr>
          <p:nvPr/>
        </p:nvSpPr>
        <p:spPr>
          <a:xfrm>
            <a:off x="3844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אליפסה 22"/>
          <p:cNvSpPr>
            <a:spLocks noChangeAspect="1"/>
          </p:cNvSpPr>
          <p:nvPr/>
        </p:nvSpPr>
        <p:spPr>
          <a:xfrm>
            <a:off x="4330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אליפסה 23"/>
          <p:cNvSpPr>
            <a:spLocks noChangeAspect="1"/>
          </p:cNvSpPr>
          <p:nvPr/>
        </p:nvSpPr>
        <p:spPr>
          <a:xfrm>
            <a:off x="40786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" name="קשת 29"/>
          <p:cNvSpPr>
            <a:spLocks/>
          </p:cNvSpPr>
          <p:nvPr/>
        </p:nvSpPr>
        <p:spPr>
          <a:xfrm>
            <a:off x="3989128" y="2889088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37" name="קשת 29"/>
          <p:cNvSpPr>
            <a:spLocks/>
          </p:cNvSpPr>
          <p:nvPr/>
        </p:nvSpPr>
        <p:spPr>
          <a:xfrm>
            <a:off x="2483768" y="3068960"/>
            <a:ext cx="792088" cy="648072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0" name="אליפסה 69"/>
          <p:cNvSpPr>
            <a:spLocks noChangeAspect="1"/>
          </p:cNvSpPr>
          <p:nvPr/>
        </p:nvSpPr>
        <p:spPr>
          <a:xfrm>
            <a:off x="2635064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1" name="אליפסה 70"/>
          <p:cNvSpPr>
            <a:spLocks noChangeAspect="1"/>
          </p:cNvSpPr>
          <p:nvPr/>
        </p:nvSpPr>
        <p:spPr>
          <a:xfrm>
            <a:off x="6278616" y="3393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5" name="קשת 29"/>
          <p:cNvSpPr>
            <a:spLocks/>
          </p:cNvSpPr>
          <p:nvPr/>
        </p:nvSpPr>
        <p:spPr>
          <a:xfrm rot="10800000">
            <a:off x="2196032" y="3861046"/>
            <a:ext cx="4608216" cy="1656185"/>
          </a:xfrm>
          <a:prstGeom prst="arc">
            <a:avLst>
              <a:gd name="adj1" fmla="val 10702652"/>
              <a:gd name="adj2" fmla="val 88054"/>
            </a:avLst>
          </a:prstGeom>
          <a:noFill/>
          <a:ln w="5715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7" name="אליפסה 86"/>
          <p:cNvSpPr>
            <a:spLocks noChangeAspect="1"/>
          </p:cNvSpPr>
          <p:nvPr/>
        </p:nvSpPr>
        <p:spPr>
          <a:xfrm>
            <a:off x="5000480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אליפסה 87"/>
          <p:cNvSpPr>
            <a:spLocks noChangeAspect="1"/>
          </p:cNvSpPr>
          <p:nvPr/>
        </p:nvSpPr>
        <p:spPr>
          <a:xfrm>
            <a:off x="548652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9" name="אליפסה 88"/>
          <p:cNvSpPr>
            <a:spLocks noChangeAspect="1"/>
          </p:cNvSpPr>
          <p:nvPr/>
        </p:nvSpPr>
        <p:spPr>
          <a:xfrm>
            <a:off x="644052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1" name="אליפסה 90"/>
          <p:cNvSpPr>
            <a:spLocks noChangeAspect="1"/>
          </p:cNvSpPr>
          <p:nvPr/>
        </p:nvSpPr>
        <p:spPr>
          <a:xfrm>
            <a:off x="620652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91"/>
          <p:cNvSpPr>
            <a:spLocks noChangeAspect="1"/>
          </p:cNvSpPr>
          <p:nvPr/>
        </p:nvSpPr>
        <p:spPr>
          <a:xfrm>
            <a:off x="525252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92"/>
          <p:cNvSpPr>
            <a:spLocks noChangeAspect="1"/>
          </p:cNvSpPr>
          <p:nvPr/>
        </p:nvSpPr>
        <p:spPr>
          <a:xfrm>
            <a:off x="231817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אליפסה 94"/>
          <p:cNvSpPr>
            <a:spLocks noChangeAspect="1"/>
          </p:cNvSpPr>
          <p:nvPr/>
        </p:nvSpPr>
        <p:spPr>
          <a:xfrm>
            <a:off x="669252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95"/>
          <p:cNvSpPr>
            <a:spLocks noChangeAspect="1"/>
          </p:cNvSpPr>
          <p:nvPr/>
        </p:nvSpPr>
        <p:spPr>
          <a:xfrm>
            <a:off x="280417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96"/>
          <p:cNvSpPr>
            <a:spLocks noChangeAspect="1"/>
          </p:cNvSpPr>
          <p:nvPr/>
        </p:nvSpPr>
        <p:spPr>
          <a:xfrm>
            <a:off x="4766480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97"/>
          <p:cNvSpPr>
            <a:spLocks noChangeAspect="1"/>
          </p:cNvSpPr>
          <p:nvPr/>
        </p:nvSpPr>
        <p:spPr>
          <a:xfrm>
            <a:off x="4514480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98"/>
          <p:cNvSpPr>
            <a:spLocks noChangeAspect="1"/>
          </p:cNvSpPr>
          <p:nvPr/>
        </p:nvSpPr>
        <p:spPr>
          <a:xfrm>
            <a:off x="2566360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99"/>
          <p:cNvSpPr>
            <a:spLocks noChangeAspect="1"/>
          </p:cNvSpPr>
          <p:nvPr/>
        </p:nvSpPr>
        <p:spPr>
          <a:xfrm>
            <a:off x="402817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100"/>
          <p:cNvSpPr>
            <a:spLocks noChangeAspect="1"/>
          </p:cNvSpPr>
          <p:nvPr/>
        </p:nvSpPr>
        <p:spPr>
          <a:xfrm>
            <a:off x="305617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2" name="אליפסה 101"/>
          <p:cNvSpPr>
            <a:spLocks noChangeAspect="1"/>
          </p:cNvSpPr>
          <p:nvPr/>
        </p:nvSpPr>
        <p:spPr>
          <a:xfrm>
            <a:off x="4262480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3" name="אליפסה 102"/>
          <p:cNvSpPr>
            <a:spLocks noChangeAspect="1"/>
          </p:cNvSpPr>
          <p:nvPr/>
        </p:nvSpPr>
        <p:spPr>
          <a:xfrm>
            <a:off x="329017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103"/>
          <p:cNvSpPr>
            <a:spLocks noChangeAspect="1"/>
          </p:cNvSpPr>
          <p:nvPr/>
        </p:nvSpPr>
        <p:spPr>
          <a:xfrm>
            <a:off x="377617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אליפסה 104"/>
          <p:cNvSpPr>
            <a:spLocks noChangeAspect="1"/>
          </p:cNvSpPr>
          <p:nvPr/>
        </p:nvSpPr>
        <p:spPr>
          <a:xfrm>
            <a:off x="352417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7" name="אליפסה 106"/>
          <p:cNvSpPr>
            <a:spLocks noChangeAspect="1"/>
          </p:cNvSpPr>
          <p:nvPr/>
        </p:nvSpPr>
        <p:spPr>
          <a:xfrm>
            <a:off x="597252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9" name="אליפסה 108"/>
          <p:cNvSpPr>
            <a:spLocks noChangeAspect="1"/>
          </p:cNvSpPr>
          <p:nvPr/>
        </p:nvSpPr>
        <p:spPr>
          <a:xfrm>
            <a:off x="5738528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6" name="קשת 29"/>
          <p:cNvSpPr>
            <a:spLocks/>
          </p:cNvSpPr>
          <p:nvPr/>
        </p:nvSpPr>
        <p:spPr>
          <a:xfrm rot="10800000">
            <a:off x="3383952" y="4428247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19" name="אליפסה 118"/>
          <p:cNvSpPr>
            <a:spLocks noChangeAspect="1"/>
          </p:cNvSpPr>
          <p:nvPr/>
        </p:nvSpPr>
        <p:spPr>
          <a:xfrm>
            <a:off x="2080576" y="44012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9" name="אליפסה 69"/>
          <p:cNvSpPr>
            <a:spLocks noChangeAspect="1"/>
          </p:cNvSpPr>
          <p:nvPr/>
        </p:nvSpPr>
        <p:spPr>
          <a:xfrm>
            <a:off x="2390184" y="339319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2" name="אליפסה 69"/>
          <p:cNvSpPr>
            <a:spLocks noChangeAspect="1"/>
          </p:cNvSpPr>
          <p:nvPr/>
        </p:nvSpPr>
        <p:spPr>
          <a:xfrm>
            <a:off x="2160000" y="339319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971600" y="1484784"/>
            <a:ext cx="70567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each two base pairs we compute the matching inside the base pairs, and the extensions to their outsides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אליפסה 11"/>
          <p:cNvSpPr>
            <a:spLocks noChangeAspect="1"/>
          </p:cNvSpPr>
          <p:nvPr/>
        </p:nvSpPr>
        <p:spPr>
          <a:xfrm>
            <a:off x="1440000" y="3394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אליפסה 14"/>
          <p:cNvSpPr>
            <a:spLocks noChangeAspect="1"/>
          </p:cNvSpPr>
          <p:nvPr/>
        </p:nvSpPr>
        <p:spPr>
          <a:xfrm>
            <a:off x="1926000" y="3394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3" name="אליפסה 17"/>
          <p:cNvSpPr>
            <a:spLocks noChangeAspect="1"/>
          </p:cNvSpPr>
          <p:nvPr/>
        </p:nvSpPr>
        <p:spPr>
          <a:xfrm>
            <a:off x="1692000" y="3394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אליפסה 69"/>
          <p:cNvSpPr>
            <a:spLocks noChangeAspect="1"/>
          </p:cNvSpPr>
          <p:nvPr/>
        </p:nvSpPr>
        <p:spPr>
          <a:xfrm>
            <a:off x="1188000" y="3394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7" name="אליפסה 11"/>
          <p:cNvSpPr>
            <a:spLocks noChangeAspect="1"/>
          </p:cNvSpPr>
          <p:nvPr/>
        </p:nvSpPr>
        <p:spPr>
          <a:xfrm>
            <a:off x="6768272" y="3394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8" name="אליפסה 14"/>
          <p:cNvSpPr>
            <a:spLocks noChangeAspect="1"/>
          </p:cNvSpPr>
          <p:nvPr/>
        </p:nvSpPr>
        <p:spPr>
          <a:xfrm>
            <a:off x="7254272" y="3394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9" name="אליפסה 17"/>
          <p:cNvSpPr>
            <a:spLocks noChangeAspect="1"/>
          </p:cNvSpPr>
          <p:nvPr/>
        </p:nvSpPr>
        <p:spPr>
          <a:xfrm>
            <a:off x="7020272" y="3394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69"/>
          <p:cNvSpPr>
            <a:spLocks noChangeAspect="1"/>
          </p:cNvSpPr>
          <p:nvPr/>
        </p:nvSpPr>
        <p:spPr>
          <a:xfrm>
            <a:off x="6516272" y="3394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1" name="אליפסה 11"/>
          <p:cNvSpPr>
            <a:spLocks noChangeAspect="1"/>
          </p:cNvSpPr>
          <p:nvPr/>
        </p:nvSpPr>
        <p:spPr>
          <a:xfrm>
            <a:off x="1367672" y="440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14"/>
          <p:cNvSpPr>
            <a:spLocks noChangeAspect="1"/>
          </p:cNvSpPr>
          <p:nvPr/>
        </p:nvSpPr>
        <p:spPr>
          <a:xfrm>
            <a:off x="1853672" y="440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3" name="אליפסה 17"/>
          <p:cNvSpPr>
            <a:spLocks noChangeAspect="1"/>
          </p:cNvSpPr>
          <p:nvPr/>
        </p:nvSpPr>
        <p:spPr>
          <a:xfrm>
            <a:off x="1619672" y="440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אליפסה 69"/>
          <p:cNvSpPr>
            <a:spLocks noChangeAspect="1"/>
          </p:cNvSpPr>
          <p:nvPr/>
        </p:nvSpPr>
        <p:spPr>
          <a:xfrm>
            <a:off x="1115672" y="440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אליפסה 14"/>
          <p:cNvSpPr>
            <a:spLocks noChangeAspect="1"/>
          </p:cNvSpPr>
          <p:nvPr/>
        </p:nvSpPr>
        <p:spPr>
          <a:xfrm>
            <a:off x="7164288" y="440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7" name="אליפסה 17"/>
          <p:cNvSpPr>
            <a:spLocks noChangeAspect="1"/>
          </p:cNvSpPr>
          <p:nvPr/>
        </p:nvSpPr>
        <p:spPr>
          <a:xfrm>
            <a:off x="6930288" y="440280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4932040" y="3240000"/>
            <a:ext cx="1368152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2411760" y="3240000"/>
            <a:ext cx="1800200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5364088" y="4725144"/>
            <a:ext cx="1368152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2339752" y="4725144"/>
            <a:ext cx="1800200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6588224" y="3240000"/>
            <a:ext cx="720080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948264" y="4725144"/>
            <a:ext cx="720080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1259632" y="3240000"/>
            <a:ext cx="792088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1259632" y="4725144"/>
            <a:ext cx="792088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74" name="קשת 29"/>
          <p:cNvSpPr>
            <a:spLocks/>
          </p:cNvSpPr>
          <p:nvPr/>
        </p:nvSpPr>
        <p:spPr>
          <a:xfrm rot="10800000">
            <a:off x="5148064" y="4293096"/>
            <a:ext cx="1224136" cy="72008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8" name="קשת 29"/>
          <p:cNvSpPr>
            <a:spLocks/>
          </p:cNvSpPr>
          <p:nvPr/>
        </p:nvSpPr>
        <p:spPr>
          <a:xfrm rot="10800000">
            <a:off x="5364088" y="4437112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452320" y="3212976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27584" y="3212976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380312" y="4221088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55576" y="4221088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Matching Inside the Base Pairs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971600" y="1484784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Dynamic programming algorithm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Similar to the LCS\Edit distance algorithms of strings</a:t>
            </a:r>
          </a:p>
        </p:txBody>
      </p:sp>
      <p:sp>
        <p:nvSpPr>
          <p:cNvPr id="51" name="קשת 29"/>
          <p:cNvSpPr>
            <a:spLocks/>
          </p:cNvSpPr>
          <p:nvPr/>
        </p:nvSpPr>
        <p:spPr>
          <a:xfrm rot="10800000">
            <a:off x="2628000" y="4500286"/>
            <a:ext cx="2700000" cy="1016945"/>
          </a:xfrm>
          <a:prstGeom prst="arc">
            <a:avLst>
              <a:gd name="adj1" fmla="val 10813819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2" name="קשת 29"/>
          <p:cNvSpPr>
            <a:spLocks noChangeAspect="1"/>
          </p:cNvSpPr>
          <p:nvPr/>
        </p:nvSpPr>
        <p:spPr>
          <a:xfrm>
            <a:off x="2981048" y="3068960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3" name="קשת 29"/>
          <p:cNvSpPr>
            <a:spLocks/>
          </p:cNvSpPr>
          <p:nvPr/>
        </p:nvSpPr>
        <p:spPr>
          <a:xfrm>
            <a:off x="2267744" y="2817127"/>
            <a:ext cx="4154888" cy="1764001"/>
          </a:xfrm>
          <a:prstGeom prst="arc">
            <a:avLst>
              <a:gd name="adj1" fmla="val 10702652"/>
              <a:gd name="adj2" fmla="val 88054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4" name="אליפסה 6"/>
          <p:cNvSpPr>
            <a:spLocks noChangeAspect="1"/>
          </p:cNvSpPr>
          <p:nvPr/>
        </p:nvSpPr>
        <p:spPr>
          <a:xfrm>
            <a:off x="5554968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5" name="אליפסה 7"/>
          <p:cNvSpPr>
            <a:spLocks noChangeAspect="1"/>
          </p:cNvSpPr>
          <p:nvPr/>
        </p:nvSpPr>
        <p:spPr>
          <a:xfrm>
            <a:off x="6041016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6" name="אליפסה 10"/>
          <p:cNvSpPr>
            <a:spLocks noChangeAspect="1"/>
          </p:cNvSpPr>
          <p:nvPr/>
        </p:nvSpPr>
        <p:spPr>
          <a:xfrm>
            <a:off x="5807016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7" name="אליפסה 11"/>
          <p:cNvSpPr>
            <a:spLocks noChangeAspect="1"/>
          </p:cNvSpPr>
          <p:nvPr/>
        </p:nvSpPr>
        <p:spPr>
          <a:xfrm>
            <a:off x="2872664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8" name="אליפסה 14"/>
          <p:cNvSpPr>
            <a:spLocks noChangeAspect="1"/>
          </p:cNvSpPr>
          <p:nvPr/>
        </p:nvSpPr>
        <p:spPr>
          <a:xfrm>
            <a:off x="3358664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9" name="אליפסה 15"/>
          <p:cNvSpPr>
            <a:spLocks noChangeAspect="1"/>
          </p:cNvSpPr>
          <p:nvPr/>
        </p:nvSpPr>
        <p:spPr>
          <a:xfrm>
            <a:off x="5320968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16"/>
          <p:cNvSpPr>
            <a:spLocks noChangeAspect="1"/>
          </p:cNvSpPr>
          <p:nvPr/>
        </p:nvSpPr>
        <p:spPr>
          <a:xfrm>
            <a:off x="5068968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1" name="אליפסה 17"/>
          <p:cNvSpPr>
            <a:spLocks noChangeAspect="1"/>
          </p:cNvSpPr>
          <p:nvPr/>
        </p:nvSpPr>
        <p:spPr>
          <a:xfrm>
            <a:off x="3120848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18"/>
          <p:cNvSpPr>
            <a:spLocks noChangeAspect="1"/>
          </p:cNvSpPr>
          <p:nvPr/>
        </p:nvSpPr>
        <p:spPr>
          <a:xfrm>
            <a:off x="4582664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3" name="אליפסה 19"/>
          <p:cNvSpPr>
            <a:spLocks noChangeAspect="1"/>
          </p:cNvSpPr>
          <p:nvPr/>
        </p:nvSpPr>
        <p:spPr>
          <a:xfrm>
            <a:off x="3610664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אליפסה 20"/>
          <p:cNvSpPr>
            <a:spLocks noChangeAspect="1"/>
          </p:cNvSpPr>
          <p:nvPr/>
        </p:nvSpPr>
        <p:spPr>
          <a:xfrm>
            <a:off x="4816968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אליפסה 21"/>
          <p:cNvSpPr>
            <a:spLocks noChangeAspect="1"/>
          </p:cNvSpPr>
          <p:nvPr/>
        </p:nvSpPr>
        <p:spPr>
          <a:xfrm>
            <a:off x="3844664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7" name="אליפסה 22"/>
          <p:cNvSpPr>
            <a:spLocks noChangeAspect="1"/>
          </p:cNvSpPr>
          <p:nvPr/>
        </p:nvSpPr>
        <p:spPr>
          <a:xfrm>
            <a:off x="4330664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8" name="אליפסה 23"/>
          <p:cNvSpPr>
            <a:spLocks noChangeAspect="1"/>
          </p:cNvSpPr>
          <p:nvPr/>
        </p:nvSpPr>
        <p:spPr>
          <a:xfrm>
            <a:off x="4078664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2" name="קשת 29"/>
          <p:cNvSpPr>
            <a:spLocks/>
          </p:cNvSpPr>
          <p:nvPr/>
        </p:nvSpPr>
        <p:spPr>
          <a:xfrm>
            <a:off x="3707904" y="3528287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3" name="אליפסה 69"/>
          <p:cNvSpPr>
            <a:spLocks noChangeAspect="1"/>
          </p:cNvSpPr>
          <p:nvPr/>
        </p:nvSpPr>
        <p:spPr>
          <a:xfrm>
            <a:off x="2635064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אליפסה 70"/>
          <p:cNvSpPr>
            <a:spLocks noChangeAspect="1"/>
          </p:cNvSpPr>
          <p:nvPr/>
        </p:nvSpPr>
        <p:spPr>
          <a:xfrm>
            <a:off x="6278616" y="375312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5" name="קשת 29"/>
          <p:cNvSpPr>
            <a:spLocks/>
          </p:cNvSpPr>
          <p:nvPr/>
        </p:nvSpPr>
        <p:spPr>
          <a:xfrm rot="10800000">
            <a:off x="1908000" y="4221086"/>
            <a:ext cx="4608216" cy="1656185"/>
          </a:xfrm>
          <a:prstGeom prst="arc">
            <a:avLst>
              <a:gd name="adj1" fmla="val 10702652"/>
              <a:gd name="adj2" fmla="val 88054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6" name="אליפסה 86"/>
          <p:cNvSpPr>
            <a:spLocks noChangeAspect="1"/>
          </p:cNvSpPr>
          <p:nvPr/>
        </p:nvSpPr>
        <p:spPr>
          <a:xfrm>
            <a:off x="4712448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7" name="אליפסה 87"/>
          <p:cNvSpPr>
            <a:spLocks noChangeAspect="1"/>
          </p:cNvSpPr>
          <p:nvPr/>
        </p:nvSpPr>
        <p:spPr>
          <a:xfrm>
            <a:off x="5198496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88"/>
          <p:cNvSpPr>
            <a:spLocks noChangeAspect="1"/>
          </p:cNvSpPr>
          <p:nvPr/>
        </p:nvSpPr>
        <p:spPr>
          <a:xfrm>
            <a:off x="6152496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אליפסה 90"/>
          <p:cNvSpPr>
            <a:spLocks noChangeAspect="1"/>
          </p:cNvSpPr>
          <p:nvPr/>
        </p:nvSpPr>
        <p:spPr>
          <a:xfrm>
            <a:off x="5918496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1" name="אליפסה 91"/>
          <p:cNvSpPr>
            <a:spLocks noChangeAspect="1"/>
          </p:cNvSpPr>
          <p:nvPr/>
        </p:nvSpPr>
        <p:spPr>
          <a:xfrm>
            <a:off x="4964496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92"/>
          <p:cNvSpPr>
            <a:spLocks noChangeAspect="1"/>
          </p:cNvSpPr>
          <p:nvPr/>
        </p:nvSpPr>
        <p:spPr>
          <a:xfrm>
            <a:off x="20301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4" name="אליפסה 94"/>
          <p:cNvSpPr>
            <a:spLocks noChangeAspect="1"/>
          </p:cNvSpPr>
          <p:nvPr/>
        </p:nvSpPr>
        <p:spPr>
          <a:xfrm>
            <a:off x="6404496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אליפסה 95"/>
          <p:cNvSpPr>
            <a:spLocks noChangeAspect="1"/>
          </p:cNvSpPr>
          <p:nvPr/>
        </p:nvSpPr>
        <p:spPr>
          <a:xfrm>
            <a:off x="25161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6" name="אליפסה 96"/>
          <p:cNvSpPr>
            <a:spLocks noChangeAspect="1"/>
          </p:cNvSpPr>
          <p:nvPr/>
        </p:nvSpPr>
        <p:spPr>
          <a:xfrm>
            <a:off x="4478448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8" name="אליפסה 97"/>
          <p:cNvSpPr>
            <a:spLocks noChangeAspect="1"/>
          </p:cNvSpPr>
          <p:nvPr/>
        </p:nvSpPr>
        <p:spPr>
          <a:xfrm>
            <a:off x="4226448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0" name="אליפסה 98"/>
          <p:cNvSpPr>
            <a:spLocks noChangeAspect="1"/>
          </p:cNvSpPr>
          <p:nvPr/>
        </p:nvSpPr>
        <p:spPr>
          <a:xfrm>
            <a:off x="2278328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1" name="אליפסה 99"/>
          <p:cNvSpPr>
            <a:spLocks noChangeAspect="1"/>
          </p:cNvSpPr>
          <p:nvPr/>
        </p:nvSpPr>
        <p:spPr>
          <a:xfrm>
            <a:off x="37401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2" name="אליפסה 100"/>
          <p:cNvSpPr>
            <a:spLocks noChangeAspect="1"/>
          </p:cNvSpPr>
          <p:nvPr/>
        </p:nvSpPr>
        <p:spPr>
          <a:xfrm>
            <a:off x="27681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4" name="אליפסה 101"/>
          <p:cNvSpPr>
            <a:spLocks noChangeAspect="1"/>
          </p:cNvSpPr>
          <p:nvPr/>
        </p:nvSpPr>
        <p:spPr>
          <a:xfrm>
            <a:off x="3974448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5" name="אליפסה 102"/>
          <p:cNvSpPr>
            <a:spLocks noChangeAspect="1"/>
          </p:cNvSpPr>
          <p:nvPr/>
        </p:nvSpPr>
        <p:spPr>
          <a:xfrm>
            <a:off x="30021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7" name="אליפסה 103"/>
          <p:cNvSpPr>
            <a:spLocks noChangeAspect="1"/>
          </p:cNvSpPr>
          <p:nvPr/>
        </p:nvSpPr>
        <p:spPr>
          <a:xfrm>
            <a:off x="34881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8" name="אליפסה 104"/>
          <p:cNvSpPr>
            <a:spLocks noChangeAspect="1"/>
          </p:cNvSpPr>
          <p:nvPr/>
        </p:nvSpPr>
        <p:spPr>
          <a:xfrm>
            <a:off x="32361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0" name="אליפסה 106"/>
          <p:cNvSpPr>
            <a:spLocks noChangeAspect="1"/>
          </p:cNvSpPr>
          <p:nvPr/>
        </p:nvSpPr>
        <p:spPr>
          <a:xfrm>
            <a:off x="5684496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1" name="אליפסה 108"/>
          <p:cNvSpPr>
            <a:spLocks noChangeAspect="1"/>
          </p:cNvSpPr>
          <p:nvPr/>
        </p:nvSpPr>
        <p:spPr>
          <a:xfrm>
            <a:off x="5450496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2" name="קשת 29"/>
          <p:cNvSpPr>
            <a:spLocks/>
          </p:cNvSpPr>
          <p:nvPr/>
        </p:nvSpPr>
        <p:spPr>
          <a:xfrm rot="10800000">
            <a:off x="3816000" y="4788287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23" name="אליפסה 118"/>
          <p:cNvSpPr>
            <a:spLocks noChangeAspect="1"/>
          </p:cNvSpPr>
          <p:nvPr/>
        </p:nvSpPr>
        <p:spPr>
          <a:xfrm>
            <a:off x="1792544" y="476124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4" name="אליפסה 69"/>
          <p:cNvSpPr>
            <a:spLocks noChangeAspect="1"/>
          </p:cNvSpPr>
          <p:nvPr/>
        </p:nvSpPr>
        <p:spPr>
          <a:xfrm>
            <a:off x="2390184" y="375323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5" name="אליפסה 69"/>
          <p:cNvSpPr>
            <a:spLocks noChangeAspect="1"/>
          </p:cNvSpPr>
          <p:nvPr/>
        </p:nvSpPr>
        <p:spPr>
          <a:xfrm>
            <a:off x="2160000" y="3753231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2195736" y="4149080"/>
            <a:ext cx="2736304" cy="0"/>
          </a:xfrm>
          <a:prstGeom prst="straightConnector1">
            <a:avLst/>
          </a:prstGeom>
          <a:ln w="28575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1835696" y="4653136"/>
            <a:ext cx="2736304" cy="0"/>
          </a:xfrm>
          <a:prstGeom prst="straightConnector1">
            <a:avLst/>
          </a:prstGeom>
          <a:ln w="28575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קשת 29"/>
          <p:cNvSpPr>
            <a:spLocks/>
          </p:cNvSpPr>
          <p:nvPr/>
        </p:nvSpPr>
        <p:spPr>
          <a:xfrm>
            <a:off x="3269048" y="3249128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Matching Inside the Base Pairs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קשת 29"/>
          <p:cNvSpPr>
            <a:spLocks/>
          </p:cNvSpPr>
          <p:nvPr/>
        </p:nvSpPr>
        <p:spPr>
          <a:xfrm rot="10800000">
            <a:off x="2772016" y="4356270"/>
            <a:ext cx="2700000" cy="1016945"/>
          </a:xfrm>
          <a:prstGeom prst="arc">
            <a:avLst>
              <a:gd name="adj1" fmla="val 10739695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2" name="קשת 29"/>
          <p:cNvSpPr>
            <a:spLocks noChangeAspect="1"/>
          </p:cNvSpPr>
          <p:nvPr/>
        </p:nvSpPr>
        <p:spPr>
          <a:xfrm>
            <a:off x="2981048" y="2636912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3" name="קשת 29"/>
          <p:cNvSpPr>
            <a:spLocks/>
          </p:cNvSpPr>
          <p:nvPr/>
        </p:nvSpPr>
        <p:spPr>
          <a:xfrm>
            <a:off x="2267744" y="2385079"/>
            <a:ext cx="4154888" cy="1764001"/>
          </a:xfrm>
          <a:prstGeom prst="arc">
            <a:avLst>
              <a:gd name="adj1" fmla="val 10702652"/>
              <a:gd name="adj2" fmla="val 88054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4" name="אליפסה 6"/>
          <p:cNvSpPr>
            <a:spLocks noChangeAspect="1"/>
          </p:cNvSpPr>
          <p:nvPr/>
        </p:nvSpPr>
        <p:spPr>
          <a:xfrm>
            <a:off x="5554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5" name="אליפסה 7"/>
          <p:cNvSpPr>
            <a:spLocks noChangeAspect="1"/>
          </p:cNvSpPr>
          <p:nvPr/>
        </p:nvSpPr>
        <p:spPr>
          <a:xfrm>
            <a:off x="6041016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6" name="אליפסה 10"/>
          <p:cNvSpPr>
            <a:spLocks noChangeAspect="1"/>
          </p:cNvSpPr>
          <p:nvPr/>
        </p:nvSpPr>
        <p:spPr>
          <a:xfrm>
            <a:off x="5807016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7" name="אליפסה 11"/>
          <p:cNvSpPr>
            <a:spLocks noChangeAspect="1"/>
          </p:cNvSpPr>
          <p:nvPr/>
        </p:nvSpPr>
        <p:spPr>
          <a:xfrm>
            <a:off x="2872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8" name="אליפסה 14"/>
          <p:cNvSpPr>
            <a:spLocks noChangeAspect="1"/>
          </p:cNvSpPr>
          <p:nvPr/>
        </p:nvSpPr>
        <p:spPr>
          <a:xfrm>
            <a:off x="3358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9" name="אליפסה 15"/>
          <p:cNvSpPr>
            <a:spLocks noChangeAspect="1"/>
          </p:cNvSpPr>
          <p:nvPr/>
        </p:nvSpPr>
        <p:spPr>
          <a:xfrm>
            <a:off x="5320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16"/>
          <p:cNvSpPr>
            <a:spLocks noChangeAspect="1"/>
          </p:cNvSpPr>
          <p:nvPr/>
        </p:nvSpPr>
        <p:spPr>
          <a:xfrm>
            <a:off x="5068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1" name="אליפסה 17"/>
          <p:cNvSpPr>
            <a:spLocks noChangeAspect="1"/>
          </p:cNvSpPr>
          <p:nvPr/>
        </p:nvSpPr>
        <p:spPr>
          <a:xfrm>
            <a:off x="312084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18"/>
          <p:cNvSpPr>
            <a:spLocks noChangeAspect="1"/>
          </p:cNvSpPr>
          <p:nvPr/>
        </p:nvSpPr>
        <p:spPr>
          <a:xfrm>
            <a:off x="4582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3" name="אליפסה 19"/>
          <p:cNvSpPr>
            <a:spLocks noChangeAspect="1"/>
          </p:cNvSpPr>
          <p:nvPr/>
        </p:nvSpPr>
        <p:spPr>
          <a:xfrm>
            <a:off x="3610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אליפסה 20"/>
          <p:cNvSpPr>
            <a:spLocks noChangeAspect="1"/>
          </p:cNvSpPr>
          <p:nvPr/>
        </p:nvSpPr>
        <p:spPr>
          <a:xfrm>
            <a:off x="4816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אליפסה 21"/>
          <p:cNvSpPr>
            <a:spLocks noChangeAspect="1"/>
          </p:cNvSpPr>
          <p:nvPr/>
        </p:nvSpPr>
        <p:spPr>
          <a:xfrm>
            <a:off x="3844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7" name="אליפסה 22"/>
          <p:cNvSpPr>
            <a:spLocks noChangeAspect="1"/>
          </p:cNvSpPr>
          <p:nvPr/>
        </p:nvSpPr>
        <p:spPr>
          <a:xfrm>
            <a:off x="4330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8" name="אליפסה 23"/>
          <p:cNvSpPr>
            <a:spLocks noChangeAspect="1"/>
          </p:cNvSpPr>
          <p:nvPr/>
        </p:nvSpPr>
        <p:spPr>
          <a:xfrm>
            <a:off x="4078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2" name="קשת 29"/>
          <p:cNvSpPr>
            <a:spLocks/>
          </p:cNvSpPr>
          <p:nvPr/>
        </p:nvSpPr>
        <p:spPr>
          <a:xfrm>
            <a:off x="3707904" y="3096239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3" name="אליפסה 69"/>
          <p:cNvSpPr>
            <a:spLocks noChangeAspect="1"/>
          </p:cNvSpPr>
          <p:nvPr/>
        </p:nvSpPr>
        <p:spPr>
          <a:xfrm>
            <a:off x="26350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אליפסה 70"/>
          <p:cNvSpPr>
            <a:spLocks noChangeAspect="1"/>
          </p:cNvSpPr>
          <p:nvPr/>
        </p:nvSpPr>
        <p:spPr>
          <a:xfrm>
            <a:off x="6278616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5" name="קשת 29"/>
          <p:cNvSpPr>
            <a:spLocks/>
          </p:cNvSpPr>
          <p:nvPr/>
        </p:nvSpPr>
        <p:spPr>
          <a:xfrm rot="10800000">
            <a:off x="2052016" y="4077070"/>
            <a:ext cx="4608216" cy="1656185"/>
          </a:xfrm>
          <a:prstGeom prst="arc">
            <a:avLst>
              <a:gd name="adj1" fmla="val 10702652"/>
              <a:gd name="adj2" fmla="val 88054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6" name="אליפסה 86"/>
          <p:cNvSpPr>
            <a:spLocks noChangeAspect="1"/>
          </p:cNvSpPr>
          <p:nvPr/>
        </p:nvSpPr>
        <p:spPr>
          <a:xfrm>
            <a:off x="4856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7" name="אליפסה 87"/>
          <p:cNvSpPr>
            <a:spLocks noChangeAspect="1"/>
          </p:cNvSpPr>
          <p:nvPr/>
        </p:nvSpPr>
        <p:spPr>
          <a:xfrm>
            <a:off x="5342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88"/>
          <p:cNvSpPr>
            <a:spLocks noChangeAspect="1"/>
          </p:cNvSpPr>
          <p:nvPr/>
        </p:nvSpPr>
        <p:spPr>
          <a:xfrm>
            <a:off x="6296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אליפסה 90"/>
          <p:cNvSpPr>
            <a:spLocks noChangeAspect="1"/>
          </p:cNvSpPr>
          <p:nvPr/>
        </p:nvSpPr>
        <p:spPr>
          <a:xfrm>
            <a:off x="6062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1" name="אליפסה 91"/>
          <p:cNvSpPr>
            <a:spLocks noChangeAspect="1"/>
          </p:cNvSpPr>
          <p:nvPr/>
        </p:nvSpPr>
        <p:spPr>
          <a:xfrm>
            <a:off x="5108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92"/>
          <p:cNvSpPr>
            <a:spLocks noChangeAspect="1"/>
          </p:cNvSpPr>
          <p:nvPr/>
        </p:nvSpPr>
        <p:spPr>
          <a:xfrm>
            <a:off x="2174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4" name="אליפסה 94"/>
          <p:cNvSpPr>
            <a:spLocks noChangeAspect="1"/>
          </p:cNvSpPr>
          <p:nvPr/>
        </p:nvSpPr>
        <p:spPr>
          <a:xfrm>
            <a:off x="6548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אליפסה 95"/>
          <p:cNvSpPr>
            <a:spLocks noChangeAspect="1"/>
          </p:cNvSpPr>
          <p:nvPr/>
        </p:nvSpPr>
        <p:spPr>
          <a:xfrm>
            <a:off x="2660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6" name="אליפסה 96"/>
          <p:cNvSpPr>
            <a:spLocks noChangeAspect="1"/>
          </p:cNvSpPr>
          <p:nvPr/>
        </p:nvSpPr>
        <p:spPr>
          <a:xfrm>
            <a:off x="4622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8" name="אליפסה 97"/>
          <p:cNvSpPr>
            <a:spLocks noChangeAspect="1"/>
          </p:cNvSpPr>
          <p:nvPr/>
        </p:nvSpPr>
        <p:spPr>
          <a:xfrm>
            <a:off x="4370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0" name="אליפסה 98"/>
          <p:cNvSpPr>
            <a:spLocks noChangeAspect="1"/>
          </p:cNvSpPr>
          <p:nvPr/>
        </p:nvSpPr>
        <p:spPr>
          <a:xfrm>
            <a:off x="242234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1" name="אליפסה 99"/>
          <p:cNvSpPr>
            <a:spLocks noChangeAspect="1"/>
          </p:cNvSpPr>
          <p:nvPr/>
        </p:nvSpPr>
        <p:spPr>
          <a:xfrm>
            <a:off x="3884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2" name="אליפסה 100"/>
          <p:cNvSpPr>
            <a:spLocks noChangeAspect="1"/>
          </p:cNvSpPr>
          <p:nvPr/>
        </p:nvSpPr>
        <p:spPr>
          <a:xfrm>
            <a:off x="2912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4" name="אליפסה 101"/>
          <p:cNvSpPr>
            <a:spLocks noChangeAspect="1"/>
          </p:cNvSpPr>
          <p:nvPr/>
        </p:nvSpPr>
        <p:spPr>
          <a:xfrm>
            <a:off x="4118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5" name="אליפסה 102"/>
          <p:cNvSpPr>
            <a:spLocks noChangeAspect="1"/>
          </p:cNvSpPr>
          <p:nvPr/>
        </p:nvSpPr>
        <p:spPr>
          <a:xfrm>
            <a:off x="3146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7" name="אליפסה 103"/>
          <p:cNvSpPr>
            <a:spLocks noChangeAspect="1"/>
          </p:cNvSpPr>
          <p:nvPr/>
        </p:nvSpPr>
        <p:spPr>
          <a:xfrm>
            <a:off x="3632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8" name="אליפסה 104"/>
          <p:cNvSpPr>
            <a:spLocks noChangeAspect="1"/>
          </p:cNvSpPr>
          <p:nvPr/>
        </p:nvSpPr>
        <p:spPr>
          <a:xfrm>
            <a:off x="3380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0" name="אליפסה 106"/>
          <p:cNvSpPr>
            <a:spLocks noChangeAspect="1"/>
          </p:cNvSpPr>
          <p:nvPr/>
        </p:nvSpPr>
        <p:spPr>
          <a:xfrm>
            <a:off x="5828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1" name="אליפסה 108"/>
          <p:cNvSpPr>
            <a:spLocks noChangeAspect="1"/>
          </p:cNvSpPr>
          <p:nvPr/>
        </p:nvSpPr>
        <p:spPr>
          <a:xfrm>
            <a:off x="5594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2" name="קשת 29"/>
          <p:cNvSpPr>
            <a:spLocks/>
          </p:cNvSpPr>
          <p:nvPr/>
        </p:nvSpPr>
        <p:spPr>
          <a:xfrm rot="10800000">
            <a:off x="3960016" y="4644271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23" name="אליפסה 118"/>
          <p:cNvSpPr>
            <a:spLocks noChangeAspect="1"/>
          </p:cNvSpPr>
          <p:nvPr/>
        </p:nvSpPr>
        <p:spPr>
          <a:xfrm>
            <a:off x="19365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4" name="אליפסה 69"/>
          <p:cNvSpPr>
            <a:spLocks noChangeAspect="1"/>
          </p:cNvSpPr>
          <p:nvPr/>
        </p:nvSpPr>
        <p:spPr>
          <a:xfrm>
            <a:off x="2390184" y="3321183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5" name="אליפסה 69"/>
          <p:cNvSpPr>
            <a:spLocks noChangeAspect="1"/>
          </p:cNvSpPr>
          <p:nvPr/>
        </p:nvSpPr>
        <p:spPr>
          <a:xfrm>
            <a:off x="2160000" y="3321183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71600" y="1484784"/>
            <a:ext cx="770485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On each comparison we compute only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prefixes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of the substrings and select the maximal score over 4 expressions :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71600" y="1620000"/>
            <a:ext cx="2520000" cy="39600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>
                <a:solidFill>
                  <a:srgbClr val="C0504D"/>
                </a:solidFill>
                <a:latin typeface="Calibri" pitchFamily="34" charset="0"/>
                <a:cs typeface="Calibri" pitchFamily="34" charset="0"/>
              </a:rPr>
              <a:t>Match base pairs</a:t>
            </a:r>
            <a:endParaRPr lang="he-IL" sz="2000" b="1" dirty="0" smtClean="0">
              <a:solidFill>
                <a:srgbClr val="C0504D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5" name="Straight Arrow Connector 84"/>
          <p:cNvCxnSpPr>
            <a:stCxn id="82" idx="0"/>
            <a:endCxn id="79" idx="2"/>
          </p:cNvCxnSpPr>
          <p:nvPr/>
        </p:nvCxnSpPr>
        <p:spPr>
          <a:xfrm flipV="1">
            <a:off x="5472100" y="3861048"/>
            <a:ext cx="216024" cy="432048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012160" y="3861048"/>
            <a:ext cx="1512168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latin typeface="Calibri" pitchFamily="34" charset="0"/>
                <a:cs typeface="Calibri" pitchFamily="34" charset="0"/>
              </a:rPr>
              <a:t>S1(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)==S2(j) ?</a:t>
            </a:r>
            <a:endParaRPr lang="he-IL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8" name="קשת 29"/>
          <p:cNvSpPr>
            <a:spLocks/>
          </p:cNvSpPr>
          <p:nvPr/>
        </p:nvSpPr>
        <p:spPr>
          <a:xfrm>
            <a:off x="3269048" y="2817080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580112" y="3491716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364088" y="4293096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j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08104" y="2708920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bp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baseline="-25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32040" y="5157192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bp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he-IL" baseline="-25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5" name="סוגר מסולסל שמאלי 94"/>
          <p:cNvSpPr/>
          <p:nvPr/>
        </p:nvSpPr>
        <p:spPr>
          <a:xfrm rot="-5400000">
            <a:off x="4212000" y="2448000"/>
            <a:ext cx="216000" cy="2664000"/>
          </a:xfrm>
          <a:prstGeom prst="leftBrace">
            <a:avLst/>
          </a:prstGeom>
          <a:ln w="31750" cap="sq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סוגר מסולסל שמאלי 95"/>
          <p:cNvSpPr/>
          <p:nvPr/>
        </p:nvSpPr>
        <p:spPr>
          <a:xfrm rot="-16200000">
            <a:off x="4014000" y="3096000"/>
            <a:ext cx="216000" cy="2664000"/>
          </a:xfrm>
          <a:prstGeom prst="leftBrace">
            <a:avLst/>
          </a:prstGeom>
          <a:ln w="31750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סוגר מסולסל שמאלי 97"/>
          <p:cNvSpPr/>
          <p:nvPr/>
        </p:nvSpPr>
        <p:spPr>
          <a:xfrm rot="-5400000">
            <a:off x="2371112" y="3496624"/>
            <a:ext cx="189048" cy="539800"/>
          </a:xfrm>
          <a:prstGeom prst="leftBrace">
            <a:avLst/>
          </a:prstGeom>
          <a:ln w="3175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סוגר מסולסל שמאלי 98"/>
          <p:cNvSpPr/>
          <p:nvPr/>
        </p:nvSpPr>
        <p:spPr>
          <a:xfrm rot="-16200000">
            <a:off x="2196000" y="4158000"/>
            <a:ext cx="216000" cy="504000"/>
          </a:xfrm>
          <a:prstGeom prst="leftBrace">
            <a:avLst/>
          </a:prstGeom>
          <a:ln w="3175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TextBox 106"/>
          <p:cNvSpPr txBox="1"/>
          <p:nvPr/>
        </p:nvSpPr>
        <p:spPr>
          <a:xfrm>
            <a:off x="2123728" y="350100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907704" y="4283804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699792" y="3573016"/>
            <a:ext cx="2880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+</a:t>
            </a:r>
            <a:endParaRPr lang="he-IL" sz="28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483768" y="4057908"/>
            <a:ext cx="2880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+</a:t>
            </a:r>
            <a:endParaRPr lang="he-IL" sz="28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 animBg="1"/>
      <p:bldP spid="87" grpId="0" animBg="1"/>
      <p:bldP spid="79" grpId="0"/>
      <p:bldP spid="82" grpId="0"/>
      <p:bldP spid="90" grpId="0"/>
      <p:bldP spid="91" grpId="0"/>
      <p:bldP spid="95" grpId="0" animBg="1"/>
      <p:bldP spid="96" grpId="0" animBg="1"/>
      <p:bldP spid="98" grpId="0" animBg="1"/>
      <p:bldP spid="99" grpId="0" animBg="1"/>
      <p:bldP spid="107" grpId="0"/>
      <p:bldP spid="109" grpId="0"/>
      <p:bldP spid="89" grpId="0"/>
      <p:bldP spid="9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Matching Inside the Base Pairs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71600" y="1620000"/>
            <a:ext cx="2520000" cy="39600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>
                <a:solidFill>
                  <a:srgbClr val="C0504D"/>
                </a:solidFill>
                <a:latin typeface="Calibri" pitchFamily="34" charset="0"/>
                <a:cs typeface="Calibri" pitchFamily="34" charset="0"/>
              </a:rPr>
              <a:t>Match single bases</a:t>
            </a:r>
            <a:endParaRPr lang="he-IL" sz="2000" b="1" dirty="0" smtClean="0">
              <a:solidFill>
                <a:srgbClr val="C0504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89" name="קשת 29"/>
          <p:cNvSpPr>
            <a:spLocks/>
          </p:cNvSpPr>
          <p:nvPr/>
        </p:nvSpPr>
        <p:spPr>
          <a:xfrm rot="10800000">
            <a:off x="2772016" y="4356270"/>
            <a:ext cx="2700000" cy="1016945"/>
          </a:xfrm>
          <a:prstGeom prst="arc">
            <a:avLst>
              <a:gd name="adj1" fmla="val 10739695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90" name="קשת 29"/>
          <p:cNvSpPr>
            <a:spLocks noChangeAspect="1"/>
          </p:cNvSpPr>
          <p:nvPr/>
        </p:nvSpPr>
        <p:spPr>
          <a:xfrm>
            <a:off x="2981048" y="2636912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91" name="קשת 29"/>
          <p:cNvSpPr>
            <a:spLocks/>
          </p:cNvSpPr>
          <p:nvPr/>
        </p:nvSpPr>
        <p:spPr>
          <a:xfrm>
            <a:off x="2267744" y="2385079"/>
            <a:ext cx="4154888" cy="1764001"/>
          </a:xfrm>
          <a:prstGeom prst="arc">
            <a:avLst>
              <a:gd name="adj1" fmla="val 10702652"/>
              <a:gd name="adj2" fmla="val 88054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92" name="אליפסה 6"/>
          <p:cNvSpPr>
            <a:spLocks noChangeAspect="1"/>
          </p:cNvSpPr>
          <p:nvPr/>
        </p:nvSpPr>
        <p:spPr>
          <a:xfrm>
            <a:off x="5554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7"/>
          <p:cNvSpPr>
            <a:spLocks noChangeAspect="1"/>
          </p:cNvSpPr>
          <p:nvPr/>
        </p:nvSpPr>
        <p:spPr>
          <a:xfrm>
            <a:off x="6041016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אליפסה 10"/>
          <p:cNvSpPr>
            <a:spLocks noChangeAspect="1"/>
          </p:cNvSpPr>
          <p:nvPr/>
        </p:nvSpPr>
        <p:spPr>
          <a:xfrm>
            <a:off x="5807016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11"/>
          <p:cNvSpPr>
            <a:spLocks noChangeAspect="1"/>
          </p:cNvSpPr>
          <p:nvPr/>
        </p:nvSpPr>
        <p:spPr>
          <a:xfrm>
            <a:off x="2872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14"/>
          <p:cNvSpPr>
            <a:spLocks noChangeAspect="1"/>
          </p:cNvSpPr>
          <p:nvPr/>
        </p:nvSpPr>
        <p:spPr>
          <a:xfrm>
            <a:off x="3358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15"/>
          <p:cNvSpPr>
            <a:spLocks noChangeAspect="1"/>
          </p:cNvSpPr>
          <p:nvPr/>
        </p:nvSpPr>
        <p:spPr>
          <a:xfrm>
            <a:off x="5320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16"/>
          <p:cNvSpPr>
            <a:spLocks noChangeAspect="1"/>
          </p:cNvSpPr>
          <p:nvPr/>
        </p:nvSpPr>
        <p:spPr>
          <a:xfrm>
            <a:off x="5068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17"/>
          <p:cNvSpPr>
            <a:spLocks noChangeAspect="1"/>
          </p:cNvSpPr>
          <p:nvPr/>
        </p:nvSpPr>
        <p:spPr>
          <a:xfrm>
            <a:off x="312084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18"/>
          <p:cNvSpPr>
            <a:spLocks noChangeAspect="1"/>
          </p:cNvSpPr>
          <p:nvPr/>
        </p:nvSpPr>
        <p:spPr>
          <a:xfrm>
            <a:off x="4582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2" name="אליפסה 19"/>
          <p:cNvSpPr>
            <a:spLocks noChangeAspect="1"/>
          </p:cNvSpPr>
          <p:nvPr/>
        </p:nvSpPr>
        <p:spPr>
          <a:xfrm>
            <a:off x="3610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3" name="אליפסה 20"/>
          <p:cNvSpPr>
            <a:spLocks noChangeAspect="1"/>
          </p:cNvSpPr>
          <p:nvPr/>
        </p:nvSpPr>
        <p:spPr>
          <a:xfrm>
            <a:off x="4816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21"/>
          <p:cNvSpPr>
            <a:spLocks noChangeAspect="1"/>
          </p:cNvSpPr>
          <p:nvPr/>
        </p:nvSpPr>
        <p:spPr>
          <a:xfrm>
            <a:off x="3844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אליפסה 22"/>
          <p:cNvSpPr>
            <a:spLocks noChangeAspect="1"/>
          </p:cNvSpPr>
          <p:nvPr/>
        </p:nvSpPr>
        <p:spPr>
          <a:xfrm>
            <a:off x="4330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7" name="אליפסה 23"/>
          <p:cNvSpPr>
            <a:spLocks noChangeAspect="1"/>
          </p:cNvSpPr>
          <p:nvPr/>
        </p:nvSpPr>
        <p:spPr>
          <a:xfrm>
            <a:off x="4078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9" name="קשת 29"/>
          <p:cNvSpPr>
            <a:spLocks/>
          </p:cNvSpPr>
          <p:nvPr/>
        </p:nvSpPr>
        <p:spPr>
          <a:xfrm>
            <a:off x="3707904" y="3096239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13" name="אליפסה 69"/>
          <p:cNvSpPr>
            <a:spLocks noChangeAspect="1"/>
          </p:cNvSpPr>
          <p:nvPr/>
        </p:nvSpPr>
        <p:spPr>
          <a:xfrm>
            <a:off x="26350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6" name="אליפסה 70"/>
          <p:cNvSpPr>
            <a:spLocks noChangeAspect="1"/>
          </p:cNvSpPr>
          <p:nvPr/>
        </p:nvSpPr>
        <p:spPr>
          <a:xfrm>
            <a:off x="6278616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9" name="קשת 29"/>
          <p:cNvSpPr>
            <a:spLocks/>
          </p:cNvSpPr>
          <p:nvPr/>
        </p:nvSpPr>
        <p:spPr>
          <a:xfrm rot="10800000">
            <a:off x="2052016" y="4077070"/>
            <a:ext cx="4608216" cy="1656185"/>
          </a:xfrm>
          <a:prstGeom prst="arc">
            <a:avLst>
              <a:gd name="adj1" fmla="val 10702652"/>
              <a:gd name="adj2" fmla="val 88054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26" name="אליפסה 86"/>
          <p:cNvSpPr>
            <a:spLocks noChangeAspect="1"/>
          </p:cNvSpPr>
          <p:nvPr/>
        </p:nvSpPr>
        <p:spPr>
          <a:xfrm>
            <a:off x="4856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7" name="אליפסה 87"/>
          <p:cNvSpPr>
            <a:spLocks noChangeAspect="1"/>
          </p:cNvSpPr>
          <p:nvPr/>
        </p:nvSpPr>
        <p:spPr>
          <a:xfrm>
            <a:off x="5342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8" name="אליפסה 88"/>
          <p:cNvSpPr>
            <a:spLocks noChangeAspect="1"/>
          </p:cNvSpPr>
          <p:nvPr/>
        </p:nvSpPr>
        <p:spPr>
          <a:xfrm>
            <a:off x="6296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9" name="אליפסה 90"/>
          <p:cNvSpPr>
            <a:spLocks noChangeAspect="1"/>
          </p:cNvSpPr>
          <p:nvPr/>
        </p:nvSpPr>
        <p:spPr>
          <a:xfrm>
            <a:off x="6062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0" name="אליפסה 91"/>
          <p:cNvSpPr>
            <a:spLocks noChangeAspect="1"/>
          </p:cNvSpPr>
          <p:nvPr/>
        </p:nvSpPr>
        <p:spPr>
          <a:xfrm>
            <a:off x="5108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1" name="אליפסה 92"/>
          <p:cNvSpPr>
            <a:spLocks noChangeAspect="1"/>
          </p:cNvSpPr>
          <p:nvPr/>
        </p:nvSpPr>
        <p:spPr>
          <a:xfrm>
            <a:off x="2174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2" name="אליפסה 94"/>
          <p:cNvSpPr>
            <a:spLocks noChangeAspect="1"/>
          </p:cNvSpPr>
          <p:nvPr/>
        </p:nvSpPr>
        <p:spPr>
          <a:xfrm>
            <a:off x="6548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3" name="אליפסה 95"/>
          <p:cNvSpPr>
            <a:spLocks noChangeAspect="1"/>
          </p:cNvSpPr>
          <p:nvPr/>
        </p:nvSpPr>
        <p:spPr>
          <a:xfrm>
            <a:off x="2660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4" name="אליפסה 96"/>
          <p:cNvSpPr>
            <a:spLocks noChangeAspect="1"/>
          </p:cNvSpPr>
          <p:nvPr/>
        </p:nvSpPr>
        <p:spPr>
          <a:xfrm>
            <a:off x="4622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5" name="אליפסה 97"/>
          <p:cNvSpPr>
            <a:spLocks noChangeAspect="1"/>
          </p:cNvSpPr>
          <p:nvPr/>
        </p:nvSpPr>
        <p:spPr>
          <a:xfrm>
            <a:off x="4370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6" name="אליפסה 98"/>
          <p:cNvSpPr>
            <a:spLocks noChangeAspect="1"/>
          </p:cNvSpPr>
          <p:nvPr/>
        </p:nvSpPr>
        <p:spPr>
          <a:xfrm>
            <a:off x="242234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7" name="אליפסה 99"/>
          <p:cNvSpPr>
            <a:spLocks noChangeAspect="1"/>
          </p:cNvSpPr>
          <p:nvPr/>
        </p:nvSpPr>
        <p:spPr>
          <a:xfrm>
            <a:off x="3884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8" name="אליפסה 100"/>
          <p:cNvSpPr>
            <a:spLocks noChangeAspect="1"/>
          </p:cNvSpPr>
          <p:nvPr/>
        </p:nvSpPr>
        <p:spPr>
          <a:xfrm>
            <a:off x="2912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9" name="אליפסה 101"/>
          <p:cNvSpPr>
            <a:spLocks noChangeAspect="1"/>
          </p:cNvSpPr>
          <p:nvPr/>
        </p:nvSpPr>
        <p:spPr>
          <a:xfrm>
            <a:off x="4118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0" name="אליפסה 102"/>
          <p:cNvSpPr>
            <a:spLocks noChangeAspect="1"/>
          </p:cNvSpPr>
          <p:nvPr/>
        </p:nvSpPr>
        <p:spPr>
          <a:xfrm>
            <a:off x="3146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1" name="אליפסה 103"/>
          <p:cNvSpPr>
            <a:spLocks noChangeAspect="1"/>
          </p:cNvSpPr>
          <p:nvPr/>
        </p:nvSpPr>
        <p:spPr>
          <a:xfrm>
            <a:off x="3632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2" name="אליפסה 104"/>
          <p:cNvSpPr>
            <a:spLocks noChangeAspect="1"/>
          </p:cNvSpPr>
          <p:nvPr/>
        </p:nvSpPr>
        <p:spPr>
          <a:xfrm>
            <a:off x="3380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3" name="אליפסה 106"/>
          <p:cNvSpPr>
            <a:spLocks noChangeAspect="1"/>
          </p:cNvSpPr>
          <p:nvPr/>
        </p:nvSpPr>
        <p:spPr>
          <a:xfrm>
            <a:off x="5828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4" name="אליפסה 108"/>
          <p:cNvSpPr>
            <a:spLocks noChangeAspect="1"/>
          </p:cNvSpPr>
          <p:nvPr/>
        </p:nvSpPr>
        <p:spPr>
          <a:xfrm>
            <a:off x="5594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5" name="קשת 29"/>
          <p:cNvSpPr>
            <a:spLocks/>
          </p:cNvSpPr>
          <p:nvPr/>
        </p:nvSpPr>
        <p:spPr>
          <a:xfrm rot="10800000">
            <a:off x="3960016" y="4644271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46" name="אליפסה 118"/>
          <p:cNvSpPr>
            <a:spLocks noChangeAspect="1"/>
          </p:cNvSpPr>
          <p:nvPr/>
        </p:nvSpPr>
        <p:spPr>
          <a:xfrm>
            <a:off x="19365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7" name="אליפסה 69"/>
          <p:cNvSpPr>
            <a:spLocks noChangeAspect="1"/>
          </p:cNvSpPr>
          <p:nvPr/>
        </p:nvSpPr>
        <p:spPr>
          <a:xfrm>
            <a:off x="2390184" y="3321183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8" name="אליפסה 69"/>
          <p:cNvSpPr>
            <a:spLocks noChangeAspect="1"/>
          </p:cNvSpPr>
          <p:nvPr/>
        </p:nvSpPr>
        <p:spPr>
          <a:xfrm>
            <a:off x="2160000" y="3321183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49" name="Straight Arrow Connector 84"/>
          <p:cNvCxnSpPr>
            <a:endCxn id="152" idx="2"/>
          </p:cNvCxnSpPr>
          <p:nvPr/>
        </p:nvCxnSpPr>
        <p:spPr>
          <a:xfrm flipV="1">
            <a:off x="5508104" y="3870340"/>
            <a:ext cx="180020" cy="638780"/>
          </a:xfrm>
          <a:prstGeom prst="straightConnector1">
            <a:avLst/>
          </a:prstGeom>
          <a:ln w="28575">
            <a:solidFill>
              <a:schemeClr val="bg2">
                <a:lumMod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6012160" y="3861048"/>
            <a:ext cx="1512168" cy="36933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latin typeface="Calibri" pitchFamily="34" charset="0"/>
                <a:cs typeface="Calibri" pitchFamily="34" charset="0"/>
              </a:rPr>
              <a:t>S1(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)==S2(j) ?</a:t>
            </a:r>
            <a:endParaRPr lang="he-IL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1" name="קשת 29"/>
          <p:cNvSpPr>
            <a:spLocks/>
          </p:cNvSpPr>
          <p:nvPr/>
        </p:nvSpPr>
        <p:spPr>
          <a:xfrm>
            <a:off x="3269048" y="2817080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5580112" y="350100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292080" y="430238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j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508104" y="2708920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bp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baseline="-25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4932040" y="5157192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bp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he-IL" baseline="-25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123728" y="350100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907704" y="4283804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0" name="סוגר מסולסל שמאלי 159"/>
          <p:cNvSpPr/>
          <p:nvPr/>
        </p:nvSpPr>
        <p:spPr>
          <a:xfrm rot="-5400000">
            <a:off x="3744000" y="2196000"/>
            <a:ext cx="216000" cy="3168000"/>
          </a:xfrm>
          <a:prstGeom prst="leftBrace">
            <a:avLst/>
          </a:prstGeom>
          <a:ln w="31750" cap="sq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1" name="סוגר מסולסל שמאלי 160"/>
          <p:cNvSpPr/>
          <p:nvPr/>
        </p:nvSpPr>
        <p:spPr>
          <a:xfrm rot="-16200000">
            <a:off x="3546000" y="2844000"/>
            <a:ext cx="216000" cy="3168000"/>
          </a:xfrm>
          <a:prstGeom prst="leftBrace">
            <a:avLst/>
          </a:prstGeom>
          <a:ln w="3175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2" name="קשת 29"/>
          <p:cNvSpPr>
            <a:spLocks noChangeAspect="1"/>
          </p:cNvSpPr>
          <p:nvPr/>
        </p:nvSpPr>
        <p:spPr>
          <a:xfrm>
            <a:off x="2980800" y="2636912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63" name="קשת 29"/>
          <p:cNvSpPr>
            <a:spLocks/>
          </p:cNvSpPr>
          <p:nvPr/>
        </p:nvSpPr>
        <p:spPr>
          <a:xfrm rot="10800000">
            <a:off x="2771801" y="4356270"/>
            <a:ext cx="2700000" cy="1016945"/>
          </a:xfrm>
          <a:prstGeom prst="arc">
            <a:avLst>
              <a:gd name="adj1" fmla="val 10739695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150" grpId="0" animBg="1"/>
      <p:bldP spid="158" grpId="0"/>
      <p:bldP spid="159" grpId="0"/>
      <p:bldP spid="160" grpId="0" animBg="1"/>
      <p:bldP spid="16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Matching Inside the Base Pairs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72000" y="1620000"/>
            <a:ext cx="2520000" cy="40011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>
                <a:solidFill>
                  <a:srgbClr val="C0504D"/>
                </a:solidFill>
                <a:latin typeface="Calibri" pitchFamily="34" charset="0"/>
                <a:cs typeface="Calibri" pitchFamily="34" charset="0"/>
              </a:rPr>
              <a:t>Delete from R1</a:t>
            </a:r>
            <a:endParaRPr lang="he-IL" sz="2000" b="1" dirty="0" smtClean="0">
              <a:solidFill>
                <a:srgbClr val="C0504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88" name="קשת 29"/>
          <p:cNvSpPr>
            <a:spLocks/>
          </p:cNvSpPr>
          <p:nvPr/>
        </p:nvSpPr>
        <p:spPr>
          <a:xfrm rot="10800000">
            <a:off x="2772016" y="4356270"/>
            <a:ext cx="2700000" cy="1016945"/>
          </a:xfrm>
          <a:prstGeom prst="arc">
            <a:avLst>
              <a:gd name="adj1" fmla="val 10739695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9" name="קשת 29"/>
          <p:cNvSpPr>
            <a:spLocks noChangeAspect="1"/>
          </p:cNvSpPr>
          <p:nvPr/>
        </p:nvSpPr>
        <p:spPr>
          <a:xfrm>
            <a:off x="2981048" y="2636912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90" name="קשת 29"/>
          <p:cNvSpPr>
            <a:spLocks/>
          </p:cNvSpPr>
          <p:nvPr/>
        </p:nvSpPr>
        <p:spPr>
          <a:xfrm>
            <a:off x="2267744" y="2385079"/>
            <a:ext cx="4154888" cy="1764001"/>
          </a:xfrm>
          <a:prstGeom prst="arc">
            <a:avLst>
              <a:gd name="adj1" fmla="val 10702652"/>
              <a:gd name="adj2" fmla="val 88054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91" name="אליפסה 6"/>
          <p:cNvSpPr>
            <a:spLocks noChangeAspect="1"/>
          </p:cNvSpPr>
          <p:nvPr/>
        </p:nvSpPr>
        <p:spPr>
          <a:xfrm>
            <a:off x="5554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7"/>
          <p:cNvSpPr>
            <a:spLocks noChangeAspect="1"/>
          </p:cNvSpPr>
          <p:nvPr/>
        </p:nvSpPr>
        <p:spPr>
          <a:xfrm>
            <a:off x="6041016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10"/>
          <p:cNvSpPr>
            <a:spLocks noChangeAspect="1"/>
          </p:cNvSpPr>
          <p:nvPr/>
        </p:nvSpPr>
        <p:spPr>
          <a:xfrm>
            <a:off x="5807016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אליפסה 11"/>
          <p:cNvSpPr>
            <a:spLocks noChangeAspect="1"/>
          </p:cNvSpPr>
          <p:nvPr/>
        </p:nvSpPr>
        <p:spPr>
          <a:xfrm>
            <a:off x="2872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14"/>
          <p:cNvSpPr>
            <a:spLocks noChangeAspect="1"/>
          </p:cNvSpPr>
          <p:nvPr/>
        </p:nvSpPr>
        <p:spPr>
          <a:xfrm>
            <a:off x="3358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15"/>
          <p:cNvSpPr>
            <a:spLocks noChangeAspect="1"/>
          </p:cNvSpPr>
          <p:nvPr/>
        </p:nvSpPr>
        <p:spPr>
          <a:xfrm>
            <a:off x="5320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16"/>
          <p:cNvSpPr>
            <a:spLocks noChangeAspect="1"/>
          </p:cNvSpPr>
          <p:nvPr/>
        </p:nvSpPr>
        <p:spPr>
          <a:xfrm>
            <a:off x="5068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17"/>
          <p:cNvSpPr>
            <a:spLocks noChangeAspect="1"/>
          </p:cNvSpPr>
          <p:nvPr/>
        </p:nvSpPr>
        <p:spPr>
          <a:xfrm>
            <a:off x="312084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18"/>
          <p:cNvSpPr>
            <a:spLocks noChangeAspect="1"/>
          </p:cNvSpPr>
          <p:nvPr/>
        </p:nvSpPr>
        <p:spPr>
          <a:xfrm>
            <a:off x="4582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19"/>
          <p:cNvSpPr>
            <a:spLocks noChangeAspect="1"/>
          </p:cNvSpPr>
          <p:nvPr/>
        </p:nvSpPr>
        <p:spPr>
          <a:xfrm>
            <a:off x="3610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2" name="אליפסה 20"/>
          <p:cNvSpPr>
            <a:spLocks noChangeAspect="1"/>
          </p:cNvSpPr>
          <p:nvPr/>
        </p:nvSpPr>
        <p:spPr>
          <a:xfrm>
            <a:off x="4816968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3" name="אליפסה 21"/>
          <p:cNvSpPr>
            <a:spLocks noChangeAspect="1"/>
          </p:cNvSpPr>
          <p:nvPr/>
        </p:nvSpPr>
        <p:spPr>
          <a:xfrm>
            <a:off x="3844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22"/>
          <p:cNvSpPr>
            <a:spLocks noChangeAspect="1"/>
          </p:cNvSpPr>
          <p:nvPr/>
        </p:nvSpPr>
        <p:spPr>
          <a:xfrm>
            <a:off x="4330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5" name="אליפסה 23"/>
          <p:cNvSpPr>
            <a:spLocks noChangeAspect="1"/>
          </p:cNvSpPr>
          <p:nvPr/>
        </p:nvSpPr>
        <p:spPr>
          <a:xfrm>
            <a:off x="40786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7" name="קשת 29"/>
          <p:cNvSpPr>
            <a:spLocks/>
          </p:cNvSpPr>
          <p:nvPr/>
        </p:nvSpPr>
        <p:spPr>
          <a:xfrm>
            <a:off x="3707904" y="3096239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09" name="אליפסה 69"/>
          <p:cNvSpPr>
            <a:spLocks noChangeAspect="1"/>
          </p:cNvSpPr>
          <p:nvPr/>
        </p:nvSpPr>
        <p:spPr>
          <a:xfrm>
            <a:off x="2635064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3" name="אליפסה 70"/>
          <p:cNvSpPr>
            <a:spLocks noChangeAspect="1"/>
          </p:cNvSpPr>
          <p:nvPr/>
        </p:nvSpPr>
        <p:spPr>
          <a:xfrm>
            <a:off x="6278616" y="3321080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6" name="קשת 29"/>
          <p:cNvSpPr>
            <a:spLocks/>
          </p:cNvSpPr>
          <p:nvPr/>
        </p:nvSpPr>
        <p:spPr>
          <a:xfrm rot="10800000">
            <a:off x="2052016" y="4077070"/>
            <a:ext cx="4608216" cy="1656185"/>
          </a:xfrm>
          <a:prstGeom prst="arc">
            <a:avLst>
              <a:gd name="adj1" fmla="val 10702652"/>
              <a:gd name="adj2" fmla="val 88054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19" name="אליפסה 86"/>
          <p:cNvSpPr>
            <a:spLocks noChangeAspect="1"/>
          </p:cNvSpPr>
          <p:nvPr/>
        </p:nvSpPr>
        <p:spPr>
          <a:xfrm>
            <a:off x="4856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6" name="אליפסה 87"/>
          <p:cNvSpPr>
            <a:spLocks noChangeAspect="1"/>
          </p:cNvSpPr>
          <p:nvPr/>
        </p:nvSpPr>
        <p:spPr>
          <a:xfrm>
            <a:off x="5342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7" name="אליפסה 88"/>
          <p:cNvSpPr>
            <a:spLocks noChangeAspect="1"/>
          </p:cNvSpPr>
          <p:nvPr/>
        </p:nvSpPr>
        <p:spPr>
          <a:xfrm>
            <a:off x="6296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8" name="אליפסה 90"/>
          <p:cNvSpPr>
            <a:spLocks noChangeAspect="1"/>
          </p:cNvSpPr>
          <p:nvPr/>
        </p:nvSpPr>
        <p:spPr>
          <a:xfrm>
            <a:off x="6062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9" name="אליפסה 91"/>
          <p:cNvSpPr>
            <a:spLocks noChangeAspect="1"/>
          </p:cNvSpPr>
          <p:nvPr/>
        </p:nvSpPr>
        <p:spPr>
          <a:xfrm>
            <a:off x="5108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0" name="אליפסה 92"/>
          <p:cNvSpPr>
            <a:spLocks noChangeAspect="1"/>
          </p:cNvSpPr>
          <p:nvPr/>
        </p:nvSpPr>
        <p:spPr>
          <a:xfrm>
            <a:off x="2174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1" name="אליפסה 94"/>
          <p:cNvSpPr>
            <a:spLocks noChangeAspect="1"/>
          </p:cNvSpPr>
          <p:nvPr/>
        </p:nvSpPr>
        <p:spPr>
          <a:xfrm>
            <a:off x="6548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2" name="אליפסה 95"/>
          <p:cNvSpPr>
            <a:spLocks noChangeAspect="1"/>
          </p:cNvSpPr>
          <p:nvPr/>
        </p:nvSpPr>
        <p:spPr>
          <a:xfrm>
            <a:off x="2660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3" name="אליפסה 96"/>
          <p:cNvSpPr>
            <a:spLocks noChangeAspect="1"/>
          </p:cNvSpPr>
          <p:nvPr/>
        </p:nvSpPr>
        <p:spPr>
          <a:xfrm>
            <a:off x="4622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4" name="אליפסה 97"/>
          <p:cNvSpPr>
            <a:spLocks noChangeAspect="1"/>
          </p:cNvSpPr>
          <p:nvPr/>
        </p:nvSpPr>
        <p:spPr>
          <a:xfrm>
            <a:off x="4370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5" name="אליפסה 98"/>
          <p:cNvSpPr>
            <a:spLocks noChangeAspect="1"/>
          </p:cNvSpPr>
          <p:nvPr/>
        </p:nvSpPr>
        <p:spPr>
          <a:xfrm>
            <a:off x="242234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6" name="אליפסה 99"/>
          <p:cNvSpPr>
            <a:spLocks noChangeAspect="1"/>
          </p:cNvSpPr>
          <p:nvPr/>
        </p:nvSpPr>
        <p:spPr>
          <a:xfrm>
            <a:off x="3884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7" name="אליפסה 100"/>
          <p:cNvSpPr>
            <a:spLocks noChangeAspect="1"/>
          </p:cNvSpPr>
          <p:nvPr/>
        </p:nvSpPr>
        <p:spPr>
          <a:xfrm>
            <a:off x="2912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8" name="אליפסה 101"/>
          <p:cNvSpPr>
            <a:spLocks noChangeAspect="1"/>
          </p:cNvSpPr>
          <p:nvPr/>
        </p:nvSpPr>
        <p:spPr>
          <a:xfrm>
            <a:off x="4118464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9" name="אליפסה 102"/>
          <p:cNvSpPr>
            <a:spLocks noChangeAspect="1"/>
          </p:cNvSpPr>
          <p:nvPr/>
        </p:nvSpPr>
        <p:spPr>
          <a:xfrm>
            <a:off x="3146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0" name="אליפסה 103"/>
          <p:cNvSpPr>
            <a:spLocks noChangeAspect="1"/>
          </p:cNvSpPr>
          <p:nvPr/>
        </p:nvSpPr>
        <p:spPr>
          <a:xfrm>
            <a:off x="3632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1" name="אליפסה 104"/>
          <p:cNvSpPr>
            <a:spLocks noChangeAspect="1"/>
          </p:cNvSpPr>
          <p:nvPr/>
        </p:nvSpPr>
        <p:spPr>
          <a:xfrm>
            <a:off x="33801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2" name="אליפסה 106"/>
          <p:cNvSpPr>
            <a:spLocks noChangeAspect="1"/>
          </p:cNvSpPr>
          <p:nvPr/>
        </p:nvSpPr>
        <p:spPr>
          <a:xfrm>
            <a:off x="5828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3" name="אליפסה 108"/>
          <p:cNvSpPr>
            <a:spLocks noChangeAspect="1"/>
          </p:cNvSpPr>
          <p:nvPr/>
        </p:nvSpPr>
        <p:spPr>
          <a:xfrm>
            <a:off x="5594512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4" name="קשת 29"/>
          <p:cNvSpPr>
            <a:spLocks/>
          </p:cNvSpPr>
          <p:nvPr/>
        </p:nvSpPr>
        <p:spPr>
          <a:xfrm rot="10800000">
            <a:off x="3960016" y="4644271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45" name="אליפסה 118"/>
          <p:cNvSpPr>
            <a:spLocks noChangeAspect="1"/>
          </p:cNvSpPr>
          <p:nvPr/>
        </p:nvSpPr>
        <p:spPr>
          <a:xfrm>
            <a:off x="1936560" y="4617224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6" name="אליפסה 69"/>
          <p:cNvSpPr>
            <a:spLocks noChangeAspect="1"/>
          </p:cNvSpPr>
          <p:nvPr/>
        </p:nvSpPr>
        <p:spPr>
          <a:xfrm>
            <a:off x="2390184" y="3321183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7" name="אליפסה 69"/>
          <p:cNvSpPr>
            <a:spLocks noChangeAspect="1"/>
          </p:cNvSpPr>
          <p:nvPr/>
        </p:nvSpPr>
        <p:spPr>
          <a:xfrm>
            <a:off x="2160000" y="3321183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0" name="קשת 29"/>
          <p:cNvSpPr>
            <a:spLocks/>
          </p:cNvSpPr>
          <p:nvPr/>
        </p:nvSpPr>
        <p:spPr>
          <a:xfrm>
            <a:off x="3269048" y="2817080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580112" y="350100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5436096" y="430238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j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508104" y="2708920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bp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baseline="-25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932040" y="5157192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bp</a:t>
            </a:r>
            <a:r>
              <a:rPr lang="en-US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he-IL" baseline="-25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123728" y="350100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907704" y="4283804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7" name="סוגר מסולסל שמאלי 156"/>
          <p:cNvSpPr/>
          <p:nvPr/>
        </p:nvSpPr>
        <p:spPr>
          <a:xfrm rot="-5400000">
            <a:off x="3744000" y="2196000"/>
            <a:ext cx="216000" cy="3168000"/>
          </a:xfrm>
          <a:prstGeom prst="leftBrace">
            <a:avLst/>
          </a:prstGeom>
          <a:ln w="31750" cap="sq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8" name="סוגר מסולסל שמאלי 157"/>
          <p:cNvSpPr/>
          <p:nvPr/>
        </p:nvSpPr>
        <p:spPr>
          <a:xfrm rot="-16200000">
            <a:off x="3654000" y="2736000"/>
            <a:ext cx="216000" cy="3384000"/>
          </a:xfrm>
          <a:prstGeom prst="leftBrace">
            <a:avLst/>
          </a:prstGeom>
          <a:ln w="31750">
            <a:solidFill>
              <a:schemeClr val="accent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9" name="TextBox 158"/>
          <p:cNvSpPr txBox="1"/>
          <p:nvPr/>
        </p:nvSpPr>
        <p:spPr>
          <a:xfrm>
            <a:off x="5364088" y="3501008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i-1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0" name="קשת 29"/>
          <p:cNvSpPr>
            <a:spLocks noChangeAspect="1"/>
          </p:cNvSpPr>
          <p:nvPr/>
        </p:nvSpPr>
        <p:spPr>
          <a:xfrm>
            <a:off x="2980800" y="2638800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61" name="אליפסה 6"/>
          <p:cNvSpPr>
            <a:spLocks noChangeAspect="1"/>
          </p:cNvSpPr>
          <p:nvPr/>
        </p:nvSpPr>
        <p:spPr>
          <a:xfrm>
            <a:off x="5558536" y="3335416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292360" y="1628800"/>
            <a:ext cx="2520000" cy="40011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>
                <a:solidFill>
                  <a:srgbClr val="C0504D"/>
                </a:solidFill>
                <a:latin typeface="Calibri" pitchFamily="34" charset="0"/>
                <a:cs typeface="Calibri" pitchFamily="34" charset="0"/>
              </a:rPr>
              <a:t>Delete from R2</a:t>
            </a:r>
            <a:endParaRPr lang="he-IL" sz="2000" b="1" dirty="0" smtClean="0">
              <a:solidFill>
                <a:srgbClr val="C0504D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1" grpId="0" animBg="1"/>
      <p:bldP spid="151" grpId="1"/>
      <p:bldP spid="155" grpId="0"/>
      <p:bldP spid="156" grpId="0"/>
      <p:bldP spid="157" grpId="0" animBg="1"/>
      <p:bldP spid="158" grpId="0" animBg="1"/>
      <p:bldP spid="159" grpId="0"/>
      <p:bldP spid="160" grpId="0" animBg="1"/>
      <p:bldP spid="161" grpId="0" animBg="1"/>
      <p:bldP spid="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RNA</a:t>
            </a:r>
            <a:endParaRPr lang="he-IL" sz="4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159" name="מלבן 158"/>
          <p:cNvSpPr/>
          <p:nvPr/>
        </p:nvSpPr>
        <p:spPr>
          <a:xfrm>
            <a:off x="683568" y="1538789"/>
            <a:ext cx="80283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RNA R is an ordered pair (S,B) </a:t>
            </a:r>
            <a:b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</a:br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where:</a:t>
            </a:r>
          </a:p>
          <a:p>
            <a:pPr algn="l" rtl="0"/>
            <a:endParaRPr lang="en-US" sz="2800" dirty="0" smtClean="0">
              <a:latin typeface="Calibri" pitchFamily="34" charset="0"/>
              <a:ea typeface="Batang" pitchFamily="18" charset="-127"/>
              <a:cs typeface="Calibri" pitchFamily="34" charset="0"/>
            </a:endParaRPr>
          </a:p>
        </p:txBody>
      </p:sp>
      <p:grpSp>
        <p:nvGrpSpPr>
          <p:cNvPr id="2" name="קבוצה 51"/>
          <p:cNvGrpSpPr/>
          <p:nvPr/>
        </p:nvGrpSpPr>
        <p:grpSpPr>
          <a:xfrm>
            <a:off x="1907704" y="5517232"/>
            <a:ext cx="5760640" cy="361648"/>
            <a:chOff x="1907704" y="5157192"/>
            <a:chExt cx="5760640" cy="361648"/>
          </a:xfrm>
        </p:grpSpPr>
        <p:sp>
          <p:nvSpPr>
            <p:cNvPr id="27" name="אליפסה 26"/>
            <p:cNvSpPr>
              <a:spLocks noChangeAspect="1"/>
            </p:cNvSpPr>
            <p:nvPr/>
          </p:nvSpPr>
          <p:spPr>
            <a:xfrm>
              <a:off x="622818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" name="אליפסה 27"/>
            <p:cNvSpPr>
              <a:spLocks noChangeAspect="1"/>
            </p:cNvSpPr>
            <p:nvPr/>
          </p:nvSpPr>
          <p:spPr>
            <a:xfrm>
              <a:off x="6948264" y="5157192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1" name="אליפסה 30"/>
            <p:cNvSpPr>
              <a:spLocks noChangeAspect="1"/>
            </p:cNvSpPr>
            <p:nvPr/>
          </p:nvSpPr>
          <p:spPr>
            <a:xfrm>
              <a:off x="658822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2" name="אליפסה 31"/>
            <p:cNvSpPr>
              <a:spLocks noChangeAspect="1"/>
            </p:cNvSpPr>
            <p:nvPr/>
          </p:nvSpPr>
          <p:spPr>
            <a:xfrm>
              <a:off x="2267744" y="5157192"/>
              <a:ext cx="360040" cy="36004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" name="אליפסה 34"/>
            <p:cNvSpPr>
              <a:spLocks noChangeAspect="1"/>
            </p:cNvSpPr>
            <p:nvPr/>
          </p:nvSpPr>
          <p:spPr>
            <a:xfrm>
              <a:off x="2987824" y="5157192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" name="אליפסה 35"/>
            <p:cNvSpPr>
              <a:spLocks noChangeAspect="1"/>
            </p:cNvSpPr>
            <p:nvPr/>
          </p:nvSpPr>
          <p:spPr>
            <a:xfrm>
              <a:off x="586814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" name="אליפסה 36"/>
            <p:cNvSpPr>
              <a:spLocks noChangeAspect="1"/>
            </p:cNvSpPr>
            <p:nvPr/>
          </p:nvSpPr>
          <p:spPr>
            <a:xfrm>
              <a:off x="5508104" y="5157192"/>
              <a:ext cx="360040" cy="3600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" name="אליפסה 37"/>
            <p:cNvSpPr>
              <a:spLocks noChangeAspect="1"/>
            </p:cNvSpPr>
            <p:nvPr/>
          </p:nvSpPr>
          <p:spPr>
            <a:xfrm>
              <a:off x="2627784" y="5157192"/>
              <a:ext cx="360040" cy="36004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9" name="אליפסה 38"/>
            <p:cNvSpPr>
              <a:spLocks noChangeAspect="1"/>
            </p:cNvSpPr>
            <p:nvPr/>
          </p:nvSpPr>
          <p:spPr>
            <a:xfrm>
              <a:off x="4788024" y="5157192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0" name="אליפסה 39"/>
            <p:cNvSpPr>
              <a:spLocks noChangeAspect="1"/>
            </p:cNvSpPr>
            <p:nvPr/>
          </p:nvSpPr>
          <p:spPr>
            <a:xfrm>
              <a:off x="3347864" y="5157192"/>
              <a:ext cx="360040" cy="3600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" name="אליפסה 40"/>
            <p:cNvSpPr>
              <a:spLocks noChangeAspect="1"/>
            </p:cNvSpPr>
            <p:nvPr/>
          </p:nvSpPr>
          <p:spPr>
            <a:xfrm>
              <a:off x="514806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" name="אליפסה 41"/>
            <p:cNvSpPr>
              <a:spLocks noChangeAspect="1"/>
            </p:cNvSpPr>
            <p:nvPr/>
          </p:nvSpPr>
          <p:spPr>
            <a:xfrm>
              <a:off x="3707904" y="5157192"/>
              <a:ext cx="360040" cy="36004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" name="אליפסה 42"/>
            <p:cNvSpPr>
              <a:spLocks noChangeAspect="1"/>
            </p:cNvSpPr>
            <p:nvPr/>
          </p:nvSpPr>
          <p:spPr>
            <a:xfrm>
              <a:off x="4427984" y="5157192"/>
              <a:ext cx="360040" cy="3600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" name="אליפסה 43"/>
            <p:cNvSpPr>
              <a:spLocks noChangeAspect="1"/>
            </p:cNvSpPr>
            <p:nvPr/>
          </p:nvSpPr>
          <p:spPr>
            <a:xfrm>
              <a:off x="4067944" y="5157192"/>
              <a:ext cx="360040" cy="3600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8" name="אליפסה 47"/>
            <p:cNvSpPr>
              <a:spLocks noChangeAspect="1"/>
            </p:cNvSpPr>
            <p:nvPr/>
          </p:nvSpPr>
          <p:spPr>
            <a:xfrm>
              <a:off x="7308304" y="5157192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9" name="אליפסה 48"/>
            <p:cNvSpPr>
              <a:spLocks noChangeAspect="1"/>
            </p:cNvSpPr>
            <p:nvPr/>
          </p:nvSpPr>
          <p:spPr>
            <a:xfrm>
              <a:off x="1907704" y="5158800"/>
              <a:ext cx="360040" cy="3600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3" name="קבוצה 50"/>
          <p:cNvGrpSpPr/>
          <p:nvPr/>
        </p:nvGrpSpPr>
        <p:grpSpPr>
          <a:xfrm>
            <a:off x="2411761" y="5013176"/>
            <a:ext cx="3960440" cy="936104"/>
            <a:chOff x="2411761" y="4653136"/>
            <a:chExt cx="3960440" cy="936104"/>
          </a:xfrm>
        </p:grpSpPr>
        <p:sp>
          <p:nvSpPr>
            <p:cNvPr id="47" name="קשת 29"/>
            <p:cNvSpPr/>
            <p:nvPr/>
          </p:nvSpPr>
          <p:spPr>
            <a:xfrm>
              <a:off x="3131840" y="4797153"/>
              <a:ext cx="2592288" cy="648072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46" name="קשת 29"/>
            <p:cNvSpPr/>
            <p:nvPr/>
          </p:nvSpPr>
          <p:spPr>
            <a:xfrm>
              <a:off x="2771800" y="4725144"/>
              <a:ext cx="3312368" cy="792088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50" name="קשת 29"/>
            <p:cNvSpPr/>
            <p:nvPr/>
          </p:nvSpPr>
          <p:spPr>
            <a:xfrm>
              <a:off x="2411761" y="4653136"/>
              <a:ext cx="3960440" cy="936104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</p:grpSp>
      <p:grpSp>
        <p:nvGrpSpPr>
          <p:cNvPr id="4" name="קבוצה 51"/>
          <p:cNvGrpSpPr/>
          <p:nvPr/>
        </p:nvGrpSpPr>
        <p:grpSpPr>
          <a:xfrm>
            <a:off x="6210000" y="548680"/>
            <a:ext cx="2034408" cy="2592248"/>
            <a:chOff x="6210000" y="1556792"/>
            <a:chExt cx="2034408" cy="2592248"/>
          </a:xfrm>
        </p:grpSpPr>
        <p:sp>
          <p:nvSpPr>
            <p:cNvPr id="53" name="אליפסה 52"/>
            <p:cNvSpPr/>
            <p:nvPr/>
          </p:nvSpPr>
          <p:spPr>
            <a:xfrm>
              <a:off x="6210000" y="338400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4" name="אליפסה 53"/>
            <p:cNvSpPr/>
            <p:nvPr/>
          </p:nvSpPr>
          <p:spPr>
            <a:xfrm>
              <a:off x="7020272" y="3164893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5" name="אליפסה 54"/>
            <p:cNvSpPr/>
            <p:nvPr/>
          </p:nvSpPr>
          <p:spPr>
            <a:xfrm>
              <a:off x="7524328" y="3645064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6" name="אליפסה 55"/>
            <p:cNvSpPr/>
            <p:nvPr/>
          </p:nvSpPr>
          <p:spPr>
            <a:xfrm>
              <a:off x="7164288" y="3501048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7" name="אליפסה 56"/>
            <p:cNvSpPr/>
            <p:nvPr/>
          </p:nvSpPr>
          <p:spPr>
            <a:xfrm>
              <a:off x="6516176" y="3164893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8" name="אליפסה 57"/>
            <p:cNvSpPr/>
            <p:nvPr/>
          </p:nvSpPr>
          <p:spPr>
            <a:xfrm>
              <a:off x="6516176" y="2419397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9" name="אליפסה 58"/>
            <p:cNvSpPr/>
            <p:nvPr/>
          </p:nvSpPr>
          <p:spPr>
            <a:xfrm>
              <a:off x="7020272" y="2780928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0" name="אליפסה 59"/>
            <p:cNvSpPr/>
            <p:nvPr/>
          </p:nvSpPr>
          <p:spPr>
            <a:xfrm>
              <a:off x="7061938" y="2419397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1" name="אליפסה 60"/>
            <p:cNvSpPr/>
            <p:nvPr/>
          </p:nvSpPr>
          <p:spPr>
            <a:xfrm>
              <a:off x="6516150" y="2780928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62" name="מחבר ישר 61"/>
            <p:cNvCxnSpPr>
              <a:stCxn id="61" idx="6"/>
              <a:endCxn id="59" idx="2"/>
            </p:cNvCxnSpPr>
            <p:nvPr/>
          </p:nvCxnSpPr>
          <p:spPr>
            <a:xfrm>
              <a:off x="6876150" y="2960928"/>
              <a:ext cx="144122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מחבר ישר 62"/>
            <p:cNvCxnSpPr>
              <a:stCxn id="58" idx="6"/>
              <a:endCxn id="60" idx="2"/>
            </p:cNvCxnSpPr>
            <p:nvPr/>
          </p:nvCxnSpPr>
          <p:spPr>
            <a:xfrm>
              <a:off x="6876176" y="2599397"/>
              <a:ext cx="185762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מחבר ישר 63"/>
            <p:cNvCxnSpPr>
              <a:stCxn id="57" idx="6"/>
            </p:cNvCxnSpPr>
            <p:nvPr/>
          </p:nvCxnSpPr>
          <p:spPr>
            <a:xfrm>
              <a:off x="6876176" y="3344893"/>
              <a:ext cx="40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אליפסה 64"/>
            <p:cNvSpPr/>
            <p:nvPr/>
          </p:nvSpPr>
          <p:spPr>
            <a:xfrm>
              <a:off x="7308344" y="1844864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6" name="אליפסה 65"/>
            <p:cNvSpPr/>
            <p:nvPr/>
          </p:nvSpPr>
          <p:spPr>
            <a:xfrm>
              <a:off x="6300192" y="2132896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7" name="אליפסה 66"/>
            <p:cNvSpPr/>
            <p:nvPr/>
          </p:nvSpPr>
          <p:spPr>
            <a:xfrm>
              <a:off x="7380352" y="2204864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8" name="אליפסה 67"/>
            <p:cNvSpPr/>
            <p:nvPr/>
          </p:nvSpPr>
          <p:spPr>
            <a:xfrm>
              <a:off x="6372240" y="1772856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9" name="אליפסה 68"/>
            <p:cNvSpPr/>
            <p:nvPr/>
          </p:nvSpPr>
          <p:spPr>
            <a:xfrm>
              <a:off x="7047756" y="1556792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0" name="אליפסה 69"/>
            <p:cNvSpPr/>
            <p:nvPr/>
          </p:nvSpPr>
          <p:spPr>
            <a:xfrm>
              <a:off x="6660272" y="1556792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1" name="אליפסה 70"/>
            <p:cNvSpPr/>
            <p:nvPr/>
          </p:nvSpPr>
          <p:spPr>
            <a:xfrm>
              <a:off x="7884408" y="378904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72" name="מחבר ישר 71"/>
            <p:cNvCxnSpPr>
              <a:stCxn id="57" idx="6"/>
              <a:endCxn id="54" idx="2"/>
            </p:cNvCxnSpPr>
            <p:nvPr/>
          </p:nvCxnSpPr>
          <p:spPr>
            <a:xfrm>
              <a:off x="6876176" y="3344893"/>
              <a:ext cx="144096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683568" y="3284984"/>
            <a:ext cx="62646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B presents the 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secondary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structure of R</a:t>
            </a:r>
            <a:endParaRPr lang="he-IL" sz="2800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83568" y="2761764"/>
            <a:ext cx="58326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S presents the 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primary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structure of R</a:t>
            </a:r>
            <a:endParaRPr lang="he-IL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קשת 29"/>
          <p:cNvSpPr>
            <a:spLocks noChangeAspect="1"/>
          </p:cNvSpPr>
          <p:nvPr/>
        </p:nvSpPr>
        <p:spPr>
          <a:xfrm>
            <a:off x="2267744" y="2564904"/>
            <a:ext cx="5112568" cy="1944216"/>
          </a:xfrm>
          <a:prstGeom prst="arc">
            <a:avLst>
              <a:gd name="adj1" fmla="val 10702158"/>
              <a:gd name="adj2" fmla="val 127143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22" name="קשת 29"/>
          <p:cNvSpPr>
            <a:spLocks/>
          </p:cNvSpPr>
          <p:nvPr/>
        </p:nvSpPr>
        <p:spPr>
          <a:xfrm rot="10800000">
            <a:off x="3816000" y="4869129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Matching Inside the Base Pairs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971600" y="1484784"/>
            <a:ext cx="70567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On each comparison we compute the maximal match from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left-to-right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קשת 29"/>
          <p:cNvSpPr>
            <a:spLocks/>
          </p:cNvSpPr>
          <p:nvPr/>
        </p:nvSpPr>
        <p:spPr>
          <a:xfrm rot="10800000">
            <a:off x="2628000" y="4581128"/>
            <a:ext cx="2700000" cy="1016945"/>
          </a:xfrm>
          <a:prstGeom prst="arc">
            <a:avLst>
              <a:gd name="adj1" fmla="val 10702652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2" name="קשת 29"/>
          <p:cNvSpPr>
            <a:spLocks noChangeAspect="1"/>
          </p:cNvSpPr>
          <p:nvPr/>
        </p:nvSpPr>
        <p:spPr>
          <a:xfrm>
            <a:off x="2981048" y="2924944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4" name="אליפסה 6"/>
          <p:cNvSpPr>
            <a:spLocks noChangeAspect="1"/>
          </p:cNvSpPr>
          <p:nvPr/>
        </p:nvSpPr>
        <p:spPr>
          <a:xfrm>
            <a:off x="5554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5" name="אליפסה 7"/>
          <p:cNvSpPr>
            <a:spLocks noChangeAspect="1"/>
          </p:cNvSpPr>
          <p:nvPr/>
        </p:nvSpPr>
        <p:spPr>
          <a:xfrm>
            <a:off x="60410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6" name="אליפסה 10"/>
          <p:cNvSpPr>
            <a:spLocks noChangeAspect="1"/>
          </p:cNvSpPr>
          <p:nvPr/>
        </p:nvSpPr>
        <p:spPr>
          <a:xfrm>
            <a:off x="58070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7" name="אליפסה 11"/>
          <p:cNvSpPr>
            <a:spLocks noChangeAspect="1"/>
          </p:cNvSpPr>
          <p:nvPr/>
        </p:nvSpPr>
        <p:spPr>
          <a:xfrm>
            <a:off x="2872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8" name="אליפסה 14"/>
          <p:cNvSpPr>
            <a:spLocks noChangeAspect="1"/>
          </p:cNvSpPr>
          <p:nvPr/>
        </p:nvSpPr>
        <p:spPr>
          <a:xfrm>
            <a:off x="3358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9" name="אליפסה 15"/>
          <p:cNvSpPr>
            <a:spLocks noChangeAspect="1"/>
          </p:cNvSpPr>
          <p:nvPr/>
        </p:nvSpPr>
        <p:spPr>
          <a:xfrm>
            <a:off x="5320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16"/>
          <p:cNvSpPr>
            <a:spLocks noChangeAspect="1"/>
          </p:cNvSpPr>
          <p:nvPr/>
        </p:nvSpPr>
        <p:spPr>
          <a:xfrm>
            <a:off x="5068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1" name="אליפסה 17"/>
          <p:cNvSpPr>
            <a:spLocks noChangeAspect="1"/>
          </p:cNvSpPr>
          <p:nvPr/>
        </p:nvSpPr>
        <p:spPr>
          <a:xfrm>
            <a:off x="312084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18"/>
          <p:cNvSpPr>
            <a:spLocks noChangeAspect="1"/>
          </p:cNvSpPr>
          <p:nvPr/>
        </p:nvSpPr>
        <p:spPr>
          <a:xfrm>
            <a:off x="4582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3" name="אליפסה 19"/>
          <p:cNvSpPr>
            <a:spLocks noChangeAspect="1"/>
          </p:cNvSpPr>
          <p:nvPr/>
        </p:nvSpPr>
        <p:spPr>
          <a:xfrm>
            <a:off x="3610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אליפסה 20"/>
          <p:cNvSpPr>
            <a:spLocks noChangeAspect="1"/>
          </p:cNvSpPr>
          <p:nvPr/>
        </p:nvSpPr>
        <p:spPr>
          <a:xfrm>
            <a:off x="4816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אליפסה 21"/>
          <p:cNvSpPr>
            <a:spLocks noChangeAspect="1"/>
          </p:cNvSpPr>
          <p:nvPr/>
        </p:nvSpPr>
        <p:spPr>
          <a:xfrm>
            <a:off x="3844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7" name="אליפסה 22"/>
          <p:cNvSpPr>
            <a:spLocks noChangeAspect="1"/>
          </p:cNvSpPr>
          <p:nvPr/>
        </p:nvSpPr>
        <p:spPr>
          <a:xfrm>
            <a:off x="4330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8" name="אליפסה 23"/>
          <p:cNvSpPr>
            <a:spLocks noChangeAspect="1"/>
          </p:cNvSpPr>
          <p:nvPr/>
        </p:nvSpPr>
        <p:spPr>
          <a:xfrm>
            <a:off x="4078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9" name="קשת 29"/>
          <p:cNvSpPr>
            <a:spLocks/>
          </p:cNvSpPr>
          <p:nvPr/>
        </p:nvSpPr>
        <p:spPr>
          <a:xfrm>
            <a:off x="3269048" y="3105112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2" name="קשת 29"/>
          <p:cNvSpPr>
            <a:spLocks/>
          </p:cNvSpPr>
          <p:nvPr/>
        </p:nvSpPr>
        <p:spPr>
          <a:xfrm>
            <a:off x="3707904" y="3384271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3" name="אליפסה 69"/>
          <p:cNvSpPr>
            <a:spLocks noChangeAspect="1"/>
          </p:cNvSpPr>
          <p:nvPr/>
        </p:nvSpPr>
        <p:spPr>
          <a:xfrm>
            <a:off x="26350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אליפסה 70"/>
          <p:cNvSpPr>
            <a:spLocks noChangeAspect="1"/>
          </p:cNvSpPr>
          <p:nvPr/>
        </p:nvSpPr>
        <p:spPr>
          <a:xfrm>
            <a:off x="62786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אליפסה 86"/>
          <p:cNvSpPr>
            <a:spLocks noChangeAspect="1"/>
          </p:cNvSpPr>
          <p:nvPr/>
        </p:nvSpPr>
        <p:spPr>
          <a:xfrm>
            <a:off x="4712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7" name="אליפסה 87"/>
          <p:cNvSpPr>
            <a:spLocks noChangeAspect="1"/>
          </p:cNvSpPr>
          <p:nvPr/>
        </p:nvSpPr>
        <p:spPr>
          <a:xfrm>
            <a:off x="5198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88"/>
          <p:cNvSpPr>
            <a:spLocks noChangeAspect="1"/>
          </p:cNvSpPr>
          <p:nvPr/>
        </p:nvSpPr>
        <p:spPr>
          <a:xfrm>
            <a:off x="6152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אליפסה 90"/>
          <p:cNvSpPr>
            <a:spLocks noChangeAspect="1"/>
          </p:cNvSpPr>
          <p:nvPr/>
        </p:nvSpPr>
        <p:spPr>
          <a:xfrm>
            <a:off x="5918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1" name="אליפסה 91"/>
          <p:cNvSpPr>
            <a:spLocks noChangeAspect="1"/>
          </p:cNvSpPr>
          <p:nvPr/>
        </p:nvSpPr>
        <p:spPr>
          <a:xfrm>
            <a:off x="496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92"/>
          <p:cNvSpPr>
            <a:spLocks noChangeAspect="1"/>
          </p:cNvSpPr>
          <p:nvPr/>
        </p:nvSpPr>
        <p:spPr>
          <a:xfrm>
            <a:off x="2030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4" name="אליפסה 94"/>
          <p:cNvSpPr>
            <a:spLocks noChangeAspect="1"/>
          </p:cNvSpPr>
          <p:nvPr/>
        </p:nvSpPr>
        <p:spPr>
          <a:xfrm>
            <a:off x="640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אליפסה 95"/>
          <p:cNvSpPr>
            <a:spLocks noChangeAspect="1"/>
          </p:cNvSpPr>
          <p:nvPr/>
        </p:nvSpPr>
        <p:spPr>
          <a:xfrm>
            <a:off x="2516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6" name="אליפסה 96"/>
          <p:cNvSpPr>
            <a:spLocks noChangeAspect="1"/>
          </p:cNvSpPr>
          <p:nvPr/>
        </p:nvSpPr>
        <p:spPr>
          <a:xfrm>
            <a:off x="4478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8" name="אליפסה 97"/>
          <p:cNvSpPr>
            <a:spLocks noChangeAspect="1"/>
          </p:cNvSpPr>
          <p:nvPr/>
        </p:nvSpPr>
        <p:spPr>
          <a:xfrm>
            <a:off x="4226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0" name="אליפסה 98"/>
          <p:cNvSpPr>
            <a:spLocks noChangeAspect="1"/>
          </p:cNvSpPr>
          <p:nvPr/>
        </p:nvSpPr>
        <p:spPr>
          <a:xfrm>
            <a:off x="227832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1" name="אליפסה 99"/>
          <p:cNvSpPr>
            <a:spLocks noChangeAspect="1"/>
          </p:cNvSpPr>
          <p:nvPr/>
        </p:nvSpPr>
        <p:spPr>
          <a:xfrm>
            <a:off x="3740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2" name="אליפסה 100"/>
          <p:cNvSpPr>
            <a:spLocks noChangeAspect="1"/>
          </p:cNvSpPr>
          <p:nvPr/>
        </p:nvSpPr>
        <p:spPr>
          <a:xfrm>
            <a:off x="2768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4" name="אליפסה 101"/>
          <p:cNvSpPr>
            <a:spLocks noChangeAspect="1"/>
          </p:cNvSpPr>
          <p:nvPr/>
        </p:nvSpPr>
        <p:spPr>
          <a:xfrm>
            <a:off x="3974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5" name="אליפסה 102"/>
          <p:cNvSpPr>
            <a:spLocks noChangeAspect="1"/>
          </p:cNvSpPr>
          <p:nvPr/>
        </p:nvSpPr>
        <p:spPr>
          <a:xfrm>
            <a:off x="3002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7" name="אליפסה 103"/>
          <p:cNvSpPr>
            <a:spLocks noChangeAspect="1"/>
          </p:cNvSpPr>
          <p:nvPr/>
        </p:nvSpPr>
        <p:spPr>
          <a:xfrm>
            <a:off x="3488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8" name="אליפסה 104"/>
          <p:cNvSpPr>
            <a:spLocks noChangeAspect="1"/>
          </p:cNvSpPr>
          <p:nvPr/>
        </p:nvSpPr>
        <p:spPr>
          <a:xfrm>
            <a:off x="3236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0" name="אליפסה 106"/>
          <p:cNvSpPr>
            <a:spLocks noChangeAspect="1"/>
          </p:cNvSpPr>
          <p:nvPr/>
        </p:nvSpPr>
        <p:spPr>
          <a:xfrm>
            <a:off x="568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1" name="אליפסה 108"/>
          <p:cNvSpPr>
            <a:spLocks noChangeAspect="1"/>
          </p:cNvSpPr>
          <p:nvPr/>
        </p:nvSpPr>
        <p:spPr>
          <a:xfrm>
            <a:off x="5450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3" name="אליפסה 118"/>
          <p:cNvSpPr>
            <a:spLocks noChangeAspect="1"/>
          </p:cNvSpPr>
          <p:nvPr/>
        </p:nvSpPr>
        <p:spPr>
          <a:xfrm>
            <a:off x="17925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4" name="אליפסה 69"/>
          <p:cNvSpPr>
            <a:spLocks noChangeAspect="1"/>
          </p:cNvSpPr>
          <p:nvPr/>
        </p:nvSpPr>
        <p:spPr>
          <a:xfrm>
            <a:off x="2390184" y="360921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5" name="אליפסה 69"/>
          <p:cNvSpPr>
            <a:spLocks noChangeAspect="1"/>
          </p:cNvSpPr>
          <p:nvPr/>
        </p:nvSpPr>
        <p:spPr>
          <a:xfrm>
            <a:off x="2160000" y="360921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588224" y="4632353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516216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876256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5" name="אליפסה 70"/>
          <p:cNvSpPr>
            <a:spLocks noChangeAspect="1"/>
          </p:cNvSpPr>
          <p:nvPr/>
        </p:nvSpPr>
        <p:spPr>
          <a:xfrm>
            <a:off x="7236296" y="36234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9" name="קשת 29"/>
          <p:cNvSpPr>
            <a:spLocks noChangeAspect="1"/>
          </p:cNvSpPr>
          <p:nvPr/>
        </p:nvSpPr>
        <p:spPr>
          <a:xfrm flipV="1">
            <a:off x="1907704" y="4221088"/>
            <a:ext cx="5832648" cy="1836440"/>
          </a:xfrm>
          <a:prstGeom prst="arc">
            <a:avLst>
              <a:gd name="adj1" fmla="val 10718918"/>
              <a:gd name="adj2" fmla="val 119168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214720" y="4623519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אליפסה 70"/>
          <p:cNvSpPr>
            <a:spLocks noChangeAspect="1"/>
          </p:cNvSpPr>
          <p:nvPr/>
        </p:nvSpPr>
        <p:spPr>
          <a:xfrm>
            <a:off x="7574760" y="4817967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00192" y="3851756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444208" y="449982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j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123728" y="378904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763688" y="450912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קשת 29"/>
          <p:cNvSpPr>
            <a:spLocks/>
          </p:cNvSpPr>
          <p:nvPr/>
        </p:nvSpPr>
        <p:spPr>
          <a:xfrm rot="10800000">
            <a:off x="3816000" y="4869129"/>
            <a:ext cx="756000" cy="396000"/>
          </a:xfrm>
          <a:prstGeom prst="arc">
            <a:avLst>
              <a:gd name="adj1" fmla="val 10900895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Matching Inside the Base Pairs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קשת 29"/>
          <p:cNvSpPr>
            <a:spLocks/>
          </p:cNvSpPr>
          <p:nvPr/>
        </p:nvSpPr>
        <p:spPr>
          <a:xfrm rot="10800000">
            <a:off x="2628000" y="4581128"/>
            <a:ext cx="2700000" cy="1016945"/>
          </a:xfrm>
          <a:prstGeom prst="arc">
            <a:avLst>
              <a:gd name="adj1" fmla="val 10702652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2" name="קשת 29"/>
          <p:cNvSpPr>
            <a:spLocks noChangeAspect="1"/>
          </p:cNvSpPr>
          <p:nvPr/>
        </p:nvSpPr>
        <p:spPr>
          <a:xfrm>
            <a:off x="2981048" y="2924944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4" name="אליפסה 6"/>
          <p:cNvSpPr>
            <a:spLocks noChangeAspect="1"/>
          </p:cNvSpPr>
          <p:nvPr/>
        </p:nvSpPr>
        <p:spPr>
          <a:xfrm>
            <a:off x="5554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5" name="אליפסה 7"/>
          <p:cNvSpPr>
            <a:spLocks noChangeAspect="1"/>
          </p:cNvSpPr>
          <p:nvPr/>
        </p:nvSpPr>
        <p:spPr>
          <a:xfrm>
            <a:off x="60410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6" name="אליפסה 10"/>
          <p:cNvSpPr>
            <a:spLocks noChangeAspect="1"/>
          </p:cNvSpPr>
          <p:nvPr/>
        </p:nvSpPr>
        <p:spPr>
          <a:xfrm>
            <a:off x="58070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7" name="אליפסה 11"/>
          <p:cNvSpPr>
            <a:spLocks noChangeAspect="1"/>
          </p:cNvSpPr>
          <p:nvPr/>
        </p:nvSpPr>
        <p:spPr>
          <a:xfrm>
            <a:off x="2872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8" name="אליפסה 14"/>
          <p:cNvSpPr>
            <a:spLocks noChangeAspect="1"/>
          </p:cNvSpPr>
          <p:nvPr/>
        </p:nvSpPr>
        <p:spPr>
          <a:xfrm>
            <a:off x="3358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9" name="אליפסה 15"/>
          <p:cNvSpPr>
            <a:spLocks noChangeAspect="1"/>
          </p:cNvSpPr>
          <p:nvPr/>
        </p:nvSpPr>
        <p:spPr>
          <a:xfrm>
            <a:off x="5320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16"/>
          <p:cNvSpPr>
            <a:spLocks noChangeAspect="1"/>
          </p:cNvSpPr>
          <p:nvPr/>
        </p:nvSpPr>
        <p:spPr>
          <a:xfrm>
            <a:off x="5068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1" name="אליפסה 17"/>
          <p:cNvSpPr>
            <a:spLocks noChangeAspect="1"/>
          </p:cNvSpPr>
          <p:nvPr/>
        </p:nvSpPr>
        <p:spPr>
          <a:xfrm>
            <a:off x="312084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18"/>
          <p:cNvSpPr>
            <a:spLocks noChangeAspect="1"/>
          </p:cNvSpPr>
          <p:nvPr/>
        </p:nvSpPr>
        <p:spPr>
          <a:xfrm>
            <a:off x="4582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3" name="אליפסה 19"/>
          <p:cNvSpPr>
            <a:spLocks noChangeAspect="1"/>
          </p:cNvSpPr>
          <p:nvPr/>
        </p:nvSpPr>
        <p:spPr>
          <a:xfrm>
            <a:off x="3610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אליפסה 20"/>
          <p:cNvSpPr>
            <a:spLocks noChangeAspect="1"/>
          </p:cNvSpPr>
          <p:nvPr/>
        </p:nvSpPr>
        <p:spPr>
          <a:xfrm>
            <a:off x="4816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אליפסה 21"/>
          <p:cNvSpPr>
            <a:spLocks noChangeAspect="1"/>
          </p:cNvSpPr>
          <p:nvPr/>
        </p:nvSpPr>
        <p:spPr>
          <a:xfrm>
            <a:off x="3844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7" name="אליפסה 22"/>
          <p:cNvSpPr>
            <a:spLocks noChangeAspect="1"/>
          </p:cNvSpPr>
          <p:nvPr/>
        </p:nvSpPr>
        <p:spPr>
          <a:xfrm>
            <a:off x="4330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8" name="אליפסה 23"/>
          <p:cNvSpPr>
            <a:spLocks noChangeAspect="1"/>
          </p:cNvSpPr>
          <p:nvPr/>
        </p:nvSpPr>
        <p:spPr>
          <a:xfrm>
            <a:off x="4078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9" name="קשת 29"/>
          <p:cNvSpPr>
            <a:spLocks/>
          </p:cNvSpPr>
          <p:nvPr/>
        </p:nvSpPr>
        <p:spPr>
          <a:xfrm>
            <a:off x="3269048" y="3105112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2" name="קשת 29"/>
          <p:cNvSpPr>
            <a:spLocks/>
          </p:cNvSpPr>
          <p:nvPr/>
        </p:nvSpPr>
        <p:spPr>
          <a:xfrm>
            <a:off x="3707904" y="3384271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3" name="אליפסה 69"/>
          <p:cNvSpPr>
            <a:spLocks noChangeAspect="1"/>
          </p:cNvSpPr>
          <p:nvPr/>
        </p:nvSpPr>
        <p:spPr>
          <a:xfrm>
            <a:off x="26350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אליפסה 70"/>
          <p:cNvSpPr>
            <a:spLocks noChangeAspect="1"/>
          </p:cNvSpPr>
          <p:nvPr/>
        </p:nvSpPr>
        <p:spPr>
          <a:xfrm>
            <a:off x="62786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אליפסה 86"/>
          <p:cNvSpPr>
            <a:spLocks noChangeAspect="1"/>
          </p:cNvSpPr>
          <p:nvPr/>
        </p:nvSpPr>
        <p:spPr>
          <a:xfrm>
            <a:off x="4712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7" name="אליפסה 87"/>
          <p:cNvSpPr>
            <a:spLocks noChangeAspect="1"/>
          </p:cNvSpPr>
          <p:nvPr/>
        </p:nvSpPr>
        <p:spPr>
          <a:xfrm>
            <a:off x="5198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88"/>
          <p:cNvSpPr>
            <a:spLocks noChangeAspect="1"/>
          </p:cNvSpPr>
          <p:nvPr/>
        </p:nvSpPr>
        <p:spPr>
          <a:xfrm>
            <a:off x="6152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אליפסה 90"/>
          <p:cNvSpPr>
            <a:spLocks noChangeAspect="1"/>
          </p:cNvSpPr>
          <p:nvPr/>
        </p:nvSpPr>
        <p:spPr>
          <a:xfrm>
            <a:off x="5918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1" name="אליפסה 91"/>
          <p:cNvSpPr>
            <a:spLocks noChangeAspect="1"/>
          </p:cNvSpPr>
          <p:nvPr/>
        </p:nvSpPr>
        <p:spPr>
          <a:xfrm>
            <a:off x="496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92"/>
          <p:cNvSpPr>
            <a:spLocks noChangeAspect="1"/>
          </p:cNvSpPr>
          <p:nvPr/>
        </p:nvSpPr>
        <p:spPr>
          <a:xfrm>
            <a:off x="2030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4" name="אליפסה 94"/>
          <p:cNvSpPr>
            <a:spLocks noChangeAspect="1"/>
          </p:cNvSpPr>
          <p:nvPr/>
        </p:nvSpPr>
        <p:spPr>
          <a:xfrm>
            <a:off x="640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אליפסה 95"/>
          <p:cNvSpPr>
            <a:spLocks noChangeAspect="1"/>
          </p:cNvSpPr>
          <p:nvPr/>
        </p:nvSpPr>
        <p:spPr>
          <a:xfrm>
            <a:off x="2516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6" name="אליפסה 96"/>
          <p:cNvSpPr>
            <a:spLocks noChangeAspect="1"/>
          </p:cNvSpPr>
          <p:nvPr/>
        </p:nvSpPr>
        <p:spPr>
          <a:xfrm>
            <a:off x="4478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8" name="אליפסה 97"/>
          <p:cNvSpPr>
            <a:spLocks noChangeAspect="1"/>
          </p:cNvSpPr>
          <p:nvPr/>
        </p:nvSpPr>
        <p:spPr>
          <a:xfrm>
            <a:off x="4226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0" name="אליפסה 98"/>
          <p:cNvSpPr>
            <a:spLocks noChangeAspect="1"/>
          </p:cNvSpPr>
          <p:nvPr/>
        </p:nvSpPr>
        <p:spPr>
          <a:xfrm>
            <a:off x="227832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1" name="אליפסה 99"/>
          <p:cNvSpPr>
            <a:spLocks noChangeAspect="1"/>
          </p:cNvSpPr>
          <p:nvPr/>
        </p:nvSpPr>
        <p:spPr>
          <a:xfrm>
            <a:off x="3740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2" name="אליפסה 100"/>
          <p:cNvSpPr>
            <a:spLocks noChangeAspect="1"/>
          </p:cNvSpPr>
          <p:nvPr/>
        </p:nvSpPr>
        <p:spPr>
          <a:xfrm>
            <a:off x="2768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4" name="אליפסה 101"/>
          <p:cNvSpPr>
            <a:spLocks noChangeAspect="1"/>
          </p:cNvSpPr>
          <p:nvPr/>
        </p:nvSpPr>
        <p:spPr>
          <a:xfrm>
            <a:off x="3974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5" name="אליפסה 102"/>
          <p:cNvSpPr>
            <a:spLocks noChangeAspect="1"/>
          </p:cNvSpPr>
          <p:nvPr/>
        </p:nvSpPr>
        <p:spPr>
          <a:xfrm>
            <a:off x="3002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7" name="אליפסה 103"/>
          <p:cNvSpPr>
            <a:spLocks noChangeAspect="1"/>
          </p:cNvSpPr>
          <p:nvPr/>
        </p:nvSpPr>
        <p:spPr>
          <a:xfrm>
            <a:off x="3488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8" name="אליפסה 104"/>
          <p:cNvSpPr>
            <a:spLocks noChangeAspect="1"/>
          </p:cNvSpPr>
          <p:nvPr/>
        </p:nvSpPr>
        <p:spPr>
          <a:xfrm>
            <a:off x="3236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0" name="אליפסה 106"/>
          <p:cNvSpPr>
            <a:spLocks noChangeAspect="1"/>
          </p:cNvSpPr>
          <p:nvPr/>
        </p:nvSpPr>
        <p:spPr>
          <a:xfrm>
            <a:off x="568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1" name="אליפסה 108"/>
          <p:cNvSpPr>
            <a:spLocks noChangeAspect="1"/>
          </p:cNvSpPr>
          <p:nvPr/>
        </p:nvSpPr>
        <p:spPr>
          <a:xfrm>
            <a:off x="5450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3" name="אליפסה 118"/>
          <p:cNvSpPr>
            <a:spLocks noChangeAspect="1"/>
          </p:cNvSpPr>
          <p:nvPr/>
        </p:nvSpPr>
        <p:spPr>
          <a:xfrm>
            <a:off x="17925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4" name="אליפסה 69"/>
          <p:cNvSpPr>
            <a:spLocks noChangeAspect="1"/>
          </p:cNvSpPr>
          <p:nvPr/>
        </p:nvSpPr>
        <p:spPr>
          <a:xfrm>
            <a:off x="2390184" y="360921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5" name="אליפסה 69"/>
          <p:cNvSpPr>
            <a:spLocks noChangeAspect="1"/>
          </p:cNvSpPr>
          <p:nvPr/>
        </p:nvSpPr>
        <p:spPr>
          <a:xfrm>
            <a:off x="2160000" y="360921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71600" y="1484784"/>
            <a:ext cx="70567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On each comparison we compute the maximal match from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right-to-left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קשת 29"/>
          <p:cNvSpPr>
            <a:spLocks noChangeAspect="1"/>
          </p:cNvSpPr>
          <p:nvPr/>
        </p:nvSpPr>
        <p:spPr>
          <a:xfrm>
            <a:off x="2267744" y="2564904"/>
            <a:ext cx="5112568" cy="1944216"/>
          </a:xfrm>
          <a:prstGeom prst="arc">
            <a:avLst>
              <a:gd name="adj1" fmla="val 10702158"/>
              <a:gd name="adj2" fmla="val 127143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588224" y="4632353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516216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876256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אליפסה 70"/>
          <p:cNvSpPr>
            <a:spLocks noChangeAspect="1"/>
          </p:cNvSpPr>
          <p:nvPr/>
        </p:nvSpPr>
        <p:spPr>
          <a:xfrm>
            <a:off x="7236296" y="36234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2" name="קשת 29"/>
          <p:cNvSpPr>
            <a:spLocks noChangeAspect="1"/>
          </p:cNvSpPr>
          <p:nvPr/>
        </p:nvSpPr>
        <p:spPr>
          <a:xfrm flipV="1">
            <a:off x="1907704" y="4221088"/>
            <a:ext cx="5832648" cy="1836440"/>
          </a:xfrm>
          <a:prstGeom prst="arc">
            <a:avLst>
              <a:gd name="adj1" fmla="val 10718918"/>
              <a:gd name="adj2" fmla="val 119168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214720" y="4623519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7" name="אליפסה 70"/>
          <p:cNvSpPr>
            <a:spLocks noChangeAspect="1"/>
          </p:cNvSpPr>
          <p:nvPr/>
        </p:nvSpPr>
        <p:spPr>
          <a:xfrm>
            <a:off x="7574760" y="4817967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300192" y="3851756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44208" y="449982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j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123728" y="378904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763688" y="450912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קשת 29"/>
          <p:cNvSpPr>
            <a:spLocks/>
          </p:cNvSpPr>
          <p:nvPr/>
        </p:nvSpPr>
        <p:spPr>
          <a:xfrm rot="10800000">
            <a:off x="3816000" y="4869129"/>
            <a:ext cx="756000" cy="396000"/>
          </a:xfrm>
          <a:prstGeom prst="arc">
            <a:avLst>
              <a:gd name="adj1" fmla="val 10900895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Matching Inside the Base Pairs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קשת 29"/>
          <p:cNvSpPr>
            <a:spLocks/>
          </p:cNvSpPr>
          <p:nvPr/>
        </p:nvSpPr>
        <p:spPr>
          <a:xfrm rot="10800000">
            <a:off x="2628000" y="4581128"/>
            <a:ext cx="2700000" cy="1016945"/>
          </a:xfrm>
          <a:prstGeom prst="arc">
            <a:avLst>
              <a:gd name="adj1" fmla="val 10702652"/>
              <a:gd name="adj2" fmla="val 48054"/>
            </a:avLst>
          </a:prstGeom>
          <a:noFill/>
          <a:ln w="28575">
            <a:solidFill>
              <a:srgbClr val="6B95C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2" name="קשת 29"/>
          <p:cNvSpPr>
            <a:spLocks noChangeAspect="1"/>
          </p:cNvSpPr>
          <p:nvPr/>
        </p:nvSpPr>
        <p:spPr>
          <a:xfrm>
            <a:off x="2981048" y="2924944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4" name="אליפסה 6"/>
          <p:cNvSpPr>
            <a:spLocks noChangeAspect="1"/>
          </p:cNvSpPr>
          <p:nvPr/>
        </p:nvSpPr>
        <p:spPr>
          <a:xfrm>
            <a:off x="5554968" y="360911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5" name="אליפסה 7"/>
          <p:cNvSpPr>
            <a:spLocks noChangeAspect="1"/>
          </p:cNvSpPr>
          <p:nvPr/>
        </p:nvSpPr>
        <p:spPr>
          <a:xfrm>
            <a:off x="6041016" y="360911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6" name="אליפסה 10"/>
          <p:cNvSpPr>
            <a:spLocks noChangeAspect="1"/>
          </p:cNvSpPr>
          <p:nvPr/>
        </p:nvSpPr>
        <p:spPr>
          <a:xfrm>
            <a:off x="5807016" y="360911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7" name="אליפסה 11"/>
          <p:cNvSpPr>
            <a:spLocks noChangeAspect="1"/>
          </p:cNvSpPr>
          <p:nvPr/>
        </p:nvSpPr>
        <p:spPr>
          <a:xfrm>
            <a:off x="2872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8" name="אליפסה 14"/>
          <p:cNvSpPr>
            <a:spLocks noChangeAspect="1"/>
          </p:cNvSpPr>
          <p:nvPr/>
        </p:nvSpPr>
        <p:spPr>
          <a:xfrm>
            <a:off x="3358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9" name="אליפסה 15"/>
          <p:cNvSpPr>
            <a:spLocks noChangeAspect="1"/>
          </p:cNvSpPr>
          <p:nvPr/>
        </p:nvSpPr>
        <p:spPr>
          <a:xfrm>
            <a:off x="5320968" y="360911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16"/>
          <p:cNvSpPr>
            <a:spLocks noChangeAspect="1"/>
          </p:cNvSpPr>
          <p:nvPr/>
        </p:nvSpPr>
        <p:spPr>
          <a:xfrm>
            <a:off x="5068968" y="360911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1" name="אליפסה 17"/>
          <p:cNvSpPr>
            <a:spLocks noChangeAspect="1"/>
          </p:cNvSpPr>
          <p:nvPr/>
        </p:nvSpPr>
        <p:spPr>
          <a:xfrm>
            <a:off x="3120848" y="360911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18"/>
          <p:cNvSpPr>
            <a:spLocks noChangeAspect="1"/>
          </p:cNvSpPr>
          <p:nvPr/>
        </p:nvSpPr>
        <p:spPr>
          <a:xfrm>
            <a:off x="4582664" y="360911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3" name="אליפסה 19"/>
          <p:cNvSpPr>
            <a:spLocks noChangeAspect="1"/>
          </p:cNvSpPr>
          <p:nvPr/>
        </p:nvSpPr>
        <p:spPr>
          <a:xfrm>
            <a:off x="3610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אליפסה 20"/>
          <p:cNvSpPr>
            <a:spLocks noChangeAspect="1"/>
          </p:cNvSpPr>
          <p:nvPr/>
        </p:nvSpPr>
        <p:spPr>
          <a:xfrm>
            <a:off x="4816968" y="360911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אליפסה 21"/>
          <p:cNvSpPr>
            <a:spLocks noChangeAspect="1"/>
          </p:cNvSpPr>
          <p:nvPr/>
        </p:nvSpPr>
        <p:spPr>
          <a:xfrm>
            <a:off x="3844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7" name="אליפסה 22"/>
          <p:cNvSpPr>
            <a:spLocks noChangeAspect="1"/>
          </p:cNvSpPr>
          <p:nvPr/>
        </p:nvSpPr>
        <p:spPr>
          <a:xfrm>
            <a:off x="4330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8" name="אליפסה 23"/>
          <p:cNvSpPr>
            <a:spLocks noChangeAspect="1"/>
          </p:cNvSpPr>
          <p:nvPr/>
        </p:nvSpPr>
        <p:spPr>
          <a:xfrm>
            <a:off x="4078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9" name="קשת 29"/>
          <p:cNvSpPr>
            <a:spLocks/>
          </p:cNvSpPr>
          <p:nvPr/>
        </p:nvSpPr>
        <p:spPr>
          <a:xfrm>
            <a:off x="3269048" y="3105112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rgbClr val="6B95C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2" name="קשת 29"/>
          <p:cNvSpPr>
            <a:spLocks/>
          </p:cNvSpPr>
          <p:nvPr/>
        </p:nvSpPr>
        <p:spPr>
          <a:xfrm>
            <a:off x="3707904" y="3384271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3" name="אליפסה 69"/>
          <p:cNvSpPr>
            <a:spLocks noChangeAspect="1"/>
          </p:cNvSpPr>
          <p:nvPr/>
        </p:nvSpPr>
        <p:spPr>
          <a:xfrm>
            <a:off x="26350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אליפסה 70"/>
          <p:cNvSpPr>
            <a:spLocks noChangeAspect="1"/>
          </p:cNvSpPr>
          <p:nvPr/>
        </p:nvSpPr>
        <p:spPr>
          <a:xfrm>
            <a:off x="6278616" y="360911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אליפסה 86"/>
          <p:cNvSpPr>
            <a:spLocks noChangeAspect="1"/>
          </p:cNvSpPr>
          <p:nvPr/>
        </p:nvSpPr>
        <p:spPr>
          <a:xfrm>
            <a:off x="4712448" y="484208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7" name="אליפסה 87"/>
          <p:cNvSpPr>
            <a:spLocks noChangeAspect="1"/>
          </p:cNvSpPr>
          <p:nvPr/>
        </p:nvSpPr>
        <p:spPr>
          <a:xfrm>
            <a:off x="5198496" y="484208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88"/>
          <p:cNvSpPr>
            <a:spLocks noChangeAspect="1"/>
          </p:cNvSpPr>
          <p:nvPr/>
        </p:nvSpPr>
        <p:spPr>
          <a:xfrm>
            <a:off x="6152496" y="484208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אליפסה 90"/>
          <p:cNvSpPr>
            <a:spLocks noChangeAspect="1"/>
          </p:cNvSpPr>
          <p:nvPr/>
        </p:nvSpPr>
        <p:spPr>
          <a:xfrm>
            <a:off x="5918496" y="484208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1" name="אליפסה 91"/>
          <p:cNvSpPr>
            <a:spLocks noChangeAspect="1"/>
          </p:cNvSpPr>
          <p:nvPr/>
        </p:nvSpPr>
        <p:spPr>
          <a:xfrm>
            <a:off x="4964496" y="484208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92"/>
          <p:cNvSpPr>
            <a:spLocks noChangeAspect="1"/>
          </p:cNvSpPr>
          <p:nvPr/>
        </p:nvSpPr>
        <p:spPr>
          <a:xfrm>
            <a:off x="2030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4" name="אליפסה 94"/>
          <p:cNvSpPr>
            <a:spLocks noChangeAspect="1"/>
          </p:cNvSpPr>
          <p:nvPr/>
        </p:nvSpPr>
        <p:spPr>
          <a:xfrm>
            <a:off x="6404496" y="484208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אליפסה 95"/>
          <p:cNvSpPr>
            <a:spLocks noChangeAspect="1"/>
          </p:cNvSpPr>
          <p:nvPr/>
        </p:nvSpPr>
        <p:spPr>
          <a:xfrm>
            <a:off x="2516144" y="484208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6" name="אליפסה 96"/>
          <p:cNvSpPr>
            <a:spLocks noChangeAspect="1"/>
          </p:cNvSpPr>
          <p:nvPr/>
        </p:nvSpPr>
        <p:spPr>
          <a:xfrm>
            <a:off x="4478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8" name="אליפסה 97"/>
          <p:cNvSpPr>
            <a:spLocks noChangeAspect="1"/>
          </p:cNvSpPr>
          <p:nvPr/>
        </p:nvSpPr>
        <p:spPr>
          <a:xfrm>
            <a:off x="4226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0" name="אליפסה 98"/>
          <p:cNvSpPr>
            <a:spLocks noChangeAspect="1"/>
          </p:cNvSpPr>
          <p:nvPr/>
        </p:nvSpPr>
        <p:spPr>
          <a:xfrm>
            <a:off x="227832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1" name="אליפסה 99"/>
          <p:cNvSpPr>
            <a:spLocks noChangeAspect="1"/>
          </p:cNvSpPr>
          <p:nvPr/>
        </p:nvSpPr>
        <p:spPr>
          <a:xfrm>
            <a:off x="3740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2" name="אליפסה 100"/>
          <p:cNvSpPr>
            <a:spLocks noChangeAspect="1"/>
          </p:cNvSpPr>
          <p:nvPr/>
        </p:nvSpPr>
        <p:spPr>
          <a:xfrm>
            <a:off x="2768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4" name="אליפסה 101"/>
          <p:cNvSpPr>
            <a:spLocks noChangeAspect="1"/>
          </p:cNvSpPr>
          <p:nvPr/>
        </p:nvSpPr>
        <p:spPr>
          <a:xfrm>
            <a:off x="3974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5" name="אליפסה 102"/>
          <p:cNvSpPr>
            <a:spLocks noChangeAspect="1"/>
          </p:cNvSpPr>
          <p:nvPr/>
        </p:nvSpPr>
        <p:spPr>
          <a:xfrm>
            <a:off x="3002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7" name="אליפסה 103"/>
          <p:cNvSpPr>
            <a:spLocks noChangeAspect="1"/>
          </p:cNvSpPr>
          <p:nvPr/>
        </p:nvSpPr>
        <p:spPr>
          <a:xfrm>
            <a:off x="3488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8" name="אליפסה 104"/>
          <p:cNvSpPr>
            <a:spLocks noChangeAspect="1"/>
          </p:cNvSpPr>
          <p:nvPr/>
        </p:nvSpPr>
        <p:spPr>
          <a:xfrm>
            <a:off x="3236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0" name="אליפסה 106"/>
          <p:cNvSpPr>
            <a:spLocks noChangeAspect="1"/>
          </p:cNvSpPr>
          <p:nvPr/>
        </p:nvSpPr>
        <p:spPr>
          <a:xfrm>
            <a:off x="5684496" y="484208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1" name="אליפסה 108"/>
          <p:cNvSpPr>
            <a:spLocks noChangeAspect="1"/>
          </p:cNvSpPr>
          <p:nvPr/>
        </p:nvSpPr>
        <p:spPr>
          <a:xfrm>
            <a:off x="5450496" y="4842082"/>
            <a:ext cx="237600" cy="237600"/>
          </a:xfrm>
          <a:prstGeom prst="ellipse">
            <a:avLst/>
          </a:prstGeom>
          <a:solidFill>
            <a:srgbClr val="6B95C7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3" name="אליפסה 118"/>
          <p:cNvSpPr>
            <a:spLocks noChangeAspect="1"/>
          </p:cNvSpPr>
          <p:nvPr/>
        </p:nvSpPr>
        <p:spPr>
          <a:xfrm>
            <a:off x="17925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4" name="אליפסה 69"/>
          <p:cNvSpPr>
            <a:spLocks noChangeAspect="1"/>
          </p:cNvSpPr>
          <p:nvPr/>
        </p:nvSpPr>
        <p:spPr>
          <a:xfrm>
            <a:off x="2390184" y="360921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5" name="אליפסה 69"/>
          <p:cNvSpPr>
            <a:spLocks noChangeAspect="1"/>
          </p:cNvSpPr>
          <p:nvPr/>
        </p:nvSpPr>
        <p:spPr>
          <a:xfrm>
            <a:off x="2160000" y="360921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71600" y="1484784"/>
            <a:ext cx="73448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There are two tricky parts here: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 What happens when a mismatch occurs?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אליפסה 70"/>
          <p:cNvSpPr>
            <a:spLocks noChangeAspect="1"/>
          </p:cNvSpPr>
          <p:nvPr/>
        </p:nvSpPr>
        <p:spPr>
          <a:xfrm>
            <a:off x="6516000" y="3610784"/>
            <a:ext cx="237600" cy="2376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5" name="אליפסה 94"/>
          <p:cNvSpPr>
            <a:spLocks noChangeAspect="1"/>
          </p:cNvSpPr>
          <p:nvPr/>
        </p:nvSpPr>
        <p:spPr>
          <a:xfrm>
            <a:off x="6638656" y="4843642"/>
            <a:ext cx="237600" cy="2376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3" name="קשת 29"/>
          <p:cNvSpPr>
            <a:spLocks noChangeAspect="1"/>
          </p:cNvSpPr>
          <p:nvPr/>
        </p:nvSpPr>
        <p:spPr>
          <a:xfrm>
            <a:off x="2267744" y="2564904"/>
            <a:ext cx="5112568" cy="1944216"/>
          </a:xfrm>
          <a:prstGeom prst="arc">
            <a:avLst>
              <a:gd name="adj1" fmla="val 10702158"/>
              <a:gd name="adj2" fmla="val 127143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04248" y="4632353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732240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876256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אליפסה 70"/>
          <p:cNvSpPr>
            <a:spLocks noChangeAspect="1"/>
          </p:cNvSpPr>
          <p:nvPr/>
        </p:nvSpPr>
        <p:spPr>
          <a:xfrm>
            <a:off x="7236296" y="36234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7" name="קשת 29"/>
          <p:cNvSpPr>
            <a:spLocks noChangeAspect="1"/>
          </p:cNvSpPr>
          <p:nvPr/>
        </p:nvSpPr>
        <p:spPr>
          <a:xfrm flipV="1">
            <a:off x="1907704" y="4221088"/>
            <a:ext cx="5832648" cy="1836440"/>
          </a:xfrm>
          <a:prstGeom prst="arc">
            <a:avLst>
              <a:gd name="adj1" fmla="val 10718918"/>
              <a:gd name="adj2" fmla="val 119168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214720" y="4623519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9" name="אליפסה 70"/>
          <p:cNvSpPr>
            <a:spLocks noChangeAspect="1"/>
          </p:cNvSpPr>
          <p:nvPr/>
        </p:nvSpPr>
        <p:spPr>
          <a:xfrm>
            <a:off x="7574760" y="4817967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516216" y="3851756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660232" y="449982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j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123728" y="378904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763688" y="450912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A452A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A452A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"/>
                            </p:stCondLst>
                            <p:childTnLst>
                              <p:par>
                                <p:cTn id="9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קשת 29"/>
          <p:cNvSpPr>
            <a:spLocks/>
          </p:cNvSpPr>
          <p:nvPr/>
        </p:nvSpPr>
        <p:spPr>
          <a:xfrm>
            <a:off x="3707904" y="3384271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rgbClr val="C0504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Matching Inside the Base Pairs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143" name="קשת 29"/>
          <p:cNvSpPr>
            <a:spLocks/>
          </p:cNvSpPr>
          <p:nvPr/>
        </p:nvSpPr>
        <p:spPr>
          <a:xfrm rot="10800000">
            <a:off x="3816000" y="4869129"/>
            <a:ext cx="756000" cy="396000"/>
          </a:xfrm>
          <a:prstGeom prst="arc">
            <a:avLst>
              <a:gd name="adj1" fmla="val 10900895"/>
              <a:gd name="adj2" fmla="val 88054"/>
            </a:avLst>
          </a:prstGeom>
          <a:noFill/>
          <a:ln w="28575">
            <a:solidFill>
              <a:srgbClr val="C0504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44" name="קשת 29"/>
          <p:cNvSpPr>
            <a:spLocks/>
          </p:cNvSpPr>
          <p:nvPr/>
        </p:nvSpPr>
        <p:spPr>
          <a:xfrm rot="10800000">
            <a:off x="2628000" y="4581128"/>
            <a:ext cx="2700000" cy="1016945"/>
          </a:xfrm>
          <a:prstGeom prst="arc">
            <a:avLst>
              <a:gd name="adj1" fmla="val 10702652"/>
              <a:gd name="adj2" fmla="val 48054"/>
            </a:avLst>
          </a:prstGeom>
          <a:noFill/>
          <a:ln w="28575">
            <a:solidFill>
              <a:srgbClr val="C0504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45" name="קשת 29"/>
          <p:cNvSpPr>
            <a:spLocks noChangeAspect="1"/>
          </p:cNvSpPr>
          <p:nvPr/>
        </p:nvSpPr>
        <p:spPr>
          <a:xfrm>
            <a:off x="2981048" y="2924944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rgbClr val="C0504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46" name="אליפסה 6"/>
          <p:cNvSpPr>
            <a:spLocks noChangeAspect="1"/>
          </p:cNvSpPr>
          <p:nvPr/>
        </p:nvSpPr>
        <p:spPr>
          <a:xfrm>
            <a:off x="5554968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7" name="אליפסה 7"/>
          <p:cNvSpPr>
            <a:spLocks noChangeAspect="1"/>
          </p:cNvSpPr>
          <p:nvPr/>
        </p:nvSpPr>
        <p:spPr>
          <a:xfrm>
            <a:off x="60410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8" name="אליפסה 10"/>
          <p:cNvSpPr>
            <a:spLocks noChangeAspect="1"/>
          </p:cNvSpPr>
          <p:nvPr/>
        </p:nvSpPr>
        <p:spPr>
          <a:xfrm>
            <a:off x="58070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9" name="אליפסה 11"/>
          <p:cNvSpPr>
            <a:spLocks noChangeAspect="1"/>
          </p:cNvSpPr>
          <p:nvPr/>
        </p:nvSpPr>
        <p:spPr>
          <a:xfrm>
            <a:off x="2872664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0" name="אליפסה 14"/>
          <p:cNvSpPr>
            <a:spLocks noChangeAspect="1"/>
          </p:cNvSpPr>
          <p:nvPr/>
        </p:nvSpPr>
        <p:spPr>
          <a:xfrm>
            <a:off x="3358664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1" name="אליפסה 15"/>
          <p:cNvSpPr>
            <a:spLocks noChangeAspect="1"/>
          </p:cNvSpPr>
          <p:nvPr/>
        </p:nvSpPr>
        <p:spPr>
          <a:xfrm>
            <a:off x="5320968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2" name="אליפסה 16"/>
          <p:cNvSpPr>
            <a:spLocks noChangeAspect="1"/>
          </p:cNvSpPr>
          <p:nvPr/>
        </p:nvSpPr>
        <p:spPr>
          <a:xfrm>
            <a:off x="5068968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3" name="אליפסה 17"/>
          <p:cNvSpPr>
            <a:spLocks noChangeAspect="1"/>
          </p:cNvSpPr>
          <p:nvPr/>
        </p:nvSpPr>
        <p:spPr>
          <a:xfrm>
            <a:off x="3120848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4" name="אליפסה 18"/>
          <p:cNvSpPr>
            <a:spLocks noChangeAspect="1"/>
          </p:cNvSpPr>
          <p:nvPr/>
        </p:nvSpPr>
        <p:spPr>
          <a:xfrm>
            <a:off x="4582664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5" name="אליפסה 19"/>
          <p:cNvSpPr>
            <a:spLocks noChangeAspect="1"/>
          </p:cNvSpPr>
          <p:nvPr/>
        </p:nvSpPr>
        <p:spPr>
          <a:xfrm>
            <a:off x="3610664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6" name="אליפסה 20"/>
          <p:cNvSpPr>
            <a:spLocks noChangeAspect="1"/>
          </p:cNvSpPr>
          <p:nvPr/>
        </p:nvSpPr>
        <p:spPr>
          <a:xfrm>
            <a:off x="4816968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7" name="אליפסה 21"/>
          <p:cNvSpPr>
            <a:spLocks noChangeAspect="1"/>
          </p:cNvSpPr>
          <p:nvPr/>
        </p:nvSpPr>
        <p:spPr>
          <a:xfrm>
            <a:off x="3844664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8" name="אליפסה 22"/>
          <p:cNvSpPr>
            <a:spLocks noChangeAspect="1"/>
          </p:cNvSpPr>
          <p:nvPr/>
        </p:nvSpPr>
        <p:spPr>
          <a:xfrm>
            <a:off x="4330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9" name="אליפסה 23"/>
          <p:cNvSpPr>
            <a:spLocks noChangeAspect="1"/>
          </p:cNvSpPr>
          <p:nvPr/>
        </p:nvSpPr>
        <p:spPr>
          <a:xfrm>
            <a:off x="4078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0" name="קשת 29"/>
          <p:cNvSpPr>
            <a:spLocks/>
          </p:cNvSpPr>
          <p:nvPr/>
        </p:nvSpPr>
        <p:spPr>
          <a:xfrm>
            <a:off x="3269048" y="3105112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62" name="אליפסה 69"/>
          <p:cNvSpPr>
            <a:spLocks noChangeAspect="1"/>
          </p:cNvSpPr>
          <p:nvPr/>
        </p:nvSpPr>
        <p:spPr>
          <a:xfrm>
            <a:off x="2635064" y="360911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3" name="אליפסה 70"/>
          <p:cNvSpPr>
            <a:spLocks noChangeAspect="1"/>
          </p:cNvSpPr>
          <p:nvPr/>
        </p:nvSpPr>
        <p:spPr>
          <a:xfrm>
            <a:off x="62786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4" name="אליפסה 86"/>
          <p:cNvSpPr>
            <a:spLocks noChangeAspect="1"/>
          </p:cNvSpPr>
          <p:nvPr/>
        </p:nvSpPr>
        <p:spPr>
          <a:xfrm>
            <a:off x="4712448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5" name="אליפסה 87"/>
          <p:cNvSpPr>
            <a:spLocks noChangeAspect="1"/>
          </p:cNvSpPr>
          <p:nvPr/>
        </p:nvSpPr>
        <p:spPr>
          <a:xfrm>
            <a:off x="5198496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6" name="אליפסה 88"/>
          <p:cNvSpPr>
            <a:spLocks noChangeAspect="1"/>
          </p:cNvSpPr>
          <p:nvPr/>
        </p:nvSpPr>
        <p:spPr>
          <a:xfrm>
            <a:off x="6152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7" name="אליפסה 90"/>
          <p:cNvSpPr>
            <a:spLocks noChangeAspect="1"/>
          </p:cNvSpPr>
          <p:nvPr/>
        </p:nvSpPr>
        <p:spPr>
          <a:xfrm>
            <a:off x="5918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8" name="אליפסה 91"/>
          <p:cNvSpPr>
            <a:spLocks noChangeAspect="1"/>
          </p:cNvSpPr>
          <p:nvPr/>
        </p:nvSpPr>
        <p:spPr>
          <a:xfrm>
            <a:off x="4964496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9" name="אליפסה 92"/>
          <p:cNvSpPr>
            <a:spLocks noChangeAspect="1"/>
          </p:cNvSpPr>
          <p:nvPr/>
        </p:nvSpPr>
        <p:spPr>
          <a:xfrm>
            <a:off x="2030144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0" name="אליפסה 94"/>
          <p:cNvSpPr>
            <a:spLocks noChangeAspect="1"/>
          </p:cNvSpPr>
          <p:nvPr/>
        </p:nvSpPr>
        <p:spPr>
          <a:xfrm>
            <a:off x="640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1" name="אליפסה 95"/>
          <p:cNvSpPr>
            <a:spLocks noChangeAspect="1"/>
          </p:cNvSpPr>
          <p:nvPr/>
        </p:nvSpPr>
        <p:spPr>
          <a:xfrm>
            <a:off x="2516144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2" name="אליפסה 96"/>
          <p:cNvSpPr>
            <a:spLocks noChangeAspect="1"/>
          </p:cNvSpPr>
          <p:nvPr/>
        </p:nvSpPr>
        <p:spPr>
          <a:xfrm>
            <a:off x="4478448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3" name="אליפסה 97"/>
          <p:cNvSpPr>
            <a:spLocks noChangeAspect="1"/>
          </p:cNvSpPr>
          <p:nvPr/>
        </p:nvSpPr>
        <p:spPr>
          <a:xfrm>
            <a:off x="4226448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4" name="אליפסה 98"/>
          <p:cNvSpPr>
            <a:spLocks noChangeAspect="1"/>
          </p:cNvSpPr>
          <p:nvPr/>
        </p:nvSpPr>
        <p:spPr>
          <a:xfrm>
            <a:off x="2278328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5" name="אליפסה 99"/>
          <p:cNvSpPr>
            <a:spLocks noChangeAspect="1"/>
          </p:cNvSpPr>
          <p:nvPr/>
        </p:nvSpPr>
        <p:spPr>
          <a:xfrm>
            <a:off x="3740144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6" name="אליפסה 100"/>
          <p:cNvSpPr>
            <a:spLocks noChangeAspect="1"/>
          </p:cNvSpPr>
          <p:nvPr/>
        </p:nvSpPr>
        <p:spPr>
          <a:xfrm>
            <a:off x="2768144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7" name="אליפסה 101"/>
          <p:cNvSpPr>
            <a:spLocks noChangeAspect="1"/>
          </p:cNvSpPr>
          <p:nvPr/>
        </p:nvSpPr>
        <p:spPr>
          <a:xfrm>
            <a:off x="3974448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8" name="אליפסה 102"/>
          <p:cNvSpPr>
            <a:spLocks noChangeAspect="1"/>
          </p:cNvSpPr>
          <p:nvPr/>
        </p:nvSpPr>
        <p:spPr>
          <a:xfrm>
            <a:off x="3002144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9" name="אליפסה 103"/>
          <p:cNvSpPr>
            <a:spLocks noChangeAspect="1"/>
          </p:cNvSpPr>
          <p:nvPr/>
        </p:nvSpPr>
        <p:spPr>
          <a:xfrm>
            <a:off x="3488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0" name="אליפסה 104"/>
          <p:cNvSpPr>
            <a:spLocks noChangeAspect="1"/>
          </p:cNvSpPr>
          <p:nvPr/>
        </p:nvSpPr>
        <p:spPr>
          <a:xfrm>
            <a:off x="3236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1" name="אליפסה 106"/>
          <p:cNvSpPr>
            <a:spLocks noChangeAspect="1"/>
          </p:cNvSpPr>
          <p:nvPr/>
        </p:nvSpPr>
        <p:spPr>
          <a:xfrm>
            <a:off x="568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2" name="אליפסה 108"/>
          <p:cNvSpPr>
            <a:spLocks noChangeAspect="1"/>
          </p:cNvSpPr>
          <p:nvPr/>
        </p:nvSpPr>
        <p:spPr>
          <a:xfrm>
            <a:off x="5450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3" name="אליפסה 118"/>
          <p:cNvSpPr>
            <a:spLocks noChangeAspect="1"/>
          </p:cNvSpPr>
          <p:nvPr/>
        </p:nvSpPr>
        <p:spPr>
          <a:xfrm>
            <a:off x="1792544" y="4842082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4" name="אליפסה 69"/>
          <p:cNvSpPr>
            <a:spLocks noChangeAspect="1"/>
          </p:cNvSpPr>
          <p:nvPr/>
        </p:nvSpPr>
        <p:spPr>
          <a:xfrm>
            <a:off x="2390184" y="3609215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5" name="אליפסה 69"/>
          <p:cNvSpPr>
            <a:spLocks noChangeAspect="1"/>
          </p:cNvSpPr>
          <p:nvPr/>
        </p:nvSpPr>
        <p:spPr>
          <a:xfrm>
            <a:off x="2160000" y="3609215"/>
            <a:ext cx="237600" cy="237600"/>
          </a:xfrm>
          <a:prstGeom prst="ellipse">
            <a:avLst/>
          </a:prstGeom>
          <a:solidFill>
            <a:srgbClr val="C0504D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194" name="קבוצה 193"/>
          <p:cNvGrpSpPr/>
          <p:nvPr/>
        </p:nvGrpSpPr>
        <p:grpSpPr>
          <a:xfrm>
            <a:off x="5317296" y="3933056"/>
            <a:ext cx="486000" cy="864032"/>
            <a:chOff x="5317296" y="4221088"/>
            <a:chExt cx="486000" cy="684168"/>
          </a:xfrm>
        </p:grpSpPr>
        <p:cxnSp>
          <p:nvCxnSpPr>
            <p:cNvPr id="187" name="מחבר ישר 186"/>
            <p:cNvCxnSpPr/>
            <p:nvPr/>
          </p:nvCxnSpPr>
          <p:spPr>
            <a:xfrm>
              <a:off x="5652120" y="4221088"/>
              <a:ext cx="151176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מחבר ישר 187"/>
            <p:cNvCxnSpPr/>
            <p:nvPr/>
          </p:nvCxnSpPr>
          <p:spPr>
            <a:xfrm flipH="1">
              <a:off x="5317296" y="4221088"/>
              <a:ext cx="334824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3" name="קבוצה 192"/>
          <p:cNvGrpSpPr/>
          <p:nvPr/>
        </p:nvGrpSpPr>
        <p:grpSpPr>
          <a:xfrm>
            <a:off x="5076056" y="3933056"/>
            <a:ext cx="486000" cy="864032"/>
            <a:chOff x="5076056" y="4221088"/>
            <a:chExt cx="486000" cy="684168"/>
          </a:xfrm>
        </p:grpSpPr>
        <p:cxnSp>
          <p:nvCxnSpPr>
            <p:cNvPr id="191" name="מחבר ישר 190"/>
            <p:cNvCxnSpPr/>
            <p:nvPr/>
          </p:nvCxnSpPr>
          <p:spPr>
            <a:xfrm>
              <a:off x="5410880" y="4221088"/>
              <a:ext cx="151176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מחבר ישר 191"/>
            <p:cNvCxnSpPr/>
            <p:nvPr/>
          </p:nvCxnSpPr>
          <p:spPr>
            <a:xfrm flipH="1">
              <a:off x="5076056" y="4221088"/>
              <a:ext cx="334824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קבוצה 196"/>
          <p:cNvGrpSpPr/>
          <p:nvPr/>
        </p:nvGrpSpPr>
        <p:grpSpPr>
          <a:xfrm>
            <a:off x="4788024" y="3933056"/>
            <a:ext cx="558008" cy="864032"/>
            <a:chOff x="4860032" y="4221088"/>
            <a:chExt cx="486000" cy="684168"/>
          </a:xfrm>
        </p:grpSpPr>
        <p:cxnSp>
          <p:nvCxnSpPr>
            <p:cNvPr id="195" name="מחבר ישר 194"/>
            <p:cNvCxnSpPr/>
            <p:nvPr/>
          </p:nvCxnSpPr>
          <p:spPr>
            <a:xfrm>
              <a:off x="5194856" y="4221088"/>
              <a:ext cx="151176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מחבר ישר 195"/>
            <p:cNvCxnSpPr/>
            <p:nvPr/>
          </p:nvCxnSpPr>
          <p:spPr>
            <a:xfrm flipH="1">
              <a:off x="4860032" y="4221088"/>
              <a:ext cx="334824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קבוצה 197"/>
          <p:cNvGrpSpPr/>
          <p:nvPr/>
        </p:nvGrpSpPr>
        <p:grpSpPr>
          <a:xfrm>
            <a:off x="4590056" y="3933056"/>
            <a:ext cx="486000" cy="864032"/>
            <a:chOff x="4860032" y="4221088"/>
            <a:chExt cx="486000" cy="684168"/>
          </a:xfrm>
        </p:grpSpPr>
        <p:cxnSp>
          <p:nvCxnSpPr>
            <p:cNvPr id="199" name="מחבר ישר 198"/>
            <p:cNvCxnSpPr/>
            <p:nvPr/>
          </p:nvCxnSpPr>
          <p:spPr>
            <a:xfrm>
              <a:off x="5194856" y="4221088"/>
              <a:ext cx="151176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מחבר ישר 199"/>
            <p:cNvCxnSpPr/>
            <p:nvPr/>
          </p:nvCxnSpPr>
          <p:spPr>
            <a:xfrm flipH="1">
              <a:off x="4860032" y="4221088"/>
              <a:ext cx="334824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קבוצה 200"/>
          <p:cNvGrpSpPr/>
          <p:nvPr/>
        </p:nvGrpSpPr>
        <p:grpSpPr>
          <a:xfrm>
            <a:off x="4355976" y="3933056"/>
            <a:ext cx="486000" cy="864032"/>
            <a:chOff x="4860032" y="4221088"/>
            <a:chExt cx="486000" cy="684168"/>
          </a:xfrm>
        </p:grpSpPr>
        <p:cxnSp>
          <p:nvCxnSpPr>
            <p:cNvPr id="202" name="מחבר ישר 201"/>
            <p:cNvCxnSpPr/>
            <p:nvPr/>
          </p:nvCxnSpPr>
          <p:spPr>
            <a:xfrm>
              <a:off x="5194856" y="4221088"/>
              <a:ext cx="151176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מחבר ישר 202"/>
            <p:cNvCxnSpPr/>
            <p:nvPr/>
          </p:nvCxnSpPr>
          <p:spPr>
            <a:xfrm flipH="1">
              <a:off x="4860032" y="4221088"/>
              <a:ext cx="334824" cy="68416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extBox 210"/>
          <p:cNvSpPr txBox="1"/>
          <p:nvPr/>
        </p:nvSpPr>
        <p:spPr>
          <a:xfrm>
            <a:off x="971600" y="1484784"/>
            <a:ext cx="73448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There are two tricky parts here: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 What happens when the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matchings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overlap?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קשת 29"/>
          <p:cNvSpPr>
            <a:spLocks noChangeAspect="1"/>
          </p:cNvSpPr>
          <p:nvPr/>
        </p:nvSpPr>
        <p:spPr>
          <a:xfrm>
            <a:off x="2267744" y="2564904"/>
            <a:ext cx="5112568" cy="1944216"/>
          </a:xfrm>
          <a:prstGeom prst="arc">
            <a:avLst>
              <a:gd name="adj1" fmla="val 10702158"/>
              <a:gd name="adj2" fmla="val 127143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588224" y="4632353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516216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76256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אליפסה 70"/>
          <p:cNvSpPr>
            <a:spLocks noChangeAspect="1"/>
          </p:cNvSpPr>
          <p:nvPr/>
        </p:nvSpPr>
        <p:spPr>
          <a:xfrm>
            <a:off x="7236296" y="36234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2" name="קשת 29"/>
          <p:cNvSpPr>
            <a:spLocks noChangeAspect="1"/>
          </p:cNvSpPr>
          <p:nvPr/>
        </p:nvSpPr>
        <p:spPr>
          <a:xfrm flipV="1">
            <a:off x="1907704" y="4221088"/>
            <a:ext cx="5832648" cy="1836440"/>
          </a:xfrm>
          <a:prstGeom prst="arc">
            <a:avLst>
              <a:gd name="adj1" fmla="val 10718918"/>
              <a:gd name="adj2" fmla="val 119168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214720" y="4623519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4" name="אליפסה 70"/>
          <p:cNvSpPr>
            <a:spLocks noChangeAspect="1"/>
          </p:cNvSpPr>
          <p:nvPr/>
        </p:nvSpPr>
        <p:spPr>
          <a:xfrm>
            <a:off x="7574760" y="4817967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75" name="קבוצה 74"/>
          <p:cNvGrpSpPr/>
          <p:nvPr/>
        </p:nvGrpSpPr>
        <p:grpSpPr>
          <a:xfrm>
            <a:off x="2699792" y="3933056"/>
            <a:ext cx="504056" cy="864028"/>
            <a:chOff x="4697960" y="4221092"/>
            <a:chExt cx="496896" cy="598717"/>
          </a:xfrm>
        </p:grpSpPr>
        <p:cxnSp>
          <p:nvCxnSpPr>
            <p:cNvPr id="76" name="מחבר ישר 75"/>
            <p:cNvCxnSpPr/>
            <p:nvPr/>
          </p:nvCxnSpPr>
          <p:spPr>
            <a:xfrm flipH="1">
              <a:off x="4913984" y="4221095"/>
              <a:ext cx="280872" cy="598714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מחבר ישר 76"/>
            <p:cNvCxnSpPr/>
            <p:nvPr/>
          </p:nvCxnSpPr>
          <p:spPr>
            <a:xfrm flipH="1">
              <a:off x="4697960" y="4221092"/>
              <a:ext cx="496896" cy="598714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6300192" y="3851756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44208" y="449982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j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123728" y="378904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763688" y="450912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66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קשת 29"/>
          <p:cNvSpPr>
            <a:spLocks/>
          </p:cNvSpPr>
          <p:nvPr/>
        </p:nvSpPr>
        <p:spPr>
          <a:xfrm rot="10800000">
            <a:off x="3816000" y="4869129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Matching Inside the Base Pairs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קשת 29"/>
          <p:cNvSpPr>
            <a:spLocks/>
          </p:cNvSpPr>
          <p:nvPr/>
        </p:nvSpPr>
        <p:spPr>
          <a:xfrm rot="10800000">
            <a:off x="2628000" y="4581128"/>
            <a:ext cx="2700000" cy="1016945"/>
          </a:xfrm>
          <a:prstGeom prst="arc">
            <a:avLst>
              <a:gd name="adj1" fmla="val 10702652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2" name="קשת 29"/>
          <p:cNvSpPr>
            <a:spLocks noChangeAspect="1"/>
          </p:cNvSpPr>
          <p:nvPr/>
        </p:nvSpPr>
        <p:spPr>
          <a:xfrm>
            <a:off x="2981048" y="2924944"/>
            <a:ext cx="2700000" cy="12672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54" name="אליפסה 6"/>
          <p:cNvSpPr>
            <a:spLocks noChangeAspect="1"/>
          </p:cNvSpPr>
          <p:nvPr/>
        </p:nvSpPr>
        <p:spPr>
          <a:xfrm>
            <a:off x="5554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5" name="אליפסה 7"/>
          <p:cNvSpPr>
            <a:spLocks noChangeAspect="1"/>
          </p:cNvSpPr>
          <p:nvPr/>
        </p:nvSpPr>
        <p:spPr>
          <a:xfrm>
            <a:off x="60410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6" name="אליפסה 10"/>
          <p:cNvSpPr>
            <a:spLocks noChangeAspect="1"/>
          </p:cNvSpPr>
          <p:nvPr/>
        </p:nvSpPr>
        <p:spPr>
          <a:xfrm>
            <a:off x="58070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7" name="אליפסה 11"/>
          <p:cNvSpPr>
            <a:spLocks noChangeAspect="1"/>
          </p:cNvSpPr>
          <p:nvPr/>
        </p:nvSpPr>
        <p:spPr>
          <a:xfrm>
            <a:off x="2872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8" name="אליפסה 14"/>
          <p:cNvSpPr>
            <a:spLocks noChangeAspect="1"/>
          </p:cNvSpPr>
          <p:nvPr/>
        </p:nvSpPr>
        <p:spPr>
          <a:xfrm>
            <a:off x="3358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9" name="אליפסה 15"/>
          <p:cNvSpPr>
            <a:spLocks noChangeAspect="1"/>
          </p:cNvSpPr>
          <p:nvPr/>
        </p:nvSpPr>
        <p:spPr>
          <a:xfrm>
            <a:off x="5320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אליפסה 16"/>
          <p:cNvSpPr>
            <a:spLocks noChangeAspect="1"/>
          </p:cNvSpPr>
          <p:nvPr/>
        </p:nvSpPr>
        <p:spPr>
          <a:xfrm>
            <a:off x="5068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1" name="אליפסה 17"/>
          <p:cNvSpPr>
            <a:spLocks noChangeAspect="1"/>
          </p:cNvSpPr>
          <p:nvPr/>
        </p:nvSpPr>
        <p:spPr>
          <a:xfrm>
            <a:off x="312084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2" name="אליפסה 18"/>
          <p:cNvSpPr>
            <a:spLocks noChangeAspect="1"/>
          </p:cNvSpPr>
          <p:nvPr/>
        </p:nvSpPr>
        <p:spPr>
          <a:xfrm>
            <a:off x="4582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3" name="אליפסה 19"/>
          <p:cNvSpPr>
            <a:spLocks noChangeAspect="1"/>
          </p:cNvSpPr>
          <p:nvPr/>
        </p:nvSpPr>
        <p:spPr>
          <a:xfrm>
            <a:off x="3610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אליפסה 20"/>
          <p:cNvSpPr>
            <a:spLocks noChangeAspect="1"/>
          </p:cNvSpPr>
          <p:nvPr/>
        </p:nvSpPr>
        <p:spPr>
          <a:xfrm>
            <a:off x="4816968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אליפסה 21"/>
          <p:cNvSpPr>
            <a:spLocks noChangeAspect="1"/>
          </p:cNvSpPr>
          <p:nvPr/>
        </p:nvSpPr>
        <p:spPr>
          <a:xfrm>
            <a:off x="3844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7" name="אליפסה 22"/>
          <p:cNvSpPr>
            <a:spLocks noChangeAspect="1"/>
          </p:cNvSpPr>
          <p:nvPr/>
        </p:nvSpPr>
        <p:spPr>
          <a:xfrm>
            <a:off x="4330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8" name="אליפסה 23"/>
          <p:cNvSpPr>
            <a:spLocks noChangeAspect="1"/>
          </p:cNvSpPr>
          <p:nvPr/>
        </p:nvSpPr>
        <p:spPr>
          <a:xfrm>
            <a:off x="40786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9" name="קשת 29"/>
          <p:cNvSpPr>
            <a:spLocks/>
          </p:cNvSpPr>
          <p:nvPr/>
        </p:nvSpPr>
        <p:spPr>
          <a:xfrm>
            <a:off x="3269048" y="3105112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2" name="קשת 29"/>
          <p:cNvSpPr>
            <a:spLocks/>
          </p:cNvSpPr>
          <p:nvPr/>
        </p:nvSpPr>
        <p:spPr>
          <a:xfrm>
            <a:off x="3707904" y="3384271"/>
            <a:ext cx="1224000" cy="432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3" name="אליפסה 69"/>
          <p:cNvSpPr>
            <a:spLocks noChangeAspect="1"/>
          </p:cNvSpPr>
          <p:nvPr/>
        </p:nvSpPr>
        <p:spPr>
          <a:xfrm>
            <a:off x="2635064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אליפסה 70"/>
          <p:cNvSpPr>
            <a:spLocks noChangeAspect="1"/>
          </p:cNvSpPr>
          <p:nvPr/>
        </p:nvSpPr>
        <p:spPr>
          <a:xfrm>
            <a:off x="6278616" y="360911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אליפסה 86"/>
          <p:cNvSpPr>
            <a:spLocks noChangeAspect="1"/>
          </p:cNvSpPr>
          <p:nvPr/>
        </p:nvSpPr>
        <p:spPr>
          <a:xfrm>
            <a:off x="4712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7" name="אליפסה 87"/>
          <p:cNvSpPr>
            <a:spLocks noChangeAspect="1"/>
          </p:cNvSpPr>
          <p:nvPr/>
        </p:nvSpPr>
        <p:spPr>
          <a:xfrm>
            <a:off x="5198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88"/>
          <p:cNvSpPr>
            <a:spLocks noChangeAspect="1"/>
          </p:cNvSpPr>
          <p:nvPr/>
        </p:nvSpPr>
        <p:spPr>
          <a:xfrm>
            <a:off x="6152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אליפסה 90"/>
          <p:cNvSpPr>
            <a:spLocks noChangeAspect="1"/>
          </p:cNvSpPr>
          <p:nvPr/>
        </p:nvSpPr>
        <p:spPr>
          <a:xfrm>
            <a:off x="5918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1" name="אליפסה 91"/>
          <p:cNvSpPr>
            <a:spLocks noChangeAspect="1"/>
          </p:cNvSpPr>
          <p:nvPr/>
        </p:nvSpPr>
        <p:spPr>
          <a:xfrm>
            <a:off x="496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92"/>
          <p:cNvSpPr>
            <a:spLocks noChangeAspect="1"/>
          </p:cNvSpPr>
          <p:nvPr/>
        </p:nvSpPr>
        <p:spPr>
          <a:xfrm>
            <a:off x="2030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4" name="אליפסה 94"/>
          <p:cNvSpPr>
            <a:spLocks noChangeAspect="1"/>
          </p:cNvSpPr>
          <p:nvPr/>
        </p:nvSpPr>
        <p:spPr>
          <a:xfrm>
            <a:off x="640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אליפסה 95"/>
          <p:cNvSpPr>
            <a:spLocks noChangeAspect="1"/>
          </p:cNvSpPr>
          <p:nvPr/>
        </p:nvSpPr>
        <p:spPr>
          <a:xfrm>
            <a:off x="2516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6" name="אליפסה 96"/>
          <p:cNvSpPr>
            <a:spLocks noChangeAspect="1"/>
          </p:cNvSpPr>
          <p:nvPr/>
        </p:nvSpPr>
        <p:spPr>
          <a:xfrm>
            <a:off x="4478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8" name="אליפסה 97"/>
          <p:cNvSpPr>
            <a:spLocks noChangeAspect="1"/>
          </p:cNvSpPr>
          <p:nvPr/>
        </p:nvSpPr>
        <p:spPr>
          <a:xfrm>
            <a:off x="4226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0" name="אליפסה 98"/>
          <p:cNvSpPr>
            <a:spLocks noChangeAspect="1"/>
          </p:cNvSpPr>
          <p:nvPr/>
        </p:nvSpPr>
        <p:spPr>
          <a:xfrm>
            <a:off x="227832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1" name="אליפסה 99"/>
          <p:cNvSpPr>
            <a:spLocks noChangeAspect="1"/>
          </p:cNvSpPr>
          <p:nvPr/>
        </p:nvSpPr>
        <p:spPr>
          <a:xfrm>
            <a:off x="3740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2" name="אליפסה 100"/>
          <p:cNvSpPr>
            <a:spLocks noChangeAspect="1"/>
          </p:cNvSpPr>
          <p:nvPr/>
        </p:nvSpPr>
        <p:spPr>
          <a:xfrm>
            <a:off x="2768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4" name="אליפסה 101"/>
          <p:cNvSpPr>
            <a:spLocks noChangeAspect="1"/>
          </p:cNvSpPr>
          <p:nvPr/>
        </p:nvSpPr>
        <p:spPr>
          <a:xfrm>
            <a:off x="3974448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5" name="אליפסה 102"/>
          <p:cNvSpPr>
            <a:spLocks noChangeAspect="1"/>
          </p:cNvSpPr>
          <p:nvPr/>
        </p:nvSpPr>
        <p:spPr>
          <a:xfrm>
            <a:off x="3002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7" name="אליפסה 103"/>
          <p:cNvSpPr>
            <a:spLocks noChangeAspect="1"/>
          </p:cNvSpPr>
          <p:nvPr/>
        </p:nvSpPr>
        <p:spPr>
          <a:xfrm>
            <a:off x="3488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8" name="אליפסה 104"/>
          <p:cNvSpPr>
            <a:spLocks noChangeAspect="1"/>
          </p:cNvSpPr>
          <p:nvPr/>
        </p:nvSpPr>
        <p:spPr>
          <a:xfrm>
            <a:off x="32361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0" name="אליפסה 106"/>
          <p:cNvSpPr>
            <a:spLocks noChangeAspect="1"/>
          </p:cNvSpPr>
          <p:nvPr/>
        </p:nvSpPr>
        <p:spPr>
          <a:xfrm>
            <a:off x="5684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1" name="אליפסה 108"/>
          <p:cNvSpPr>
            <a:spLocks noChangeAspect="1"/>
          </p:cNvSpPr>
          <p:nvPr/>
        </p:nvSpPr>
        <p:spPr>
          <a:xfrm>
            <a:off x="5450496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3" name="אליפסה 118"/>
          <p:cNvSpPr>
            <a:spLocks noChangeAspect="1"/>
          </p:cNvSpPr>
          <p:nvPr/>
        </p:nvSpPr>
        <p:spPr>
          <a:xfrm>
            <a:off x="1792544" y="484208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4" name="אליפסה 69"/>
          <p:cNvSpPr>
            <a:spLocks noChangeAspect="1"/>
          </p:cNvSpPr>
          <p:nvPr/>
        </p:nvSpPr>
        <p:spPr>
          <a:xfrm>
            <a:off x="2390184" y="360921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5" name="אליפסה 69"/>
          <p:cNvSpPr>
            <a:spLocks noChangeAspect="1"/>
          </p:cNvSpPr>
          <p:nvPr/>
        </p:nvSpPr>
        <p:spPr>
          <a:xfrm>
            <a:off x="2160000" y="360921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71600" y="1484784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solution: on each comparison we compute the best score going from both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right-to-left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left-to-right 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קשת 29"/>
          <p:cNvSpPr>
            <a:spLocks noChangeAspect="1"/>
          </p:cNvSpPr>
          <p:nvPr/>
        </p:nvSpPr>
        <p:spPr>
          <a:xfrm>
            <a:off x="2267744" y="2564904"/>
            <a:ext cx="5112568" cy="1944216"/>
          </a:xfrm>
          <a:prstGeom prst="arc">
            <a:avLst>
              <a:gd name="adj1" fmla="val 10702158"/>
              <a:gd name="adj2" fmla="val 127143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588224" y="4632353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516216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876256" y="3429000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אליפסה 70"/>
          <p:cNvSpPr>
            <a:spLocks noChangeAspect="1"/>
          </p:cNvSpPr>
          <p:nvPr/>
        </p:nvSpPr>
        <p:spPr>
          <a:xfrm>
            <a:off x="7236296" y="36234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2" name="קשת 29"/>
          <p:cNvSpPr>
            <a:spLocks noChangeAspect="1"/>
          </p:cNvSpPr>
          <p:nvPr/>
        </p:nvSpPr>
        <p:spPr>
          <a:xfrm flipV="1">
            <a:off x="1907704" y="4221088"/>
            <a:ext cx="5832648" cy="1836440"/>
          </a:xfrm>
          <a:prstGeom prst="arc">
            <a:avLst>
              <a:gd name="adj1" fmla="val 10718918"/>
              <a:gd name="adj2" fmla="val 119168"/>
            </a:avLst>
          </a:prstGeom>
          <a:noFill/>
          <a:ln w="381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214720" y="4623519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7" name="אליפסה 70"/>
          <p:cNvSpPr>
            <a:spLocks noChangeAspect="1"/>
          </p:cNvSpPr>
          <p:nvPr/>
        </p:nvSpPr>
        <p:spPr>
          <a:xfrm>
            <a:off x="7574760" y="4817967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300192" y="3851756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44208" y="449982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j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123728" y="378904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763688" y="4509120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500"/>
                            </p:stCondLst>
                            <p:childTnLst>
                              <p:par>
                                <p:cTn id="8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0"/>
                            </p:stCondLst>
                            <p:childTnLst>
                              <p:par>
                                <p:cTn id="10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000"/>
                            </p:stCondLst>
                            <p:childTnLst>
                              <p:par>
                                <p:cTn id="12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500"/>
                            </p:stCondLst>
                            <p:childTnLst>
                              <p:par>
                                <p:cTn id="13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000"/>
                            </p:stCondLst>
                            <p:childTnLst>
                              <p:par>
                                <p:cTn id="14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8500"/>
                            </p:stCondLst>
                            <p:childTnLst>
                              <p:par>
                                <p:cTn id="15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1208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Box 226"/>
          <p:cNvSpPr txBox="1"/>
          <p:nvPr/>
        </p:nvSpPr>
        <p:spPr>
          <a:xfrm>
            <a:off x="611560" y="1414512"/>
            <a:ext cx="784887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We only compare prefixes of the base pairs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There are O(n</a:t>
            </a:r>
            <a:r>
              <a:rPr lang="en-US" sz="2000" baseline="40000" dirty="0" smtClean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</a:rPr>
              <a:t>) prefixes for each RNA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Each comparison is computed in O(1) time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The total time is </a:t>
            </a:r>
            <a:r>
              <a:rPr lang="en-US" sz="2400" b="1" dirty="0" smtClean="0">
                <a:latin typeface="Calibri" pitchFamily="34" charset="0"/>
              </a:rPr>
              <a:t>O(n</a:t>
            </a:r>
            <a:r>
              <a:rPr lang="en-US" sz="2000" b="1" baseline="40000" dirty="0" smtClean="0">
                <a:latin typeface="Calibri" pitchFamily="34" charset="0"/>
              </a:rPr>
              <a:t>4</a:t>
            </a:r>
            <a:r>
              <a:rPr lang="en-US" sz="2400" b="1" dirty="0" smtClean="0">
                <a:latin typeface="Calibri" pitchFamily="34" charset="0"/>
              </a:rPr>
              <a:t>)</a:t>
            </a: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Time Complexity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7" name="קשת 29"/>
          <p:cNvSpPr>
            <a:spLocks/>
          </p:cNvSpPr>
          <p:nvPr/>
        </p:nvSpPr>
        <p:spPr>
          <a:xfrm rot="10800000">
            <a:off x="4255328" y="4581127"/>
            <a:ext cx="1944000" cy="1008111"/>
          </a:xfrm>
          <a:prstGeom prst="arc">
            <a:avLst>
              <a:gd name="adj1" fmla="val 10702652"/>
              <a:gd name="adj2" fmla="val 4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" name="קשת 29"/>
          <p:cNvSpPr>
            <a:spLocks noChangeAspect="1"/>
          </p:cNvSpPr>
          <p:nvPr/>
        </p:nvSpPr>
        <p:spPr>
          <a:xfrm>
            <a:off x="5066560" y="3608825"/>
            <a:ext cx="2673792" cy="1152128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9" name="קשת 29"/>
          <p:cNvSpPr>
            <a:spLocks/>
          </p:cNvSpPr>
          <p:nvPr/>
        </p:nvSpPr>
        <p:spPr>
          <a:xfrm>
            <a:off x="3851920" y="3284984"/>
            <a:ext cx="4154888" cy="1764001"/>
          </a:xfrm>
          <a:prstGeom prst="arc">
            <a:avLst>
              <a:gd name="adj1" fmla="val 10702652"/>
              <a:gd name="adj2" fmla="val 88054"/>
            </a:avLst>
          </a:prstGeom>
          <a:noFill/>
          <a:ln w="5715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0" name="אליפסה 9"/>
          <p:cNvSpPr>
            <a:spLocks noChangeAspect="1"/>
          </p:cNvSpPr>
          <p:nvPr/>
        </p:nvSpPr>
        <p:spPr>
          <a:xfrm>
            <a:off x="7139144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אליפסה 10"/>
          <p:cNvSpPr>
            <a:spLocks noChangeAspect="1"/>
          </p:cNvSpPr>
          <p:nvPr/>
        </p:nvSpPr>
        <p:spPr>
          <a:xfrm>
            <a:off x="7625192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אליפסה 11"/>
          <p:cNvSpPr>
            <a:spLocks noChangeAspect="1"/>
          </p:cNvSpPr>
          <p:nvPr/>
        </p:nvSpPr>
        <p:spPr>
          <a:xfrm>
            <a:off x="7391192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אליפסה 12"/>
          <p:cNvSpPr>
            <a:spLocks noChangeAspect="1"/>
          </p:cNvSpPr>
          <p:nvPr/>
        </p:nvSpPr>
        <p:spPr>
          <a:xfrm>
            <a:off x="4456840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אליפסה 13"/>
          <p:cNvSpPr>
            <a:spLocks noChangeAspect="1"/>
          </p:cNvSpPr>
          <p:nvPr/>
        </p:nvSpPr>
        <p:spPr>
          <a:xfrm>
            <a:off x="4942840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אליפסה 14"/>
          <p:cNvSpPr>
            <a:spLocks noChangeAspect="1"/>
          </p:cNvSpPr>
          <p:nvPr/>
        </p:nvSpPr>
        <p:spPr>
          <a:xfrm>
            <a:off x="6905144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אליפסה 15"/>
          <p:cNvSpPr>
            <a:spLocks noChangeAspect="1"/>
          </p:cNvSpPr>
          <p:nvPr/>
        </p:nvSpPr>
        <p:spPr>
          <a:xfrm>
            <a:off x="6653144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אליפסה 16"/>
          <p:cNvSpPr>
            <a:spLocks noChangeAspect="1"/>
          </p:cNvSpPr>
          <p:nvPr/>
        </p:nvSpPr>
        <p:spPr>
          <a:xfrm>
            <a:off x="4705024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אליפסה 17"/>
          <p:cNvSpPr>
            <a:spLocks noChangeAspect="1"/>
          </p:cNvSpPr>
          <p:nvPr/>
        </p:nvSpPr>
        <p:spPr>
          <a:xfrm>
            <a:off x="6166840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אליפסה 18"/>
          <p:cNvSpPr>
            <a:spLocks noChangeAspect="1"/>
          </p:cNvSpPr>
          <p:nvPr/>
        </p:nvSpPr>
        <p:spPr>
          <a:xfrm>
            <a:off x="5194840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אליפסה 19"/>
          <p:cNvSpPr>
            <a:spLocks noChangeAspect="1"/>
          </p:cNvSpPr>
          <p:nvPr/>
        </p:nvSpPr>
        <p:spPr>
          <a:xfrm>
            <a:off x="6401144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אליפסה 20"/>
          <p:cNvSpPr>
            <a:spLocks noChangeAspect="1"/>
          </p:cNvSpPr>
          <p:nvPr/>
        </p:nvSpPr>
        <p:spPr>
          <a:xfrm>
            <a:off x="5428840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אליפסה 21"/>
          <p:cNvSpPr>
            <a:spLocks noChangeAspect="1"/>
          </p:cNvSpPr>
          <p:nvPr/>
        </p:nvSpPr>
        <p:spPr>
          <a:xfrm>
            <a:off x="5914840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אליפסה 22"/>
          <p:cNvSpPr>
            <a:spLocks noChangeAspect="1"/>
          </p:cNvSpPr>
          <p:nvPr/>
        </p:nvSpPr>
        <p:spPr>
          <a:xfrm>
            <a:off x="5662840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קשת 29"/>
          <p:cNvSpPr>
            <a:spLocks/>
          </p:cNvSpPr>
          <p:nvPr/>
        </p:nvSpPr>
        <p:spPr>
          <a:xfrm>
            <a:off x="5573304" y="3716985"/>
            <a:ext cx="1951024" cy="97196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25" name="קשת 29"/>
          <p:cNvSpPr>
            <a:spLocks/>
          </p:cNvSpPr>
          <p:nvPr/>
        </p:nvSpPr>
        <p:spPr>
          <a:xfrm>
            <a:off x="4067944" y="3896857"/>
            <a:ext cx="792088" cy="648072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26" name="אליפסה 25"/>
          <p:cNvSpPr>
            <a:spLocks noChangeAspect="1"/>
          </p:cNvSpPr>
          <p:nvPr/>
        </p:nvSpPr>
        <p:spPr>
          <a:xfrm>
            <a:off x="4219240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7" name="אליפסה 26"/>
          <p:cNvSpPr>
            <a:spLocks noChangeAspect="1"/>
          </p:cNvSpPr>
          <p:nvPr/>
        </p:nvSpPr>
        <p:spPr>
          <a:xfrm>
            <a:off x="7862792" y="422098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8" name="קשת 29"/>
          <p:cNvSpPr>
            <a:spLocks/>
          </p:cNvSpPr>
          <p:nvPr/>
        </p:nvSpPr>
        <p:spPr>
          <a:xfrm rot="10800000">
            <a:off x="3535328" y="4293094"/>
            <a:ext cx="4608216" cy="1656185"/>
          </a:xfrm>
          <a:prstGeom prst="arc">
            <a:avLst>
              <a:gd name="adj1" fmla="val 10702652"/>
              <a:gd name="adj2" fmla="val 88054"/>
            </a:avLst>
          </a:prstGeom>
          <a:noFill/>
          <a:ln w="5715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29" name="אליפסה 28"/>
          <p:cNvSpPr>
            <a:spLocks noChangeAspect="1"/>
          </p:cNvSpPr>
          <p:nvPr/>
        </p:nvSpPr>
        <p:spPr>
          <a:xfrm>
            <a:off x="6339776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" name="אליפסה 29"/>
          <p:cNvSpPr>
            <a:spLocks noChangeAspect="1"/>
          </p:cNvSpPr>
          <p:nvPr/>
        </p:nvSpPr>
        <p:spPr>
          <a:xfrm>
            <a:off x="6825824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אליפסה 30"/>
          <p:cNvSpPr>
            <a:spLocks noChangeAspect="1"/>
          </p:cNvSpPr>
          <p:nvPr/>
        </p:nvSpPr>
        <p:spPr>
          <a:xfrm>
            <a:off x="7779824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אליפסה 31"/>
          <p:cNvSpPr>
            <a:spLocks noChangeAspect="1"/>
          </p:cNvSpPr>
          <p:nvPr/>
        </p:nvSpPr>
        <p:spPr>
          <a:xfrm>
            <a:off x="7545824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" name="אליפסה 32"/>
          <p:cNvSpPr>
            <a:spLocks noChangeAspect="1"/>
          </p:cNvSpPr>
          <p:nvPr/>
        </p:nvSpPr>
        <p:spPr>
          <a:xfrm>
            <a:off x="6591824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אליפסה 33"/>
          <p:cNvSpPr>
            <a:spLocks noChangeAspect="1"/>
          </p:cNvSpPr>
          <p:nvPr/>
        </p:nvSpPr>
        <p:spPr>
          <a:xfrm>
            <a:off x="3657472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5" name="אליפסה 34"/>
          <p:cNvSpPr>
            <a:spLocks noChangeAspect="1"/>
          </p:cNvSpPr>
          <p:nvPr/>
        </p:nvSpPr>
        <p:spPr>
          <a:xfrm>
            <a:off x="8031824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6" name="אליפסה 35"/>
          <p:cNvSpPr>
            <a:spLocks noChangeAspect="1"/>
          </p:cNvSpPr>
          <p:nvPr/>
        </p:nvSpPr>
        <p:spPr>
          <a:xfrm>
            <a:off x="4143472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7" name="אליפסה 36"/>
          <p:cNvSpPr>
            <a:spLocks noChangeAspect="1"/>
          </p:cNvSpPr>
          <p:nvPr/>
        </p:nvSpPr>
        <p:spPr>
          <a:xfrm>
            <a:off x="6105776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8" name="אליפסה 37"/>
          <p:cNvSpPr>
            <a:spLocks noChangeAspect="1"/>
          </p:cNvSpPr>
          <p:nvPr/>
        </p:nvSpPr>
        <p:spPr>
          <a:xfrm>
            <a:off x="5853776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9" name="אליפסה 38"/>
          <p:cNvSpPr>
            <a:spLocks noChangeAspect="1"/>
          </p:cNvSpPr>
          <p:nvPr/>
        </p:nvSpPr>
        <p:spPr>
          <a:xfrm>
            <a:off x="3905656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0" name="אליפסה 39"/>
          <p:cNvSpPr>
            <a:spLocks noChangeAspect="1"/>
          </p:cNvSpPr>
          <p:nvPr/>
        </p:nvSpPr>
        <p:spPr>
          <a:xfrm>
            <a:off x="5367472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1" name="אליפסה 40"/>
          <p:cNvSpPr>
            <a:spLocks noChangeAspect="1"/>
          </p:cNvSpPr>
          <p:nvPr/>
        </p:nvSpPr>
        <p:spPr>
          <a:xfrm>
            <a:off x="4395472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2" name="אליפסה 41"/>
          <p:cNvSpPr>
            <a:spLocks noChangeAspect="1"/>
          </p:cNvSpPr>
          <p:nvPr/>
        </p:nvSpPr>
        <p:spPr>
          <a:xfrm>
            <a:off x="5601776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3" name="אליפסה 42"/>
          <p:cNvSpPr>
            <a:spLocks noChangeAspect="1"/>
          </p:cNvSpPr>
          <p:nvPr/>
        </p:nvSpPr>
        <p:spPr>
          <a:xfrm>
            <a:off x="4629472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4" name="אליפסה 43"/>
          <p:cNvSpPr>
            <a:spLocks noChangeAspect="1"/>
          </p:cNvSpPr>
          <p:nvPr/>
        </p:nvSpPr>
        <p:spPr>
          <a:xfrm>
            <a:off x="5115472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5" name="אליפסה 44"/>
          <p:cNvSpPr>
            <a:spLocks noChangeAspect="1"/>
          </p:cNvSpPr>
          <p:nvPr/>
        </p:nvSpPr>
        <p:spPr>
          <a:xfrm>
            <a:off x="4863472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6" name="אליפסה 45"/>
          <p:cNvSpPr>
            <a:spLocks noChangeAspect="1"/>
          </p:cNvSpPr>
          <p:nvPr/>
        </p:nvSpPr>
        <p:spPr>
          <a:xfrm>
            <a:off x="7311824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7" name="אליפסה 46"/>
          <p:cNvSpPr>
            <a:spLocks noChangeAspect="1"/>
          </p:cNvSpPr>
          <p:nvPr/>
        </p:nvSpPr>
        <p:spPr>
          <a:xfrm>
            <a:off x="7077824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48" name="קשת 29"/>
          <p:cNvSpPr>
            <a:spLocks/>
          </p:cNvSpPr>
          <p:nvPr/>
        </p:nvSpPr>
        <p:spPr>
          <a:xfrm rot="10800000">
            <a:off x="4723248" y="4860295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49" name="אליפסה 48"/>
          <p:cNvSpPr>
            <a:spLocks noChangeAspect="1"/>
          </p:cNvSpPr>
          <p:nvPr/>
        </p:nvSpPr>
        <p:spPr>
          <a:xfrm>
            <a:off x="3419872" y="483324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0" name="אליפסה 69"/>
          <p:cNvSpPr>
            <a:spLocks noChangeAspect="1"/>
          </p:cNvSpPr>
          <p:nvPr/>
        </p:nvSpPr>
        <p:spPr>
          <a:xfrm>
            <a:off x="3974360" y="4221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1" name="אליפסה 69"/>
          <p:cNvSpPr>
            <a:spLocks noChangeAspect="1"/>
          </p:cNvSpPr>
          <p:nvPr/>
        </p:nvSpPr>
        <p:spPr>
          <a:xfrm>
            <a:off x="3744176" y="4221088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66" name="Straight Arrow Connector 68"/>
          <p:cNvCxnSpPr/>
          <p:nvPr/>
        </p:nvCxnSpPr>
        <p:spPr>
          <a:xfrm flipH="1">
            <a:off x="6516216" y="4067897"/>
            <a:ext cx="1368152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71"/>
          <p:cNvCxnSpPr/>
          <p:nvPr/>
        </p:nvCxnSpPr>
        <p:spPr>
          <a:xfrm flipV="1">
            <a:off x="3995936" y="4067897"/>
            <a:ext cx="1800200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74"/>
          <p:cNvCxnSpPr/>
          <p:nvPr/>
        </p:nvCxnSpPr>
        <p:spPr>
          <a:xfrm flipH="1">
            <a:off x="6703384" y="5157192"/>
            <a:ext cx="1368152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75"/>
          <p:cNvCxnSpPr/>
          <p:nvPr/>
        </p:nvCxnSpPr>
        <p:spPr>
          <a:xfrm>
            <a:off x="3679048" y="5157192"/>
            <a:ext cx="1800200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קשת 29"/>
          <p:cNvSpPr>
            <a:spLocks/>
          </p:cNvSpPr>
          <p:nvPr/>
        </p:nvSpPr>
        <p:spPr>
          <a:xfrm rot="10800000">
            <a:off x="6487360" y="4725144"/>
            <a:ext cx="1224136" cy="72008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75" name="קשת 29"/>
          <p:cNvSpPr>
            <a:spLocks/>
          </p:cNvSpPr>
          <p:nvPr/>
        </p:nvSpPr>
        <p:spPr>
          <a:xfrm rot="10800000">
            <a:off x="6703384" y="4869160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Extending the Match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71600" y="1484784"/>
            <a:ext cx="763284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We compute the maximal pattern extension for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all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bases in R1 and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all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bases in R2 in one run.</a:t>
            </a: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time complexity: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O(n</a:t>
            </a:r>
            <a:r>
              <a:rPr lang="en-US" sz="2400" b="1" baseline="30000" dirty="0" smtClean="0">
                <a:latin typeface="Calibri" pitchFamily="34" charset="0"/>
              </a:rPr>
              <a:t>2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8" name="קשת 29"/>
          <p:cNvSpPr>
            <a:spLocks noChangeAspect="1"/>
          </p:cNvSpPr>
          <p:nvPr/>
        </p:nvSpPr>
        <p:spPr>
          <a:xfrm>
            <a:off x="4139951" y="3789040"/>
            <a:ext cx="1224137" cy="864096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9" name="אליפסה 6"/>
          <p:cNvSpPr>
            <a:spLocks noChangeAspect="1"/>
          </p:cNvSpPr>
          <p:nvPr/>
        </p:nvSpPr>
        <p:spPr>
          <a:xfrm>
            <a:off x="7433984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0" name="אליפסה 7"/>
          <p:cNvSpPr>
            <a:spLocks noChangeAspect="1"/>
          </p:cNvSpPr>
          <p:nvPr/>
        </p:nvSpPr>
        <p:spPr>
          <a:xfrm>
            <a:off x="7920032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1" name="אליפסה 10"/>
          <p:cNvSpPr>
            <a:spLocks noChangeAspect="1"/>
          </p:cNvSpPr>
          <p:nvPr/>
        </p:nvSpPr>
        <p:spPr>
          <a:xfrm>
            <a:off x="7686032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11"/>
          <p:cNvSpPr>
            <a:spLocks noChangeAspect="1"/>
          </p:cNvSpPr>
          <p:nvPr/>
        </p:nvSpPr>
        <p:spPr>
          <a:xfrm>
            <a:off x="4751680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14"/>
          <p:cNvSpPr>
            <a:spLocks noChangeAspect="1"/>
          </p:cNvSpPr>
          <p:nvPr/>
        </p:nvSpPr>
        <p:spPr>
          <a:xfrm>
            <a:off x="5237680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אליפסה 15"/>
          <p:cNvSpPr>
            <a:spLocks noChangeAspect="1"/>
          </p:cNvSpPr>
          <p:nvPr/>
        </p:nvSpPr>
        <p:spPr>
          <a:xfrm>
            <a:off x="7199984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16"/>
          <p:cNvSpPr>
            <a:spLocks noChangeAspect="1"/>
          </p:cNvSpPr>
          <p:nvPr/>
        </p:nvSpPr>
        <p:spPr>
          <a:xfrm>
            <a:off x="6947984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17"/>
          <p:cNvSpPr>
            <a:spLocks noChangeAspect="1"/>
          </p:cNvSpPr>
          <p:nvPr/>
        </p:nvSpPr>
        <p:spPr>
          <a:xfrm>
            <a:off x="4999864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18"/>
          <p:cNvSpPr>
            <a:spLocks noChangeAspect="1"/>
          </p:cNvSpPr>
          <p:nvPr/>
        </p:nvSpPr>
        <p:spPr>
          <a:xfrm>
            <a:off x="6461680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19"/>
          <p:cNvSpPr>
            <a:spLocks noChangeAspect="1"/>
          </p:cNvSpPr>
          <p:nvPr/>
        </p:nvSpPr>
        <p:spPr>
          <a:xfrm>
            <a:off x="5489680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20"/>
          <p:cNvSpPr>
            <a:spLocks noChangeAspect="1"/>
          </p:cNvSpPr>
          <p:nvPr/>
        </p:nvSpPr>
        <p:spPr>
          <a:xfrm>
            <a:off x="6695984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21"/>
          <p:cNvSpPr>
            <a:spLocks noChangeAspect="1"/>
          </p:cNvSpPr>
          <p:nvPr/>
        </p:nvSpPr>
        <p:spPr>
          <a:xfrm>
            <a:off x="5723680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2" name="אליפסה 22"/>
          <p:cNvSpPr>
            <a:spLocks noChangeAspect="1"/>
          </p:cNvSpPr>
          <p:nvPr/>
        </p:nvSpPr>
        <p:spPr>
          <a:xfrm>
            <a:off x="6209680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3" name="אליפסה 23"/>
          <p:cNvSpPr>
            <a:spLocks noChangeAspect="1"/>
          </p:cNvSpPr>
          <p:nvPr/>
        </p:nvSpPr>
        <p:spPr>
          <a:xfrm>
            <a:off x="5957680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קשת 29"/>
          <p:cNvSpPr>
            <a:spLocks/>
          </p:cNvSpPr>
          <p:nvPr/>
        </p:nvSpPr>
        <p:spPr>
          <a:xfrm>
            <a:off x="7020272" y="3861048"/>
            <a:ext cx="792088" cy="72008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05" name="קשת 29"/>
          <p:cNvSpPr>
            <a:spLocks/>
          </p:cNvSpPr>
          <p:nvPr/>
        </p:nvSpPr>
        <p:spPr>
          <a:xfrm>
            <a:off x="5586920" y="3861048"/>
            <a:ext cx="1224000" cy="72008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07" name="אליפסה 69"/>
          <p:cNvSpPr>
            <a:spLocks noChangeAspect="1"/>
          </p:cNvSpPr>
          <p:nvPr/>
        </p:nvSpPr>
        <p:spPr>
          <a:xfrm>
            <a:off x="4514080" y="4221032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9" name="אליפסה 69"/>
          <p:cNvSpPr>
            <a:spLocks noChangeAspect="1"/>
          </p:cNvSpPr>
          <p:nvPr/>
        </p:nvSpPr>
        <p:spPr>
          <a:xfrm>
            <a:off x="4269200" y="422113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3" name="אליפסה 69"/>
          <p:cNvSpPr>
            <a:spLocks noChangeAspect="1"/>
          </p:cNvSpPr>
          <p:nvPr/>
        </p:nvSpPr>
        <p:spPr>
          <a:xfrm>
            <a:off x="4013976" y="4221135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635896" y="4005064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9" name="קשת 29"/>
          <p:cNvSpPr>
            <a:spLocks/>
          </p:cNvSpPr>
          <p:nvPr/>
        </p:nvSpPr>
        <p:spPr>
          <a:xfrm rot="10800000">
            <a:off x="5346304" y="5265246"/>
            <a:ext cx="756000" cy="39600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26" name="אליפסה 86"/>
          <p:cNvSpPr>
            <a:spLocks noChangeAspect="1"/>
          </p:cNvSpPr>
          <p:nvPr/>
        </p:nvSpPr>
        <p:spPr>
          <a:xfrm>
            <a:off x="6242752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7" name="אליפסה 87"/>
          <p:cNvSpPr>
            <a:spLocks noChangeAspect="1"/>
          </p:cNvSpPr>
          <p:nvPr/>
        </p:nvSpPr>
        <p:spPr>
          <a:xfrm>
            <a:off x="6728800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8" name="אליפסה 88"/>
          <p:cNvSpPr>
            <a:spLocks noChangeAspect="1"/>
          </p:cNvSpPr>
          <p:nvPr/>
        </p:nvSpPr>
        <p:spPr>
          <a:xfrm>
            <a:off x="7682800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9" name="אליפסה 90"/>
          <p:cNvSpPr>
            <a:spLocks noChangeAspect="1"/>
          </p:cNvSpPr>
          <p:nvPr/>
        </p:nvSpPr>
        <p:spPr>
          <a:xfrm>
            <a:off x="7448800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0" name="אליפסה 91"/>
          <p:cNvSpPr>
            <a:spLocks noChangeAspect="1"/>
          </p:cNvSpPr>
          <p:nvPr/>
        </p:nvSpPr>
        <p:spPr>
          <a:xfrm>
            <a:off x="6494800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1" name="אליפסה 92"/>
          <p:cNvSpPr>
            <a:spLocks noChangeAspect="1"/>
          </p:cNvSpPr>
          <p:nvPr/>
        </p:nvSpPr>
        <p:spPr>
          <a:xfrm>
            <a:off x="3560448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2" name="אליפסה 94"/>
          <p:cNvSpPr>
            <a:spLocks noChangeAspect="1"/>
          </p:cNvSpPr>
          <p:nvPr/>
        </p:nvSpPr>
        <p:spPr>
          <a:xfrm>
            <a:off x="7934800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3" name="אליפסה 95"/>
          <p:cNvSpPr>
            <a:spLocks noChangeAspect="1"/>
          </p:cNvSpPr>
          <p:nvPr/>
        </p:nvSpPr>
        <p:spPr>
          <a:xfrm>
            <a:off x="4046448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4" name="אליפסה 96"/>
          <p:cNvSpPr>
            <a:spLocks noChangeAspect="1"/>
          </p:cNvSpPr>
          <p:nvPr/>
        </p:nvSpPr>
        <p:spPr>
          <a:xfrm>
            <a:off x="6008752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5" name="אליפסה 97"/>
          <p:cNvSpPr>
            <a:spLocks noChangeAspect="1"/>
          </p:cNvSpPr>
          <p:nvPr/>
        </p:nvSpPr>
        <p:spPr>
          <a:xfrm>
            <a:off x="5756752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6" name="אליפסה 98"/>
          <p:cNvSpPr>
            <a:spLocks noChangeAspect="1"/>
          </p:cNvSpPr>
          <p:nvPr/>
        </p:nvSpPr>
        <p:spPr>
          <a:xfrm>
            <a:off x="3808632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7" name="אליפסה 99"/>
          <p:cNvSpPr>
            <a:spLocks noChangeAspect="1"/>
          </p:cNvSpPr>
          <p:nvPr/>
        </p:nvSpPr>
        <p:spPr>
          <a:xfrm>
            <a:off x="5270448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8" name="אליפסה 100"/>
          <p:cNvSpPr>
            <a:spLocks noChangeAspect="1"/>
          </p:cNvSpPr>
          <p:nvPr/>
        </p:nvSpPr>
        <p:spPr>
          <a:xfrm>
            <a:off x="4298448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9" name="אליפסה 101"/>
          <p:cNvSpPr>
            <a:spLocks noChangeAspect="1"/>
          </p:cNvSpPr>
          <p:nvPr/>
        </p:nvSpPr>
        <p:spPr>
          <a:xfrm>
            <a:off x="5504752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0" name="אליפסה 102"/>
          <p:cNvSpPr>
            <a:spLocks noChangeAspect="1"/>
          </p:cNvSpPr>
          <p:nvPr/>
        </p:nvSpPr>
        <p:spPr>
          <a:xfrm>
            <a:off x="4532448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1" name="אליפסה 103"/>
          <p:cNvSpPr>
            <a:spLocks noChangeAspect="1"/>
          </p:cNvSpPr>
          <p:nvPr/>
        </p:nvSpPr>
        <p:spPr>
          <a:xfrm>
            <a:off x="5018448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2" name="אליפסה 104"/>
          <p:cNvSpPr>
            <a:spLocks noChangeAspect="1"/>
          </p:cNvSpPr>
          <p:nvPr/>
        </p:nvSpPr>
        <p:spPr>
          <a:xfrm>
            <a:off x="4766448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3" name="אליפסה 106"/>
          <p:cNvSpPr>
            <a:spLocks noChangeAspect="1"/>
          </p:cNvSpPr>
          <p:nvPr/>
        </p:nvSpPr>
        <p:spPr>
          <a:xfrm>
            <a:off x="7214800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4" name="אליפסה 108"/>
          <p:cNvSpPr>
            <a:spLocks noChangeAspect="1"/>
          </p:cNvSpPr>
          <p:nvPr/>
        </p:nvSpPr>
        <p:spPr>
          <a:xfrm>
            <a:off x="6980800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5" name="אליפסה 118"/>
          <p:cNvSpPr>
            <a:spLocks noChangeAspect="1"/>
          </p:cNvSpPr>
          <p:nvPr/>
        </p:nvSpPr>
        <p:spPr>
          <a:xfrm>
            <a:off x="3311976" y="5238199"/>
            <a:ext cx="237600" cy="237600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46" name="קשת 29"/>
          <p:cNvSpPr>
            <a:spLocks/>
          </p:cNvSpPr>
          <p:nvPr/>
        </p:nvSpPr>
        <p:spPr>
          <a:xfrm rot="10800000">
            <a:off x="3419872" y="5229199"/>
            <a:ext cx="1440160" cy="504056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47" name="קשת 29"/>
          <p:cNvSpPr>
            <a:spLocks/>
          </p:cNvSpPr>
          <p:nvPr/>
        </p:nvSpPr>
        <p:spPr>
          <a:xfrm rot="10800000">
            <a:off x="6300192" y="5229199"/>
            <a:ext cx="1008112" cy="504056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2951976" y="5013175"/>
            <a:ext cx="5760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0" name="Straight Arrow Connector 74"/>
          <p:cNvCxnSpPr/>
          <p:nvPr/>
        </p:nvCxnSpPr>
        <p:spPr>
          <a:xfrm flipH="1">
            <a:off x="6732240" y="4869160"/>
            <a:ext cx="1368152" cy="0"/>
          </a:xfrm>
          <a:prstGeom prst="straightConnector1">
            <a:avLst/>
          </a:prstGeom>
          <a:ln w="44450">
            <a:solidFill>
              <a:srgbClr val="C050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3959976" y="4391976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275856" y="4896007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j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956376" y="4365104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n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84368" y="4941167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m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95736" y="3861048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R1: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95736" y="5013176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R2: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Total Time Complexity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6" name="מלבן 65"/>
          <p:cNvSpPr/>
          <p:nvPr/>
        </p:nvSpPr>
        <p:spPr>
          <a:xfrm>
            <a:off x="611560" y="162880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71600" y="1484784"/>
            <a:ext cx="7056784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Computing the pattern match inside all base pairs is done in O(n</a:t>
            </a:r>
            <a:r>
              <a:rPr lang="en-US" sz="2400" baseline="30000" dirty="0" smtClean="0">
                <a:latin typeface="Calibri" pitchFamily="34" charset="0"/>
              </a:rPr>
              <a:t>4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Computing the pattern match extensions to the right and to the left is done in O(n</a:t>
            </a:r>
            <a:r>
              <a:rPr lang="en-US" sz="2400" baseline="30000" dirty="0" smtClean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l" rtl="0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total time complexity is O(n</a:t>
            </a:r>
            <a:r>
              <a:rPr lang="en-US" sz="2400" baseline="30000" dirty="0" smtClean="0">
                <a:latin typeface="Calibri" pitchFamily="34" charset="0"/>
              </a:rPr>
              <a:t>4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he-IL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en-US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492896"/>
            <a:ext cx="2880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+</a:t>
            </a:r>
            <a:endParaRPr lang="he-IL" sz="28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5896" y="3625860"/>
            <a:ext cx="12961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=</a:t>
            </a:r>
            <a:endParaRPr lang="he-IL" sz="28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An O(n</a:t>
            </a:r>
            <a:r>
              <a:rPr lang="en-US" sz="3600" b="1" baseline="40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logn)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Algorithm 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00" y="2660719"/>
            <a:ext cx="759641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root base pair is marked light, and continue recursively:</a:t>
            </a:r>
          </a:p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Select the maximal child base pair and mark it as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heavy,</a:t>
            </a:r>
          </a:p>
          <a:p>
            <a:pPr algn="l" rtl="0"/>
            <a:r>
              <a:rPr lang="en-US" sz="2400" dirty="0" smtClean="0">
                <a:latin typeface="Calibri" pitchFamily="34" charset="0"/>
                <a:cs typeface="Calibri" pitchFamily="34" charset="0"/>
              </a:rPr>
              <a:t>mark the rest of the children as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light</a:t>
            </a:r>
            <a:endParaRPr lang="he-I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קשת 71"/>
          <p:cNvSpPr>
            <a:spLocks noChangeAspect="1"/>
          </p:cNvSpPr>
          <p:nvPr/>
        </p:nvSpPr>
        <p:spPr>
          <a:xfrm>
            <a:off x="1000193" y="4393907"/>
            <a:ext cx="6956184" cy="1699389"/>
          </a:xfrm>
          <a:prstGeom prst="arc">
            <a:avLst>
              <a:gd name="adj1" fmla="val 10753595"/>
              <a:gd name="adj2" fmla="val 58047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/>
          </a:p>
        </p:txBody>
      </p:sp>
      <p:sp>
        <p:nvSpPr>
          <p:cNvPr id="73" name="קשת 72"/>
          <p:cNvSpPr>
            <a:spLocks noChangeAspect="1"/>
          </p:cNvSpPr>
          <p:nvPr/>
        </p:nvSpPr>
        <p:spPr>
          <a:xfrm>
            <a:off x="4629395" y="4693781"/>
            <a:ext cx="2678698" cy="1183491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/>
          </a:p>
        </p:txBody>
      </p:sp>
      <p:sp>
        <p:nvSpPr>
          <p:cNvPr id="74" name="קשת 73"/>
          <p:cNvSpPr>
            <a:spLocks noChangeAspect="1"/>
          </p:cNvSpPr>
          <p:nvPr/>
        </p:nvSpPr>
        <p:spPr>
          <a:xfrm>
            <a:off x="1345832" y="4782751"/>
            <a:ext cx="2073829" cy="1022513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/>
          </a:p>
        </p:txBody>
      </p:sp>
      <p:sp>
        <p:nvSpPr>
          <p:cNvPr id="75" name="קשת 74"/>
          <p:cNvSpPr>
            <a:spLocks noChangeAspect="1"/>
          </p:cNvSpPr>
          <p:nvPr/>
        </p:nvSpPr>
        <p:spPr>
          <a:xfrm>
            <a:off x="3666314" y="5070782"/>
            <a:ext cx="617443" cy="4464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/>
          </a:p>
        </p:txBody>
      </p:sp>
      <p:sp>
        <p:nvSpPr>
          <p:cNvPr id="76" name="קשת 75"/>
          <p:cNvSpPr>
            <a:spLocks noChangeAspect="1"/>
          </p:cNvSpPr>
          <p:nvPr/>
        </p:nvSpPr>
        <p:spPr>
          <a:xfrm>
            <a:off x="1605060" y="4933341"/>
            <a:ext cx="1468962" cy="727907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/>
          </a:p>
        </p:txBody>
      </p:sp>
      <p:sp>
        <p:nvSpPr>
          <p:cNvPr id="77" name="קשת 76"/>
          <p:cNvSpPr>
            <a:spLocks noChangeAspect="1"/>
          </p:cNvSpPr>
          <p:nvPr/>
        </p:nvSpPr>
        <p:spPr>
          <a:xfrm>
            <a:off x="5493491" y="4949809"/>
            <a:ext cx="1526781" cy="814283"/>
          </a:xfrm>
          <a:prstGeom prst="arc">
            <a:avLst>
              <a:gd name="adj1" fmla="val 11008505"/>
              <a:gd name="adj2" fmla="val 21444663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/>
          </a:p>
        </p:txBody>
      </p:sp>
      <p:sp>
        <p:nvSpPr>
          <p:cNvPr id="78" name="קשת 77"/>
          <p:cNvSpPr>
            <a:spLocks noChangeAspect="1"/>
          </p:cNvSpPr>
          <p:nvPr/>
        </p:nvSpPr>
        <p:spPr>
          <a:xfrm>
            <a:off x="5847772" y="5070782"/>
            <a:ext cx="855454" cy="4464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/>
          </a:p>
        </p:txBody>
      </p:sp>
      <p:sp>
        <p:nvSpPr>
          <p:cNvPr id="79" name="קשת 78"/>
          <p:cNvSpPr>
            <a:spLocks noChangeAspect="1"/>
          </p:cNvSpPr>
          <p:nvPr/>
        </p:nvSpPr>
        <p:spPr>
          <a:xfrm>
            <a:off x="1864288" y="5070782"/>
            <a:ext cx="665354" cy="446450"/>
          </a:xfrm>
          <a:prstGeom prst="arc">
            <a:avLst>
              <a:gd name="adj1" fmla="val 10702652"/>
              <a:gd name="adj2" fmla="val 88054"/>
            </a:avLst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/>
          </a:p>
        </p:txBody>
      </p:sp>
      <p:sp>
        <p:nvSpPr>
          <p:cNvPr id="80" name="קשת 79"/>
          <p:cNvSpPr>
            <a:spLocks noChangeAspect="1"/>
          </p:cNvSpPr>
          <p:nvPr/>
        </p:nvSpPr>
        <p:spPr>
          <a:xfrm>
            <a:off x="4860032" y="5070782"/>
            <a:ext cx="380202" cy="446450"/>
          </a:xfrm>
          <a:prstGeom prst="arc">
            <a:avLst>
              <a:gd name="adj1" fmla="val 10702652"/>
              <a:gd name="adj2" fmla="val 71458"/>
            </a:avLst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/>
          </a:p>
        </p:txBody>
      </p:sp>
      <p:sp>
        <p:nvSpPr>
          <p:cNvPr id="81" name="אליפסה 80"/>
          <p:cNvSpPr>
            <a:spLocks noChangeAspect="1"/>
          </p:cNvSpPr>
          <p:nvPr/>
        </p:nvSpPr>
        <p:spPr>
          <a:xfrm>
            <a:off x="4770000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2" name="אליפסה 81"/>
          <p:cNvSpPr>
            <a:spLocks noChangeAspect="1"/>
          </p:cNvSpPr>
          <p:nvPr/>
        </p:nvSpPr>
        <p:spPr>
          <a:xfrm>
            <a:off x="7776000" y="5305113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82"/>
          <p:cNvSpPr>
            <a:spLocks noChangeAspect="1"/>
          </p:cNvSpPr>
          <p:nvPr/>
        </p:nvSpPr>
        <p:spPr>
          <a:xfrm>
            <a:off x="7182000" y="5305113"/>
            <a:ext cx="284256" cy="298528"/>
          </a:xfrm>
          <a:prstGeom prst="ellipse">
            <a:avLst/>
          </a:prstGeom>
          <a:noFill/>
          <a:ln w="28575" cmpd="sng"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4" name="אליפסה 83"/>
          <p:cNvSpPr>
            <a:spLocks noChangeAspect="1"/>
          </p:cNvSpPr>
          <p:nvPr/>
        </p:nvSpPr>
        <p:spPr>
          <a:xfrm>
            <a:off x="7480912" y="5305113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5" name="אליפסה 84"/>
          <p:cNvSpPr>
            <a:spLocks noChangeAspect="1"/>
          </p:cNvSpPr>
          <p:nvPr/>
        </p:nvSpPr>
        <p:spPr>
          <a:xfrm>
            <a:off x="6894000" y="5305113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6" name="אליפסה 85"/>
          <p:cNvSpPr>
            <a:spLocks noChangeAspect="1"/>
          </p:cNvSpPr>
          <p:nvPr/>
        </p:nvSpPr>
        <p:spPr>
          <a:xfrm>
            <a:off x="6300000" y="5305113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7" name="אליפסה 86"/>
          <p:cNvSpPr>
            <a:spLocks noChangeAspect="1"/>
          </p:cNvSpPr>
          <p:nvPr/>
        </p:nvSpPr>
        <p:spPr>
          <a:xfrm>
            <a:off x="6591789" y="5305113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אליפסה 87"/>
          <p:cNvSpPr>
            <a:spLocks noChangeAspect="1"/>
          </p:cNvSpPr>
          <p:nvPr/>
        </p:nvSpPr>
        <p:spPr>
          <a:xfrm>
            <a:off x="5076000" y="5305113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9" name="אליפסה 88"/>
          <p:cNvSpPr>
            <a:spLocks noChangeAspect="1"/>
          </p:cNvSpPr>
          <p:nvPr/>
        </p:nvSpPr>
        <p:spPr>
          <a:xfrm>
            <a:off x="5382054" y="5305113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0" name="אליפסה 89"/>
          <p:cNvSpPr>
            <a:spLocks noChangeAspect="1"/>
          </p:cNvSpPr>
          <p:nvPr/>
        </p:nvSpPr>
        <p:spPr>
          <a:xfrm>
            <a:off x="5688000" y="5305113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1" name="אליפסה 90"/>
          <p:cNvSpPr>
            <a:spLocks noChangeAspect="1"/>
          </p:cNvSpPr>
          <p:nvPr/>
        </p:nvSpPr>
        <p:spPr>
          <a:xfrm>
            <a:off x="5986921" y="5305113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2" name="אליפסה 91"/>
          <p:cNvSpPr>
            <a:spLocks noChangeAspect="1"/>
          </p:cNvSpPr>
          <p:nvPr/>
        </p:nvSpPr>
        <p:spPr>
          <a:xfrm>
            <a:off x="44563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92"/>
          <p:cNvSpPr>
            <a:spLocks noChangeAspect="1"/>
          </p:cNvSpPr>
          <p:nvPr/>
        </p:nvSpPr>
        <p:spPr>
          <a:xfrm>
            <a:off x="11731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אליפסה 93"/>
          <p:cNvSpPr>
            <a:spLocks noChangeAspect="1"/>
          </p:cNvSpPr>
          <p:nvPr/>
        </p:nvSpPr>
        <p:spPr>
          <a:xfrm>
            <a:off x="41539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אליפסה 94"/>
          <p:cNvSpPr>
            <a:spLocks noChangeAspect="1"/>
          </p:cNvSpPr>
          <p:nvPr/>
        </p:nvSpPr>
        <p:spPr>
          <a:xfrm>
            <a:off x="35491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6" name="אליפסה 95"/>
          <p:cNvSpPr>
            <a:spLocks noChangeAspect="1"/>
          </p:cNvSpPr>
          <p:nvPr/>
        </p:nvSpPr>
        <p:spPr>
          <a:xfrm>
            <a:off x="38515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7" name="אליפסה 96"/>
          <p:cNvSpPr>
            <a:spLocks noChangeAspect="1"/>
          </p:cNvSpPr>
          <p:nvPr/>
        </p:nvSpPr>
        <p:spPr>
          <a:xfrm>
            <a:off x="32467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8" name="אליפסה 97"/>
          <p:cNvSpPr>
            <a:spLocks noChangeAspect="1"/>
          </p:cNvSpPr>
          <p:nvPr/>
        </p:nvSpPr>
        <p:spPr>
          <a:xfrm>
            <a:off x="26419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9" name="אליפסה 98"/>
          <p:cNvSpPr>
            <a:spLocks noChangeAspect="1"/>
          </p:cNvSpPr>
          <p:nvPr/>
        </p:nvSpPr>
        <p:spPr>
          <a:xfrm>
            <a:off x="29443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0" name="אליפסה 99"/>
          <p:cNvSpPr>
            <a:spLocks noChangeAspect="1"/>
          </p:cNvSpPr>
          <p:nvPr/>
        </p:nvSpPr>
        <p:spPr>
          <a:xfrm>
            <a:off x="14755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1" name="אליפסה 100"/>
          <p:cNvSpPr>
            <a:spLocks noChangeAspect="1"/>
          </p:cNvSpPr>
          <p:nvPr/>
        </p:nvSpPr>
        <p:spPr>
          <a:xfrm>
            <a:off x="1752851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2" name="אליפסה 101"/>
          <p:cNvSpPr>
            <a:spLocks noChangeAspect="1"/>
          </p:cNvSpPr>
          <p:nvPr/>
        </p:nvSpPr>
        <p:spPr>
          <a:xfrm>
            <a:off x="2037107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3" name="אליפסה 102"/>
          <p:cNvSpPr>
            <a:spLocks noChangeAspect="1"/>
          </p:cNvSpPr>
          <p:nvPr/>
        </p:nvSpPr>
        <p:spPr>
          <a:xfrm>
            <a:off x="23395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4" name="אליפסה 103"/>
          <p:cNvSpPr>
            <a:spLocks noChangeAspect="1"/>
          </p:cNvSpPr>
          <p:nvPr/>
        </p:nvSpPr>
        <p:spPr>
          <a:xfrm>
            <a:off x="870784" y="5303564"/>
            <a:ext cx="284256" cy="29852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0000" y="1692000"/>
            <a:ext cx="77404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We use Klein’s Tree Edit Distance (‘98) ideas: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we decompose the largest RNA into heavy paths: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95C7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קשת 86"/>
          <p:cNvSpPr>
            <a:spLocks noChangeAspect="1"/>
          </p:cNvSpPr>
          <p:nvPr/>
        </p:nvSpPr>
        <p:spPr>
          <a:xfrm>
            <a:off x="4788024" y="2603307"/>
            <a:ext cx="1298712" cy="799599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683568" y="1412776"/>
            <a:ext cx="74888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For each base pair we define its </a:t>
            </a:r>
            <a:r>
              <a:rPr lang="en-US" sz="2400" b="1" dirty="0" smtClean="0">
                <a:latin typeface="Calibri" pitchFamily="34" charset="0"/>
              </a:rPr>
              <a:t>special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substrings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Special Substrings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72" name="אליפסה 71"/>
          <p:cNvSpPr>
            <a:spLocks noChangeAspect="1"/>
          </p:cNvSpPr>
          <p:nvPr/>
        </p:nvSpPr>
        <p:spPr>
          <a:xfrm>
            <a:off x="4175768" y="2962912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3" name="אליפסה 72"/>
          <p:cNvSpPr>
            <a:spLocks noChangeAspect="1"/>
          </p:cNvSpPr>
          <p:nvPr/>
        </p:nvSpPr>
        <p:spPr>
          <a:xfrm>
            <a:off x="6711384" y="2964203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אליפסה 73"/>
          <p:cNvSpPr>
            <a:spLocks noChangeAspect="1"/>
          </p:cNvSpPr>
          <p:nvPr/>
        </p:nvSpPr>
        <p:spPr>
          <a:xfrm>
            <a:off x="6207328" y="2964203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5" name="אליפסה 74"/>
          <p:cNvSpPr>
            <a:spLocks noChangeAspect="1"/>
          </p:cNvSpPr>
          <p:nvPr/>
        </p:nvSpPr>
        <p:spPr>
          <a:xfrm>
            <a:off x="6444208" y="2964203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אליפסה 75"/>
          <p:cNvSpPr>
            <a:spLocks noChangeAspect="1"/>
          </p:cNvSpPr>
          <p:nvPr/>
        </p:nvSpPr>
        <p:spPr>
          <a:xfrm>
            <a:off x="5957952" y="2964203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7" name="אליפסה 76"/>
          <p:cNvSpPr>
            <a:spLocks noChangeAspect="1"/>
          </p:cNvSpPr>
          <p:nvPr/>
        </p:nvSpPr>
        <p:spPr>
          <a:xfrm>
            <a:off x="5436096" y="2964203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77"/>
          <p:cNvSpPr>
            <a:spLocks noChangeAspect="1"/>
          </p:cNvSpPr>
          <p:nvPr/>
        </p:nvSpPr>
        <p:spPr>
          <a:xfrm>
            <a:off x="5690552" y="2964203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9" name="אליפסה 78"/>
          <p:cNvSpPr>
            <a:spLocks noChangeAspect="1"/>
          </p:cNvSpPr>
          <p:nvPr/>
        </p:nvSpPr>
        <p:spPr>
          <a:xfrm>
            <a:off x="4427984" y="2964203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אליפסה 79"/>
          <p:cNvSpPr>
            <a:spLocks noChangeAspect="1"/>
          </p:cNvSpPr>
          <p:nvPr/>
        </p:nvSpPr>
        <p:spPr>
          <a:xfrm>
            <a:off x="4682552" y="2964203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1" name="קשת 80"/>
          <p:cNvSpPr>
            <a:spLocks noChangeAspect="1"/>
          </p:cNvSpPr>
          <p:nvPr/>
        </p:nvSpPr>
        <p:spPr>
          <a:xfrm>
            <a:off x="4067944" y="2454760"/>
            <a:ext cx="2232248" cy="974240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82" name="אליפסה 81"/>
          <p:cNvSpPr>
            <a:spLocks noChangeAspect="1"/>
          </p:cNvSpPr>
          <p:nvPr/>
        </p:nvSpPr>
        <p:spPr>
          <a:xfrm>
            <a:off x="4932040" y="2964203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82"/>
          <p:cNvSpPr>
            <a:spLocks noChangeAspect="1"/>
          </p:cNvSpPr>
          <p:nvPr/>
        </p:nvSpPr>
        <p:spPr>
          <a:xfrm>
            <a:off x="5186552" y="2964203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4" name="אליפסה 83"/>
          <p:cNvSpPr>
            <a:spLocks noChangeAspect="1"/>
          </p:cNvSpPr>
          <p:nvPr/>
        </p:nvSpPr>
        <p:spPr>
          <a:xfrm>
            <a:off x="3923768" y="2962912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5" name="אליפסה 84"/>
          <p:cNvSpPr>
            <a:spLocks noChangeAspect="1"/>
          </p:cNvSpPr>
          <p:nvPr/>
        </p:nvSpPr>
        <p:spPr>
          <a:xfrm>
            <a:off x="3671768" y="2962912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6" name="אליפסה 85"/>
          <p:cNvSpPr>
            <a:spLocks noChangeAspect="1"/>
          </p:cNvSpPr>
          <p:nvPr/>
        </p:nvSpPr>
        <p:spPr>
          <a:xfrm>
            <a:off x="3419872" y="2962968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קשת 87"/>
          <p:cNvSpPr>
            <a:spLocks noChangeAspect="1"/>
          </p:cNvSpPr>
          <p:nvPr/>
        </p:nvSpPr>
        <p:spPr>
          <a:xfrm>
            <a:off x="5083258" y="2708920"/>
            <a:ext cx="712878" cy="475252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89" name="קשת 88"/>
          <p:cNvSpPr>
            <a:spLocks noChangeAspect="1"/>
          </p:cNvSpPr>
          <p:nvPr/>
        </p:nvSpPr>
        <p:spPr>
          <a:xfrm>
            <a:off x="4283968" y="2708920"/>
            <a:ext cx="316835" cy="504056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91" name="קשת 90"/>
          <p:cNvSpPr>
            <a:spLocks noChangeAspect="1"/>
          </p:cNvSpPr>
          <p:nvPr/>
        </p:nvSpPr>
        <p:spPr>
          <a:xfrm>
            <a:off x="3059832" y="2276872"/>
            <a:ext cx="3816424" cy="1296144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92" name="אליפסה 91"/>
          <p:cNvSpPr>
            <a:spLocks noChangeAspect="1"/>
          </p:cNvSpPr>
          <p:nvPr/>
        </p:nvSpPr>
        <p:spPr>
          <a:xfrm>
            <a:off x="3167712" y="2964147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92"/>
          <p:cNvSpPr>
            <a:spLocks noChangeAspect="1"/>
          </p:cNvSpPr>
          <p:nvPr/>
        </p:nvSpPr>
        <p:spPr>
          <a:xfrm>
            <a:off x="2915816" y="2964203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קשת 93"/>
          <p:cNvSpPr>
            <a:spLocks noChangeAspect="1"/>
          </p:cNvSpPr>
          <p:nvPr/>
        </p:nvSpPr>
        <p:spPr>
          <a:xfrm>
            <a:off x="3283058" y="2708920"/>
            <a:ext cx="540060" cy="504056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grpSp>
        <p:nvGrpSpPr>
          <p:cNvPr id="193" name="קבוצה 192"/>
          <p:cNvGrpSpPr/>
          <p:nvPr/>
        </p:nvGrpSpPr>
        <p:grpSpPr>
          <a:xfrm>
            <a:off x="3923768" y="3504936"/>
            <a:ext cx="2520440" cy="250064"/>
            <a:chOff x="4065216" y="3648952"/>
            <a:chExt cx="2520440" cy="250064"/>
          </a:xfrm>
        </p:grpSpPr>
        <p:sp>
          <p:nvSpPr>
            <p:cNvPr id="172" name="אליפסה 171"/>
            <p:cNvSpPr>
              <a:spLocks noChangeAspect="1"/>
            </p:cNvSpPr>
            <p:nvPr/>
          </p:nvSpPr>
          <p:spPr>
            <a:xfrm>
              <a:off x="4317216" y="3648952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3" name="אליפסה 172"/>
            <p:cNvSpPr>
              <a:spLocks noChangeAspect="1"/>
            </p:cNvSpPr>
            <p:nvPr/>
          </p:nvSpPr>
          <p:spPr>
            <a:xfrm>
              <a:off x="6348776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4" name="אליפסה 173"/>
            <p:cNvSpPr>
              <a:spLocks noChangeAspect="1"/>
            </p:cNvSpPr>
            <p:nvPr/>
          </p:nvSpPr>
          <p:spPr>
            <a:xfrm>
              <a:off x="60994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5" name="אליפסה 174"/>
            <p:cNvSpPr>
              <a:spLocks noChangeAspect="1"/>
            </p:cNvSpPr>
            <p:nvPr/>
          </p:nvSpPr>
          <p:spPr>
            <a:xfrm>
              <a:off x="5577544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6" name="אליפסה 175"/>
            <p:cNvSpPr>
              <a:spLocks noChangeAspect="1"/>
            </p:cNvSpPr>
            <p:nvPr/>
          </p:nvSpPr>
          <p:spPr>
            <a:xfrm>
              <a:off x="58320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7" name="אליפסה 176"/>
            <p:cNvSpPr>
              <a:spLocks noChangeAspect="1"/>
            </p:cNvSpPr>
            <p:nvPr/>
          </p:nvSpPr>
          <p:spPr>
            <a:xfrm>
              <a:off x="4569432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8" name="אליפסה 177"/>
            <p:cNvSpPr>
              <a:spLocks noChangeAspect="1"/>
            </p:cNvSpPr>
            <p:nvPr/>
          </p:nvSpPr>
          <p:spPr>
            <a:xfrm>
              <a:off x="48240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9" name="אליפסה 178"/>
            <p:cNvSpPr>
              <a:spLocks noChangeAspect="1"/>
            </p:cNvSpPr>
            <p:nvPr/>
          </p:nvSpPr>
          <p:spPr>
            <a:xfrm>
              <a:off x="5073488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80" name="אליפסה 179"/>
            <p:cNvSpPr>
              <a:spLocks noChangeAspect="1"/>
            </p:cNvSpPr>
            <p:nvPr/>
          </p:nvSpPr>
          <p:spPr>
            <a:xfrm>
              <a:off x="53280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81" name="אליפסה 180"/>
            <p:cNvSpPr>
              <a:spLocks noChangeAspect="1"/>
            </p:cNvSpPr>
            <p:nvPr/>
          </p:nvSpPr>
          <p:spPr>
            <a:xfrm>
              <a:off x="4065216" y="3648952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6300192" y="2298358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bp</a:t>
            </a:r>
            <a:endParaRPr lang="he-IL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3635896" y="2442374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hp</a:t>
            </a:r>
            <a:endParaRPr lang="he-IL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951952" y="3132168"/>
            <a:ext cx="216024" cy="288000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a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3923928" y="3132168"/>
            <a:ext cx="216024" cy="282573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x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6228184" y="3132168"/>
            <a:ext cx="216024" cy="282573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y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6732240" y="3132168"/>
            <a:ext cx="216024" cy="282573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b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grpSp>
        <p:nvGrpSpPr>
          <p:cNvPr id="45" name="קבוצה 195"/>
          <p:cNvGrpSpPr/>
          <p:nvPr/>
        </p:nvGrpSpPr>
        <p:grpSpPr>
          <a:xfrm>
            <a:off x="3167712" y="4475080"/>
            <a:ext cx="3276496" cy="250064"/>
            <a:chOff x="3309160" y="4619096"/>
            <a:chExt cx="3276496" cy="250064"/>
          </a:xfrm>
        </p:grpSpPr>
        <p:sp>
          <p:nvSpPr>
            <p:cNvPr id="46" name="אליפסה 45"/>
            <p:cNvSpPr>
              <a:spLocks noChangeAspect="1"/>
            </p:cNvSpPr>
            <p:nvPr/>
          </p:nvSpPr>
          <p:spPr>
            <a:xfrm>
              <a:off x="4317216" y="4619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7" name="אליפסה 46"/>
            <p:cNvSpPr>
              <a:spLocks noChangeAspect="1"/>
            </p:cNvSpPr>
            <p:nvPr/>
          </p:nvSpPr>
          <p:spPr>
            <a:xfrm>
              <a:off x="6348776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8" name="אליפסה 47"/>
            <p:cNvSpPr>
              <a:spLocks noChangeAspect="1"/>
            </p:cNvSpPr>
            <p:nvPr/>
          </p:nvSpPr>
          <p:spPr>
            <a:xfrm>
              <a:off x="60994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9" name="אליפסה 48"/>
            <p:cNvSpPr>
              <a:spLocks noChangeAspect="1"/>
            </p:cNvSpPr>
            <p:nvPr/>
          </p:nvSpPr>
          <p:spPr>
            <a:xfrm>
              <a:off x="5577544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0" name="אליפסה 49"/>
            <p:cNvSpPr>
              <a:spLocks noChangeAspect="1"/>
            </p:cNvSpPr>
            <p:nvPr/>
          </p:nvSpPr>
          <p:spPr>
            <a:xfrm>
              <a:off x="58320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1" name="אליפסה 50"/>
            <p:cNvSpPr>
              <a:spLocks noChangeAspect="1"/>
            </p:cNvSpPr>
            <p:nvPr/>
          </p:nvSpPr>
          <p:spPr>
            <a:xfrm>
              <a:off x="4569432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2" name="אליפסה 51"/>
            <p:cNvSpPr>
              <a:spLocks noChangeAspect="1"/>
            </p:cNvSpPr>
            <p:nvPr/>
          </p:nvSpPr>
          <p:spPr>
            <a:xfrm>
              <a:off x="48240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3" name="אליפסה 52"/>
            <p:cNvSpPr>
              <a:spLocks noChangeAspect="1"/>
            </p:cNvSpPr>
            <p:nvPr/>
          </p:nvSpPr>
          <p:spPr>
            <a:xfrm>
              <a:off x="5073488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4" name="אליפסה 53"/>
            <p:cNvSpPr>
              <a:spLocks noChangeAspect="1"/>
            </p:cNvSpPr>
            <p:nvPr/>
          </p:nvSpPr>
          <p:spPr>
            <a:xfrm>
              <a:off x="53280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5" name="אליפסה 54"/>
            <p:cNvSpPr>
              <a:spLocks noChangeAspect="1"/>
            </p:cNvSpPr>
            <p:nvPr/>
          </p:nvSpPr>
          <p:spPr>
            <a:xfrm>
              <a:off x="4065216" y="4619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6" name="אליפסה 55"/>
            <p:cNvSpPr>
              <a:spLocks noChangeAspect="1"/>
            </p:cNvSpPr>
            <p:nvPr/>
          </p:nvSpPr>
          <p:spPr>
            <a:xfrm>
              <a:off x="3813216" y="461909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7" name="אליפסה 56"/>
            <p:cNvSpPr>
              <a:spLocks noChangeAspect="1"/>
            </p:cNvSpPr>
            <p:nvPr/>
          </p:nvSpPr>
          <p:spPr>
            <a:xfrm>
              <a:off x="3561320" y="4619152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8" name="אליפסה 57"/>
            <p:cNvSpPr>
              <a:spLocks noChangeAspect="1"/>
            </p:cNvSpPr>
            <p:nvPr/>
          </p:nvSpPr>
          <p:spPr>
            <a:xfrm>
              <a:off x="3309160" y="462033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59" name="קבוצה 194"/>
          <p:cNvGrpSpPr/>
          <p:nvPr/>
        </p:nvGrpSpPr>
        <p:grpSpPr>
          <a:xfrm>
            <a:off x="3419872" y="4153008"/>
            <a:ext cx="3024336" cy="250064"/>
            <a:chOff x="3561320" y="4297024"/>
            <a:chExt cx="3024336" cy="250064"/>
          </a:xfrm>
        </p:grpSpPr>
        <p:sp>
          <p:nvSpPr>
            <p:cNvPr id="60" name="אליפסה 59"/>
            <p:cNvSpPr>
              <a:spLocks noChangeAspect="1"/>
            </p:cNvSpPr>
            <p:nvPr/>
          </p:nvSpPr>
          <p:spPr>
            <a:xfrm>
              <a:off x="4317216" y="4297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1" name="אליפסה 60"/>
            <p:cNvSpPr>
              <a:spLocks noChangeAspect="1"/>
            </p:cNvSpPr>
            <p:nvPr/>
          </p:nvSpPr>
          <p:spPr>
            <a:xfrm>
              <a:off x="6348776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2" name="אליפסה 61"/>
            <p:cNvSpPr>
              <a:spLocks noChangeAspect="1"/>
            </p:cNvSpPr>
            <p:nvPr/>
          </p:nvSpPr>
          <p:spPr>
            <a:xfrm>
              <a:off x="60994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3" name="אליפסה 62"/>
            <p:cNvSpPr>
              <a:spLocks noChangeAspect="1"/>
            </p:cNvSpPr>
            <p:nvPr/>
          </p:nvSpPr>
          <p:spPr>
            <a:xfrm>
              <a:off x="5577544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4" name="אליפסה 63"/>
            <p:cNvSpPr>
              <a:spLocks noChangeAspect="1"/>
            </p:cNvSpPr>
            <p:nvPr/>
          </p:nvSpPr>
          <p:spPr>
            <a:xfrm>
              <a:off x="58320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5" name="אליפסה 64"/>
            <p:cNvSpPr>
              <a:spLocks noChangeAspect="1"/>
            </p:cNvSpPr>
            <p:nvPr/>
          </p:nvSpPr>
          <p:spPr>
            <a:xfrm>
              <a:off x="4569432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6" name="אליפסה 65"/>
            <p:cNvSpPr>
              <a:spLocks noChangeAspect="1"/>
            </p:cNvSpPr>
            <p:nvPr/>
          </p:nvSpPr>
          <p:spPr>
            <a:xfrm>
              <a:off x="48240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7" name="אליפסה 66"/>
            <p:cNvSpPr>
              <a:spLocks noChangeAspect="1"/>
            </p:cNvSpPr>
            <p:nvPr/>
          </p:nvSpPr>
          <p:spPr>
            <a:xfrm>
              <a:off x="5073488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8" name="אליפסה 67"/>
            <p:cNvSpPr>
              <a:spLocks noChangeAspect="1"/>
            </p:cNvSpPr>
            <p:nvPr/>
          </p:nvSpPr>
          <p:spPr>
            <a:xfrm>
              <a:off x="53280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9" name="אליפסה 68"/>
            <p:cNvSpPr>
              <a:spLocks noChangeAspect="1"/>
            </p:cNvSpPr>
            <p:nvPr/>
          </p:nvSpPr>
          <p:spPr>
            <a:xfrm>
              <a:off x="4065216" y="4297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0" name="אליפסה 69"/>
            <p:cNvSpPr>
              <a:spLocks noChangeAspect="1"/>
            </p:cNvSpPr>
            <p:nvPr/>
          </p:nvSpPr>
          <p:spPr>
            <a:xfrm>
              <a:off x="3813216" y="429702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1" name="אליפסה 70"/>
            <p:cNvSpPr>
              <a:spLocks noChangeAspect="1"/>
            </p:cNvSpPr>
            <p:nvPr/>
          </p:nvSpPr>
          <p:spPr>
            <a:xfrm>
              <a:off x="3561320" y="4297080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90" name="קבוצה 193"/>
          <p:cNvGrpSpPr/>
          <p:nvPr/>
        </p:nvGrpSpPr>
        <p:grpSpPr>
          <a:xfrm>
            <a:off x="3671768" y="3827008"/>
            <a:ext cx="2772440" cy="250064"/>
            <a:chOff x="3813216" y="3971024"/>
            <a:chExt cx="2772440" cy="250064"/>
          </a:xfrm>
        </p:grpSpPr>
        <p:sp>
          <p:nvSpPr>
            <p:cNvPr id="95" name="אליפסה 94"/>
            <p:cNvSpPr>
              <a:spLocks noChangeAspect="1"/>
            </p:cNvSpPr>
            <p:nvPr/>
          </p:nvSpPr>
          <p:spPr>
            <a:xfrm>
              <a:off x="4317216" y="3971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6" name="אליפסה 95"/>
            <p:cNvSpPr>
              <a:spLocks noChangeAspect="1"/>
            </p:cNvSpPr>
            <p:nvPr/>
          </p:nvSpPr>
          <p:spPr>
            <a:xfrm>
              <a:off x="6348776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7" name="אליפסה 96"/>
            <p:cNvSpPr>
              <a:spLocks noChangeAspect="1"/>
            </p:cNvSpPr>
            <p:nvPr/>
          </p:nvSpPr>
          <p:spPr>
            <a:xfrm>
              <a:off x="60994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8" name="אליפסה 97"/>
            <p:cNvSpPr>
              <a:spLocks noChangeAspect="1"/>
            </p:cNvSpPr>
            <p:nvPr/>
          </p:nvSpPr>
          <p:spPr>
            <a:xfrm>
              <a:off x="5577544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9" name="אליפסה 98"/>
            <p:cNvSpPr>
              <a:spLocks noChangeAspect="1"/>
            </p:cNvSpPr>
            <p:nvPr/>
          </p:nvSpPr>
          <p:spPr>
            <a:xfrm>
              <a:off x="58320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0" name="אליפסה 99"/>
            <p:cNvSpPr>
              <a:spLocks noChangeAspect="1"/>
            </p:cNvSpPr>
            <p:nvPr/>
          </p:nvSpPr>
          <p:spPr>
            <a:xfrm>
              <a:off x="4569432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1" name="אליפסה 100"/>
            <p:cNvSpPr>
              <a:spLocks noChangeAspect="1"/>
            </p:cNvSpPr>
            <p:nvPr/>
          </p:nvSpPr>
          <p:spPr>
            <a:xfrm>
              <a:off x="48240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2" name="אליפסה 101"/>
            <p:cNvSpPr>
              <a:spLocks noChangeAspect="1"/>
            </p:cNvSpPr>
            <p:nvPr/>
          </p:nvSpPr>
          <p:spPr>
            <a:xfrm>
              <a:off x="5073488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3" name="אליפסה 102"/>
            <p:cNvSpPr>
              <a:spLocks noChangeAspect="1"/>
            </p:cNvSpPr>
            <p:nvPr/>
          </p:nvSpPr>
          <p:spPr>
            <a:xfrm>
              <a:off x="53280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4" name="אליפסה 103"/>
            <p:cNvSpPr>
              <a:spLocks noChangeAspect="1"/>
            </p:cNvSpPr>
            <p:nvPr/>
          </p:nvSpPr>
          <p:spPr>
            <a:xfrm>
              <a:off x="4065216" y="3971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5" name="אליפסה 104"/>
            <p:cNvSpPr>
              <a:spLocks noChangeAspect="1"/>
            </p:cNvSpPr>
            <p:nvPr/>
          </p:nvSpPr>
          <p:spPr>
            <a:xfrm>
              <a:off x="3813216" y="397102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06" name="קבוצה 196"/>
          <p:cNvGrpSpPr/>
          <p:nvPr/>
        </p:nvGrpSpPr>
        <p:grpSpPr>
          <a:xfrm>
            <a:off x="2915816" y="4797152"/>
            <a:ext cx="3528392" cy="253992"/>
            <a:chOff x="3057264" y="4941168"/>
            <a:chExt cx="3528392" cy="253992"/>
          </a:xfrm>
        </p:grpSpPr>
        <p:sp>
          <p:nvSpPr>
            <p:cNvPr id="107" name="אליפסה 106"/>
            <p:cNvSpPr>
              <a:spLocks noChangeAspect="1"/>
            </p:cNvSpPr>
            <p:nvPr/>
          </p:nvSpPr>
          <p:spPr>
            <a:xfrm>
              <a:off x="4317216" y="4945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8" name="אליפסה 107"/>
            <p:cNvSpPr>
              <a:spLocks noChangeAspect="1"/>
            </p:cNvSpPr>
            <p:nvPr/>
          </p:nvSpPr>
          <p:spPr>
            <a:xfrm>
              <a:off x="6348776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9" name="אליפסה 108"/>
            <p:cNvSpPr>
              <a:spLocks noChangeAspect="1"/>
            </p:cNvSpPr>
            <p:nvPr/>
          </p:nvSpPr>
          <p:spPr>
            <a:xfrm>
              <a:off x="60994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0" name="אליפסה 109"/>
            <p:cNvSpPr>
              <a:spLocks noChangeAspect="1"/>
            </p:cNvSpPr>
            <p:nvPr/>
          </p:nvSpPr>
          <p:spPr>
            <a:xfrm>
              <a:off x="5577544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1" name="אליפסה 110"/>
            <p:cNvSpPr>
              <a:spLocks noChangeAspect="1"/>
            </p:cNvSpPr>
            <p:nvPr/>
          </p:nvSpPr>
          <p:spPr>
            <a:xfrm>
              <a:off x="58320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2" name="אליפסה 111"/>
            <p:cNvSpPr>
              <a:spLocks noChangeAspect="1"/>
            </p:cNvSpPr>
            <p:nvPr/>
          </p:nvSpPr>
          <p:spPr>
            <a:xfrm>
              <a:off x="4569432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3" name="אליפסה 112"/>
            <p:cNvSpPr>
              <a:spLocks noChangeAspect="1"/>
            </p:cNvSpPr>
            <p:nvPr/>
          </p:nvSpPr>
          <p:spPr>
            <a:xfrm>
              <a:off x="48240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4" name="אליפסה 113"/>
            <p:cNvSpPr>
              <a:spLocks noChangeAspect="1"/>
            </p:cNvSpPr>
            <p:nvPr/>
          </p:nvSpPr>
          <p:spPr>
            <a:xfrm>
              <a:off x="5073488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5" name="אליפסה 114"/>
            <p:cNvSpPr>
              <a:spLocks noChangeAspect="1"/>
            </p:cNvSpPr>
            <p:nvPr/>
          </p:nvSpPr>
          <p:spPr>
            <a:xfrm>
              <a:off x="53280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6" name="אליפסה 115"/>
            <p:cNvSpPr>
              <a:spLocks noChangeAspect="1"/>
            </p:cNvSpPr>
            <p:nvPr/>
          </p:nvSpPr>
          <p:spPr>
            <a:xfrm>
              <a:off x="4065216" y="4945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7" name="אליפסה 116"/>
            <p:cNvSpPr>
              <a:spLocks noChangeAspect="1"/>
            </p:cNvSpPr>
            <p:nvPr/>
          </p:nvSpPr>
          <p:spPr>
            <a:xfrm>
              <a:off x="3813216" y="494509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8" name="אליפסה 117"/>
            <p:cNvSpPr>
              <a:spLocks noChangeAspect="1"/>
            </p:cNvSpPr>
            <p:nvPr/>
          </p:nvSpPr>
          <p:spPr>
            <a:xfrm>
              <a:off x="3561320" y="4945152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9" name="אליפסה 118"/>
            <p:cNvSpPr>
              <a:spLocks noChangeAspect="1"/>
            </p:cNvSpPr>
            <p:nvPr/>
          </p:nvSpPr>
          <p:spPr>
            <a:xfrm>
              <a:off x="3309160" y="494633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0" name="אליפסה 193"/>
            <p:cNvSpPr>
              <a:spLocks noChangeAspect="1"/>
            </p:cNvSpPr>
            <p:nvPr/>
          </p:nvSpPr>
          <p:spPr>
            <a:xfrm>
              <a:off x="3057264" y="4941168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21" name="קבוצה 198"/>
          <p:cNvGrpSpPr/>
          <p:nvPr/>
        </p:nvGrpSpPr>
        <p:grpSpPr>
          <a:xfrm>
            <a:off x="2915816" y="5411184"/>
            <a:ext cx="4035016" cy="250064"/>
            <a:chOff x="3057264" y="5555200"/>
            <a:chExt cx="4035016" cy="250064"/>
          </a:xfrm>
        </p:grpSpPr>
        <p:sp>
          <p:nvSpPr>
            <p:cNvPr id="122" name="אליפסה 121"/>
            <p:cNvSpPr>
              <a:spLocks noChangeAspect="1"/>
            </p:cNvSpPr>
            <p:nvPr/>
          </p:nvSpPr>
          <p:spPr>
            <a:xfrm>
              <a:off x="4317216" y="5555200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3" name="אליפסה 122"/>
            <p:cNvSpPr>
              <a:spLocks noChangeAspect="1"/>
            </p:cNvSpPr>
            <p:nvPr/>
          </p:nvSpPr>
          <p:spPr>
            <a:xfrm>
              <a:off x="6348776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4" name="אליפסה 123"/>
            <p:cNvSpPr>
              <a:spLocks noChangeAspect="1"/>
            </p:cNvSpPr>
            <p:nvPr/>
          </p:nvSpPr>
          <p:spPr>
            <a:xfrm>
              <a:off x="60994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5" name="אליפסה 124"/>
            <p:cNvSpPr>
              <a:spLocks noChangeAspect="1"/>
            </p:cNvSpPr>
            <p:nvPr/>
          </p:nvSpPr>
          <p:spPr>
            <a:xfrm>
              <a:off x="5577544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6" name="אליפסה 125"/>
            <p:cNvSpPr>
              <a:spLocks noChangeAspect="1"/>
            </p:cNvSpPr>
            <p:nvPr/>
          </p:nvSpPr>
          <p:spPr>
            <a:xfrm>
              <a:off x="58320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7" name="אליפסה 126"/>
            <p:cNvSpPr>
              <a:spLocks noChangeAspect="1"/>
            </p:cNvSpPr>
            <p:nvPr/>
          </p:nvSpPr>
          <p:spPr>
            <a:xfrm>
              <a:off x="4569432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8" name="אליפסה 127"/>
            <p:cNvSpPr>
              <a:spLocks noChangeAspect="1"/>
            </p:cNvSpPr>
            <p:nvPr/>
          </p:nvSpPr>
          <p:spPr>
            <a:xfrm>
              <a:off x="48240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9" name="אליפסה 128"/>
            <p:cNvSpPr>
              <a:spLocks noChangeAspect="1"/>
            </p:cNvSpPr>
            <p:nvPr/>
          </p:nvSpPr>
          <p:spPr>
            <a:xfrm>
              <a:off x="5073488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0" name="אליפסה 129"/>
            <p:cNvSpPr>
              <a:spLocks noChangeAspect="1"/>
            </p:cNvSpPr>
            <p:nvPr/>
          </p:nvSpPr>
          <p:spPr>
            <a:xfrm>
              <a:off x="53280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1" name="אליפסה 130"/>
            <p:cNvSpPr>
              <a:spLocks noChangeAspect="1"/>
            </p:cNvSpPr>
            <p:nvPr/>
          </p:nvSpPr>
          <p:spPr>
            <a:xfrm>
              <a:off x="4065216" y="5555200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2" name="אליפסה 131"/>
            <p:cNvSpPr>
              <a:spLocks noChangeAspect="1"/>
            </p:cNvSpPr>
            <p:nvPr/>
          </p:nvSpPr>
          <p:spPr>
            <a:xfrm>
              <a:off x="3813216" y="5555200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3" name="אליפסה 132"/>
            <p:cNvSpPr>
              <a:spLocks noChangeAspect="1"/>
            </p:cNvSpPr>
            <p:nvPr/>
          </p:nvSpPr>
          <p:spPr>
            <a:xfrm>
              <a:off x="3561320" y="555525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4" name="אליפסה 133"/>
            <p:cNvSpPr>
              <a:spLocks noChangeAspect="1"/>
            </p:cNvSpPr>
            <p:nvPr/>
          </p:nvSpPr>
          <p:spPr>
            <a:xfrm>
              <a:off x="3309160" y="5556435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5" name="אליפסה 134"/>
            <p:cNvSpPr>
              <a:spLocks noChangeAspect="1"/>
            </p:cNvSpPr>
            <p:nvPr/>
          </p:nvSpPr>
          <p:spPr>
            <a:xfrm>
              <a:off x="3057264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6" name="אליפסה 178"/>
            <p:cNvSpPr>
              <a:spLocks noChangeAspect="1"/>
            </p:cNvSpPr>
            <p:nvPr/>
          </p:nvSpPr>
          <p:spPr>
            <a:xfrm>
              <a:off x="6855400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7" name="אליפסה 180"/>
            <p:cNvSpPr>
              <a:spLocks noChangeAspect="1"/>
            </p:cNvSpPr>
            <p:nvPr/>
          </p:nvSpPr>
          <p:spPr>
            <a:xfrm>
              <a:off x="6603400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38" name="קבוצה 197"/>
          <p:cNvGrpSpPr/>
          <p:nvPr/>
        </p:nvGrpSpPr>
        <p:grpSpPr>
          <a:xfrm>
            <a:off x="2915816" y="5113888"/>
            <a:ext cx="3783016" cy="259328"/>
            <a:chOff x="3057264" y="5257904"/>
            <a:chExt cx="3783016" cy="259328"/>
          </a:xfrm>
        </p:grpSpPr>
        <p:sp>
          <p:nvSpPr>
            <p:cNvPr id="139" name="אליפסה 138"/>
            <p:cNvSpPr>
              <a:spLocks noChangeAspect="1"/>
            </p:cNvSpPr>
            <p:nvPr/>
          </p:nvSpPr>
          <p:spPr>
            <a:xfrm>
              <a:off x="6603400" y="526845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0" name="אליפסה 139"/>
            <p:cNvSpPr>
              <a:spLocks noChangeAspect="1"/>
            </p:cNvSpPr>
            <p:nvPr/>
          </p:nvSpPr>
          <p:spPr>
            <a:xfrm>
              <a:off x="431721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1" name="אליפסה 140"/>
            <p:cNvSpPr>
              <a:spLocks noChangeAspect="1"/>
            </p:cNvSpPr>
            <p:nvPr/>
          </p:nvSpPr>
          <p:spPr>
            <a:xfrm>
              <a:off x="634877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2" name="אליפסה 141"/>
            <p:cNvSpPr>
              <a:spLocks noChangeAspect="1"/>
            </p:cNvSpPr>
            <p:nvPr/>
          </p:nvSpPr>
          <p:spPr>
            <a:xfrm>
              <a:off x="60994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3" name="אליפסה 142"/>
            <p:cNvSpPr>
              <a:spLocks noChangeAspect="1"/>
            </p:cNvSpPr>
            <p:nvPr/>
          </p:nvSpPr>
          <p:spPr>
            <a:xfrm>
              <a:off x="5577544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4" name="אליפסה 143"/>
            <p:cNvSpPr>
              <a:spLocks noChangeAspect="1"/>
            </p:cNvSpPr>
            <p:nvPr/>
          </p:nvSpPr>
          <p:spPr>
            <a:xfrm>
              <a:off x="58320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5" name="אליפסה 144"/>
            <p:cNvSpPr>
              <a:spLocks noChangeAspect="1"/>
            </p:cNvSpPr>
            <p:nvPr/>
          </p:nvSpPr>
          <p:spPr>
            <a:xfrm>
              <a:off x="4569432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6" name="אליפסה 145"/>
            <p:cNvSpPr>
              <a:spLocks noChangeAspect="1"/>
            </p:cNvSpPr>
            <p:nvPr/>
          </p:nvSpPr>
          <p:spPr>
            <a:xfrm>
              <a:off x="48240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7" name="אליפסה 146"/>
            <p:cNvSpPr>
              <a:spLocks noChangeAspect="1"/>
            </p:cNvSpPr>
            <p:nvPr/>
          </p:nvSpPr>
          <p:spPr>
            <a:xfrm>
              <a:off x="5073488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8" name="אליפסה 147"/>
            <p:cNvSpPr>
              <a:spLocks noChangeAspect="1"/>
            </p:cNvSpPr>
            <p:nvPr/>
          </p:nvSpPr>
          <p:spPr>
            <a:xfrm>
              <a:off x="53280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9" name="אליפסה 148"/>
            <p:cNvSpPr>
              <a:spLocks noChangeAspect="1"/>
            </p:cNvSpPr>
            <p:nvPr/>
          </p:nvSpPr>
          <p:spPr>
            <a:xfrm>
              <a:off x="406521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0" name="אליפסה 149"/>
            <p:cNvSpPr>
              <a:spLocks noChangeAspect="1"/>
            </p:cNvSpPr>
            <p:nvPr/>
          </p:nvSpPr>
          <p:spPr>
            <a:xfrm>
              <a:off x="3813216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1" name="אליפסה 150"/>
            <p:cNvSpPr>
              <a:spLocks noChangeAspect="1"/>
            </p:cNvSpPr>
            <p:nvPr/>
          </p:nvSpPr>
          <p:spPr>
            <a:xfrm>
              <a:off x="3561320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2" name="אליפסה 151"/>
            <p:cNvSpPr>
              <a:spLocks noChangeAspect="1"/>
            </p:cNvSpPr>
            <p:nvPr/>
          </p:nvSpPr>
          <p:spPr>
            <a:xfrm>
              <a:off x="3309160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3" name="אליפסה 193"/>
            <p:cNvSpPr>
              <a:spLocks noChangeAspect="1"/>
            </p:cNvSpPr>
            <p:nvPr/>
          </p:nvSpPr>
          <p:spPr>
            <a:xfrm>
              <a:off x="3057264" y="526845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cxnSp>
        <p:nvCxnSpPr>
          <p:cNvPr id="154" name="מחבר חץ ישר 153"/>
          <p:cNvCxnSpPr/>
          <p:nvPr/>
        </p:nvCxnSpPr>
        <p:spPr>
          <a:xfrm>
            <a:off x="3790208" y="3211685"/>
            <a:ext cx="0" cy="615323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מחבר חץ ישר 154"/>
          <p:cNvCxnSpPr/>
          <p:nvPr/>
        </p:nvCxnSpPr>
        <p:spPr>
          <a:xfrm flipH="1">
            <a:off x="3034256" y="3212976"/>
            <a:ext cx="25576" cy="1584176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מחבר חץ ישר 155"/>
          <p:cNvCxnSpPr/>
          <p:nvPr/>
        </p:nvCxnSpPr>
        <p:spPr>
          <a:xfrm flipH="1">
            <a:off x="6580392" y="3212976"/>
            <a:ext cx="7832" cy="1911467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539552" y="2420888"/>
            <a:ext cx="2304256" cy="120032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lIns="72000" rIns="72000" rtlCol="1">
            <a:spAutoFit/>
          </a:bodyPr>
          <a:lstStyle/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The no. of special substrings of a base pair is:</a:t>
            </a:r>
          </a:p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|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bp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| - |hp| + 1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539552" y="3861048"/>
            <a:ext cx="2304256" cy="1477328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lIns="72000" rIns="72000" rtlCol="1">
            <a:spAutoFit/>
          </a:bodyPr>
          <a:lstStyle/>
          <a:p>
            <a:pPr algn="l" rtl="0"/>
            <a:r>
              <a:rPr lang="en-US" u="sng" dirty="0" smtClean="0">
                <a:latin typeface="Calibri" pitchFamily="34" charset="0"/>
                <a:cs typeface="Calibri" pitchFamily="34" charset="0"/>
              </a:rPr>
              <a:t>Lemma </a:t>
            </a:r>
            <a:br>
              <a:rPr lang="en-US" u="sng" dirty="0" smtClean="0">
                <a:latin typeface="Calibri" pitchFamily="34" charset="0"/>
                <a:cs typeface="Calibri" pitchFamily="34" charset="0"/>
              </a:rPr>
            </a:br>
            <a:r>
              <a:rPr lang="en-US" u="sng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u="sng" dirty="0" err="1" smtClean="0">
                <a:latin typeface="Calibri" pitchFamily="34" charset="0"/>
                <a:cs typeface="Calibri" pitchFamily="34" charset="0"/>
              </a:rPr>
              <a:t>Sleator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 &amp; </a:t>
            </a:r>
            <a:r>
              <a:rPr lang="en-US" u="sng" dirty="0" err="1" smtClean="0">
                <a:latin typeface="Calibri" pitchFamily="34" charset="0"/>
                <a:cs typeface="Calibri" pitchFamily="34" charset="0"/>
              </a:rPr>
              <a:t>Tarjan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 ‘83):</a:t>
            </a:r>
          </a:p>
          <a:p>
            <a:pPr algn="l" rtl="0"/>
            <a:r>
              <a:rPr lang="en-US" dirty="0" smtClean="0">
                <a:latin typeface="Calibri" pitchFamily="34" charset="0"/>
                <a:cs typeface="Calibri" pitchFamily="34" charset="0"/>
              </a:rPr>
              <a:t>There are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O(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nlog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n)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special substring in R of size 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57" grpId="1" animBg="1"/>
      <p:bldP spid="1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RNA Representations</a:t>
            </a:r>
            <a:endParaRPr lang="he-IL" sz="4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grpSp>
        <p:nvGrpSpPr>
          <p:cNvPr id="142" name="קבוצה 141"/>
          <p:cNvGrpSpPr/>
          <p:nvPr/>
        </p:nvGrpSpPr>
        <p:grpSpPr>
          <a:xfrm>
            <a:off x="1907704" y="4653136"/>
            <a:ext cx="5760640" cy="936104"/>
            <a:chOff x="1907704" y="4653136"/>
            <a:chExt cx="5760640" cy="936104"/>
          </a:xfrm>
        </p:grpSpPr>
        <p:grpSp>
          <p:nvGrpSpPr>
            <p:cNvPr id="3" name="קבוצה 51"/>
            <p:cNvGrpSpPr/>
            <p:nvPr/>
          </p:nvGrpSpPr>
          <p:grpSpPr>
            <a:xfrm>
              <a:off x="1907704" y="5157192"/>
              <a:ext cx="5760640" cy="361648"/>
              <a:chOff x="1907704" y="5157192"/>
              <a:chExt cx="5760640" cy="361648"/>
            </a:xfrm>
          </p:grpSpPr>
          <p:sp>
            <p:nvSpPr>
              <p:cNvPr id="27" name="אליפסה 26"/>
              <p:cNvSpPr>
                <a:spLocks noChangeAspect="1"/>
              </p:cNvSpPr>
              <p:nvPr/>
            </p:nvSpPr>
            <p:spPr>
              <a:xfrm>
                <a:off x="622818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28" name="אליפסה 27"/>
              <p:cNvSpPr>
                <a:spLocks noChangeAspect="1"/>
              </p:cNvSpPr>
              <p:nvPr/>
            </p:nvSpPr>
            <p:spPr>
              <a:xfrm>
                <a:off x="6948264" y="5157192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1" name="אליפסה 30"/>
              <p:cNvSpPr>
                <a:spLocks noChangeAspect="1"/>
              </p:cNvSpPr>
              <p:nvPr/>
            </p:nvSpPr>
            <p:spPr>
              <a:xfrm>
                <a:off x="658822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2" name="אליפסה 31"/>
              <p:cNvSpPr>
                <a:spLocks noChangeAspect="1"/>
              </p:cNvSpPr>
              <p:nvPr/>
            </p:nvSpPr>
            <p:spPr>
              <a:xfrm>
                <a:off x="2267744" y="5157192"/>
                <a:ext cx="360040" cy="360040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G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5" name="אליפסה 34"/>
              <p:cNvSpPr>
                <a:spLocks noChangeAspect="1"/>
              </p:cNvSpPr>
              <p:nvPr/>
            </p:nvSpPr>
            <p:spPr>
              <a:xfrm>
                <a:off x="2987824" y="5157192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6" name="אליפסה 35"/>
              <p:cNvSpPr>
                <a:spLocks noChangeAspect="1"/>
              </p:cNvSpPr>
              <p:nvPr/>
            </p:nvSpPr>
            <p:spPr>
              <a:xfrm>
                <a:off x="586814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7" name="אליפסה 36"/>
              <p:cNvSpPr>
                <a:spLocks noChangeAspect="1"/>
              </p:cNvSpPr>
              <p:nvPr/>
            </p:nvSpPr>
            <p:spPr>
              <a:xfrm>
                <a:off x="5508104" y="5157192"/>
                <a:ext cx="360040" cy="36004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A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8" name="אליפסה 37"/>
              <p:cNvSpPr>
                <a:spLocks noChangeAspect="1"/>
              </p:cNvSpPr>
              <p:nvPr/>
            </p:nvSpPr>
            <p:spPr>
              <a:xfrm>
                <a:off x="2627784" y="5157192"/>
                <a:ext cx="360040" cy="360040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G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9" name="אליפסה 38"/>
              <p:cNvSpPr>
                <a:spLocks noChangeAspect="1"/>
              </p:cNvSpPr>
              <p:nvPr/>
            </p:nvSpPr>
            <p:spPr>
              <a:xfrm>
                <a:off x="4788024" y="5157192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0" name="אליפסה 39"/>
              <p:cNvSpPr>
                <a:spLocks noChangeAspect="1"/>
              </p:cNvSpPr>
              <p:nvPr/>
            </p:nvSpPr>
            <p:spPr>
              <a:xfrm>
                <a:off x="3347864" y="5157192"/>
                <a:ext cx="360040" cy="36004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A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1" name="אליפסה 40"/>
              <p:cNvSpPr>
                <a:spLocks noChangeAspect="1"/>
              </p:cNvSpPr>
              <p:nvPr/>
            </p:nvSpPr>
            <p:spPr>
              <a:xfrm>
                <a:off x="514806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2" name="אליפסה 41"/>
              <p:cNvSpPr>
                <a:spLocks noChangeAspect="1"/>
              </p:cNvSpPr>
              <p:nvPr/>
            </p:nvSpPr>
            <p:spPr>
              <a:xfrm>
                <a:off x="3707904" y="5157192"/>
                <a:ext cx="360040" cy="360040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G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3" name="אליפסה 42"/>
              <p:cNvSpPr>
                <a:spLocks noChangeAspect="1"/>
              </p:cNvSpPr>
              <p:nvPr/>
            </p:nvSpPr>
            <p:spPr>
              <a:xfrm>
                <a:off x="4427984" y="5157192"/>
                <a:ext cx="360040" cy="36004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A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4" name="אליפסה 43"/>
              <p:cNvSpPr>
                <a:spLocks noChangeAspect="1"/>
              </p:cNvSpPr>
              <p:nvPr/>
            </p:nvSpPr>
            <p:spPr>
              <a:xfrm>
                <a:off x="406794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8" name="אליפסה 47"/>
              <p:cNvSpPr>
                <a:spLocks noChangeAspect="1"/>
              </p:cNvSpPr>
              <p:nvPr/>
            </p:nvSpPr>
            <p:spPr>
              <a:xfrm>
                <a:off x="7308304" y="5157192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9" name="אליפסה 48"/>
              <p:cNvSpPr>
                <a:spLocks noChangeAspect="1"/>
              </p:cNvSpPr>
              <p:nvPr/>
            </p:nvSpPr>
            <p:spPr>
              <a:xfrm>
                <a:off x="1907704" y="5158800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4" name="קבוצה 50"/>
            <p:cNvGrpSpPr/>
            <p:nvPr/>
          </p:nvGrpSpPr>
          <p:grpSpPr>
            <a:xfrm>
              <a:off x="2411761" y="4653136"/>
              <a:ext cx="3960440" cy="936104"/>
              <a:chOff x="2411761" y="4653136"/>
              <a:chExt cx="3960440" cy="936104"/>
            </a:xfrm>
          </p:grpSpPr>
          <p:sp>
            <p:nvSpPr>
              <p:cNvPr id="47" name="קשת 29"/>
              <p:cNvSpPr/>
              <p:nvPr/>
            </p:nvSpPr>
            <p:spPr>
              <a:xfrm>
                <a:off x="3131840" y="4797153"/>
                <a:ext cx="2592288" cy="648072"/>
              </a:xfrm>
              <a:prstGeom prst="arc">
                <a:avLst>
                  <a:gd name="adj1" fmla="val 10702652"/>
                  <a:gd name="adj2" fmla="val 88054"/>
                </a:avLst>
              </a:prstGeom>
              <a:ln w="28575">
                <a:solidFill>
                  <a:schemeClr val="bg2">
                    <a:lumMod val="2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alibri" pitchFamily="34" charset="0"/>
                </a:endParaRPr>
              </a:p>
            </p:txBody>
          </p:sp>
          <p:sp>
            <p:nvSpPr>
              <p:cNvPr id="46" name="קשת 29"/>
              <p:cNvSpPr/>
              <p:nvPr/>
            </p:nvSpPr>
            <p:spPr>
              <a:xfrm>
                <a:off x="2771800" y="4725144"/>
                <a:ext cx="3312368" cy="792088"/>
              </a:xfrm>
              <a:prstGeom prst="arc">
                <a:avLst>
                  <a:gd name="adj1" fmla="val 10702652"/>
                  <a:gd name="adj2" fmla="val 88054"/>
                </a:avLst>
              </a:prstGeom>
              <a:ln w="28575">
                <a:solidFill>
                  <a:schemeClr val="bg2">
                    <a:lumMod val="2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alibri" pitchFamily="34" charset="0"/>
                </a:endParaRPr>
              </a:p>
            </p:txBody>
          </p:sp>
          <p:sp>
            <p:nvSpPr>
              <p:cNvPr id="50" name="קשת 29"/>
              <p:cNvSpPr/>
              <p:nvPr/>
            </p:nvSpPr>
            <p:spPr>
              <a:xfrm>
                <a:off x="2411761" y="4653136"/>
                <a:ext cx="3960440" cy="936104"/>
              </a:xfrm>
              <a:prstGeom prst="arc">
                <a:avLst>
                  <a:gd name="adj1" fmla="val 10702652"/>
                  <a:gd name="adj2" fmla="val 88054"/>
                </a:avLst>
              </a:prstGeom>
              <a:ln w="28575">
                <a:solidFill>
                  <a:schemeClr val="bg2">
                    <a:lumMod val="2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alibri" pitchFamily="34" charset="0"/>
                </a:endParaRPr>
              </a:p>
            </p:txBody>
          </p:sp>
        </p:grpSp>
      </p:grpSp>
      <p:grpSp>
        <p:nvGrpSpPr>
          <p:cNvPr id="134" name="קבוצה 133"/>
          <p:cNvGrpSpPr/>
          <p:nvPr/>
        </p:nvGrpSpPr>
        <p:grpSpPr>
          <a:xfrm>
            <a:off x="1763688" y="1556792"/>
            <a:ext cx="2952328" cy="2552714"/>
            <a:chOff x="1763688" y="1556792"/>
            <a:chExt cx="2952328" cy="2552714"/>
          </a:xfrm>
        </p:grpSpPr>
        <p:sp>
          <p:nvSpPr>
            <p:cNvPr id="53" name="אליפסה 52"/>
            <p:cNvSpPr/>
            <p:nvPr/>
          </p:nvSpPr>
          <p:spPr>
            <a:xfrm>
              <a:off x="2754424" y="1556792"/>
              <a:ext cx="359362" cy="360000"/>
            </a:xfrm>
            <a:prstGeom prst="ellipse">
              <a:avLst/>
            </a:prstGeom>
            <a:noFill/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55" name="מחבר ישר 54"/>
            <p:cNvCxnSpPr>
              <a:stCxn id="53" idx="6"/>
              <a:endCxn id="119" idx="0"/>
            </p:cNvCxnSpPr>
            <p:nvPr/>
          </p:nvCxnSpPr>
          <p:spPr>
            <a:xfrm>
              <a:off x="3113786" y="1736792"/>
              <a:ext cx="1422230" cy="61208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אליפסה 61"/>
            <p:cNvSpPr/>
            <p:nvPr/>
          </p:nvSpPr>
          <p:spPr>
            <a:xfrm>
              <a:off x="2195736" y="234888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8" name="אליפסה 67"/>
            <p:cNvSpPr/>
            <p:nvPr/>
          </p:nvSpPr>
          <p:spPr>
            <a:xfrm>
              <a:off x="2754424" y="2369684"/>
              <a:ext cx="359362" cy="36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9" name="אליפסה 68"/>
            <p:cNvSpPr/>
            <p:nvPr/>
          </p:nvSpPr>
          <p:spPr>
            <a:xfrm>
              <a:off x="2754424" y="2801732"/>
              <a:ext cx="359362" cy="36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0" name="אליפסה 69"/>
            <p:cNvSpPr/>
            <p:nvPr/>
          </p:nvSpPr>
          <p:spPr>
            <a:xfrm>
              <a:off x="2754424" y="3233780"/>
              <a:ext cx="359362" cy="360000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74" name="מחבר ישר 73"/>
            <p:cNvCxnSpPr>
              <a:stCxn id="53" idx="3"/>
              <a:endCxn id="62" idx="0"/>
            </p:cNvCxnSpPr>
            <p:nvPr/>
          </p:nvCxnSpPr>
          <p:spPr>
            <a:xfrm flipH="1">
              <a:off x="2375736" y="1864071"/>
              <a:ext cx="431315" cy="4848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מחבר ישר 74"/>
            <p:cNvCxnSpPr>
              <a:stCxn id="53" idx="4"/>
              <a:endCxn id="68" idx="0"/>
            </p:cNvCxnSpPr>
            <p:nvPr/>
          </p:nvCxnSpPr>
          <p:spPr>
            <a:xfrm>
              <a:off x="2934105" y="1916792"/>
              <a:ext cx="0" cy="45289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מחבר ישר 75"/>
            <p:cNvCxnSpPr>
              <a:stCxn id="53" idx="5"/>
              <a:endCxn id="106" idx="0"/>
            </p:cNvCxnSpPr>
            <p:nvPr/>
          </p:nvCxnSpPr>
          <p:spPr>
            <a:xfrm>
              <a:off x="3061159" y="1864071"/>
              <a:ext cx="466705" cy="48480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מחבר ישר 77"/>
            <p:cNvCxnSpPr>
              <a:stCxn id="68" idx="4"/>
              <a:endCxn id="69" idx="0"/>
            </p:cNvCxnSpPr>
            <p:nvPr/>
          </p:nvCxnSpPr>
          <p:spPr>
            <a:xfrm>
              <a:off x="2934105" y="2729684"/>
              <a:ext cx="0" cy="7204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מחבר ישר 80"/>
            <p:cNvCxnSpPr>
              <a:stCxn id="69" idx="4"/>
              <a:endCxn id="70" idx="0"/>
            </p:cNvCxnSpPr>
            <p:nvPr/>
          </p:nvCxnSpPr>
          <p:spPr>
            <a:xfrm>
              <a:off x="2934105" y="3161732"/>
              <a:ext cx="0" cy="7204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אליפסה 92"/>
            <p:cNvSpPr/>
            <p:nvPr/>
          </p:nvSpPr>
          <p:spPr>
            <a:xfrm>
              <a:off x="3491920" y="3749506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4" name="אליפסה 93"/>
            <p:cNvSpPr/>
            <p:nvPr/>
          </p:nvSpPr>
          <p:spPr>
            <a:xfrm>
              <a:off x="1763688" y="3749506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5" name="אליפסה 94"/>
            <p:cNvSpPr/>
            <p:nvPr/>
          </p:nvSpPr>
          <p:spPr>
            <a:xfrm>
              <a:off x="3923968" y="3749506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6" name="אליפסה 95"/>
            <p:cNvSpPr/>
            <p:nvPr/>
          </p:nvSpPr>
          <p:spPr>
            <a:xfrm>
              <a:off x="2195736" y="3749506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7" name="אליפסה 96"/>
            <p:cNvSpPr/>
            <p:nvPr/>
          </p:nvSpPr>
          <p:spPr>
            <a:xfrm>
              <a:off x="3042456" y="3749506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8" name="אליפסה 97"/>
            <p:cNvSpPr/>
            <p:nvPr/>
          </p:nvSpPr>
          <p:spPr>
            <a:xfrm>
              <a:off x="2627824" y="3749506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99" name="מחבר ישר 98"/>
            <p:cNvCxnSpPr>
              <a:stCxn id="95" idx="0"/>
              <a:endCxn id="70" idx="6"/>
            </p:cNvCxnSpPr>
            <p:nvPr/>
          </p:nvCxnSpPr>
          <p:spPr>
            <a:xfrm flipH="1" flipV="1">
              <a:off x="3113786" y="3413780"/>
              <a:ext cx="990182" cy="33572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מחבר ישר 99"/>
            <p:cNvCxnSpPr>
              <a:stCxn id="93" idx="0"/>
              <a:endCxn id="70" idx="5"/>
            </p:cNvCxnSpPr>
            <p:nvPr/>
          </p:nvCxnSpPr>
          <p:spPr>
            <a:xfrm flipH="1" flipV="1">
              <a:off x="3061159" y="3541059"/>
              <a:ext cx="610761" cy="208447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מחבר ישר 100"/>
            <p:cNvCxnSpPr>
              <a:stCxn id="97" idx="0"/>
              <a:endCxn id="70" idx="4"/>
            </p:cNvCxnSpPr>
            <p:nvPr/>
          </p:nvCxnSpPr>
          <p:spPr>
            <a:xfrm flipH="1" flipV="1">
              <a:off x="2934105" y="3593780"/>
              <a:ext cx="288351" cy="15572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מחבר ישר 101"/>
            <p:cNvCxnSpPr>
              <a:stCxn id="98" idx="0"/>
              <a:endCxn id="70" idx="4"/>
            </p:cNvCxnSpPr>
            <p:nvPr/>
          </p:nvCxnSpPr>
          <p:spPr>
            <a:xfrm flipV="1">
              <a:off x="2807824" y="3593780"/>
              <a:ext cx="126281" cy="15572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מחבר ישר 102"/>
            <p:cNvCxnSpPr>
              <a:stCxn id="96" idx="0"/>
              <a:endCxn id="70" idx="3"/>
            </p:cNvCxnSpPr>
            <p:nvPr/>
          </p:nvCxnSpPr>
          <p:spPr>
            <a:xfrm flipV="1">
              <a:off x="2375736" y="3541059"/>
              <a:ext cx="431315" cy="208447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מחבר ישר 103"/>
            <p:cNvCxnSpPr>
              <a:stCxn id="94" idx="0"/>
              <a:endCxn id="70" idx="2"/>
            </p:cNvCxnSpPr>
            <p:nvPr/>
          </p:nvCxnSpPr>
          <p:spPr>
            <a:xfrm flipV="1">
              <a:off x="1943688" y="3413780"/>
              <a:ext cx="810736" cy="33572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אליפסה 105"/>
            <p:cNvSpPr/>
            <p:nvPr/>
          </p:nvSpPr>
          <p:spPr>
            <a:xfrm>
              <a:off x="3347864" y="2348879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0" name="אליפסה 109"/>
            <p:cNvSpPr/>
            <p:nvPr/>
          </p:nvSpPr>
          <p:spPr>
            <a:xfrm>
              <a:off x="3851960" y="234888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2" name="מחבר ישר 111"/>
            <p:cNvCxnSpPr>
              <a:stCxn id="110" idx="0"/>
              <a:endCxn id="53" idx="6"/>
            </p:cNvCxnSpPr>
            <p:nvPr/>
          </p:nvCxnSpPr>
          <p:spPr>
            <a:xfrm flipH="1" flipV="1">
              <a:off x="3113786" y="1736792"/>
              <a:ext cx="918174" cy="61208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אליפסה 118"/>
            <p:cNvSpPr/>
            <p:nvPr/>
          </p:nvSpPr>
          <p:spPr>
            <a:xfrm>
              <a:off x="4356016" y="234888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41" name="קבוצה 140"/>
          <p:cNvGrpSpPr/>
          <p:nvPr/>
        </p:nvGrpSpPr>
        <p:grpSpPr>
          <a:xfrm>
            <a:off x="6210000" y="1556792"/>
            <a:ext cx="2034408" cy="2592248"/>
            <a:chOff x="6210000" y="1556792"/>
            <a:chExt cx="2034408" cy="2592248"/>
          </a:xfrm>
        </p:grpSpPr>
        <p:sp>
          <p:nvSpPr>
            <p:cNvPr id="241" name="אליפסה 240"/>
            <p:cNvSpPr/>
            <p:nvPr/>
          </p:nvSpPr>
          <p:spPr>
            <a:xfrm>
              <a:off x="6210000" y="338400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2" name="אליפסה 241"/>
            <p:cNvSpPr/>
            <p:nvPr/>
          </p:nvSpPr>
          <p:spPr>
            <a:xfrm>
              <a:off x="7020272" y="3164893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0" name="אליפסה 249"/>
            <p:cNvSpPr/>
            <p:nvPr/>
          </p:nvSpPr>
          <p:spPr>
            <a:xfrm>
              <a:off x="7524328" y="3645064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6" name="אליפסה 255"/>
            <p:cNvSpPr/>
            <p:nvPr/>
          </p:nvSpPr>
          <p:spPr>
            <a:xfrm>
              <a:off x="7164288" y="3501048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7" name="אליפסה 256"/>
            <p:cNvSpPr/>
            <p:nvPr/>
          </p:nvSpPr>
          <p:spPr>
            <a:xfrm>
              <a:off x="6516176" y="3164893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3" name="אליפסה 272"/>
            <p:cNvSpPr/>
            <p:nvPr/>
          </p:nvSpPr>
          <p:spPr>
            <a:xfrm>
              <a:off x="6516176" y="2419397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4" name="אליפסה 273"/>
            <p:cNvSpPr/>
            <p:nvPr/>
          </p:nvSpPr>
          <p:spPr>
            <a:xfrm>
              <a:off x="7020272" y="2780928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5" name="אליפסה 274"/>
            <p:cNvSpPr/>
            <p:nvPr/>
          </p:nvSpPr>
          <p:spPr>
            <a:xfrm>
              <a:off x="7061938" y="2419397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6" name="אליפסה 275"/>
            <p:cNvSpPr/>
            <p:nvPr/>
          </p:nvSpPr>
          <p:spPr>
            <a:xfrm>
              <a:off x="6516150" y="2780928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77" name="מחבר ישר 276"/>
            <p:cNvCxnSpPr>
              <a:stCxn id="276" idx="6"/>
              <a:endCxn id="274" idx="2"/>
            </p:cNvCxnSpPr>
            <p:nvPr/>
          </p:nvCxnSpPr>
          <p:spPr>
            <a:xfrm>
              <a:off x="6876150" y="2960928"/>
              <a:ext cx="144122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מחבר ישר 277"/>
            <p:cNvCxnSpPr>
              <a:stCxn id="273" idx="6"/>
              <a:endCxn id="275" idx="2"/>
            </p:cNvCxnSpPr>
            <p:nvPr/>
          </p:nvCxnSpPr>
          <p:spPr>
            <a:xfrm>
              <a:off x="6876176" y="2599397"/>
              <a:ext cx="185762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מחבר ישר 278"/>
            <p:cNvCxnSpPr>
              <a:stCxn id="257" idx="6"/>
            </p:cNvCxnSpPr>
            <p:nvPr/>
          </p:nvCxnSpPr>
          <p:spPr>
            <a:xfrm>
              <a:off x="6876176" y="3344893"/>
              <a:ext cx="40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אליפסה 279"/>
            <p:cNvSpPr/>
            <p:nvPr/>
          </p:nvSpPr>
          <p:spPr>
            <a:xfrm>
              <a:off x="7308344" y="1844864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1" name="אליפסה 280"/>
            <p:cNvSpPr/>
            <p:nvPr/>
          </p:nvSpPr>
          <p:spPr>
            <a:xfrm>
              <a:off x="6300192" y="2132896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4" name="אליפסה 283"/>
            <p:cNvSpPr/>
            <p:nvPr/>
          </p:nvSpPr>
          <p:spPr>
            <a:xfrm>
              <a:off x="7380352" y="2204864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5" name="אליפסה 284"/>
            <p:cNvSpPr/>
            <p:nvPr/>
          </p:nvSpPr>
          <p:spPr>
            <a:xfrm>
              <a:off x="6372240" y="1772856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7" name="אליפסה 286"/>
            <p:cNvSpPr/>
            <p:nvPr/>
          </p:nvSpPr>
          <p:spPr>
            <a:xfrm>
              <a:off x="7047756" y="1556792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8" name="אליפסה 287"/>
            <p:cNvSpPr/>
            <p:nvPr/>
          </p:nvSpPr>
          <p:spPr>
            <a:xfrm>
              <a:off x="6660272" y="1556792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3" name="אליפסה 292"/>
            <p:cNvSpPr/>
            <p:nvPr/>
          </p:nvSpPr>
          <p:spPr>
            <a:xfrm>
              <a:off x="7884408" y="378904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38" name="מחבר ישר 137"/>
            <p:cNvCxnSpPr>
              <a:stCxn id="257" idx="6"/>
              <a:endCxn id="242" idx="2"/>
            </p:cNvCxnSpPr>
            <p:nvPr/>
          </p:nvCxnSpPr>
          <p:spPr>
            <a:xfrm>
              <a:off x="6876176" y="3344893"/>
              <a:ext cx="144096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2915816" y="5661248"/>
            <a:ext cx="2376264" cy="400110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Calibri" pitchFamily="34" charset="0"/>
                <a:cs typeface="Calibri" pitchFamily="34" charset="0"/>
              </a:rPr>
              <a:t>Arc annotated string</a:t>
            </a:r>
            <a:endParaRPr lang="he-IL" sz="2000" dirty="0">
              <a:latin typeface="Calibri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187624" y="2852936"/>
            <a:ext cx="648072" cy="400110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Calibri" pitchFamily="34" charset="0"/>
                <a:cs typeface="Calibri" pitchFamily="34" charset="0"/>
              </a:rPr>
              <a:t>Tree</a:t>
            </a:r>
            <a:endParaRPr lang="he-IL" sz="2000" dirty="0">
              <a:latin typeface="Calibri" pitchFamily="34" charset="0"/>
            </a:endParaRPr>
          </a:p>
        </p:txBody>
      </p:sp>
      <p:sp>
        <p:nvSpPr>
          <p:cNvPr id="79" name="אליפסה 78"/>
          <p:cNvSpPr/>
          <p:nvPr/>
        </p:nvSpPr>
        <p:spPr>
          <a:xfrm>
            <a:off x="6156176" y="2636912"/>
            <a:ext cx="1512168" cy="72008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84" name="קבוצה 83"/>
          <p:cNvGrpSpPr/>
          <p:nvPr/>
        </p:nvGrpSpPr>
        <p:grpSpPr>
          <a:xfrm>
            <a:off x="2483768" y="4725144"/>
            <a:ext cx="3888432" cy="936104"/>
            <a:chOff x="2483768" y="4725144"/>
            <a:chExt cx="3888432" cy="936104"/>
          </a:xfrm>
        </p:grpSpPr>
        <p:sp>
          <p:nvSpPr>
            <p:cNvPr id="80" name="אליפסה 79"/>
            <p:cNvSpPr/>
            <p:nvPr/>
          </p:nvSpPr>
          <p:spPr>
            <a:xfrm>
              <a:off x="5724128" y="5013176"/>
              <a:ext cx="648072" cy="648072"/>
            </a:xfrm>
            <a:prstGeom prst="ellipse">
              <a:avLst/>
            </a:prstGeom>
            <a:noFill/>
            <a:ln w="38100">
              <a:solidFill>
                <a:schemeClr val="accent6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2" name="אליפסה 81"/>
            <p:cNvSpPr/>
            <p:nvPr/>
          </p:nvSpPr>
          <p:spPr>
            <a:xfrm>
              <a:off x="2483768" y="5013176"/>
              <a:ext cx="648072" cy="648072"/>
            </a:xfrm>
            <a:prstGeom prst="ellipse">
              <a:avLst/>
            </a:prstGeom>
            <a:noFill/>
            <a:ln w="38100">
              <a:solidFill>
                <a:schemeClr val="accent6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3" name="קשת 29"/>
            <p:cNvSpPr/>
            <p:nvPr/>
          </p:nvSpPr>
          <p:spPr>
            <a:xfrm>
              <a:off x="2771800" y="4725144"/>
              <a:ext cx="3312368" cy="792088"/>
            </a:xfrm>
            <a:prstGeom prst="arc">
              <a:avLst>
                <a:gd name="adj1" fmla="val 10702652"/>
                <a:gd name="adj2" fmla="val 88054"/>
              </a:avLst>
            </a:prstGeom>
            <a:ln w="38100">
              <a:solidFill>
                <a:schemeClr val="accent6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</p:grpSp>
      <p:sp>
        <p:nvSpPr>
          <p:cNvPr id="85" name="אליפסה 84"/>
          <p:cNvSpPr/>
          <p:nvPr/>
        </p:nvSpPr>
        <p:spPr>
          <a:xfrm>
            <a:off x="2555776" y="2636912"/>
            <a:ext cx="720080" cy="72008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אליפסה 86"/>
          <p:cNvSpPr/>
          <p:nvPr/>
        </p:nvSpPr>
        <p:spPr>
          <a:xfrm>
            <a:off x="7164288" y="1628800"/>
            <a:ext cx="720080" cy="720080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אליפסה 87"/>
          <p:cNvSpPr/>
          <p:nvPr/>
        </p:nvSpPr>
        <p:spPr>
          <a:xfrm>
            <a:off x="4644008" y="4941168"/>
            <a:ext cx="720080" cy="720080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אליפסה 90"/>
          <p:cNvSpPr/>
          <p:nvPr/>
        </p:nvSpPr>
        <p:spPr>
          <a:xfrm>
            <a:off x="3347864" y="3573016"/>
            <a:ext cx="720080" cy="720080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44" grpId="0" animBg="1"/>
      <p:bldP spid="79" grpId="0" animBg="1"/>
      <p:bldP spid="79" grpId="1" animBg="1"/>
      <p:bldP spid="85" grpId="0" animBg="1"/>
      <p:bldP spid="85" grpId="1" animBg="1"/>
      <p:bldP spid="87" grpId="0" animBg="1"/>
      <p:bldP spid="87" grpId="1" animBg="1"/>
      <p:bldP spid="88" grpId="0" animBg="1"/>
      <p:bldP spid="88" grpId="1" animBg="1"/>
      <p:bldP spid="91" grpId="0" animBg="1"/>
      <p:bldP spid="91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קשת 86"/>
          <p:cNvSpPr>
            <a:spLocks noChangeAspect="1"/>
          </p:cNvSpPr>
          <p:nvPr/>
        </p:nvSpPr>
        <p:spPr>
          <a:xfrm>
            <a:off x="4929472" y="2747323"/>
            <a:ext cx="1298712" cy="799599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683568" y="1412776"/>
            <a:ext cx="74888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We compare all </a:t>
            </a:r>
            <a:r>
              <a:rPr lang="en-US" sz="2400" b="1" dirty="0" smtClean="0">
                <a:latin typeface="Calibri" pitchFamily="34" charset="0"/>
              </a:rPr>
              <a:t>O(n</a:t>
            </a:r>
            <a:r>
              <a:rPr lang="en-US" sz="2000" b="1" baseline="30000" dirty="0" smtClean="0">
                <a:latin typeface="Calibri" pitchFamily="34" charset="0"/>
              </a:rPr>
              <a:t>2</a:t>
            </a:r>
            <a:r>
              <a:rPr lang="en-US" sz="2400" b="1" dirty="0" smtClean="0">
                <a:latin typeface="Calibri" pitchFamily="34" charset="0"/>
              </a:rPr>
              <a:t>) substrings </a:t>
            </a:r>
            <a:r>
              <a:rPr lang="en-US" sz="2400" dirty="0" smtClean="0">
                <a:latin typeface="Calibri" pitchFamily="34" charset="0"/>
              </a:rPr>
              <a:t>of R2 with </a:t>
            </a:r>
          </a:p>
          <a:p>
            <a:pPr algn="l" rtl="0"/>
            <a:r>
              <a:rPr lang="en-US" sz="2400" b="1" dirty="0" smtClean="0">
                <a:latin typeface="Calibri" pitchFamily="34" charset="0"/>
              </a:rPr>
              <a:t>O(</a:t>
            </a:r>
            <a:r>
              <a:rPr lang="en-US" sz="2400" b="1" dirty="0" err="1" smtClean="0">
                <a:latin typeface="Calibri" pitchFamily="34" charset="0"/>
              </a:rPr>
              <a:t>nlogn</a:t>
            </a:r>
            <a:r>
              <a:rPr lang="en-US" sz="2400" b="1" dirty="0" smtClean="0">
                <a:latin typeface="Calibri" pitchFamily="34" charset="0"/>
              </a:rPr>
              <a:t>)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special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substrings</a:t>
            </a:r>
            <a:r>
              <a:rPr lang="en-US" sz="2400" dirty="0" smtClean="0">
                <a:latin typeface="Calibri" pitchFamily="34" charset="0"/>
              </a:rPr>
              <a:t> of R1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An O(n</a:t>
            </a:r>
            <a:r>
              <a:rPr lang="en-US" sz="3600" b="1" baseline="40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logn)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Algorithm 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72" name="אליפסה 71"/>
          <p:cNvSpPr>
            <a:spLocks noChangeAspect="1"/>
          </p:cNvSpPr>
          <p:nvPr/>
        </p:nvSpPr>
        <p:spPr>
          <a:xfrm>
            <a:off x="4317216" y="3106928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3" name="אליפסה 72"/>
          <p:cNvSpPr>
            <a:spLocks noChangeAspect="1"/>
          </p:cNvSpPr>
          <p:nvPr/>
        </p:nvSpPr>
        <p:spPr>
          <a:xfrm>
            <a:off x="6852832" y="3108219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4" name="אליפסה 73"/>
          <p:cNvSpPr>
            <a:spLocks noChangeAspect="1"/>
          </p:cNvSpPr>
          <p:nvPr/>
        </p:nvSpPr>
        <p:spPr>
          <a:xfrm>
            <a:off x="6348776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5" name="אליפסה 74"/>
          <p:cNvSpPr>
            <a:spLocks noChangeAspect="1"/>
          </p:cNvSpPr>
          <p:nvPr/>
        </p:nvSpPr>
        <p:spPr>
          <a:xfrm>
            <a:off x="6585656" y="3108219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6" name="אליפסה 75"/>
          <p:cNvSpPr>
            <a:spLocks noChangeAspect="1"/>
          </p:cNvSpPr>
          <p:nvPr/>
        </p:nvSpPr>
        <p:spPr>
          <a:xfrm>
            <a:off x="6099400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7" name="אליפסה 76"/>
          <p:cNvSpPr>
            <a:spLocks noChangeAspect="1"/>
          </p:cNvSpPr>
          <p:nvPr/>
        </p:nvSpPr>
        <p:spPr>
          <a:xfrm>
            <a:off x="5577544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8" name="אליפסה 77"/>
          <p:cNvSpPr>
            <a:spLocks noChangeAspect="1"/>
          </p:cNvSpPr>
          <p:nvPr/>
        </p:nvSpPr>
        <p:spPr>
          <a:xfrm>
            <a:off x="5832000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79" name="אליפסה 78"/>
          <p:cNvSpPr>
            <a:spLocks noChangeAspect="1"/>
          </p:cNvSpPr>
          <p:nvPr/>
        </p:nvSpPr>
        <p:spPr>
          <a:xfrm>
            <a:off x="4569432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אליפסה 79"/>
          <p:cNvSpPr>
            <a:spLocks noChangeAspect="1"/>
          </p:cNvSpPr>
          <p:nvPr/>
        </p:nvSpPr>
        <p:spPr>
          <a:xfrm>
            <a:off x="4824000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1" name="קשת 80"/>
          <p:cNvSpPr>
            <a:spLocks noChangeAspect="1"/>
          </p:cNvSpPr>
          <p:nvPr/>
        </p:nvSpPr>
        <p:spPr>
          <a:xfrm>
            <a:off x="4209392" y="2598776"/>
            <a:ext cx="2232248" cy="974240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82" name="אליפסה 81"/>
          <p:cNvSpPr>
            <a:spLocks noChangeAspect="1"/>
          </p:cNvSpPr>
          <p:nvPr/>
        </p:nvSpPr>
        <p:spPr>
          <a:xfrm>
            <a:off x="5073488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3" name="אליפסה 82"/>
          <p:cNvSpPr>
            <a:spLocks noChangeAspect="1"/>
          </p:cNvSpPr>
          <p:nvPr/>
        </p:nvSpPr>
        <p:spPr>
          <a:xfrm>
            <a:off x="5328000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4" name="אליפסה 83"/>
          <p:cNvSpPr>
            <a:spLocks noChangeAspect="1"/>
          </p:cNvSpPr>
          <p:nvPr/>
        </p:nvSpPr>
        <p:spPr>
          <a:xfrm>
            <a:off x="4065216" y="3106928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5" name="אליפסה 84"/>
          <p:cNvSpPr>
            <a:spLocks noChangeAspect="1"/>
          </p:cNvSpPr>
          <p:nvPr/>
        </p:nvSpPr>
        <p:spPr>
          <a:xfrm>
            <a:off x="3813216" y="3106928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6" name="אליפסה 85"/>
          <p:cNvSpPr>
            <a:spLocks noChangeAspect="1"/>
          </p:cNvSpPr>
          <p:nvPr/>
        </p:nvSpPr>
        <p:spPr>
          <a:xfrm>
            <a:off x="3561320" y="3106984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8" name="קשת 87"/>
          <p:cNvSpPr>
            <a:spLocks noChangeAspect="1"/>
          </p:cNvSpPr>
          <p:nvPr/>
        </p:nvSpPr>
        <p:spPr>
          <a:xfrm>
            <a:off x="5224706" y="2852936"/>
            <a:ext cx="712878" cy="475252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89" name="קשת 88"/>
          <p:cNvSpPr>
            <a:spLocks noChangeAspect="1"/>
          </p:cNvSpPr>
          <p:nvPr/>
        </p:nvSpPr>
        <p:spPr>
          <a:xfrm>
            <a:off x="4425416" y="2852936"/>
            <a:ext cx="316835" cy="504056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91" name="קשת 90"/>
          <p:cNvSpPr>
            <a:spLocks noChangeAspect="1"/>
          </p:cNvSpPr>
          <p:nvPr/>
        </p:nvSpPr>
        <p:spPr>
          <a:xfrm>
            <a:off x="3201280" y="2420888"/>
            <a:ext cx="3816424" cy="1296144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92" name="אליפסה 91"/>
          <p:cNvSpPr>
            <a:spLocks noChangeAspect="1"/>
          </p:cNvSpPr>
          <p:nvPr/>
        </p:nvSpPr>
        <p:spPr>
          <a:xfrm>
            <a:off x="3309160" y="3108163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3" name="אליפסה 92"/>
          <p:cNvSpPr>
            <a:spLocks noChangeAspect="1"/>
          </p:cNvSpPr>
          <p:nvPr/>
        </p:nvSpPr>
        <p:spPr>
          <a:xfrm>
            <a:off x="3057264" y="3108219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4" name="קשת 93"/>
          <p:cNvSpPr>
            <a:spLocks noChangeAspect="1"/>
          </p:cNvSpPr>
          <p:nvPr/>
        </p:nvSpPr>
        <p:spPr>
          <a:xfrm>
            <a:off x="3424506" y="2852936"/>
            <a:ext cx="540060" cy="504056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grpSp>
        <p:nvGrpSpPr>
          <p:cNvPr id="2" name="קבוצה 195"/>
          <p:cNvGrpSpPr/>
          <p:nvPr/>
        </p:nvGrpSpPr>
        <p:grpSpPr>
          <a:xfrm>
            <a:off x="3309160" y="4619096"/>
            <a:ext cx="3276496" cy="250064"/>
            <a:chOff x="3309160" y="4619096"/>
            <a:chExt cx="3276496" cy="250064"/>
          </a:xfrm>
        </p:grpSpPr>
        <p:sp>
          <p:nvSpPr>
            <p:cNvPr id="136" name="אליפסה 135"/>
            <p:cNvSpPr>
              <a:spLocks noChangeAspect="1"/>
            </p:cNvSpPr>
            <p:nvPr/>
          </p:nvSpPr>
          <p:spPr>
            <a:xfrm>
              <a:off x="4317216" y="4619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7" name="אליפסה 136"/>
            <p:cNvSpPr>
              <a:spLocks noChangeAspect="1"/>
            </p:cNvSpPr>
            <p:nvPr/>
          </p:nvSpPr>
          <p:spPr>
            <a:xfrm>
              <a:off x="6348776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8" name="אליפסה 137"/>
            <p:cNvSpPr>
              <a:spLocks noChangeAspect="1"/>
            </p:cNvSpPr>
            <p:nvPr/>
          </p:nvSpPr>
          <p:spPr>
            <a:xfrm>
              <a:off x="60994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9" name="אליפסה 138"/>
            <p:cNvSpPr>
              <a:spLocks noChangeAspect="1"/>
            </p:cNvSpPr>
            <p:nvPr/>
          </p:nvSpPr>
          <p:spPr>
            <a:xfrm>
              <a:off x="5577544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0" name="אליפסה 139"/>
            <p:cNvSpPr>
              <a:spLocks noChangeAspect="1"/>
            </p:cNvSpPr>
            <p:nvPr/>
          </p:nvSpPr>
          <p:spPr>
            <a:xfrm>
              <a:off x="58320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1" name="אליפסה 140"/>
            <p:cNvSpPr>
              <a:spLocks noChangeAspect="1"/>
            </p:cNvSpPr>
            <p:nvPr/>
          </p:nvSpPr>
          <p:spPr>
            <a:xfrm>
              <a:off x="4569432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2" name="אליפסה 141"/>
            <p:cNvSpPr>
              <a:spLocks noChangeAspect="1"/>
            </p:cNvSpPr>
            <p:nvPr/>
          </p:nvSpPr>
          <p:spPr>
            <a:xfrm>
              <a:off x="48240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3" name="אליפסה 142"/>
            <p:cNvSpPr>
              <a:spLocks noChangeAspect="1"/>
            </p:cNvSpPr>
            <p:nvPr/>
          </p:nvSpPr>
          <p:spPr>
            <a:xfrm>
              <a:off x="5073488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4" name="אליפסה 143"/>
            <p:cNvSpPr>
              <a:spLocks noChangeAspect="1"/>
            </p:cNvSpPr>
            <p:nvPr/>
          </p:nvSpPr>
          <p:spPr>
            <a:xfrm>
              <a:off x="53280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5" name="אליפסה 144"/>
            <p:cNvSpPr>
              <a:spLocks noChangeAspect="1"/>
            </p:cNvSpPr>
            <p:nvPr/>
          </p:nvSpPr>
          <p:spPr>
            <a:xfrm>
              <a:off x="4065216" y="4619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6" name="אליפסה 145"/>
            <p:cNvSpPr>
              <a:spLocks noChangeAspect="1"/>
            </p:cNvSpPr>
            <p:nvPr/>
          </p:nvSpPr>
          <p:spPr>
            <a:xfrm>
              <a:off x="3813216" y="461909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7" name="אליפסה 146"/>
            <p:cNvSpPr>
              <a:spLocks noChangeAspect="1"/>
            </p:cNvSpPr>
            <p:nvPr/>
          </p:nvSpPr>
          <p:spPr>
            <a:xfrm>
              <a:off x="3561320" y="4619152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8" name="אליפסה 147"/>
            <p:cNvSpPr>
              <a:spLocks noChangeAspect="1"/>
            </p:cNvSpPr>
            <p:nvPr/>
          </p:nvSpPr>
          <p:spPr>
            <a:xfrm>
              <a:off x="3309160" y="462033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3" name="קבוצה 194"/>
          <p:cNvGrpSpPr/>
          <p:nvPr/>
        </p:nvGrpSpPr>
        <p:grpSpPr>
          <a:xfrm>
            <a:off x="3561320" y="4297024"/>
            <a:ext cx="3024336" cy="250064"/>
            <a:chOff x="3561320" y="4297024"/>
            <a:chExt cx="3024336" cy="250064"/>
          </a:xfrm>
        </p:grpSpPr>
        <p:sp>
          <p:nvSpPr>
            <p:cNvPr id="149" name="אליפסה 148"/>
            <p:cNvSpPr>
              <a:spLocks noChangeAspect="1"/>
            </p:cNvSpPr>
            <p:nvPr/>
          </p:nvSpPr>
          <p:spPr>
            <a:xfrm>
              <a:off x="4317216" y="4297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0" name="אליפסה 149"/>
            <p:cNvSpPr>
              <a:spLocks noChangeAspect="1"/>
            </p:cNvSpPr>
            <p:nvPr/>
          </p:nvSpPr>
          <p:spPr>
            <a:xfrm>
              <a:off x="6348776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1" name="אליפסה 150"/>
            <p:cNvSpPr>
              <a:spLocks noChangeAspect="1"/>
            </p:cNvSpPr>
            <p:nvPr/>
          </p:nvSpPr>
          <p:spPr>
            <a:xfrm>
              <a:off x="60994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2" name="אליפסה 151"/>
            <p:cNvSpPr>
              <a:spLocks noChangeAspect="1"/>
            </p:cNvSpPr>
            <p:nvPr/>
          </p:nvSpPr>
          <p:spPr>
            <a:xfrm>
              <a:off x="5577544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3" name="אליפסה 152"/>
            <p:cNvSpPr>
              <a:spLocks noChangeAspect="1"/>
            </p:cNvSpPr>
            <p:nvPr/>
          </p:nvSpPr>
          <p:spPr>
            <a:xfrm>
              <a:off x="58320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4" name="אליפסה 153"/>
            <p:cNvSpPr>
              <a:spLocks noChangeAspect="1"/>
            </p:cNvSpPr>
            <p:nvPr/>
          </p:nvSpPr>
          <p:spPr>
            <a:xfrm>
              <a:off x="4569432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5" name="אליפסה 154"/>
            <p:cNvSpPr>
              <a:spLocks noChangeAspect="1"/>
            </p:cNvSpPr>
            <p:nvPr/>
          </p:nvSpPr>
          <p:spPr>
            <a:xfrm>
              <a:off x="48240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6" name="אליפסה 155"/>
            <p:cNvSpPr>
              <a:spLocks noChangeAspect="1"/>
            </p:cNvSpPr>
            <p:nvPr/>
          </p:nvSpPr>
          <p:spPr>
            <a:xfrm>
              <a:off x="5073488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7" name="אליפסה 156"/>
            <p:cNvSpPr>
              <a:spLocks noChangeAspect="1"/>
            </p:cNvSpPr>
            <p:nvPr/>
          </p:nvSpPr>
          <p:spPr>
            <a:xfrm>
              <a:off x="53280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8" name="אליפסה 157"/>
            <p:cNvSpPr>
              <a:spLocks noChangeAspect="1"/>
            </p:cNvSpPr>
            <p:nvPr/>
          </p:nvSpPr>
          <p:spPr>
            <a:xfrm>
              <a:off x="4065216" y="4297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9" name="אליפסה 158"/>
            <p:cNvSpPr>
              <a:spLocks noChangeAspect="1"/>
            </p:cNvSpPr>
            <p:nvPr/>
          </p:nvSpPr>
          <p:spPr>
            <a:xfrm>
              <a:off x="3813216" y="429702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0" name="אליפסה 159"/>
            <p:cNvSpPr>
              <a:spLocks noChangeAspect="1"/>
            </p:cNvSpPr>
            <p:nvPr/>
          </p:nvSpPr>
          <p:spPr>
            <a:xfrm>
              <a:off x="3561320" y="4297080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4" name="קבוצה 193"/>
          <p:cNvGrpSpPr/>
          <p:nvPr/>
        </p:nvGrpSpPr>
        <p:grpSpPr>
          <a:xfrm>
            <a:off x="3813216" y="3971024"/>
            <a:ext cx="2772440" cy="250064"/>
            <a:chOff x="3813216" y="3971024"/>
            <a:chExt cx="2772440" cy="250064"/>
          </a:xfrm>
        </p:grpSpPr>
        <p:sp>
          <p:nvSpPr>
            <p:cNvPr id="161" name="אליפסה 160"/>
            <p:cNvSpPr>
              <a:spLocks noChangeAspect="1"/>
            </p:cNvSpPr>
            <p:nvPr/>
          </p:nvSpPr>
          <p:spPr>
            <a:xfrm>
              <a:off x="4317216" y="3971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2" name="אליפסה 161"/>
            <p:cNvSpPr>
              <a:spLocks noChangeAspect="1"/>
            </p:cNvSpPr>
            <p:nvPr/>
          </p:nvSpPr>
          <p:spPr>
            <a:xfrm>
              <a:off x="6348776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3" name="אליפסה 162"/>
            <p:cNvSpPr>
              <a:spLocks noChangeAspect="1"/>
            </p:cNvSpPr>
            <p:nvPr/>
          </p:nvSpPr>
          <p:spPr>
            <a:xfrm>
              <a:off x="60994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4" name="אליפסה 163"/>
            <p:cNvSpPr>
              <a:spLocks noChangeAspect="1"/>
            </p:cNvSpPr>
            <p:nvPr/>
          </p:nvSpPr>
          <p:spPr>
            <a:xfrm>
              <a:off x="5577544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5" name="אליפסה 164"/>
            <p:cNvSpPr>
              <a:spLocks noChangeAspect="1"/>
            </p:cNvSpPr>
            <p:nvPr/>
          </p:nvSpPr>
          <p:spPr>
            <a:xfrm>
              <a:off x="58320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6" name="אליפסה 165"/>
            <p:cNvSpPr>
              <a:spLocks noChangeAspect="1"/>
            </p:cNvSpPr>
            <p:nvPr/>
          </p:nvSpPr>
          <p:spPr>
            <a:xfrm>
              <a:off x="4569432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7" name="אליפסה 166"/>
            <p:cNvSpPr>
              <a:spLocks noChangeAspect="1"/>
            </p:cNvSpPr>
            <p:nvPr/>
          </p:nvSpPr>
          <p:spPr>
            <a:xfrm>
              <a:off x="48240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8" name="אליפסה 167"/>
            <p:cNvSpPr>
              <a:spLocks noChangeAspect="1"/>
            </p:cNvSpPr>
            <p:nvPr/>
          </p:nvSpPr>
          <p:spPr>
            <a:xfrm>
              <a:off x="5073488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9" name="אליפסה 168"/>
            <p:cNvSpPr>
              <a:spLocks noChangeAspect="1"/>
            </p:cNvSpPr>
            <p:nvPr/>
          </p:nvSpPr>
          <p:spPr>
            <a:xfrm>
              <a:off x="53280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0" name="אליפסה 169"/>
            <p:cNvSpPr>
              <a:spLocks noChangeAspect="1"/>
            </p:cNvSpPr>
            <p:nvPr/>
          </p:nvSpPr>
          <p:spPr>
            <a:xfrm>
              <a:off x="4065216" y="3971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1" name="אליפסה 170"/>
            <p:cNvSpPr>
              <a:spLocks noChangeAspect="1"/>
            </p:cNvSpPr>
            <p:nvPr/>
          </p:nvSpPr>
          <p:spPr>
            <a:xfrm>
              <a:off x="3813216" y="397102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6" name="קבוצה 192"/>
          <p:cNvGrpSpPr/>
          <p:nvPr/>
        </p:nvGrpSpPr>
        <p:grpSpPr>
          <a:xfrm>
            <a:off x="4065216" y="3648952"/>
            <a:ext cx="2520440" cy="250064"/>
            <a:chOff x="4065216" y="3648952"/>
            <a:chExt cx="2520440" cy="250064"/>
          </a:xfrm>
        </p:grpSpPr>
        <p:sp>
          <p:nvSpPr>
            <p:cNvPr id="172" name="אליפסה 171"/>
            <p:cNvSpPr>
              <a:spLocks noChangeAspect="1"/>
            </p:cNvSpPr>
            <p:nvPr/>
          </p:nvSpPr>
          <p:spPr>
            <a:xfrm>
              <a:off x="4317216" y="3648952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3" name="אליפסה 172"/>
            <p:cNvSpPr>
              <a:spLocks noChangeAspect="1"/>
            </p:cNvSpPr>
            <p:nvPr/>
          </p:nvSpPr>
          <p:spPr>
            <a:xfrm>
              <a:off x="6348776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4" name="אליפסה 173"/>
            <p:cNvSpPr>
              <a:spLocks noChangeAspect="1"/>
            </p:cNvSpPr>
            <p:nvPr/>
          </p:nvSpPr>
          <p:spPr>
            <a:xfrm>
              <a:off x="60994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5" name="אליפסה 174"/>
            <p:cNvSpPr>
              <a:spLocks noChangeAspect="1"/>
            </p:cNvSpPr>
            <p:nvPr/>
          </p:nvSpPr>
          <p:spPr>
            <a:xfrm>
              <a:off x="5577544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6" name="אליפסה 175"/>
            <p:cNvSpPr>
              <a:spLocks noChangeAspect="1"/>
            </p:cNvSpPr>
            <p:nvPr/>
          </p:nvSpPr>
          <p:spPr>
            <a:xfrm>
              <a:off x="58320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7" name="אליפסה 176"/>
            <p:cNvSpPr>
              <a:spLocks noChangeAspect="1"/>
            </p:cNvSpPr>
            <p:nvPr/>
          </p:nvSpPr>
          <p:spPr>
            <a:xfrm>
              <a:off x="4569432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8" name="אליפסה 177"/>
            <p:cNvSpPr>
              <a:spLocks noChangeAspect="1"/>
            </p:cNvSpPr>
            <p:nvPr/>
          </p:nvSpPr>
          <p:spPr>
            <a:xfrm>
              <a:off x="48240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9" name="אליפסה 178"/>
            <p:cNvSpPr>
              <a:spLocks noChangeAspect="1"/>
            </p:cNvSpPr>
            <p:nvPr/>
          </p:nvSpPr>
          <p:spPr>
            <a:xfrm>
              <a:off x="5073488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80" name="אליפסה 179"/>
            <p:cNvSpPr>
              <a:spLocks noChangeAspect="1"/>
            </p:cNvSpPr>
            <p:nvPr/>
          </p:nvSpPr>
          <p:spPr>
            <a:xfrm>
              <a:off x="53280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81" name="אליפסה 180"/>
            <p:cNvSpPr>
              <a:spLocks noChangeAspect="1"/>
            </p:cNvSpPr>
            <p:nvPr/>
          </p:nvSpPr>
          <p:spPr>
            <a:xfrm>
              <a:off x="4065216" y="3648952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6441640" y="2442374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bp</a:t>
            </a:r>
            <a:endParaRPr lang="he-IL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3777344" y="2586390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hp</a:t>
            </a:r>
            <a:endParaRPr lang="he-IL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3093400" y="3276184"/>
            <a:ext cx="216024" cy="288000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a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4065376" y="3276184"/>
            <a:ext cx="216024" cy="282573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x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6369632" y="3276184"/>
            <a:ext cx="216024" cy="282573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y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6873688" y="3276184"/>
            <a:ext cx="216024" cy="282573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b</a:t>
            </a:r>
            <a:endParaRPr lang="he-IL" sz="1600" dirty="0">
              <a:latin typeface="Calibri" pitchFamily="34" charset="0"/>
            </a:endParaRPr>
          </a:p>
        </p:txBody>
      </p:sp>
      <p:grpSp>
        <p:nvGrpSpPr>
          <p:cNvPr id="7" name="קבוצה 198"/>
          <p:cNvGrpSpPr/>
          <p:nvPr/>
        </p:nvGrpSpPr>
        <p:grpSpPr>
          <a:xfrm>
            <a:off x="3057264" y="5555200"/>
            <a:ext cx="4035016" cy="250064"/>
            <a:chOff x="3057264" y="5555200"/>
            <a:chExt cx="4035016" cy="250064"/>
          </a:xfrm>
        </p:grpSpPr>
        <p:sp>
          <p:nvSpPr>
            <p:cNvPr id="95" name="אליפסה 94"/>
            <p:cNvSpPr>
              <a:spLocks noChangeAspect="1"/>
            </p:cNvSpPr>
            <p:nvPr/>
          </p:nvSpPr>
          <p:spPr>
            <a:xfrm>
              <a:off x="4317216" y="5555200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6" name="אליפסה 95"/>
            <p:cNvSpPr>
              <a:spLocks noChangeAspect="1"/>
            </p:cNvSpPr>
            <p:nvPr/>
          </p:nvSpPr>
          <p:spPr>
            <a:xfrm>
              <a:off x="6348776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8" name="אליפסה 97"/>
            <p:cNvSpPr>
              <a:spLocks noChangeAspect="1"/>
            </p:cNvSpPr>
            <p:nvPr/>
          </p:nvSpPr>
          <p:spPr>
            <a:xfrm>
              <a:off x="60994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9" name="אליפסה 98"/>
            <p:cNvSpPr>
              <a:spLocks noChangeAspect="1"/>
            </p:cNvSpPr>
            <p:nvPr/>
          </p:nvSpPr>
          <p:spPr>
            <a:xfrm>
              <a:off x="5577544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0" name="אליפסה 99"/>
            <p:cNvSpPr>
              <a:spLocks noChangeAspect="1"/>
            </p:cNvSpPr>
            <p:nvPr/>
          </p:nvSpPr>
          <p:spPr>
            <a:xfrm>
              <a:off x="58320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1" name="אליפסה 100"/>
            <p:cNvSpPr>
              <a:spLocks noChangeAspect="1"/>
            </p:cNvSpPr>
            <p:nvPr/>
          </p:nvSpPr>
          <p:spPr>
            <a:xfrm>
              <a:off x="4569432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2" name="אליפסה 101"/>
            <p:cNvSpPr>
              <a:spLocks noChangeAspect="1"/>
            </p:cNvSpPr>
            <p:nvPr/>
          </p:nvSpPr>
          <p:spPr>
            <a:xfrm>
              <a:off x="48240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3" name="אליפסה 102"/>
            <p:cNvSpPr>
              <a:spLocks noChangeAspect="1"/>
            </p:cNvSpPr>
            <p:nvPr/>
          </p:nvSpPr>
          <p:spPr>
            <a:xfrm>
              <a:off x="5073488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4" name="אליפסה 103"/>
            <p:cNvSpPr>
              <a:spLocks noChangeAspect="1"/>
            </p:cNvSpPr>
            <p:nvPr/>
          </p:nvSpPr>
          <p:spPr>
            <a:xfrm>
              <a:off x="53280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5" name="אליפסה 104"/>
            <p:cNvSpPr>
              <a:spLocks noChangeAspect="1"/>
            </p:cNvSpPr>
            <p:nvPr/>
          </p:nvSpPr>
          <p:spPr>
            <a:xfrm>
              <a:off x="4065216" y="5555200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6" name="אליפסה 105"/>
            <p:cNvSpPr>
              <a:spLocks noChangeAspect="1"/>
            </p:cNvSpPr>
            <p:nvPr/>
          </p:nvSpPr>
          <p:spPr>
            <a:xfrm>
              <a:off x="3813216" y="5555200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7" name="אליפסה 106"/>
            <p:cNvSpPr>
              <a:spLocks noChangeAspect="1"/>
            </p:cNvSpPr>
            <p:nvPr/>
          </p:nvSpPr>
          <p:spPr>
            <a:xfrm>
              <a:off x="3561320" y="555525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8" name="אליפסה 107"/>
            <p:cNvSpPr>
              <a:spLocks noChangeAspect="1"/>
            </p:cNvSpPr>
            <p:nvPr/>
          </p:nvSpPr>
          <p:spPr>
            <a:xfrm>
              <a:off x="3309160" y="5556435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9" name="אליפסה 108"/>
            <p:cNvSpPr>
              <a:spLocks noChangeAspect="1"/>
            </p:cNvSpPr>
            <p:nvPr/>
          </p:nvSpPr>
          <p:spPr>
            <a:xfrm>
              <a:off x="3057264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88" name="אליפסה 178"/>
            <p:cNvSpPr>
              <a:spLocks noChangeAspect="1"/>
            </p:cNvSpPr>
            <p:nvPr/>
          </p:nvSpPr>
          <p:spPr>
            <a:xfrm>
              <a:off x="6855400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89" name="אליפסה 180"/>
            <p:cNvSpPr>
              <a:spLocks noChangeAspect="1"/>
            </p:cNvSpPr>
            <p:nvPr/>
          </p:nvSpPr>
          <p:spPr>
            <a:xfrm>
              <a:off x="6603400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8" name="קבוצה 196"/>
          <p:cNvGrpSpPr/>
          <p:nvPr/>
        </p:nvGrpSpPr>
        <p:grpSpPr>
          <a:xfrm>
            <a:off x="3057264" y="4941168"/>
            <a:ext cx="3528392" cy="253992"/>
            <a:chOff x="3057264" y="4941168"/>
            <a:chExt cx="3528392" cy="253992"/>
          </a:xfrm>
        </p:grpSpPr>
        <p:sp>
          <p:nvSpPr>
            <p:cNvPr id="123" name="אליפסה 122"/>
            <p:cNvSpPr>
              <a:spLocks noChangeAspect="1"/>
            </p:cNvSpPr>
            <p:nvPr/>
          </p:nvSpPr>
          <p:spPr>
            <a:xfrm>
              <a:off x="4317216" y="4945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4" name="אליפסה 123"/>
            <p:cNvSpPr>
              <a:spLocks noChangeAspect="1"/>
            </p:cNvSpPr>
            <p:nvPr/>
          </p:nvSpPr>
          <p:spPr>
            <a:xfrm>
              <a:off x="6348776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5" name="אליפסה 124"/>
            <p:cNvSpPr>
              <a:spLocks noChangeAspect="1"/>
            </p:cNvSpPr>
            <p:nvPr/>
          </p:nvSpPr>
          <p:spPr>
            <a:xfrm>
              <a:off x="60994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6" name="אליפסה 125"/>
            <p:cNvSpPr>
              <a:spLocks noChangeAspect="1"/>
            </p:cNvSpPr>
            <p:nvPr/>
          </p:nvSpPr>
          <p:spPr>
            <a:xfrm>
              <a:off x="5577544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7" name="אליפסה 126"/>
            <p:cNvSpPr>
              <a:spLocks noChangeAspect="1"/>
            </p:cNvSpPr>
            <p:nvPr/>
          </p:nvSpPr>
          <p:spPr>
            <a:xfrm>
              <a:off x="58320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8" name="אליפסה 127"/>
            <p:cNvSpPr>
              <a:spLocks noChangeAspect="1"/>
            </p:cNvSpPr>
            <p:nvPr/>
          </p:nvSpPr>
          <p:spPr>
            <a:xfrm>
              <a:off x="4569432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9" name="אליפסה 128"/>
            <p:cNvSpPr>
              <a:spLocks noChangeAspect="1"/>
            </p:cNvSpPr>
            <p:nvPr/>
          </p:nvSpPr>
          <p:spPr>
            <a:xfrm>
              <a:off x="48240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0" name="אליפסה 129"/>
            <p:cNvSpPr>
              <a:spLocks noChangeAspect="1"/>
            </p:cNvSpPr>
            <p:nvPr/>
          </p:nvSpPr>
          <p:spPr>
            <a:xfrm>
              <a:off x="5073488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1" name="אליפסה 130"/>
            <p:cNvSpPr>
              <a:spLocks noChangeAspect="1"/>
            </p:cNvSpPr>
            <p:nvPr/>
          </p:nvSpPr>
          <p:spPr>
            <a:xfrm>
              <a:off x="53280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2" name="אליפסה 131"/>
            <p:cNvSpPr>
              <a:spLocks noChangeAspect="1"/>
            </p:cNvSpPr>
            <p:nvPr/>
          </p:nvSpPr>
          <p:spPr>
            <a:xfrm>
              <a:off x="4065216" y="4945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3" name="אליפסה 132"/>
            <p:cNvSpPr>
              <a:spLocks noChangeAspect="1"/>
            </p:cNvSpPr>
            <p:nvPr/>
          </p:nvSpPr>
          <p:spPr>
            <a:xfrm>
              <a:off x="3813216" y="494509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4" name="אליפסה 133"/>
            <p:cNvSpPr>
              <a:spLocks noChangeAspect="1"/>
            </p:cNvSpPr>
            <p:nvPr/>
          </p:nvSpPr>
          <p:spPr>
            <a:xfrm>
              <a:off x="3561320" y="4945152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5" name="אליפסה 134"/>
            <p:cNvSpPr>
              <a:spLocks noChangeAspect="1"/>
            </p:cNvSpPr>
            <p:nvPr/>
          </p:nvSpPr>
          <p:spPr>
            <a:xfrm>
              <a:off x="3309160" y="494633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0" name="אליפסה 193"/>
            <p:cNvSpPr>
              <a:spLocks noChangeAspect="1"/>
            </p:cNvSpPr>
            <p:nvPr/>
          </p:nvSpPr>
          <p:spPr>
            <a:xfrm>
              <a:off x="3057264" y="4941168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9" name="קבוצה 197"/>
          <p:cNvGrpSpPr/>
          <p:nvPr/>
        </p:nvGrpSpPr>
        <p:grpSpPr>
          <a:xfrm>
            <a:off x="3057264" y="5257904"/>
            <a:ext cx="3783016" cy="259328"/>
            <a:chOff x="3057264" y="5257904"/>
            <a:chExt cx="3783016" cy="259328"/>
          </a:xfrm>
        </p:grpSpPr>
        <p:sp>
          <p:nvSpPr>
            <p:cNvPr id="97" name="אליפסה 96"/>
            <p:cNvSpPr>
              <a:spLocks noChangeAspect="1"/>
            </p:cNvSpPr>
            <p:nvPr/>
          </p:nvSpPr>
          <p:spPr>
            <a:xfrm>
              <a:off x="6603400" y="526845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0" name="אליפסה 109"/>
            <p:cNvSpPr>
              <a:spLocks noChangeAspect="1"/>
            </p:cNvSpPr>
            <p:nvPr/>
          </p:nvSpPr>
          <p:spPr>
            <a:xfrm>
              <a:off x="431721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1" name="אליפסה 110"/>
            <p:cNvSpPr>
              <a:spLocks noChangeAspect="1"/>
            </p:cNvSpPr>
            <p:nvPr/>
          </p:nvSpPr>
          <p:spPr>
            <a:xfrm>
              <a:off x="634877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2" name="אליפסה 111"/>
            <p:cNvSpPr>
              <a:spLocks noChangeAspect="1"/>
            </p:cNvSpPr>
            <p:nvPr/>
          </p:nvSpPr>
          <p:spPr>
            <a:xfrm>
              <a:off x="60994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3" name="אליפסה 112"/>
            <p:cNvSpPr>
              <a:spLocks noChangeAspect="1"/>
            </p:cNvSpPr>
            <p:nvPr/>
          </p:nvSpPr>
          <p:spPr>
            <a:xfrm>
              <a:off x="5577544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4" name="אליפסה 113"/>
            <p:cNvSpPr>
              <a:spLocks noChangeAspect="1"/>
            </p:cNvSpPr>
            <p:nvPr/>
          </p:nvSpPr>
          <p:spPr>
            <a:xfrm>
              <a:off x="58320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5" name="אליפסה 114"/>
            <p:cNvSpPr>
              <a:spLocks noChangeAspect="1"/>
            </p:cNvSpPr>
            <p:nvPr/>
          </p:nvSpPr>
          <p:spPr>
            <a:xfrm>
              <a:off x="4569432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6" name="אליפסה 115"/>
            <p:cNvSpPr>
              <a:spLocks noChangeAspect="1"/>
            </p:cNvSpPr>
            <p:nvPr/>
          </p:nvSpPr>
          <p:spPr>
            <a:xfrm>
              <a:off x="48240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7" name="אליפסה 116"/>
            <p:cNvSpPr>
              <a:spLocks noChangeAspect="1"/>
            </p:cNvSpPr>
            <p:nvPr/>
          </p:nvSpPr>
          <p:spPr>
            <a:xfrm>
              <a:off x="5073488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8" name="אליפסה 117"/>
            <p:cNvSpPr>
              <a:spLocks noChangeAspect="1"/>
            </p:cNvSpPr>
            <p:nvPr/>
          </p:nvSpPr>
          <p:spPr>
            <a:xfrm>
              <a:off x="53280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9" name="אליפסה 118"/>
            <p:cNvSpPr>
              <a:spLocks noChangeAspect="1"/>
            </p:cNvSpPr>
            <p:nvPr/>
          </p:nvSpPr>
          <p:spPr>
            <a:xfrm>
              <a:off x="406521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0" name="אליפסה 119"/>
            <p:cNvSpPr>
              <a:spLocks noChangeAspect="1"/>
            </p:cNvSpPr>
            <p:nvPr/>
          </p:nvSpPr>
          <p:spPr>
            <a:xfrm>
              <a:off x="3813216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1" name="אליפסה 120"/>
            <p:cNvSpPr>
              <a:spLocks noChangeAspect="1"/>
            </p:cNvSpPr>
            <p:nvPr/>
          </p:nvSpPr>
          <p:spPr>
            <a:xfrm>
              <a:off x="3561320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2" name="אליפסה 121"/>
            <p:cNvSpPr>
              <a:spLocks noChangeAspect="1"/>
            </p:cNvSpPr>
            <p:nvPr/>
          </p:nvSpPr>
          <p:spPr>
            <a:xfrm>
              <a:off x="3309160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1" name="אליפסה 193"/>
            <p:cNvSpPr>
              <a:spLocks noChangeAspect="1"/>
            </p:cNvSpPr>
            <p:nvPr/>
          </p:nvSpPr>
          <p:spPr>
            <a:xfrm>
              <a:off x="3057264" y="526845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192" name="TextBox 191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Box 226"/>
          <p:cNvSpPr txBox="1"/>
          <p:nvPr/>
        </p:nvSpPr>
        <p:spPr>
          <a:xfrm>
            <a:off x="683568" y="1412776"/>
            <a:ext cx="74888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The comparisons are made between the rightmost or leftmost bases, according to the special substring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An O(n</a:t>
            </a:r>
            <a:r>
              <a:rPr lang="en-US" sz="3600" b="1" baseline="40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logn)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Algorithm 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323" name="קשת 322"/>
          <p:cNvSpPr>
            <a:spLocks noChangeAspect="1"/>
          </p:cNvSpPr>
          <p:nvPr/>
        </p:nvSpPr>
        <p:spPr>
          <a:xfrm>
            <a:off x="4929472" y="2747323"/>
            <a:ext cx="1298712" cy="799599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324" name="אליפסה 323"/>
          <p:cNvSpPr>
            <a:spLocks noChangeAspect="1"/>
          </p:cNvSpPr>
          <p:nvPr/>
        </p:nvSpPr>
        <p:spPr>
          <a:xfrm>
            <a:off x="4317216" y="3106928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25" name="אליפסה 324"/>
          <p:cNvSpPr>
            <a:spLocks noChangeAspect="1"/>
          </p:cNvSpPr>
          <p:nvPr/>
        </p:nvSpPr>
        <p:spPr>
          <a:xfrm>
            <a:off x="6852832" y="3108219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26" name="אליפסה 325"/>
          <p:cNvSpPr>
            <a:spLocks noChangeAspect="1"/>
          </p:cNvSpPr>
          <p:nvPr/>
        </p:nvSpPr>
        <p:spPr>
          <a:xfrm>
            <a:off x="6348776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mpd="sng"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27" name="אליפסה 326"/>
          <p:cNvSpPr>
            <a:spLocks noChangeAspect="1"/>
          </p:cNvSpPr>
          <p:nvPr/>
        </p:nvSpPr>
        <p:spPr>
          <a:xfrm>
            <a:off x="6585656" y="3108219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28" name="אליפסה 327"/>
          <p:cNvSpPr>
            <a:spLocks noChangeAspect="1"/>
          </p:cNvSpPr>
          <p:nvPr/>
        </p:nvSpPr>
        <p:spPr>
          <a:xfrm>
            <a:off x="6099400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29" name="אליפסה 328"/>
          <p:cNvSpPr>
            <a:spLocks noChangeAspect="1"/>
          </p:cNvSpPr>
          <p:nvPr/>
        </p:nvSpPr>
        <p:spPr>
          <a:xfrm>
            <a:off x="5577544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0" name="אליפסה 329"/>
          <p:cNvSpPr>
            <a:spLocks noChangeAspect="1"/>
          </p:cNvSpPr>
          <p:nvPr/>
        </p:nvSpPr>
        <p:spPr>
          <a:xfrm>
            <a:off x="5832000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1" name="אליפסה 330"/>
          <p:cNvSpPr>
            <a:spLocks noChangeAspect="1"/>
          </p:cNvSpPr>
          <p:nvPr/>
        </p:nvSpPr>
        <p:spPr>
          <a:xfrm>
            <a:off x="4569432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2" name="אליפסה 331"/>
          <p:cNvSpPr>
            <a:spLocks noChangeAspect="1"/>
          </p:cNvSpPr>
          <p:nvPr/>
        </p:nvSpPr>
        <p:spPr>
          <a:xfrm>
            <a:off x="4824000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3" name="קשת 332"/>
          <p:cNvSpPr>
            <a:spLocks noChangeAspect="1"/>
          </p:cNvSpPr>
          <p:nvPr/>
        </p:nvSpPr>
        <p:spPr>
          <a:xfrm>
            <a:off x="4209392" y="2598776"/>
            <a:ext cx="2232248" cy="974240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334" name="אליפסה 333"/>
          <p:cNvSpPr>
            <a:spLocks noChangeAspect="1"/>
          </p:cNvSpPr>
          <p:nvPr/>
        </p:nvSpPr>
        <p:spPr>
          <a:xfrm>
            <a:off x="5073488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5" name="אליפסה 334"/>
          <p:cNvSpPr>
            <a:spLocks noChangeAspect="1"/>
          </p:cNvSpPr>
          <p:nvPr/>
        </p:nvSpPr>
        <p:spPr>
          <a:xfrm>
            <a:off x="5328000" y="3108219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6" name="אליפסה 335"/>
          <p:cNvSpPr>
            <a:spLocks noChangeAspect="1"/>
          </p:cNvSpPr>
          <p:nvPr/>
        </p:nvSpPr>
        <p:spPr>
          <a:xfrm>
            <a:off x="4065216" y="3106928"/>
            <a:ext cx="236880" cy="24877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7" name="אליפסה 336"/>
          <p:cNvSpPr>
            <a:spLocks noChangeAspect="1"/>
          </p:cNvSpPr>
          <p:nvPr/>
        </p:nvSpPr>
        <p:spPr>
          <a:xfrm>
            <a:off x="3813216" y="3106928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8" name="אליפסה 337"/>
          <p:cNvSpPr>
            <a:spLocks noChangeAspect="1"/>
          </p:cNvSpPr>
          <p:nvPr/>
        </p:nvSpPr>
        <p:spPr>
          <a:xfrm>
            <a:off x="3561320" y="3106984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39" name="קשת 338"/>
          <p:cNvSpPr>
            <a:spLocks noChangeAspect="1"/>
          </p:cNvSpPr>
          <p:nvPr/>
        </p:nvSpPr>
        <p:spPr>
          <a:xfrm>
            <a:off x="5224706" y="2852936"/>
            <a:ext cx="712878" cy="475252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340" name="קשת 339"/>
          <p:cNvSpPr>
            <a:spLocks noChangeAspect="1"/>
          </p:cNvSpPr>
          <p:nvPr/>
        </p:nvSpPr>
        <p:spPr>
          <a:xfrm>
            <a:off x="4425416" y="2852936"/>
            <a:ext cx="316835" cy="504056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341" name="קשת 340"/>
          <p:cNvSpPr>
            <a:spLocks noChangeAspect="1"/>
          </p:cNvSpPr>
          <p:nvPr/>
        </p:nvSpPr>
        <p:spPr>
          <a:xfrm>
            <a:off x="3201280" y="2420888"/>
            <a:ext cx="3816424" cy="1296144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sp>
        <p:nvSpPr>
          <p:cNvPr id="342" name="אליפסה 341"/>
          <p:cNvSpPr>
            <a:spLocks noChangeAspect="1"/>
          </p:cNvSpPr>
          <p:nvPr/>
        </p:nvSpPr>
        <p:spPr>
          <a:xfrm>
            <a:off x="3309160" y="3108163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43" name="אליפסה 342"/>
          <p:cNvSpPr>
            <a:spLocks noChangeAspect="1"/>
          </p:cNvSpPr>
          <p:nvPr/>
        </p:nvSpPr>
        <p:spPr>
          <a:xfrm>
            <a:off x="3057264" y="3108219"/>
            <a:ext cx="236880" cy="248773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6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44" name="קשת 343"/>
          <p:cNvSpPr>
            <a:spLocks noChangeAspect="1"/>
          </p:cNvSpPr>
          <p:nvPr/>
        </p:nvSpPr>
        <p:spPr>
          <a:xfrm>
            <a:off x="3424506" y="2852936"/>
            <a:ext cx="540060" cy="504056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600" dirty="0">
              <a:latin typeface="Calibri" pitchFamily="34" charset="0"/>
            </a:endParaRPr>
          </a:p>
        </p:txBody>
      </p:sp>
      <p:grpSp>
        <p:nvGrpSpPr>
          <p:cNvPr id="345" name="קבוצה 195"/>
          <p:cNvGrpSpPr/>
          <p:nvPr/>
        </p:nvGrpSpPr>
        <p:grpSpPr>
          <a:xfrm>
            <a:off x="3309160" y="4619096"/>
            <a:ext cx="3276496" cy="250064"/>
            <a:chOff x="3309160" y="4619096"/>
            <a:chExt cx="3276496" cy="250064"/>
          </a:xfrm>
        </p:grpSpPr>
        <p:sp>
          <p:nvSpPr>
            <p:cNvPr id="346" name="אליפסה 345"/>
            <p:cNvSpPr>
              <a:spLocks noChangeAspect="1"/>
            </p:cNvSpPr>
            <p:nvPr/>
          </p:nvSpPr>
          <p:spPr>
            <a:xfrm>
              <a:off x="4317216" y="4619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47" name="אליפסה 346"/>
            <p:cNvSpPr>
              <a:spLocks noChangeAspect="1"/>
            </p:cNvSpPr>
            <p:nvPr/>
          </p:nvSpPr>
          <p:spPr>
            <a:xfrm>
              <a:off x="6348776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48" name="אליפסה 347"/>
            <p:cNvSpPr>
              <a:spLocks noChangeAspect="1"/>
            </p:cNvSpPr>
            <p:nvPr/>
          </p:nvSpPr>
          <p:spPr>
            <a:xfrm>
              <a:off x="60994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49" name="אליפסה 348"/>
            <p:cNvSpPr>
              <a:spLocks noChangeAspect="1"/>
            </p:cNvSpPr>
            <p:nvPr/>
          </p:nvSpPr>
          <p:spPr>
            <a:xfrm>
              <a:off x="5577544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0" name="אליפסה 349"/>
            <p:cNvSpPr>
              <a:spLocks noChangeAspect="1"/>
            </p:cNvSpPr>
            <p:nvPr/>
          </p:nvSpPr>
          <p:spPr>
            <a:xfrm>
              <a:off x="58320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1" name="אליפסה 350"/>
            <p:cNvSpPr>
              <a:spLocks noChangeAspect="1"/>
            </p:cNvSpPr>
            <p:nvPr/>
          </p:nvSpPr>
          <p:spPr>
            <a:xfrm>
              <a:off x="4569432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2" name="אליפסה 351"/>
            <p:cNvSpPr>
              <a:spLocks noChangeAspect="1"/>
            </p:cNvSpPr>
            <p:nvPr/>
          </p:nvSpPr>
          <p:spPr>
            <a:xfrm>
              <a:off x="48240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3" name="אליפסה 352"/>
            <p:cNvSpPr>
              <a:spLocks noChangeAspect="1"/>
            </p:cNvSpPr>
            <p:nvPr/>
          </p:nvSpPr>
          <p:spPr>
            <a:xfrm>
              <a:off x="5073488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4" name="אליפסה 353"/>
            <p:cNvSpPr>
              <a:spLocks noChangeAspect="1"/>
            </p:cNvSpPr>
            <p:nvPr/>
          </p:nvSpPr>
          <p:spPr>
            <a:xfrm>
              <a:off x="53280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5" name="אליפסה 354"/>
            <p:cNvSpPr>
              <a:spLocks noChangeAspect="1"/>
            </p:cNvSpPr>
            <p:nvPr/>
          </p:nvSpPr>
          <p:spPr>
            <a:xfrm>
              <a:off x="4065216" y="4619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6" name="אליפסה 355"/>
            <p:cNvSpPr>
              <a:spLocks noChangeAspect="1"/>
            </p:cNvSpPr>
            <p:nvPr/>
          </p:nvSpPr>
          <p:spPr>
            <a:xfrm>
              <a:off x="3813216" y="461909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7" name="אליפסה 356"/>
            <p:cNvSpPr>
              <a:spLocks noChangeAspect="1"/>
            </p:cNvSpPr>
            <p:nvPr/>
          </p:nvSpPr>
          <p:spPr>
            <a:xfrm>
              <a:off x="3561320" y="4619152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58" name="אליפסה 357"/>
            <p:cNvSpPr>
              <a:spLocks noChangeAspect="1"/>
            </p:cNvSpPr>
            <p:nvPr/>
          </p:nvSpPr>
          <p:spPr>
            <a:xfrm>
              <a:off x="3309160" y="462033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359" name="קבוצה 194"/>
          <p:cNvGrpSpPr/>
          <p:nvPr/>
        </p:nvGrpSpPr>
        <p:grpSpPr>
          <a:xfrm>
            <a:off x="3561320" y="4297024"/>
            <a:ext cx="3024336" cy="250064"/>
            <a:chOff x="3561320" y="4297024"/>
            <a:chExt cx="3024336" cy="250064"/>
          </a:xfrm>
        </p:grpSpPr>
        <p:sp>
          <p:nvSpPr>
            <p:cNvPr id="360" name="אליפסה 359"/>
            <p:cNvSpPr>
              <a:spLocks noChangeAspect="1"/>
            </p:cNvSpPr>
            <p:nvPr/>
          </p:nvSpPr>
          <p:spPr>
            <a:xfrm>
              <a:off x="4317216" y="4297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1" name="אליפסה 360"/>
            <p:cNvSpPr>
              <a:spLocks noChangeAspect="1"/>
            </p:cNvSpPr>
            <p:nvPr/>
          </p:nvSpPr>
          <p:spPr>
            <a:xfrm>
              <a:off x="6348776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2" name="אליפסה 361"/>
            <p:cNvSpPr>
              <a:spLocks noChangeAspect="1"/>
            </p:cNvSpPr>
            <p:nvPr/>
          </p:nvSpPr>
          <p:spPr>
            <a:xfrm>
              <a:off x="60994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3" name="אליפסה 362"/>
            <p:cNvSpPr>
              <a:spLocks noChangeAspect="1"/>
            </p:cNvSpPr>
            <p:nvPr/>
          </p:nvSpPr>
          <p:spPr>
            <a:xfrm>
              <a:off x="5577544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4" name="אליפסה 363"/>
            <p:cNvSpPr>
              <a:spLocks noChangeAspect="1"/>
            </p:cNvSpPr>
            <p:nvPr/>
          </p:nvSpPr>
          <p:spPr>
            <a:xfrm>
              <a:off x="58320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5" name="אליפסה 364"/>
            <p:cNvSpPr>
              <a:spLocks noChangeAspect="1"/>
            </p:cNvSpPr>
            <p:nvPr/>
          </p:nvSpPr>
          <p:spPr>
            <a:xfrm>
              <a:off x="4569432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6" name="אליפסה 365"/>
            <p:cNvSpPr>
              <a:spLocks noChangeAspect="1"/>
            </p:cNvSpPr>
            <p:nvPr/>
          </p:nvSpPr>
          <p:spPr>
            <a:xfrm>
              <a:off x="48240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7" name="אליפסה 366"/>
            <p:cNvSpPr>
              <a:spLocks noChangeAspect="1"/>
            </p:cNvSpPr>
            <p:nvPr/>
          </p:nvSpPr>
          <p:spPr>
            <a:xfrm>
              <a:off x="5073488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8" name="אליפסה 367"/>
            <p:cNvSpPr>
              <a:spLocks noChangeAspect="1"/>
            </p:cNvSpPr>
            <p:nvPr/>
          </p:nvSpPr>
          <p:spPr>
            <a:xfrm>
              <a:off x="53280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69" name="אליפסה 368"/>
            <p:cNvSpPr>
              <a:spLocks noChangeAspect="1"/>
            </p:cNvSpPr>
            <p:nvPr/>
          </p:nvSpPr>
          <p:spPr>
            <a:xfrm>
              <a:off x="4065216" y="4297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0" name="אליפסה 369"/>
            <p:cNvSpPr>
              <a:spLocks noChangeAspect="1"/>
            </p:cNvSpPr>
            <p:nvPr/>
          </p:nvSpPr>
          <p:spPr>
            <a:xfrm>
              <a:off x="3813216" y="429702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1" name="אליפסה 370"/>
            <p:cNvSpPr>
              <a:spLocks noChangeAspect="1"/>
            </p:cNvSpPr>
            <p:nvPr/>
          </p:nvSpPr>
          <p:spPr>
            <a:xfrm>
              <a:off x="3561320" y="4297080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372" name="קבוצה 193"/>
          <p:cNvGrpSpPr/>
          <p:nvPr/>
        </p:nvGrpSpPr>
        <p:grpSpPr>
          <a:xfrm>
            <a:off x="3813216" y="3971024"/>
            <a:ext cx="2772440" cy="250064"/>
            <a:chOff x="3813216" y="3971024"/>
            <a:chExt cx="2772440" cy="250064"/>
          </a:xfrm>
        </p:grpSpPr>
        <p:sp>
          <p:nvSpPr>
            <p:cNvPr id="373" name="אליפסה 372"/>
            <p:cNvSpPr>
              <a:spLocks noChangeAspect="1"/>
            </p:cNvSpPr>
            <p:nvPr/>
          </p:nvSpPr>
          <p:spPr>
            <a:xfrm>
              <a:off x="4317216" y="3971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4" name="אליפסה 373"/>
            <p:cNvSpPr>
              <a:spLocks noChangeAspect="1"/>
            </p:cNvSpPr>
            <p:nvPr/>
          </p:nvSpPr>
          <p:spPr>
            <a:xfrm>
              <a:off x="6348776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5" name="אליפסה 374"/>
            <p:cNvSpPr>
              <a:spLocks noChangeAspect="1"/>
            </p:cNvSpPr>
            <p:nvPr/>
          </p:nvSpPr>
          <p:spPr>
            <a:xfrm>
              <a:off x="60994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6" name="אליפסה 375"/>
            <p:cNvSpPr>
              <a:spLocks noChangeAspect="1"/>
            </p:cNvSpPr>
            <p:nvPr/>
          </p:nvSpPr>
          <p:spPr>
            <a:xfrm>
              <a:off x="5577544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7" name="אליפסה 376"/>
            <p:cNvSpPr>
              <a:spLocks noChangeAspect="1"/>
            </p:cNvSpPr>
            <p:nvPr/>
          </p:nvSpPr>
          <p:spPr>
            <a:xfrm>
              <a:off x="58320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8" name="אליפסה 377"/>
            <p:cNvSpPr>
              <a:spLocks noChangeAspect="1"/>
            </p:cNvSpPr>
            <p:nvPr/>
          </p:nvSpPr>
          <p:spPr>
            <a:xfrm>
              <a:off x="4569432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79" name="אליפסה 378"/>
            <p:cNvSpPr>
              <a:spLocks noChangeAspect="1"/>
            </p:cNvSpPr>
            <p:nvPr/>
          </p:nvSpPr>
          <p:spPr>
            <a:xfrm>
              <a:off x="48240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0" name="אליפסה 379"/>
            <p:cNvSpPr>
              <a:spLocks noChangeAspect="1"/>
            </p:cNvSpPr>
            <p:nvPr/>
          </p:nvSpPr>
          <p:spPr>
            <a:xfrm>
              <a:off x="5073488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1" name="אליפסה 380"/>
            <p:cNvSpPr>
              <a:spLocks noChangeAspect="1"/>
            </p:cNvSpPr>
            <p:nvPr/>
          </p:nvSpPr>
          <p:spPr>
            <a:xfrm>
              <a:off x="53280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2" name="אליפסה 381"/>
            <p:cNvSpPr>
              <a:spLocks noChangeAspect="1"/>
            </p:cNvSpPr>
            <p:nvPr/>
          </p:nvSpPr>
          <p:spPr>
            <a:xfrm>
              <a:off x="4065216" y="3971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3" name="אליפסה 382"/>
            <p:cNvSpPr>
              <a:spLocks noChangeAspect="1"/>
            </p:cNvSpPr>
            <p:nvPr/>
          </p:nvSpPr>
          <p:spPr>
            <a:xfrm>
              <a:off x="3813216" y="397102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384" name="קבוצה 192"/>
          <p:cNvGrpSpPr/>
          <p:nvPr/>
        </p:nvGrpSpPr>
        <p:grpSpPr>
          <a:xfrm>
            <a:off x="4065216" y="3648952"/>
            <a:ext cx="2520440" cy="250064"/>
            <a:chOff x="4065216" y="3648952"/>
            <a:chExt cx="2520440" cy="250064"/>
          </a:xfrm>
        </p:grpSpPr>
        <p:sp>
          <p:nvSpPr>
            <p:cNvPr id="385" name="אליפסה 384"/>
            <p:cNvSpPr>
              <a:spLocks noChangeAspect="1"/>
            </p:cNvSpPr>
            <p:nvPr/>
          </p:nvSpPr>
          <p:spPr>
            <a:xfrm>
              <a:off x="4317216" y="3648952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6" name="אליפסה 385"/>
            <p:cNvSpPr>
              <a:spLocks noChangeAspect="1"/>
            </p:cNvSpPr>
            <p:nvPr/>
          </p:nvSpPr>
          <p:spPr>
            <a:xfrm>
              <a:off x="6348776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7" name="אליפסה 386"/>
            <p:cNvSpPr>
              <a:spLocks noChangeAspect="1"/>
            </p:cNvSpPr>
            <p:nvPr/>
          </p:nvSpPr>
          <p:spPr>
            <a:xfrm>
              <a:off x="60994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8" name="אליפסה 387"/>
            <p:cNvSpPr>
              <a:spLocks noChangeAspect="1"/>
            </p:cNvSpPr>
            <p:nvPr/>
          </p:nvSpPr>
          <p:spPr>
            <a:xfrm>
              <a:off x="5577544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89" name="אליפסה 388"/>
            <p:cNvSpPr>
              <a:spLocks noChangeAspect="1"/>
            </p:cNvSpPr>
            <p:nvPr/>
          </p:nvSpPr>
          <p:spPr>
            <a:xfrm>
              <a:off x="58320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90" name="אליפסה 389"/>
            <p:cNvSpPr>
              <a:spLocks noChangeAspect="1"/>
            </p:cNvSpPr>
            <p:nvPr/>
          </p:nvSpPr>
          <p:spPr>
            <a:xfrm>
              <a:off x="4569432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91" name="אליפסה 390"/>
            <p:cNvSpPr>
              <a:spLocks noChangeAspect="1"/>
            </p:cNvSpPr>
            <p:nvPr/>
          </p:nvSpPr>
          <p:spPr>
            <a:xfrm>
              <a:off x="48240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92" name="אליפסה 391"/>
            <p:cNvSpPr>
              <a:spLocks noChangeAspect="1"/>
            </p:cNvSpPr>
            <p:nvPr/>
          </p:nvSpPr>
          <p:spPr>
            <a:xfrm>
              <a:off x="5073488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93" name="אליפסה 392"/>
            <p:cNvSpPr>
              <a:spLocks noChangeAspect="1"/>
            </p:cNvSpPr>
            <p:nvPr/>
          </p:nvSpPr>
          <p:spPr>
            <a:xfrm>
              <a:off x="53280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94" name="אליפסה 393"/>
            <p:cNvSpPr>
              <a:spLocks noChangeAspect="1"/>
            </p:cNvSpPr>
            <p:nvPr/>
          </p:nvSpPr>
          <p:spPr>
            <a:xfrm>
              <a:off x="4065216" y="3648952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395" name="TextBox 394"/>
          <p:cNvSpPr txBox="1"/>
          <p:nvPr/>
        </p:nvSpPr>
        <p:spPr>
          <a:xfrm>
            <a:off x="6441640" y="2442374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bp</a:t>
            </a:r>
            <a:endParaRPr lang="he-IL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96" name="TextBox 395"/>
          <p:cNvSpPr txBox="1"/>
          <p:nvPr/>
        </p:nvSpPr>
        <p:spPr>
          <a:xfrm>
            <a:off x="3777344" y="2586390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hp</a:t>
            </a:r>
            <a:endParaRPr lang="he-IL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97" name="TextBox 396"/>
          <p:cNvSpPr txBox="1"/>
          <p:nvPr/>
        </p:nvSpPr>
        <p:spPr>
          <a:xfrm>
            <a:off x="3093400" y="3276184"/>
            <a:ext cx="216024" cy="288000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a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398" name="TextBox 397"/>
          <p:cNvSpPr txBox="1"/>
          <p:nvPr/>
        </p:nvSpPr>
        <p:spPr>
          <a:xfrm>
            <a:off x="4065376" y="3276184"/>
            <a:ext cx="216024" cy="282573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x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399" name="TextBox 398"/>
          <p:cNvSpPr txBox="1"/>
          <p:nvPr/>
        </p:nvSpPr>
        <p:spPr>
          <a:xfrm>
            <a:off x="6369632" y="3276184"/>
            <a:ext cx="216024" cy="282573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y</a:t>
            </a:r>
            <a:endParaRPr lang="he-IL" sz="1600" dirty="0">
              <a:latin typeface="Calibri" pitchFamily="34" charset="0"/>
            </a:endParaRPr>
          </a:p>
        </p:txBody>
      </p:sp>
      <p:sp>
        <p:nvSpPr>
          <p:cNvPr id="400" name="TextBox 399"/>
          <p:cNvSpPr txBox="1"/>
          <p:nvPr/>
        </p:nvSpPr>
        <p:spPr>
          <a:xfrm>
            <a:off x="6873688" y="3276184"/>
            <a:ext cx="216024" cy="282573"/>
          </a:xfrm>
          <a:prstGeom prst="rect">
            <a:avLst/>
          </a:prstGeom>
          <a:noFill/>
        </p:spPr>
        <p:txBody>
          <a:bodyPr wrap="square" tIns="36000" bIns="0" rtlCol="1" anchor="t" anchorCtr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b</a:t>
            </a:r>
            <a:endParaRPr lang="he-IL" sz="1600" dirty="0">
              <a:latin typeface="Calibri" pitchFamily="34" charset="0"/>
            </a:endParaRPr>
          </a:p>
        </p:txBody>
      </p:sp>
      <p:grpSp>
        <p:nvGrpSpPr>
          <p:cNvPr id="401" name="קבוצה 198"/>
          <p:cNvGrpSpPr/>
          <p:nvPr/>
        </p:nvGrpSpPr>
        <p:grpSpPr>
          <a:xfrm>
            <a:off x="3057264" y="5555200"/>
            <a:ext cx="4035016" cy="250064"/>
            <a:chOff x="3057264" y="5555200"/>
            <a:chExt cx="4035016" cy="250064"/>
          </a:xfrm>
        </p:grpSpPr>
        <p:sp>
          <p:nvSpPr>
            <p:cNvPr id="402" name="אליפסה 401"/>
            <p:cNvSpPr>
              <a:spLocks noChangeAspect="1"/>
            </p:cNvSpPr>
            <p:nvPr/>
          </p:nvSpPr>
          <p:spPr>
            <a:xfrm>
              <a:off x="4317216" y="5555200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03" name="אליפסה 402"/>
            <p:cNvSpPr>
              <a:spLocks noChangeAspect="1"/>
            </p:cNvSpPr>
            <p:nvPr/>
          </p:nvSpPr>
          <p:spPr>
            <a:xfrm>
              <a:off x="6348776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04" name="אליפסה 403"/>
            <p:cNvSpPr>
              <a:spLocks noChangeAspect="1"/>
            </p:cNvSpPr>
            <p:nvPr/>
          </p:nvSpPr>
          <p:spPr>
            <a:xfrm>
              <a:off x="60994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05" name="אליפסה 404"/>
            <p:cNvSpPr>
              <a:spLocks noChangeAspect="1"/>
            </p:cNvSpPr>
            <p:nvPr/>
          </p:nvSpPr>
          <p:spPr>
            <a:xfrm>
              <a:off x="5577544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06" name="אליפסה 405"/>
            <p:cNvSpPr>
              <a:spLocks noChangeAspect="1"/>
            </p:cNvSpPr>
            <p:nvPr/>
          </p:nvSpPr>
          <p:spPr>
            <a:xfrm>
              <a:off x="58320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07" name="אליפסה 406"/>
            <p:cNvSpPr>
              <a:spLocks noChangeAspect="1"/>
            </p:cNvSpPr>
            <p:nvPr/>
          </p:nvSpPr>
          <p:spPr>
            <a:xfrm>
              <a:off x="4569432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08" name="אליפסה 407"/>
            <p:cNvSpPr>
              <a:spLocks noChangeAspect="1"/>
            </p:cNvSpPr>
            <p:nvPr/>
          </p:nvSpPr>
          <p:spPr>
            <a:xfrm>
              <a:off x="48240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09" name="אליפסה 408"/>
            <p:cNvSpPr>
              <a:spLocks noChangeAspect="1"/>
            </p:cNvSpPr>
            <p:nvPr/>
          </p:nvSpPr>
          <p:spPr>
            <a:xfrm>
              <a:off x="5073488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0" name="אליפסה 409"/>
            <p:cNvSpPr>
              <a:spLocks noChangeAspect="1"/>
            </p:cNvSpPr>
            <p:nvPr/>
          </p:nvSpPr>
          <p:spPr>
            <a:xfrm>
              <a:off x="53280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1" name="אליפסה 410"/>
            <p:cNvSpPr>
              <a:spLocks noChangeAspect="1"/>
            </p:cNvSpPr>
            <p:nvPr/>
          </p:nvSpPr>
          <p:spPr>
            <a:xfrm>
              <a:off x="4065216" y="5555200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2" name="אליפסה 411"/>
            <p:cNvSpPr>
              <a:spLocks noChangeAspect="1"/>
            </p:cNvSpPr>
            <p:nvPr/>
          </p:nvSpPr>
          <p:spPr>
            <a:xfrm>
              <a:off x="3813216" y="5555200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3" name="אליפסה 412"/>
            <p:cNvSpPr>
              <a:spLocks noChangeAspect="1"/>
            </p:cNvSpPr>
            <p:nvPr/>
          </p:nvSpPr>
          <p:spPr>
            <a:xfrm>
              <a:off x="3561320" y="555525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4" name="אליפסה 413"/>
            <p:cNvSpPr>
              <a:spLocks noChangeAspect="1"/>
            </p:cNvSpPr>
            <p:nvPr/>
          </p:nvSpPr>
          <p:spPr>
            <a:xfrm>
              <a:off x="3309160" y="5556435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5" name="אליפסה 414"/>
            <p:cNvSpPr>
              <a:spLocks noChangeAspect="1"/>
            </p:cNvSpPr>
            <p:nvPr/>
          </p:nvSpPr>
          <p:spPr>
            <a:xfrm>
              <a:off x="3057264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6" name="אליפסה 178"/>
            <p:cNvSpPr>
              <a:spLocks noChangeAspect="1"/>
            </p:cNvSpPr>
            <p:nvPr/>
          </p:nvSpPr>
          <p:spPr>
            <a:xfrm>
              <a:off x="6855400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17" name="אליפסה 180"/>
            <p:cNvSpPr>
              <a:spLocks noChangeAspect="1"/>
            </p:cNvSpPr>
            <p:nvPr/>
          </p:nvSpPr>
          <p:spPr>
            <a:xfrm>
              <a:off x="6603400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418" name="קבוצה 196"/>
          <p:cNvGrpSpPr/>
          <p:nvPr/>
        </p:nvGrpSpPr>
        <p:grpSpPr>
          <a:xfrm>
            <a:off x="3057264" y="4941168"/>
            <a:ext cx="3528392" cy="253992"/>
            <a:chOff x="3057264" y="4941168"/>
            <a:chExt cx="3528392" cy="253992"/>
          </a:xfrm>
        </p:grpSpPr>
        <p:sp>
          <p:nvSpPr>
            <p:cNvPr id="419" name="אליפסה 418"/>
            <p:cNvSpPr>
              <a:spLocks noChangeAspect="1"/>
            </p:cNvSpPr>
            <p:nvPr/>
          </p:nvSpPr>
          <p:spPr>
            <a:xfrm>
              <a:off x="4317216" y="4945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0" name="אליפסה 419"/>
            <p:cNvSpPr>
              <a:spLocks noChangeAspect="1"/>
            </p:cNvSpPr>
            <p:nvPr/>
          </p:nvSpPr>
          <p:spPr>
            <a:xfrm>
              <a:off x="6348776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1" name="אליפסה 420"/>
            <p:cNvSpPr>
              <a:spLocks noChangeAspect="1"/>
            </p:cNvSpPr>
            <p:nvPr/>
          </p:nvSpPr>
          <p:spPr>
            <a:xfrm>
              <a:off x="60994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2" name="אליפסה 421"/>
            <p:cNvSpPr>
              <a:spLocks noChangeAspect="1"/>
            </p:cNvSpPr>
            <p:nvPr/>
          </p:nvSpPr>
          <p:spPr>
            <a:xfrm>
              <a:off x="5577544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3" name="אליפסה 422"/>
            <p:cNvSpPr>
              <a:spLocks noChangeAspect="1"/>
            </p:cNvSpPr>
            <p:nvPr/>
          </p:nvSpPr>
          <p:spPr>
            <a:xfrm>
              <a:off x="58320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4" name="אליפסה 423"/>
            <p:cNvSpPr>
              <a:spLocks noChangeAspect="1"/>
            </p:cNvSpPr>
            <p:nvPr/>
          </p:nvSpPr>
          <p:spPr>
            <a:xfrm>
              <a:off x="4569432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5" name="אליפסה 424"/>
            <p:cNvSpPr>
              <a:spLocks noChangeAspect="1"/>
            </p:cNvSpPr>
            <p:nvPr/>
          </p:nvSpPr>
          <p:spPr>
            <a:xfrm>
              <a:off x="48240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6" name="אליפסה 425"/>
            <p:cNvSpPr>
              <a:spLocks noChangeAspect="1"/>
            </p:cNvSpPr>
            <p:nvPr/>
          </p:nvSpPr>
          <p:spPr>
            <a:xfrm>
              <a:off x="5073488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7" name="אליפסה 426"/>
            <p:cNvSpPr>
              <a:spLocks noChangeAspect="1"/>
            </p:cNvSpPr>
            <p:nvPr/>
          </p:nvSpPr>
          <p:spPr>
            <a:xfrm>
              <a:off x="53280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8" name="אליפסה 427"/>
            <p:cNvSpPr>
              <a:spLocks noChangeAspect="1"/>
            </p:cNvSpPr>
            <p:nvPr/>
          </p:nvSpPr>
          <p:spPr>
            <a:xfrm>
              <a:off x="4065216" y="4945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29" name="אליפסה 428"/>
            <p:cNvSpPr>
              <a:spLocks noChangeAspect="1"/>
            </p:cNvSpPr>
            <p:nvPr/>
          </p:nvSpPr>
          <p:spPr>
            <a:xfrm>
              <a:off x="3813216" y="494509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0" name="אליפסה 429"/>
            <p:cNvSpPr>
              <a:spLocks noChangeAspect="1"/>
            </p:cNvSpPr>
            <p:nvPr/>
          </p:nvSpPr>
          <p:spPr>
            <a:xfrm>
              <a:off x="3561320" y="4945152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1" name="אליפסה 430"/>
            <p:cNvSpPr>
              <a:spLocks noChangeAspect="1"/>
            </p:cNvSpPr>
            <p:nvPr/>
          </p:nvSpPr>
          <p:spPr>
            <a:xfrm>
              <a:off x="3309160" y="494633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2" name="אליפסה 193"/>
            <p:cNvSpPr>
              <a:spLocks noChangeAspect="1"/>
            </p:cNvSpPr>
            <p:nvPr/>
          </p:nvSpPr>
          <p:spPr>
            <a:xfrm>
              <a:off x="3057264" y="4941168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433" name="קבוצה 197"/>
          <p:cNvGrpSpPr/>
          <p:nvPr/>
        </p:nvGrpSpPr>
        <p:grpSpPr>
          <a:xfrm>
            <a:off x="3057264" y="5257904"/>
            <a:ext cx="3783016" cy="259328"/>
            <a:chOff x="3057264" y="5257904"/>
            <a:chExt cx="3783016" cy="259328"/>
          </a:xfrm>
        </p:grpSpPr>
        <p:sp>
          <p:nvSpPr>
            <p:cNvPr id="434" name="אליפסה 433"/>
            <p:cNvSpPr>
              <a:spLocks noChangeAspect="1"/>
            </p:cNvSpPr>
            <p:nvPr/>
          </p:nvSpPr>
          <p:spPr>
            <a:xfrm>
              <a:off x="6603400" y="526845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5" name="אליפסה 434"/>
            <p:cNvSpPr>
              <a:spLocks noChangeAspect="1"/>
            </p:cNvSpPr>
            <p:nvPr/>
          </p:nvSpPr>
          <p:spPr>
            <a:xfrm>
              <a:off x="431721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6" name="אליפסה 435"/>
            <p:cNvSpPr>
              <a:spLocks noChangeAspect="1"/>
            </p:cNvSpPr>
            <p:nvPr/>
          </p:nvSpPr>
          <p:spPr>
            <a:xfrm>
              <a:off x="634877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7" name="אליפסה 436"/>
            <p:cNvSpPr>
              <a:spLocks noChangeAspect="1"/>
            </p:cNvSpPr>
            <p:nvPr/>
          </p:nvSpPr>
          <p:spPr>
            <a:xfrm>
              <a:off x="60994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8" name="אליפסה 437"/>
            <p:cNvSpPr>
              <a:spLocks noChangeAspect="1"/>
            </p:cNvSpPr>
            <p:nvPr/>
          </p:nvSpPr>
          <p:spPr>
            <a:xfrm>
              <a:off x="5577544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9" name="אליפסה 438"/>
            <p:cNvSpPr>
              <a:spLocks noChangeAspect="1"/>
            </p:cNvSpPr>
            <p:nvPr/>
          </p:nvSpPr>
          <p:spPr>
            <a:xfrm>
              <a:off x="58320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0" name="אליפסה 439"/>
            <p:cNvSpPr>
              <a:spLocks noChangeAspect="1"/>
            </p:cNvSpPr>
            <p:nvPr/>
          </p:nvSpPr>
          <p:spPr>
            <a:xfrm>
              <a:off x="4569432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1" name="אליפסה 440"/>
            <p:cNvSpPr>
              <a:spLocks noChangeAspect="1"/>
            </p:cNvSpPr>
            <p:nvPr/>
          </p:nvSpPr>
          <p:spPr>
            <a:xfrm>
              <a:off x="48240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2" name="אליפסה 441"/>
            <p:cNvSpPr>
              <a:spLocks noChangeAspect="1"/>
            </p:cNvSpPr>
            <p:nvPr/>
          </p:nvSpPr>
          <p:spPr>
            <a:xfrm>
              <a:off x="5073488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3" name="אליפסה 442"/>
            <p:cNvSpPr>
              <a:spLocks noChangeAspect="1"/>
            </p:cNvSpPr>
            <p:nvPr/>
          </p:nvSpPr>
          <p:spPr>
            <a:xfrm>
              <a:off x="53280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4" name="אליפסה 443"/>
            <p:cNvSpPr>
              <a:spLocks noChangeAspect="1"/>
            </p:cNvSpPr>
            <p:nvPr/>
          </p:nvSpPr>
          <p:spPr>
            <a:xfrm>
              <a:off x="406521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5" name="אליפסה 444"/>
            <p:cNvSpPr>
              <a:spLocks noChangeAspect="1"/>
            </p:cNvSpPr>
            <p:nvPr/>
          </p:nvSpPr>
          <p:spPr>
            <a:xfrm>
              <a:off x="3813216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6" name="אליפסה 445"/>
            <p:cNvSpPr>
              <a:spLocks noChangeAspect="1"/>
            </p:cNvSpPr>
            <p:nvPr/>
          </p:nvSpPr>
          <p:spPr>
            <a:xfrm>
              <a:off x="3561320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7" name="אליפסה 446"/>
            <p:cNvSpPr>
              <a:spLocks noChangeAspect="1"/>
            </p:cNvSpPr>
            <p:nvPr/>
          </p:nvSpPr>
          <p:spPr>
            <a:xfrm>
              <a:off x="3309160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8" name="אליפסה 193"/>
            <p:cNvSpPr>
              <a:spLocks noChangeAspect="1"/>
            </p:cNvSpPr>
            <p:nvPr/>
          </p:nvSpPr>
          <p:spPr>
            <a:xfrm>
              <a:off x="3057264" y="526845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Box 226"/>
          <p:cNvSpPr txBox="1"/>
          <p:nvPr/>
        </p:nvSpPr>
        <p:spPr>
          <a:xfrm>
            <a:off x="683568" y="1480716"/>
            <a:ext cx="748883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The total number of compared substrings is O(n</a:t>
            </a:r>
            <a:r>
              <a:rPr lang="en-US" sz="2000" baseline="40000" dirty="0" smtClean="0">
                <a:latin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</a:rPr>
              <a:t>logn), each one computed in O(1) time, which gives a total of </a:t>
            </a:r>
            <a:r>
              <a:rPr lang="en-US" sz="2400" b="1" dirty="0" smtClean="0">
                <a:latin typeface="Calibri" pitchFamily="34" charset="0"/>
              </a:rPr>
              <a:t>O(n</a:t>
            </a:r>
            <a:r>
              <a:rPr lang="en-US" sz="2000" b="1" baseline="40000" dirty="0" smtClean="0">
                <a:latin typeface="Calibri" pitchFamily="34" charset="0"/>
              </a:rPr>
              <a:t>3</a:t>
            </a:r>
            <a:r>
              <a:rPr lang="en-US" sz="2400" b="1" dirty="0" smtClean="0">
                <a:latin typeface="Calibri" pitchFamily="34" charset="0"/>
              </a:rPr>
              <a:t>logn)</a:t>
            </a:r>
            <a:r>
              <a:rPr lang="en-US" sz="2400" dirty="0" smtClean="0">
                <a:latin typeface="Calibri" pitchFamily="34" charset="0"/>
              </a:rPr>
              <a:t> running time.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An O(n</a:t>
            </a:r>
            <a:r>
              <a:rPr lang="en-US" sz="3600" b="1" baseline="40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logn)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Algorithm </a:t>
            </a:r>
            <a:endParaRPr lang="he-IL" sz="4000" dirty="0">
              <a:latin typeface="Calibri" pitchFamily="34" charset="0"/>
            </a:endParaRPr>
          </a:p>
        </p:txBody>
      </p:sp>
      <p:grpSp>
        <p:nvGrpSpPr>
          <p:cNvPr id="192" name="קבוצה 191"/>
          <p:cNvGrpSpPr/>
          <p:nvPr/>
        </p:nvGrpSpPr>
        <p:grpSpPr>
          <a:xfrm>
            <a:off x="4572000" y="2564904"/>
            <a:ext cx="4035016" cy="3384376"/>
            <a:chOff x="3057264" y="2420888"/>
            <a:chExt cx="4035016" cy="3384376"/>
          </a:xfrm>
        </p:grpSpPr>
        <p:sp>
          <p:nvSpPr>
            <p:cNvPr id="193" name="קשת 192"/>
            <p:cNvSpPr>
              <a:spLocks noChangeAspect="1"/>
            </p:cNvSpPr>
            <p:nvPr/>
          </p:nvSpPr>
          <p:spPr>
            <a:xfrm>
              <a:off x="4929472" y="2747323"/>
              <a:ext cx="1298712" cy="799599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194" name="אליפסה 193"/>
            <p:cNvSpPr>
              <a:spLocks noChangeAspect="1"/>
            </p:cNvSpPr>
            <p:nvPr/>
          </p:nvSpPr>
          <p:spPr>
            <a:xfrm>
              <a:off x="4317216" y="3106928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5" name="אליפסה 194"/>
            <p:cNvSpPr>
              <a:spLocks noChangeAspect="1"/>
            </p:cNvSpPr>
            <p:nvPr/>
          </p:nvSpPr>
          <p:spPr>
            <a:xfrm>
              <a:off x="6852832" y="310821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6" name="אליפסה 195"/>
            <p:cNvSpPr>
              <a:spLocks noChangeAspect="1"/>
            </p:cNvSpPr>
            <p:nvPr/>
          </p:nvSpPr>
          <p:spPr>
            <a:xfrm>
              <a:off x="6348776" y="3108219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7" name="אליפסה 196"/>
            <p:cNvSpPr>
              <a:spLocks noChangeAspect="1"/>
            </p:cNvSpPr>
            <p:nvPr/>
          </p:nvSpPr>
          <p:spPr>
            <a:xfrm>
              <a:off x="6585656" y="310821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8" name="אליפסה 197"/>
            <p:cNvSpPr>
              <a:spLocks noChangeAspect="1"/>
            </p:cNvSpPr>
            <p:nvPr/>
          </p:nvSpPr>
          <p:spPr>
            <a:xfrm>
              <a:off x="6099400" y="3108219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9" name="אליפסה 198"/>
            <p:cNvSpPr>
              <a:spLocks noChangeAspect="1"/>
            </p:cNvSpPr>
            <p:nvPr/>
          </p:nvSpPr>
          <p:spPr>
            <a:xfrm>
              <a:off x="5577544" y="3108219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0" name="אליפסה 199"/>
            <p:cNvSpPr>
              <a:spLocks noChangeAspect="1"/>
            </p:cNvSpPr>
            <p:nvPr/>
          </p:nvSpPr>
          <p:spPr>
            <a:xfrm>
              <a:off x="5844720" y="3108219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1" name="אליפסה 200"/>
            <p:cNvSpPr>
              <a:spLocks noChangeAspect="1"/>
            </p:cNvSpPr>
            <p:nvPr/>
          </p:nvSpPr>
          <p:spPr>
            <a:xfrm>
              <a:off x="4569432" y="3108219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2" name="אליפסה 201"/>
            <p:cNvSpPr>
              <a:spLocks noChangeAspect="1"/>
            </p:cNvSpPr>
            <p:nvPr/>
          </p:nvSpPr>
          <p:spPr>
            <a:xfrm>
              <a:off x="4836608" y="3108219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3" name="קשת 202"/>
            <p:cNvSpPr>
              <a:spLocks noChangeAspect="1"/>
            </p:cNvSpPr>
            <p:nvPr/>
          </p:nvSpPr>
          <p:spPr>
            <a:xfrm>
              <a:off x="4209392" y="2598776"/>
              <a:ext cx="2232248" cy="97424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204" name="אליפסה 203"/>
            <p:cNvSpPr>
              <a:spLocks noChangeAspect="1"/>
            </p:cNvSpPr>
            <p:nvPr/>
          </p:nvSpPr>
          <p:spPr>
            <a:xfrm>
              <a:off x="5073488" y="3108219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5" name="אליפסה 204"/>
            <p:cNvSpPr>
              <a:spLocks noChangeAspect="1"/>
            </p:cNvSpPr>
            <p:nvPr/>
          </p:nvSpPr>
          <p:spPr>
            <a:xfrm>
              <a:off x="5340664" y="3108219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6" name="אליפסה 205"/>
            <p:cNvSpPr>
              <a:spLocks noChangeAspect="1"/>
            </p:cNvSpPr>
            <p:nvPr/>
          </p:nvSpPr>
          <p:spPr>
            <a:xfrm>
              <a:off x="4065216" y="3106928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7" name="אליפסה 206"/>
            <p:cNvSpPr>
              <a:spLocks noChangeAspect="1"/>
            </p:cNvSpPr>
            <p:nvPr/>
          </p:nvSpPr>
          <p:spPr>
            <a:xfrm>
              <a:off x="3813216" y="3106928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8" name="אליפסה 207"/>
            <p:cNvSpPr>
              <a:spLocks noChangeAspect="1"/>
            </p:cNvSpPr>
            <p:nvPr/>
          </p:nvSpPr>
          <p:spPr>
            <a:xfrm>
              <a:off x="3561320" y="310698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9" name="קשת 208"/>
            <p:cNvSpPr>
              <a:spLocks noChangeAspect="1"/>
            </p:cNvSpPr>
            <p:nvPr/>
          </p:nvSpPr>
          <p:spPr>
            <a:xfrm>
              <a:off x="5224706" y="2852936"/>
              <a:ext cx="712878" cy="475252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210" name="קשת 209"/>
            <p:cNvSpPr>
              <a:spLocks noChangeAspect="1"/>
            </p:cNvSpPr>
            <p:nvPr/>
          </p:nvSpPr>
          <p:spPr>
            <a:xfrm>
              <a:off x="4425416" y="2852936"/>
              <a:ext cx="316835" cy="504056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211" name="קשת 210"/>
            <p:cNvSpPr>
              <a:spLocks noChangeAspect="1"/>
            </p:cNvSpPr>
            <p:nvPr/>
          </p:nvSpPr>
          <p:spPr>
            <a:xfrm>
              <a:off x="3201280" y="2420888"/>
              <a:ext cx="3816424" cy="1296144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212" name="אליפסה 211"/>
            <p:cNvSpPr>
              <a:spLocks noChangeAspect="1"/>
            </p:cNvSpPr>
            <p:nvPr/>
          </p:nvSpPr>
          <p:spPr>
            <a:xfrm>
              <a:off x="3309160" y="3108163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3" name="אליפסה 212"/>
            <p:cNvSpPr>
              <a:spLocks noChangeAspect="1"/>
            </p:cNvSpPr>
            <p:nvPr/>
          </p:nvSpPr>
          <p:spPr>
            <a:xfrm>
              <a:off x="3057264" y="310821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4" name="קשת 213"/>
            <p:cNvSpPr>
              <a:spLocks noChangeAspect="1"/>
            </p:cNvSpPr>
            <p:nvPr/>
          </p:nvSpPr>
          <p:spPr>
            <a:xfrm>
              <a:off x="3424506" y="2852936"/>
              <a:ext cx="540060" cy="504056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215" name="אליפסה 214"/>
            <p:cNvSpPr>
              <a:spLocks noChangeAspect="1"/>
            </p:cNvSpPr>
            <p:nvPr/>
          </p:nvSpPr>
          <p:spPr>
            <a:xfrm>
              <a:off x="4317216" y="5555200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6" name="אליפסה 215"/>
            <p:cNvSpPr>
              <a:spLocks noChangeAspect="1"/>
            </p:cNvSpPr>
            <p:nvPr/>
          </p:nvSpPr>
          <p:spPr>
            <a:xfrm>
              <a:off x="6348776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7" name="אליפסה 216"/>
            <p:cNvSpPr>
              <a:spLocks noChangeAspect="1"/>
            </p:cNvSpPr>
            <p:nvPr/>
          </p:nvSpPr>
          <p:spPr>
            <a:xfrm>
              <a:off x="6603400" y="526845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8" name="אליפסה 217"/>
            <p:cNvSpPr>
              <a:spLocks noChangeAspect="1"/>
            </p:cNvSpPr>
            <p:nvPr/>
          </p:nvSpPr>
          <p:spPr>
            <a:xfrm>
              <a:off x="609940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9" name="אליפסה 218"/>
            <p:cNvSpPr>
              <a:spLocks noChangeAspect="1"/>
            </p:cNvSpPr>
            <p:nvPr/>
          </p:nvSpPr>
          <p:spPr>
            <a:xfrm>
              <a:off x="5577544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0" name="אליפסה 219"/>
            <p:cNvSpPr>
              <a:spLocks noChangeAspect="1"/>
            </p:cNvSpPr>
            <p:nvPr/>
          </p:nvSpPr>
          <p:spPr>
            <a:xfrm>
              <a:off x="5844720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1" name="אליפסה 220"/>
            <p:cNvSpPr>
              <a:spLocks noChangeAspect="1"/>
            </p:cNvSpPr>
            <p:nvPr/>
          </p:nvSpPr>
          <p:spPr>
            <a:xfrm>
              <a:off x="4569432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2" name="אליפסה 221"/>
            <p:cNvSpPr>
              <a:spLocks noChangeAspect="1"/>
            </p:cNvSpPr>
            <p:nvPr/>
          </p:nvSpPr>
          <p:spPr>
            <a:xfrm>
              <a:off x="4836608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3" name="אליפסה 222"/>
            <p:cNvSpPr>
              <a:spLocks noChangeAspect="1"/>
            </p:cNvSpPr>
            <p:nvPr/>
          </p:nvSpPr>
          <p:spPr>
            <a:xfrm>
              <a:off x="5073488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4" name="אליפסה 223"/>
            <p:cNvSpPr>
              <a:spLocks noChangeAspect="1"/>
            </p:cNvSpPr>
            <p:nvPr/>
          </p:nvSpPr>
          <p:spPr>
            <a:xfrm>
              <a:off x="5340664" y="5556491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5" name="אליפסה 224"/>
            <p:cNvSpPr>
              <a:spLocks noChangeAspect="1"/>
            </p:cNvSpPr>
            <p:nvPr/>
          </p:nvSpPr>
          <p:spPr>
            <a:xfrm>
              <a:off x="4065216" y="5555200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6" name="אליפסה 225"/>
            <p:cNvSpPr>
              <a:spLocks noChangeAspect="1"/>
            </p:cNvSpPr>
            <p:nvPr/>
          </p:nvSpPr>
          <p:spPr>
            <a:xfrm>
              <a:off x="3813216" y="5555200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8" name="אליפסה 227"/>
            <p:cNvSpPr>
              <a:spLocks noChangeAspect="1"/>
            </p:cNvSpPr>
            <p:nvPr/>
          </p:nvSpPr>
          <p:spPr>
            <a:xfrm>
              <a:off x="3561320" y="555525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9" name="אליפסה 228"/>
            <p:cNvSpPr>
              <a:spLocks noChangeAspect="1"/>
            </p:cNvSpPr>
            <p:nvPr/>
          </p:nvSpPr>
          <p:spPr>
            <a:xfrm>
              <a:off x="3309160" y="5556435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0" name="אליפסה 229"/>
            <p:cNvSpPr>
              <a:spLocks noChangeAspect="1"/>
            </p:cNvSpPr>
            <p:nvPr/>
          </p:nvSpPr>
          <p:spPr>
            <a:xfrm>
              <a:off x="3057264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1" name="אליפסה 230"/>
            <p:cNvSpPr>
              <a:spLocks noChangeAspect="1"/>
            </p:cNvSpPr>
            <p:nvPr/>
          </p:nvSpPr>
          <p:spPr>
            <a:xfrm>
              <a:off x="431721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2" name="אליפסה 231"/>
            <p:cNvSpPr>
              <a:spLocks noChangeAspect="1"/>
            </p:cNvSpPr>
            <p:nvPr/>
          </p:nvSpPr>
          <p:spPr>
            <a:xfrm>
              <a:off x="634877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3" name="אליפסה 232"/>
            <p:cNvSpPr>
              <a:spLocks noChangeAspect="1"/>
            </p:cNvSpPr>
            <p:nvPr/>
          </p:nvSpPr>
          <p:spPr>
            <a:xfrm>
              <a:off x="609940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4" name="אליפסה 233"/>
            <p:cNvSpPr>
              <a:spLocks noChangeAspect="1"/>
            </p:cNvSpPr>
            <p:nvPr/>
          </p:nvSpPr>
          <p:spPr>
            <a:xfrm>
              <a:off x="5577544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5" name="אליפסה 234"/>
            <p:cNvSpPr>
              <a:spLocks noChangeAspect="1"/>
            </p:cNvSpPr>
            <p:nvPr/>
          </p:nvSpPr>
          <p:spPr>
            <a:xfrm>
              <a:off x="5844720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6" name="אליפסה 235"/>
            <p:cNvSpPr>
              <a:spLocks noChangeAspect="1"/>
            </p:cNvSpPr>
            <p:nvPr/>
          </p:nvSpPr>
          <p:spPr>
            <a:xfrm>
              <a:off x="4569432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7" name="אליפסה 236"/>
            <p:cNvSpPr>
              <a:spLocks noChangeAspect="1"/>
            </p:cNvSpPr>
            <p:nvPr/>
          </p:nvSpPr>
          <p:spPr>
            <a:xfrm>
              <a:off x="4836608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8" name="אליפסה 237"/>
            <p:cNvSpPr>
              <a:spLocks noChangeAspect="1"/>
            </p:cNvSpPr>
            <p:nvPr/>
          </p:nvSpPr>
          <p:spPr>
            <a:xfrm>
              <a:off x="5073488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9" name="אליפסה 238"/>
            <p:cNvSpPr>
              <a:spLocks noChangeAspect="1"/>
            </p:cNvSpPr>
            <p:nvPr/>
          </p:nvSpPr>
          <p:spPr>
            <a:xfrm>
              <a:off x="5340664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0" name="אליפסה 239"/>
            <p:cNvSpPr>
              <a:spLocks noChangeAspect="1"/>
            </p:cNvSpPr>
            <p:nvPr/>
          </p:nvSpPr>
          <p:spPr>
            <a:xfrm>
              <a:off x="4065216" y="525790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1" name="אליפסה 240"/>
            <p:cNvSpPr>
              <a:spLocks noChangeAspect="1"/>
            </p:cNvSpPr>
            <p:nvPr/>
          </p:nvSpPr>
          <p:spPr>
            <a:xfrm>
              <a:off x="3813216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2" name="אליפסה 241"/>
            <p:cNvSpPr>
              <a:spLocks noChangeAspect="1"/>
            </p:cNvSpPr>
            <p:nvPr/>
          </p:nvSpPr>
          <p:spPr>
            <a:xfrm>
              <a:off x="3561320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3" name="אליפסה 242"/>
            <p:cNvSpPr>
              <a:spLocks noChangeAspect="1"/>
            </p:cNvSpPr>
            <p:nvPr/>
          </p:nvSpPr>
          <p:spPr>
            <a:xfrm>
              <a:off x="3309160" y="525790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4" name="אליפסה 243"/>
            <p:cNvSpPr>
              <a:spLocks noChangeAspect="1"/>
            </p:cNvSpPr>
            <p:nvPr/>
          </p:nvSpPr>
          <p:spPr>
            <a:xfrm>
              <a:off x="4317216" y="4945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5" name="אליפסה 244"/>
            <p:cNvSpPr>
              <a:spLocks noChangeAspect="1"/>
            </p:cNvSpPr>
            <p:nvPr/>
          </p:nvSpPr>
          <p:spPr>
            <a:xfrm>
              <a:off x="6348776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6" name="אליפסה 245"/>
            <p:cNvSpPr>
              <a:spLocks noChangeAspect="1"/>
            </p:cNvSpPr>
            <p:nvPr/>
          </p:nvSpPr>
          <p:spPr>
            <a:xfrm>
              <a:off x="609940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7" name="אליפסה 246"/>
            <p:cNvSpPr>
              <a:spLocks noChangeAspect="1"/>
            </p:cNvSpPr>
            <p:nvPr/>
          </p:nvSpPr>
          <p:spPr>
            <a:xfrm>
              <a:off x="5577544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8" name="אליפסה 247"/>
            <p:cNvSpPr>
              <a:spLocks noChangeAspect="1"/>
            </p:cNvSpPr>
            <p:nvPr/>
          </p:nvSpPr>
          <p:spPr>
            <a:xfrm>
              <a:off x="5844720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9" name="אליפסה 248"/>
            <p:cNvSpPr>
              <a:spLocks noChangeAspect="1"/>
            </p:cNvSpPr>
            <p:nvPr/>
          </p:nvSpPr>
          <p:spPr>
            <a:xfrm>
              <a:off x="4569432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0" name="אליפסה 249"/>
            <p:cNvSpPr>
              <a:spLocks noChangeAspect="1"/>
            </p:cNvSpPr>
            <p:nvPr/>
          </p:nvSpPr>
          <p:spPr>
            <a:xfrm>
              <a:off x="4836608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1" name="אליפסה 250"/>
            <p:cNvSpPr>
              <a:spLocks noChangeAspect="1"/>
            </p:cNvSpPr>
            <p:nvPr/>
          </p:nvSpPr>
          <p:spPr>
            <a:xfrm>
              <a:off x="5073488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2" name="אליפסה 251"/>
            <p:cNvSpPr>
              <a:spLocks noChangeAspect="1"/>
            </p:cNvSpPr>
            <p:nvPr/>
          </p:nvSpPr>
          <p:spPr>
            <a:xfrm>
              <a:off x="5340664" y="4946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3" name="אליפסה 252"/>
            <p:cNvSpPr>
              <a:spLocks noChangeAspect="1"/>
            </p:cNvSpPr>
            <p:nvPr/>
          </p:nvSpPr>
          <p:spPr>
            <a:xfrm>
              <a:off x="4065216" y="4945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4" name="אליפסה 253"/>
            <p:cNvSpPr>
              <a:spLocks noChangeAspect="1"/>
            </p:cNvSpPr>
            <p:nvPr/>
          </p:nvSpPr>
          <p:spPr>
            <a:xfrm>
              <a:off x="3813216" y="494509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5" name="אליפסה 254"/>
            <p:cNvSpPr>
              <a:spLocks noChangeAspect="1"/>
            </p:cNvSpPr>
            <p:nvPr/>
          </p:nvSpPr>
          <p:spPr>
            <a:xfrm>
              <a:off x="3561320" y="4945152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6" name="אליפסה 255"/>
            <p:cNvSpPr>
              <a:spLocks noChangeAspect="1"/>
            </p:cNvSpPr>
            <p:nvPr/>
          </p:nvSpPr>
          <p:spPr>
            <a:xfrm>
              <a:off x="3309160" y="494633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7" name="אליפסה 256"/>
            <p:cNvSpPr>
              <a:spLocks noChangeAspect="1"/>
            </p:cNvSpPr>
            <p:nvPr/>
          </p:nvSpPr>
          <p:spPr>
            <a:xfrm>
              <a:off x="4317216" y="4619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8" name="אליפסה 257"/>
            <p:cNvSpPr>
              <a:spLocks noChangeAspect="1"/>
            </p:cNvSpPr>
            <p:nvPr/>
          </p:nvSpPr>
          <p:spPr>
            <a:xfrm>
              <a:off x="6348776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9" name="אליפסה 258"/>
            <p:cNvSpPr>
              <a:spLocks noChangeAspect="1"/>
            </p:cNvSpPr>
            <p:nvPr/>
          </p:nvSpPr>
          <p:spPr>
            <a:xfrm>
              <a:off x="609940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0" name="אליפסה 259"/>
            <p:cNvSpPr>
              <a:spLocks noChangeAspect="1"/>
            </p:cNvSpPr>
            <p:nvPr/>
          </p:nvSpPr>
          <p:spPr>
            <a:xfrm>
              <a:off x="5577544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1" name="אליפסה 260"/>
            <p:cNvSpPr>
              <a:spLocks noChangeAspect="1"/>
            </p:cNvSpPr>
            <p:nvPr/>
          </p:nvSpPr>
          <p:spPr>
            <a:xfrm>
              <a:off x="5844720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2" name="אליפסה 261"/>
            <p:cNvSpPr>
              <a:spLocks noChangeAspect="1"/>
            </p:cNvSpPr>
            <p:nvPr/>
          </p:nvSpPr>
          <p:spPr>
            <a:xfrm>
              <a:off x="4569432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3" name="אליפסה 262"/>
            <p:cNvSpPr>
              <a:spLocks noChangeAspect="1"/>
            </p:cNvSpPr>
            <p:nvPr/>
          </p:nvSpPr>
          <p:spPr>
            <a:xfrm>
              <a:off x="4836608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4" name="אליפסה 263"/>
            <p:cNvSpPr>
              <a:spLocks noChangeAspect="1"/>
            </p:cNvSpPr>
            <p:nvPr/>
          </p:nvSpPr>
          <p:spPr>
            <a:xfrm>
              <a:off x="5073488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5" name="אליפסה 264"/>
            <p:cNvSpPr>
              <a:spLocks noChangeAspect="1"/>
            </p:cNvSpPr>
            <p:nvPr/>
          </p:nvSpPr>
          <p:spPr>
            <a:xfrm>
              <a:off x="5340664" y="4620387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6" name="אליפסה 265"/>
            <p:cNvSpPr>
              <a:spLocks noChangeAspect="1"/>
            </p:cNvSpPr>
            <p:nvPr/>
          </p:nvSpPr>
          <p:spPr>
            <a:xfrm>
              <a:off x="4065216" y="4619096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7" name="אליפסה 266"/>
            <p:cNvSpPr>
              <a:spLocks noChangeAspect="1"/>
            </p:cNvSpPr>
            <p:nvPr/>
          </p:nvSpPr>
          <p:spPr>
            <a:xfrm>
              <a:off x="3813216" y="4619096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8" name="אליפסה 267"/>
            <p:cNvSpPr>
              <a:spLocks noChangeAspect="1"/>
            </p:cNvSpPr>
            <p:nvPr/>
          </p:nvSpPr>
          <p:spPr>
            <a:xfrm>
              <a:off x="3561320" y="4619152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9" name="אליפסה 268"/>
            <p:cNvSpPr>
              <a:spLocks noChangeAspect="1"/>
            </p:cNvSpPr>
            <p:nvPr/>
          </p:nvSpPr>
          <p:spPr>
            <a:xfrm>
              <a:off x="3309160" y="462033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0" name="אליפסה 269"/>
            <p:cNvSpPr>
              <a:spLocks noChangeAspect="1"/>
            </p:cNvSpPr>
            <p:nvPr/>
          </p:nvSpPr>
          <p:spPr>
            <a:xfrm>
              <a:off x="4317216" y="4297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1" name="אליפסה 270"/>
            <p:cNvSpPr>
              <a:spLocks noChangeAspect="1"/>
            </p:cNvSpPr>
            <p:nvPr/>
          </p:nvSpPr>
          <p:spPr>
            <a:xfrm>
              <a:off x="6348776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2" name="אליפסה 271"/>
            <p:cNvSpPr>
              <a:spLocks noChangeAspect="1"/>
            </p:cNvSpPr>
            <p:nvPr/>
          </p:nvSpPr>
          <p:spPr>
            <a:xfrm>
              <a:off x="609940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3" name="אליפסה 272"/>
            <p:cNvSpPr>
              <a:spLocks noChangeAspect="1"/>
            </p:cNvSpPr>
            <p:nvPr/>
          </p:nvSpPr>
          <p:spPr>
            <a:xfrm>
              <a:off x="5577544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4" name="אליפסה 273"/>
            <p:cNvSpPr>
              <a:spLocks noChangeAspect="1"/>
            </p:cNvSpPr>
            <p:nvPr/>
          </p:nvSpPr>
          <p:spPr>
            <a:xfrm>
              <a:off x="5844720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5" name="אליפסה 274"/>
            <p:cNvSpPr>
              <a:spLocks noChangeAspect="1"/>
            </p:cNvSpPr>
            <p:nvPr/>
          </p:nvSpPr>
          <p:spPr>
            <a:xfrm>
              <a:off x="4569432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6" name="אליפסה 275"/>
            <p:cNvSpPr>
              <a:spLocks noChangeAspect="1"/>
            </p:cNvSpPr>
            <p:nvPr/>
          </p:nvSpPr>
          <p:spPr>
            <a:xfrm>
              <a:off x="4836608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7" name="אליפסה 276"/>
            <p:cNvSpPr>
              <a:spLocks noChangeAspect="1"/>
            </p:cNvSpPr>
            <p:nvPr/>
          </p:nvSpPr>
          <p:spPr>
            <a:xfrm>
              <a:off x="5073488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8" name="אליפסה 277"/>
            <p:cNvSpPr>
              <a:spLocks noChangeAspect="1"/>
            </p:cNvSpPr>
            <p:nvPr/>
          </p:nvSpPr>
          <p:spPr>
            <a:xfrm>
              <a:off x="5340664" y="4298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9" name="אליפסה 278"/>
            <p:cNvSpPr>
              <a:spLocks noChangeAspect="1"/>
            </p:cNvSpPr>
            <p:nvPr/>
          </p:nvSpPr>
          <p:spPr>
            <a:xfrm>
              <a:off x="4065216" y="4297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0" name="אליפסה 279"/>
            <p:cNvSpPr>
              <a:spLocks noChangeAspect="1"/>
            </p:cNvSpPr>
            <p:nvPr/>
          </p:nvSpPr>
          <p:spPr>
            <a:xfrm>
              <a:off x="3813216" y="429702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1" name="אליפסה 280"/>
            <p:cNvSpPr>
              <a:spLocks noChangeAspect="1"/>
            </p:cNvSpPr>
            <p:nvPr/>
          </p:nvSpPr>
          <p:spPr>
            <a:xfrm>
              <a:off x="3561320" y="4297080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2" name="אליפסה 281"/>
            <p:cNvSpPr>
              <a:spLocks noChangeAspect="1"/>
            </p:cNvSpPr>
            <p:nvPr/>
          </p:nvSpPr>
          <p:spPr>
            <a:xfrm>
              <a:off x="4317216" y="3971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3" name="אליפסה 282"/>
            <p:cNvSpPr>
              <a:spLocks noChangeAspect="1"/>
            </p:cNvSpPr>
            <p:nvPr/>
          </p:nvSpPr>
          <p:spPr>
            <a:xfrm>
              <a:off x="6348776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4" name="אליפסה 283"/>
            <p:cNvSpPr>
              <a:spLocks noChangeAspect="1"/>
            </p:cNvSpPr>
            <p:nvPr/>
          </p:nvSpPr>
          <p:spPr>
            <a:xfrm>
              <a:off x="609940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5" name="אליפסה 284"/>
            <p:cNvSpPr>
              <a:spLocks noChangeAspect="1"/>
            </p:cNvSpPr>
            <p:nvPr/>
          </p:nvSpPr>
          <p:spPr>
            <a:xfrm>
              <a:off x="5577544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6" name="אליפסה 285"/>
            <p:cNvSpPr>
              <a:spLocks noChangeAspect="1"/>
            </p:cNvSpPr>
            <p:nvPr/>
          </p:nvSpPr>
          <p:spPr>
            <a:xfrm>
              <a:off x="5844720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7" name="אליפסה 286"/>
            <p:cNvSpPr>
              <a:spLocks noChangeAspect="1"/>
            </p:cNvSpPr>
            <p:nvPr/>
          </p:nvSpPr>
          <p:spPr>
            <a:xfrm>
              <a:off x="4569432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8" name="אליפסה 287"/>
            <p:cNvSpPr>
              <a:spLocks noChangeAspect="1"/>
            </p:cNvSpPr>
            <p:nvPr/>
          </p:nvSpPr>
          <p:spPr>
            <a:xfrm>
              <a:off x="4836608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9" name="אליפסה 288"/>
            <p:cNvSpPr>
              <a:spLocks noChangeAspect="1"/>
            </p:cNvSpPr>
            <p:nvPr/>
          </p:nvSpPr>
          <p:spPr>
            <a:xfrm>
              <a:off x="5073488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0" name="אליפסה 289"/>
            <p:cNvSpPr>
              <a:spLocks noChangeAspect="1"/>
            </p:cNvSpPr>
            <p:nvPr/>
          </p:nvSpPr>
          <p:spPr>
            <a:xfrm>
              <a:off x="5340664" y="3972315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1" name="אליפסה 290"/>
            <p:cNvSpPr>
              <a:spLocks noChangeAspect="1"/>
            </p:cNvSpPr>
            <p:nvPr/>
          </p:nvSpPr>
          <p:spPr>
            <a:xfrm>
              <a:off x="4065216" y="3971024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2" name="אליפסה 291"/>
            <p:cNvSpPr>
              <a:spLocks noChangeAspect="1"/>
            </p:cNvSpPr>
            <p:nvPr/>
          </p:nvSpPr>
          <p:spPr>
            <a:xfrm>
              <a:off x="3813216" y="3971024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3" name="אליפסה 292"/>
            <p:cNvSpPr>
              <a:spLocks noChangeAspect="1"/>
            </p:cNvSpPr>
            <p:nvPr/>
          </p:nvSpPr>
          <p:spPr>
            <a:xfrm>
              <a:off x="4317216" y="3648952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4" name="אליפסה 293"/>
            <p:cNvSpPr>
              <a:spLocks noChangeAspect="1"/>
            </p:cNvSpPr>
            <p:nvPr/>
          </p:nvSpPr>
          <p:spPr>
            <a:xfrm>
              <a:off x="6348776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5" name="אליפסה 294"/>
            <p:cNvSpPr>
              <a:spLocks noChangeAspect="1"/>
            </p:cNvSpPr>
            <p:nvPr/>
          </p:nvSpPr>
          <p:spPr>
            <a:xfrm>
              <a:off x="609940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6" name="אליפסה 295"/>
            <p:cNvSpPr>
              <a:spLocks noChangeAspect="1"/>
            </p:cNvSpPr>
            <p:nvPr/>
          </p:nvSpPr>
          <p:spPr>
            <a:xfrm>
              <a:off x="5577544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7" name="אליפסה 296"/>
            <p:cNvSpPr>
              <a:spLocks noChangeAspect="1"/>
            </p:cNvSpPr>
            <p:nvPr/>
          </p:nvSpPr>
          <p:spPr>
            <a:xfrm>
              <a:off x="5844720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8" name="אליפסה 297"/>
            <p:cNvSpPr>
              <a:spLocks noChangeAspect="1"/>
            </p:cNvSpPr>
            <p:nvPr/>
          </p:nvSpPr>
          <p:spPr>
            <a:xfrm>
              <a:off x="4569432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9" name="אליפסה 298"/>
            <p:cNvSpPr>
              <a:spLocks noChangeAspect="1"/>
            </p:cNvSpPr>
            <p:nvPr/>
          </p:nvSpPr>
          <p:spPr>
            <a:xfrm>
              <a:off x="4836608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00" name="אליפסה 299"/>
            <p:cNvSpPr>
              <a:spLocks noChangeAspect="1"/>
            </p:cNvSpPr>
            <p:nvPr/>
          </p:nvSpPr>
          <p:spPr>
            <a:xfrm>
              <a:off x="5073488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01" name="אליפסה 300"/>
            <p:cNvSpPr>
              <a:spLocks noChangeAspect="1"/>
            </p:cNvSpPr>
            <p:nvPr/>
          </p:nvSpPr>
          <p:spPr>
            <a:xfrm>
              <a:off x="5340664" y="3650243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02" name="אליפסה 301"/>
            <p:cNvSpPr>
              <a:spLocks noChangeAspect="1"/>
            </p:cNvSpPr>
            <p:nvPr/>
          </p:nvSpPr>
          <p:spPr>
            <a:xfrm>
              <a:off x="4065216" y="3648952"/>
              <a:ext cx="236880" cy="24877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03" name="TextBox 302"/>
            <p:cNvSpPr txBox="1"/>
            <p:nvPr/>
          </p:nvSpPr>
          <p:spPr>
            <a:xfrm>
              <a:off x="6441640" y="2442374"/>
              <a:ext cx="64807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err="1" smtClean="0">
                  <a:ln w="12700">
                    <a:solidFill>
                      <a:schemeClr val="bg2">
                        <a:lumMod val="25000"/>
                      </a:schemeClr>
                    </a:solidFill>
                    <a:prstDash val="solid"/>
                  </a:ln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bp</a:t>
              </a:r>
              <a:endParaRPr lang="he-IL" sz="160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04" name="TextBox 303"/>
            <p:cNvSpPr txBox="1"/>
            <p:nvPr/>
          </p:nvSpPr>
          <p:spPr>
            <a:xfrm>
              <a:off x="3777344" y="2586390"/>
              <a:ext cx="64807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>
                  <a:ln w="12700">
                    <a:solidFill>
                      <a:schemeClr val="bg2">
                        <a:lumMod val="25000"/>
                      </a:schemeClr>
                    </a:solidFill>
                    <a:prstDash val="solid"/>
                  </a:ln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hp</a:t>
              </a:r>
              <a:endParaRPr lang="he-IL" sz="1600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05" name="TextBox 304"/>
            <p:cNvSpPr txBox="1"/>
            <p:nvPr/>
          </p:nvSpPr>
          <p:spPr>
            <a:xfrm>
              <a:off x="3093400" y="3276184"/>
              <a:ext cx="216024" cy="288000"/>
            </a:xfrm>
            <a:prstGeom prst="rect">
              <a:avLst/>
            </a:prstGeom>
            <a:noFill/>
          </p:spPr>
          <p:txBody>
            <a:bodyPr wrap="square" tIns="36000" bIns="0" rtlCol="1" anchor="t" anchorCtr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</a:rPr>
                <a:t>a</a:t>
              </a:r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4065376" y="3276184"/>
              <a:ext cx="216024" cy="282573"/>
            </a:xfrm>
            <a:prstGeom prst="rect">
              <a:avLst/>
            </a:prstGeom>
            <a:noFill/>
          </p:spPr>
          <p:txBody>
            <a:bodyPr wrap="square" tIns="36000" bIns="0" rtlCol="1" anchor="t" anchorCtr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</a:rPr>
                <a:t>x</a:t>
              </a:r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6369632" y="3276184"/>
              <a:ext cx="216024" cy="282573"/>
            </a:xfrm>
            <a:prstGeom prst="rect">
              <a:avLst/>
            </a:prstGeom>
            <a:noFill/>
          </p:spPr>
          <p:txBody>
            <a:bodyPr wrap="square" tIns="36000" bIns="0" rtlCol="1" anchor="t" anchorCtr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</a:rPr>
                <a:t>y</a:t>
              </a:r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6873688" y="3276184"/>
              <a:ext cx="216024" cy="282573"/>
            </a:xfrm>
            <a:prstGeom prst="rect">
              <a:avLst/>
            </a:prstGeom>
            <a:noFill/>
          </p:spPr>
          <p:txBody>
            <a:bodyPr wrap="square" tIns="36000" bIns="0" rtlCol="1" anchor="t" anchorCtr="0">
              <a:spAutoFit/>
            </a:bodyPr>
            <a:lstStyle/>
            <a:p>
              <a:r>
                <a:rPr lang="en-US" sz="1600" dirty="0" smtClean="0">
                  <a:latin typeface="Calibri" pitchFamily="34" charset="0"/>
                </a:rPr>
                <a:t>b</a:t>
              </a:r>
              <a:endParaRPr lang="he-IL" sz="1600" dirty="0">
                <a:latin typeface="Calibri" pitchFamily="34" charset="0"/>
              </a:endParaRPr>
            </a:p>
          </p:txBody>
        </p:sp>
        <p:sp>
          <p:nvSpPr>
            <p:cNvPr id="309" name="אליפסה 178"/>
            <p:cNvSpPr>
              <a:spLocks noChangeAspect="1"/>
            </p:cNvSpPr>
            <p:nvPr/>
          </p:nvSpPr>
          <p:spPr>
            <a:xfrm>
              <a:off x="6855400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10" name="אליפסה 180"/>
            <p:cNvSpPr>
              <a:spLocks noChangeAspect="1"/>
            </p:cNvSpPr>
            <p:nvPr/>
          </p:nvSpPr>
          <p:spPr>
            <a:xfrm>
              <a:off x="6603400" y="5556491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11" name="אליפסה 193"/>
            <p:cNvSpPr>
              <a:spLocks noChangeAspect="1"/>
            </p:cNvSpPr>
            <p:nvPr/>
          </p:nvSpPr>
          <p:spPr>
            <a:xfrm>
              <a:off x="3057264" y="4941168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12" name="אליפסה 193"/>
            <p:cNvSpPr>
              <a:spLocks noChangeAspect="1"/>
            </p:cNvSpPr>
            <p:nvPr/>
          </p:nvSpPr>
          <p:spPr>
            <a:xfrm>
              <a:off x="3057264" y="5268459"/>
              <a:ext cx="236880" cy="248773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83568" y="2996952"/>
            <a:ext cx="3888432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This algorithm works for 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Nested x Bounded-Unlimited 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structures also.</a:t>
            </a:r>
          </a:p>
          <a:p>
            <a:pPr algn="l" rtl="0"/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קשת 48"/>
          <p:cNvSpPr>
            <a:spLocks noChangeAspect="1"/>
          </p:cNvSpPr>
          <p:nvPr/>
        </p:nvSpPr>
        <p:spPr>
          <a:xfrm>
            <a:off x="3178017" y="5416420"/>
            <a:ext cx="789805" cy="748885"/>
          </a:xfrm>
          <a:prstGeom prst="arc">
            <a:avLst>
              <a:gd name="adj1" fmla="val 10702652"/>
              <a:gd name="adj2" fmla="val 88054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683568" y="1480716"/>
            <a:ext cx="748883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Based on </a:t>
            </a:r>
            <a:r>
              <a:rPr lang="en-US" sz="2400" dirty="0" err="1" smtClean="0">
                <a:latin typeface="Calibri" pitchFamily="34" charset="0"/>
              </a:rPr>
              <a:t>Demaine</a:t>
            </a:r>
            <a:r>
              <a:rPr lang="en-US" sz="2400" dirty="0" smtClean="0">
                <a:latin typeface="Calibri" pitchFamily="34" charset="0"/>
              </a:rPr>
              <a:t> et al. (‘07) algorithm we decompose both RNAs to heavy paths, </a:t>
            </a:r>
          </a:p>
          <a:p>
            <a:pPr algn="l" rtl="0"/>
            <a:r>
              <a:rPr lang="en-US" sz="2400" dirty="0" smtClean="0">
                <a:latin typeface="Calibri" pitchFamily="34" charset="0"/>
              </a:rPr>
              <a:t>the </a:t>
            </a:r>
            <a:r>
              <a:rPr lang="en-US" sz="2400" b="1" dirty="0" smtClean="0">
                <a:latin typeface="Calibri" pitchFamily="34" charset="0"/>
              </a:rPr>
              <a:t>special </a:t>
            </a:r>
            <a:r>
              <a:rPr lang="en-US" sz="2400" dirty="0" smtClean="0">
                <a:latin typeface="Calibri" pitchFamily="34" charset="0"/>
              </a:rPr>
              <a:t>substrings are decided on each base pairs comparison:  the base pair that has the largest root light base pair, is the dominant 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An O(n</a:t>
            </a:r>
            <a:r>
              <a:rPr lang="en-US" sz="3600" b="1" baseline="40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Algorithm 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193" name="אליפסה 192"/>
          <p:cNvSpPr>
            <a:spLocks noChangeAspect="1"/>
          </p:cNvSpPr>
          <p:nvPr/>
        </p:nvSpPr>
        <p:spPr>
          <a:xfrm>
            <a:off x="4744528" y="4379507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4" name="אליפסה 193"/>
          <p:cNvSpPr>
            <a:spLocks noChangeAspect="1"/>
          </p:cNvSpPr>
          <p:nvPr/>
        </p:nvSpPr>
        <p:spPr>
          <a:xfrm>
            <a:off x="6773021" y="4380539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5" name="אליפסה 194"/>
          <p:cNvSpPr>
            <a:spLocks noChangeAspect="1"/>
          </p:cNvSpPr>
          <p:nvPr/>
        </p:nvSpPr>
        <p:spPr>
          <a:xfrm>
            <a:off x="6369776" y="4380539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 cmpd="sng"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6" name="אליפסה 195"/>
          <p:cNvSpPr>
            <a:spLocks noChangeAspect="1"/>
          </p:cNvSpPr>
          <p:nvPr/>
        </p:nvSpPr>
        <p:spPr>
          <a:xfrm>
            <a:off x="6559280" y="4380539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7" name="אליפסה 196"/>
          <p:cNvSpPr>
            <a:spLocks noChangeAspect="1"/>
          </p:cNvSpPr>
          <p:nvPr/>
        </p:nvSpPr>
        <p:spPr>
          <a:xfrm>
            <a:off x="6156035" y="4380539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8" name="אליפסה 197"/>
          <p:cNvSpPr>
            <a:spLocks noChangeAspect="1"/>
          </p:cNvSpPr>
          <p:nvPr/>
        </p:nvSpPr>
        <p:spPr>
          <a:xfrm>
            <a:off x="5752791" y="4380539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99" name="אליפסה 198"/>
          <p:cNvSpPr>
            <a:spLocks noChangeAspect="1"/>
          </p:cNvSpPr>
          <p:nvPr/>
        </p:nvSpPr>
        <p:spPr>
          <a:xfrm>
            <a:off x="5966531" y="4380539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0" name="אליפסה 199"/>
          <p:cNvSpPr>
            <a:spLocks noChangeAspect="1"/>
          </p:cNvSpPr>
          <p:nvPr/>
        </p:nvSpPr>
        <p:spPr>
          <a:xfrm>
            <a:off x="4946301" y="4380539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1" name="אליפסה 200"/>
          <p:cNvSpPr>
            <a:spLocks noChangeAspect="1"/>
          </p:cNvSpPr>
          <p:nvPr/>
        </p:nvSpPr>
        <p:spPr>
          <a:xfrm>
            <a:off x="5160042" y="4380539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2" name="קשת 201"/>
          <p:cNvSpPr>
            <a:spLocks noChangeAspect="1"/>
          </p:cNvSpPr>
          <p:nvPr/>
        </p:nvSpPr>
        <p:spPr>
          <a:xfrm>
            <a:off x="2238800" y="3630623"/>
            <a:ext cx="4666119" cy="1382554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03" name="קשת 202"/>
          <p:cNvSpPr>
            <a:spLocks noChangeAspect="1"/>
          </p:cNvSpPr>
          <p:nvPr/>
        </p:nvSpPr>
        <p:spPr>
          <a:xfrm>
            <a:off x="4658269" y="3861049"/>
            <a:ext cx="1785798" cy="979309"/>
          </a:xfrm>
          <a:prstGeom prst="arc">
            <a:avLst>
              <a:gd name="adj1" fmla="val 10702652"/>
              <a:gd name="adj2" fmla="val 88054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04" name="אליפסה 203"/>
          <p:cNvSpPr>
            <a:spLocks noChangeAspect="1"/>
          </p:cNvSpPr>
          <p:nvPr/>
        </p:nvSpPr>
        <p:spPr>
          <a:xfrm>
            <a:off x="5349546" y="4380539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5" name="אליפסה 204"/>
          <p:cNvSpPr>
            <a:spLocks noChangeAspect="1"/>
          </p:cNvSpPr>
          <p:nvPr/>
        </p:nvSpPr>
        <p:spPr>
          <a:xfrm>
            <a:off x="5563287" y="4380539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6" name="אליפסה 205"/>
          <p:cNvSpPr>
            <a:spLocks noChangeAspect="1"/>
          </p:cNvSpPr>
          <p:nvPr/>
        </p:nvSpPr>
        <p:spPr>
          <a:xfrm>
            <a:off x="4542928" y="4379507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7" name="אליפסה 206"/>
          <p:cNvSpPr>
            <a:spLocks noChangeAspect="1"/>
          </p:cNvSpPr>
          <p:nvPr/>
        </p:nvSpPr>
        <p:spPr>
          <a:xfrm>
            <a:off x="2354128" y="4379507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8" name="אליפסה 207"/>
          <p:cNvSpPr>
            <a:spLocks noChangeAspect="1"/>
          </p:cNvSpPr>
          <p:nvPr/>
        </p:nvSpPr>
        <p:spPr>
          <a:xfrm>
            <a:off x="4341328" y="4379507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9" name="אליפסה 208"/>
          <p:cNvSpPr>
            <a:spLocks noChangeAspect="1"/>
          </p:cNvSpPr>
          <p:nvPr/>
        </p:nvSpPr>
        <p:spPr>
          <a:xfrm>
            <a:off x="3938128" y="4379507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0" name="אליפסה 209"/>
          <p:cNvSpPr>
            <a:spLocks noChangeAspect="1"/>
          </p:cNvSpPr>
          <p:nvPr/>
        </p:nvSpPr>
        <p:spPr>
          <a:xfrm>
            <a:off x="4139728" y="4379507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1" name="אליפסה 210"/>
          <p:cNvSpPr>
            <a:spLocks noChangeAspect="1"/>
          </p:cNvSpPr>
          <p:nvPr/>
        </p:nvSpPr>
        <p:spPr>
          <a:xfrm>
            <a:off x="3736528" y="4379507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2" name="אליפסה 211"/>
          <p:cNvSpPr>
            <a:spLocks noChangeAspect="1"/>
          </p:cNvSpPr>
          <p:nvPr/>
        </p:nvSpPr>
        <p:spPr>
          <a:xfrm>
            <a:off x="3333328" y="4379507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3" name="אליפסה 212"/>
          <p:cNvSpPr>
            <a:spLocks noChangeAspect="1"/>
          </p:cNvSpPr>
          <p:nvPr/>
        </p:nvSpPr>
        <p:spPr>
          <a:xfrm>
            <a:off x="3534928" y="4379507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4" name="אליפסה 213"/>
          <p:cNvSpPr>
            <a:spLocks noChangeAspect="1"/>
          </p:cNvSpPr>
          <p:nvPr/>
        </p:nvSpPr>
        <p:spPr>
          <a:xfrm>
            <a:off x="2555728" y="4379507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5" name="אליפסה 214"/>
          <p:cNvSpPr>
            <a:spLocks noChangeAspect="1"/>
          </p:cNvSpPr>
          <p:nvPr/>
        </p:nvSpPr>
        <p:spPr>
          <a:xfrm>
            <a:off x="2740573" y="4379507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6" name="אליפסה 215"/>
          <p:cNvSpPr>
            <a:spLocks noChangeAspect="1"/>
          </p:cNvSpPr>
          <p:nvPr/>
        </p:nvSpPr>
        <p:spPr>
          <a:xfrm>
            <a:off x="2930077" y="4379507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7" name="אליפסה 216"/>
          <p:cNvSpPr>
            <a:spLocks noChangeAspect="1"/>
          </p:cNvSpPr>
          <p:nvPr/>
        </p:nvSpPr>
        <p:spPr>
          <a:xfrm>
            <a:off x="3131728" y="4379507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8" name="אליפסה 217"/>
          <p:cNvSpPr>
            <a:spLocks noChangeAspect="1"/>
          </p:cNvSpPr>
          <p:nvPr/>
        </p:nvSpPr>
        <p:spPr>
          <a:xfrm>
            <a:off x="2152528" y="4379507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9" name="קשת 218"/>
          <p:cNvSpPr>
            <a:spLocks noChangeAspect="1"/>
          </p:cNvSpPr>
          <p:nvPr/>
        </p:nvSpPr>
        <p:spPr>
          <a:xfrm>
            <a:off x="2469226" y="3861049"/>
            <a:ext cx="1382553" cy="979309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20" name="קשת 219"/>
          <p:cNvSpPr>
            <a:spLocks noChangeAspect="1"/>
          </p:cNvSpPr>
          <p:nvPr/>
        </p:nvSpPr>
        <p:spPr>
          <a:xfrm>
            <a:off x="4016214" y="4091475"/>
            <a:ext cx="411629" cy="576064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21" name="קשת 220"/>
          <p:cNvSpPr>
            <a:spLocks noChangeAspect="1"/>
          </p:cNvSpPr>
          <p:nvPr/>
        </p:nvSpPr>
        <p:spPr>
          <a:xfrm>
            <a:off x="2642046" y="4033868"/>
            <a:ext cx="979308" cy="691277"/>
          </a:xfrm>
          <a:prstGeom prst="arc">
            <a:avLst>
              <a:gd name="adj1" fmla="val 10702652"/>
              <a:gd name="adj2" fmla="val 88054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22" name="קשת 221"/>
          <p:cNvSpPr>
            <a:spLocks noChangeAspect="1"/>
          </p:cNvSpPr>
          <p:nvPr/>
        </p:nvSpPr>
        <p:spPr>
          <a:xfrm>
            <a:off x="5234333" y="3976262"/>
            <a:ext cx="979309" cy="806490"/>
          </a:xfrm>
          <a:prstGeom prst="arc">
            <a:avLst>
              <a:gd name="adj1" fmla="val 10702652"/>
              <a:gd name="adj2" fmla="val 88054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23" name="קשת 222"/>
          <p:cNvSpPr>
            <a:spLocks noChangeAspect="1"/>
          </p:cNvSpPr>
          <p:nvPr/>
        </p:nvSpPr>
        <p:spPr>
          <a:xfrm>
            <a:off x="5470520" y="4149081"/>
            <a:ext cx="570302" cy="460851"/>
          </a:xfrm>
          <a:prstGeom prst="arc">
            <a:avLst>
              <a:gd name="adj1" fmla="val 10702652"/>
              <a:gd name="adj2" fmla="val 88054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24" name="קשת 223"/>
          <p:cNvSpPr>
            <a:spLocks noChangeAspect="1"/>
          </p:cNvSpPr>
          <p:nvPr/>
        </p:nvSpPr>
        <p:spPr>
          <a:xfrm>
            <a:off x="2814864" y="4149081"/>
            <a:ext cx="443570" cy="460851"/>
          </a:xfrm>
          <a:prstGeom prst="arc">
            <a:avLst>
              <a:gd name="adj1" fmla="val 10702652"/>
              <a:gd name="adj2" fmla="val 88054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25" name="קשת 224"/>
          <p:cNvSpPr>
            <a:spLocks noChangeAspect="1"/>
          </p:cNvSpPr>
          <p:nvPr/>
        </p:nvSpPr>
        <p:spPr>
          <a:xfrm>
            <a:off x="4788843" y="4149081"/>
            <a:ext cx="295713" cy="460851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28" name="אליפסה 3"/>
          <p:cNvSpPr>
            <a:spLocks noChangeAspect="1"/>
          </p:cNvSpPr>
          <p:nvPr/>
        </p:nvSpPr>
        <p:spPr>
          <a:xfrm>
            <a:off x="4497702" y="5762060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29" name="אליפסה 5"/>
          <p:cNvSpPr>
            <a:spLocks noChangeAspect="1"/>
          </p:cNvSpPr>
          <p:nvPr/>
        </p:nvSpPr>
        <p:spPr>
          <a:xfrm>
            <a:off x="6122950" y="5763093"/>
            <a:ext cx="189504" cy="199018"/>
          </a:xfrm>
          <a:prstGeom prst="ellipse">
            <a:avLst/>
          </a:prstGeom>
          <a:noFill/>
          <a:ln w="28575" cmpd="sng"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0" name="אליפסה 6"/>
          <p:cNvSpPr>
            <a:spLocks noChangeAspect="1"/>
          </p:cNvSpPr>
          <p:nvPr/>
        </p:nvSpPr>
        <p:spPr>
          <a:xfrm>
            <a:off x="6516216" y="5763093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1" name="אליפסה 7"/>
          <p:cNvSpPr>
            <a:spLocks noChangeAspect="1"/>
          </p:cNvSpPr>
          <p:nvPr/>
        </p:nvSpPr>
        <p:spPr>
          <a:xfrm>
            <a:off x="5909209" y="5763093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2" name="אליפסה 8"/>
          <p:cNvSpPr>
            <a:spLocks noChangeAspect="1"/>
          </p:cNvSpPr>
          <p:nvPr/>
        </p:nvSpPr>
        <p:spPr>
          <a:xfrm>
            <a:off x="5505964" y="5763093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3" name="אליפסה 9"/>
          <p:cNvSpPr>
            <a:spLocks noChangeAspect="1"/>
          </p:cNvSpPr>
          <p:nvPr/>
        </p:nvSpPr>
        <p:spPr>
          <a:xfrm>
            <a:off x="5719705" y="5763093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4" name="אליפסה 11"/>
          <p:cNvSpPr>
            <a:spLocks noChangeAspect="1"/>
          </p:cNvSpPr>
          <p:nvPr/>
        </p:nvSpPr>
        <p:spPr>
          <a:xfrm>
            <a:off x="4699475" y="5763093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5" name="אליפסה 12"/>
          <p:cNvSpPr>
            <a:spLocks noChangeAspect="1"/>
          </p:cNvSpPr>
          <p:nvPr/>
        </p:nvSpPr>
        <p:spPr>
          <a:xfrm>
            <a:off x="4913215" y="5763093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6" name="קשת 13"/>
          <p:cNvSpPr>
            <a:spLocks noChangeAspect="1"/>
          </p:cNvSpPr>
          <p:nvPr/>
        </p:nvSpPr>
        <p:spPr>
          <a:xfrm>
            <a:off x="2411619" y="4941168"/>
            <a:ext cx="4176605" cy="1728192"/>
          </a:xfrm>
          <a:prstGeom prst="arc">
            <a:avLst>
              <a:gd name="adj1" fmla="val 10828509"/>
              <a:gd name="adj2" fmla="val 21599690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37" name="קשת 14"/>
          <p:cNvSpPr>
            <a:spLocks noChangeAspect="1"/>
          </p:cNvSpPr>
          <p:nvPr/>
        </p:nvSpPr>
        <p:spPr>
          <a:xfrm>
            <a:off x="4370774" y="5197591"/>
            <a:ext cx="2073434" cy="1111729"/>
          </a:xfrm>
          <a:prstGeom prst="arc">
            <a:avLst>
              <a:gd name="adj1" fmla="val 10692967"/>
              <a:gd name="adj2" fmla="val 88054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38" name="אליפסה 15"/>
          <p:cNvSpPr>
            <a:spLocks noChangeAspect="1"/>
          </p:cNvSpPr>
          <p:nvPr/>
        </p:nvSpPr>
        <p:spPr>
          <a:xfrm>
            <a:off x="5102719" y="5763093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39" name="אליפסה 16"/>
          <p:cNvSpPr>
            <a:spLocks noChangeAspect="1"/>
          </p:cNvSpPr>
          <p:nvPr/>
        </p:nvSpPr>
        <p:spPr>
          <a:xfrm>
            <a:off x="5316460" y="5763093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0" name="אליפסה 20"/>
          <p:cNvSpPr>
            <a:spLocks noChangeAspect="1"/>
          </p:cNvSpPr>
          <p:nvPr/>
        </p:nvSpPr>
        <p:spPr>
          <a:xfrm>
            <a:off x="2913930" y="5762060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1" name="אליפסה 27"/>
          <p:cNvSpPr>
            <a:spLocks noChangeAspect="1"/>
          </p:cNvSpPr>
          <p:nvPr/>
        </p:nvSpPr>
        <p:spPr>
          <a:xfrm>
            <a:off x="2724426" y="5762060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2" name="אליפסה 31"/>
          <p:cNvSpPr>
            <a:spLocks noChangeAspect="1"/>
          </p:cNvSpPr>
          <p:nvPr/>
        </p:nvSpPr>
        <p:spPr>
          <a:xfrm>
            <a:off x="3893238" y="5762060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3" name="אליפסה 32"/>
          <p:cNvSpPr>
            <a:spLocks noChangeAspect="1"/>
          </p:cNvSpPr>
          <p:nvPr/>
        </p:nvSpPr>
        <p:spPr>
          <a:xfrm>
            <a:off x="3696481" y="5762060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4" name="אליפסה 35"/>
          <p:cNvSpPr>
            <a:spLocks noChangeAspect="1"/>
          </p:cNvSpPr>
          <p:nvPr/>
        </p:nvSpPr>
        <p:spPr>
          <a:xfrm>
            <a:off x="3103726" y="5762060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5" name="אליפסה 36"/>
          <p:cNvSpPr>
            <a:spLocks noChangeAspect="1"/>
          </p:cNvSpPr>
          <p:nvPr/>
        </p:nvSpPr>
        <p:spPr>
          <a:xfrm>
            <a:off x="3293230" y="5762060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6" name="אליפסה 37"/>
          <p:cNvSpPr>
            <a:spLocks noChangeAspect="1"/>
          </p:cNvSpPr>
          <p:nvPr/>
        </p:nvSpPr>
        <p:spPr>
          <a:xfrm>
            <a:off x="3494881" y="5762060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7" name="אליפסה 38"/>
          <p:cNvSpPr>
            <a:spLocks noChangeAspect="1"/>
          </p:cNvSpPr>
          <p:nvPr/>
        </p:nvSpPr>
        <p:spPr>
          <a:xfrm>
            <a:off x="2522826" y="5762060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48" name="קשת 45"/>
          <p:cNvSpPr>
            <a:spLocks noChangeAspect="1"/>
          </p:cNvSpPr>
          <p:nvPr/>
        </p:nvSpPr>
        <p:spPr>
          <a:xfrm>
            <a:off x="4987507" y="5331929"/>
            <a:ext cx="979309" cy="905383"/>
          </a:xfrm>
          <a:prstGeom prst="arc">
            <a:avLst>
              <a:gd name="adj1" fmla="val 10702652"/>
              <a:gd name="adj2" fmla="val 88054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49" name="קשת 46"/>
          <p:cNvSpPr>
            <a:spLocks noChangeAspect="1"/>
          </p:cNvSpPr>
          <p:nvPr/>
        </p:nvSpPr>
        <p:spPr>
          <a:xfrm>
            <a:off x="5223694" y="5474028"/>
            <a:ext cx="570302" cy="576063"/>
          </a:xfrm>
          <a:prstGeom prst="arc">
            <a:avLst>
              <a:gd name="adj1" fmla="val 10702652"/>
              <a:gd name="adj2" fmla="val 88054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51" name="קשת 49"/>
          <p:cNvSpPr>
            <a:spLocks noChangeAspect="1"/>
          </p:cNvSpPr>
          <p:nvPr/>
        </p:nvSpPr>
        <p:spPr>
          <a:xfrm>
            <a:off x="2584438" y="5325896"/>
            <a:ext cx="1613517" cy="839409"/>
          </a:xfrm>
          <a:prstGeom prst="arc">
            <a:avLst>
              <a:gd name="adj1" fmla="val 10702652"/>
              <a:gd name="adj2" fmla="val 41895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sz="1400" dirty="0">
              <a:latin typeface="Calibri" pitchFamily="34" charset="0"/>
            </a:endParaRPr>
          </a:p>
        </p:txBody>
      </p:sp>
      <p:sp>
        <p:nvSpPr>
          <p:cNvPr id="254" name="אליפסה 3"/>
          <p:cNvSpPr>
            <a:spLocks noChangeAspect="1"/>
          </p:cNvSpPr>
          <p:nvPr/>
        </p:nvSpPr>
        <p:spPr>
          <a:xfrm>
            <a:off x="4082742" y="5762060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5" name="אליפסה 11"/>
          <p:cNvSpPr>
            <a:spLocks noChangeAspect="1"/>
          </p:cNvSpPr>
          <p:nvPr/>
        </p:nvSpPr>
        <p:spPr>
          <a:xfrm>
            <a:off x="4284515" y="5763093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3837518" y="3600000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1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57" name="TextBox 256"/>
          <p:cNvSpPr txBox="1"/>
          <p:nvPr/>
        </p:nvSpPr>
        <p:spPr>
          <a:xfrm>
            <a:off x="3275856" y="3993451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2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3765510" y="4088105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3</a:t>
            </a:r>
            <a:endParaRPr lang="he-IL" sz="1200" dirty="0">
              <a:latin typeface="Calibri" pitchFamily="34" charset="0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1835696" y="3717032"/>
            <a:ext cx="5184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  <a:endParaRPr lang="he-IL" dirty="0">
              <a:latin typeface="Calibri" pitchFamily="34" charset="0"/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1821294" y="5085184"/>
            <a:ext cx="5184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  <a:endParaRPr lang="he-IL" dirty="0">
              <a:latin typeface="Calibri" pitchFamily="34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4716016" y="4108663"/>
            <a:ext cx="34563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5</a:t>
            </a:r>
            <a:endParaRPr lang="he-IL" sz="1200" dirty="0">
              <a:latin typeface="Calibri" pitchFamily="34" charset="0"/>
            </a:endParaRPr>
          </a:p>
        </p:txBody>
      </p:sp>
      <p:sp>
        <p:nvSpPr>
          <p:cNvPr id="262" name="אליפסה 38"/>
          <p:cNvSpPr>
            <a:spLocks noChangeAspect="1"/>
          </p:cNvSpPr>
          <p:nvPr/>
        </p:nvSpPr>
        <p:spPr>
          <a:xfrm>
            <a:off x="2337328" y="5763093"/>
            <a:ext cx="189504" cy="199018"/>
          </a:xfrm>
          <a:prstGeom prst="ellipse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4716016" y="3878238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4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4989646" y="4088106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6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5234474" y="4149081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7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3045430" y="4091475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8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2526973" y="4149081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9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3685808" y="4941168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A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69" name="TextBox 268"/>
          <p:cNvSpPr txBox="1"/>
          <p:nvPr/>
        </p:nvSpPr>
        <p:spPr>
          <a:xfrm>
            <a:off x="2411760" y="5433610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B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3045430" y="5416422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C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4211960" y="5373216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D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72" name="TextBox 271"/>
          <p:cNvSpPr txBox="1"/>
          <p:nvPr/>
        </p:nvSpPr>
        <p:spPr>
          <a:xfrm>
            <a:off x="4716016" y="5528266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E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273" name="TextBox 272"/>
          <p:cNvSpPr txBox="1"/>
          <p:nvPr/>
        </p:nvSpPr>
        <p:spPr>
          <a:xfrm>
            <a:off x="5234474" y="5491217"/>
            <a:ext cx="518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smtClean="0">
                <a:latin typeface="Calibri" pitchFamily="34" charset="0"/>
                <a:cs typeface="Calibri" pitchFamily="34" charset="0"/>
              </a:rPr>
              <a:t>F</a:t>
            </a:r>
            <a:endParaRPr lang="he-IL" sz="1400" dirty="0">
              <a:latin typeface="Calibri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84" name="אליפסה 6"/>
          <p:cNvSpPr>
            <a:spLocks noChangeAspect="1"/>
          </p:cNvSpPr>
          <p:nvPr/>
        </p:nvSpPr>
        <p:spPr>
          <a:xfrm>
            <a:off x="6326712" y="5763625"/>
            <a:ext cx="189504" cy="1990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he-IL" sz="1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Box 226"/>
          <p:cNvSpPr txBox="1"/>
          <p:nvPr/>
        </p:nvSpPr>
        <p:spPr>
          <a:xfrm>
            <a:off x="683568" y="1480716"/>
            <a:ext cx="79208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The number of compared substrings is O(n</a:t>
            </a:r>
            <a:r>
              <a:rPr lang="en-US" sz="2000" baseline="40000" dirty="0" smtClean="0">
                <a:latin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An O(n</a:t>
            </a:r>
            <a:r>
              <a:rPr lang="en-US" sz="3600" b="1" baseline="40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Algorithm </a:t>
            </a:r>
            <a:endParaRPr lang="he-IL" sz="4000" dirty="0">
              <a:latin typeface="Calibri" pitchFamily="34" charset="0"/>
            </a:endParaRPr>
          </a:p>
        </p:txBody>
      </p:sp>
      <p:grpSp>
        <p:nvGrpSpPr>
          <p:cNvPr id="86" name="קבוצה 85"/>
          <p:cNvGrpSpPr/>
          <p:nvPr/>
        </p:nvGrpSpPr>
        <p:grpSpPr>
          <a:xfrm>
            <a:off x="1547664" y="2780928"/>
            <a:ext cx="6408712" cy="3744416"/>
            <a:chOff x="2152528" y="3356992"/>
            <a:chExt cx="4809997" cy="2765107"/>
          </a:xfrm>
        </p:grpSpPr>
        <p:sp>
          <p:nvSpPr>
            <p:cNvPr id="225" name="קשת 224"/>
            <p:cNvSpPr>
              <a:spLocks noChangeAspect="1"/>
            </p:cNvSpPr>
            <p:nvPr/>
          </p:nvSpPr>
          <p:spPr>
            <a:xfrm>
              <a:off x="4788843" y="3959644"/>
              <a:ext cx="295713" cy="460851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193" name="אליפסה 192"/>
            <p:cNvSpPr>
              <a:spLocks noChangeAspect="1"/>
            </p:cNvSpPr>
            <p:nvPr/>
          </p:nvSpPr>
          <p:spPr>
            <a:xfrm>
              <a:off x="4744528" y="4163482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4" name="אליפסה 193"/>
            <p:cNvSpPr>
              <a:spLocks noChangeAspect="1"/>
            </p:cNvSpPr>
            <p:nvPr/>
          </p:nvSpPr>
          <p:spPr>
            <a:xfrm>
              <a:off x="6773021" y="4164514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5" name="אליפסה 194"/>
            <p:cNvSpPr>
              <a:spLocks noChangeAspect="1"/>
            </p:cNvSpPr>
            <p:nvPr/>
          </p:nvSpPr>
          <p:spPr>
            <a:xfrm>
              <a:off x="6369776" y="4164514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6" name="אליפסה 195"/>
            <p:cNvSpPr>
              <a:spLocks noChangeAspect="1"/>
            </p:cNvSpPr>
            <p:nvPr/>
          </p:nvSpPr>
          <p:spPr>
            <a:xfrm>
              <a:off x="6559280" y="4164514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7" name="אליפסה 196"/>
            <p:cNvSpPr>
              <a:spLocks noChangeAspect="1"/>
            </p:cNvSpPr>
            <p:nvPr/>
          </p:nvSpPr>
          <p:spPr>
            <a:xfrm>
              <a:off x="6156035" y="4164514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8" name="אליפסה 197"/>
            <p:cNvSpPr>
              <a:spLocks noChangeAspect="1"/>
            </p:cNvSpPr>
            <p:nvPr/>
          </p:nvSpPr>
          <p:spPr>
            <a:xfrm>
              <a:off x="5752791" y="4164514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99" name="אליפסה 198"/>
            <p:cNvSpPr>
              <a:spLocks noChangeAspect="1"/>
            </p:cNvSpPr>
            <p:nvPr/>
          </p:nvSpPr>
          <p:spPr>
            <a:xfrm>
              <a:off x="5966531" y="4164514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0" name="אליפסה 199"/>
            <p:cNvSpPr>
              <a:spLocks noChangeAspect="1"/>
            </p:cNvSpPr>
            <p:nvPr/>
          </p:nvSpPr>
          <p:spPr>
            <a:xfrm>
              <a:off x="4946301" y="4164514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1" name="אליפסה 200"/>
            <p:cNvSpPr>
              <a:spLocks noChangeAspect="1"/>
            </p:cNvSpPr>
            <p:nvPr/>
          </p:nvSpPr>
          <p:spPr>
            <a:xfrm>
              <a:off x="5160042" y="4164514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2" name="קשת 201"/>
            <p:cNvSpPr>
              <a:spLocks noChangeAspect="1"/>
            </p:cNvSpPr>
            <p:nvPr/>
          </p:nvSpPr>
          <p:spPr>
            <a:xfrm>
              <a:off x="2238800" y="3414598"/>
              <a:ext cx="4666119" cy="1382554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03" name="קשת 202"/>
            <p:cNvSpPr>
              <a:spLocks noChangeAspect="1"/>
            </p:cNvSpPr>
            <p:nvPr/>
          </p:nvSpPr>
          <p:spPr>
            <a:xfrm>
              <a:off x="4658269" y="3645024"/>
              <a:ext cx="1785798" cy="979309"/>
            </a:xfrm>
            <a:prstGeom prst="arc">
              <a:avLst>
                <a:gd name="adj1" fmla="val 10702652"/>
                <a:gd name="adj2" fmla="val 88054"/>
              </a:avLst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04" name="אליפסה 203"/>
            <p:cNvSpPr>
              <a:spLocks noChangeAspect="1"/>
            </p:cNvSpPr>
            <p:nvPr/>
          </p:nvSpPr>
          <p:spPr>
            <a:xfrm>
              <a:off x="5349546" y="4164514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5" name="אליפסה 204"/>
            <p:cNvSpPr>
              <a:spLocks noChangeAspect="1"/>
            </p:cNvSpPr>
            <p:nvPr/>
          </p:nvSpPr>
          <p:spPr>
            <a:xfrm>
              <a:off x="5563287" y="4164514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6" name="אליפסה 205"/>
            <p:cNvSpPr>
              <a:spLocks noChangeAspect="1"/>
            </p:cNvSpPr>
            <p:nvPr/>
          </p:nvSpPr>
          <p:spPr>
            <a:xfrm>
              <a:off x="4542928" y="4163482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7" name="אליפסה 206"/>
            <p:cNvSpPr>
              <a:spLocks noChangeAspect="1"/>
            </p:cNvSpPr>
            <p:nvPr/>
          </p:nvSpPr>
          <p:spPr>
            <a:xfrm>
              <a:off x="2354128" y="4163482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8" name="אליפסה 207"/>
            <p:cNvSpPr>
              <a:spLocks noChangeAspect="1"/>
            </p:cNvSpPr>
            <p:nvPr/>
          </p:nvSpPr>
          <p:spPr>
            <a:xfrm>
              <a:off x="4341328" y="4163482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09" name="אליפסה 208"/>
            <p:cNvSpPr>
              <a:spLocks noChangeAspect="1"/>
            </p:cNvSpPr>
            <p:nvPr/>
          </p:nvSpPr>
          <p:spPr>
            <a:xfrm>
              <a:off x="3938128" y="4163482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0" name="אליפסה 209"/>
            <p:cNvSpPr>
              <a:spLocks noChangeAspect="1"/>
            </p:cNvSpPr>
            <p:nvPr/>
          </p:nvSpPr>
          <p:spPr>
            <a:xfrm>
              <a:off x="4139728" y="4163482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1" name="אליפסה 210"/>
            <p:cNvSpPr>
              <a:spLocks noChangeAspect="1"/>
            </p:cNvSpPr>
            <p:nvPr/>
          </p:nvSpPr>
          <p:spPr>
            <a:xfrm>
              <a:off x="3736528" y="4163482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2" name="אליפסה 211"/>
            <p:cNvSpPr>
              <a:spLocks noChangeAspect="1"/>
            </p:cNvSpPr>
            <p:nvPr/>
          </p:nvSpPr>
          <p:spPr>
            <a:xfrm>
              <a:off x="3333328" y="4163482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3" name="אליפסה 212"/>
            <p:cNvSpPr>
              <a:spLocks noChangeAspect="1"/>
            </p:cNvSpPr>
            <p:nvPr/>
          </p:nvSpPr>
          <p:spPr>
            <a:xfrm>
              <a:off x="3534928" y="4163482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4" name="אליפסה 213"/>
            <p:cNvSpPr>
              <a:spLocks noChangeAspect="1"/>
            </p:cNvSpPr>
            <p:nvPr/>
          </p:nvSpPr>
          <p:spPr>
            <a:xfrm>
              <a:off x="2555728" y="4163482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5" name="אליפסה 214"/>
            <p:cNvSpPr>
              <a:spLocks noChangeAspect="1"/>
            </p:cNvSpPr>
            <p:nvPr/>
          </p:nvSpPr>
          <p:spPr>
            <a:xfrm>
              <a:off x="2740573" y="4163482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6" name="אליפסה 215"/>
            <p:cNvSpPr>
              <a:spLocks noChangeAspect="1"/>
            </p:cNvSpPr>
            <p:nvPr/>
          </p:nvSpPr>
          <p:spPr>
            <a:xfrm>
              <a:off x="2930077" y="4163482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7" name="אליפסה 216"/>
            <p:cNvSpPr>
              <a:spLocks noChangeAspect="1"/>
            </p:cNvSpPr>
            <p:nvPr/>
          </p:nvSpPr>
          <p:spPr>
            <a:xfrm>
              <a:off x="3131728" y="4163482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8" name="אליפסה 217"/>
            <p:cNvSpPr>
              <a:spLocks noChangeAspect="1"/>
            </p:cNvSpPr>
            <p:nvPr/>
          </p:nvSpPr>
          <p:spPr>
            <a:xfrm>
              <a:off x="2152528" y="4163482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9" name="קשת 218"/>
            <p:cNvSpPr>
              <a:spLocks noChangeAspect="1"/>
            </p:cNvSpPr>
            <p:nvPr/>
          </p:nvSpPr>
          <p:spPr>
            <a:xfrm>
              <a:off x="2422753" y="3645023"/>
              <a:ext cx="1429027" cy="1012228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20" name="קשת 219"/>
            <p:cNvSpPr>
              <a:spLocks noChangeAspect="1"/>
            </p:cNvSpPr>
            <p:nvPr/>
          </p:nvSpPr>
          <p:spPr>
            <a:xfrm>
              <a:off x="4016214" y="3875450"/>
              <a:ext cx="411629" cy="576064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21" name="קשת 220"/>
            <p:cNvSpPr>
              <a:spLocks noChangeAspect="1"/>
            </p:cNvSpPr>
            <p:nvPr/>
          </p:nvSpPr>
          <p:spPr>
            <a:xfrm>
              <a:off x="2642046" y="3817843"/>
              <a:ext cx="979308" cy="691277"/>
            </a:xfrm>
            <a:prstGeom prst="arc">
              <a:avLst>
                <a:gd name="adj1" fmla="val 10702652"/>
                <a:gd name="adj2" fmla="val 88054"/>
              </a:avLst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22" name="קשת 221"/>
            <p:cNvSpPr>
              <a:spLocks noChangeAspect="1"/>
            </p:cNvSpPr>
            <p:nvPr/>
          </p:nvSpPr>
          <p:spPr>
            <a:xfrm>
              <a:off x="5234333" y="3760237"/>
              <a:ext cx="979309" cy="806490"/>
            </a:xfrm>
            <a:prstGeom prst="arc">
              <a:avLst>
                <a:gd name="adj1" fmla="val 10702652"/>
                <a:gd name="adj2" fmla="val 88054"/>
              </a:avLst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23" name="קשת 222"/>
            <p:cNvSpPr>
              <a:spLocks noChangeAspect="1"/>
            </p:cNvSpPr>
            <p:nvPr/>
          </p:nvSpPr>
          <p:spPr>
            <a:xfrm>
              <a:off x="5470520" y="3933056"/>
              <a:ext cx="570302" cy="460851"/>
            </a:xfrm>
            <a:prstGeom prst="arc">
              <a:avLst>
                <a:gd name="adj1" fmla="val 10702652"/>
                <a:gd name="adj2" fmla="val 88054"/>
              </a:avLst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24" name="קשת 223"/>
            <p:cNvSpPr>
              <a:spLocks noChangeAspect="1"/>
            </p:cNvSpPr>
            <p:nvPr/>
          </p:nvSpPr>
          <p:spPr>
            <a:xfrm>
              <a:off x="2814864" y="3933056"/>
              <a:ext cx="443570" cy="460851"/>
            </a:xfrm>
            <a:prstGeom prst="arc">
              <a:avLst>
                <a:gd name="adj1" fmla="val 10702652"/>
                <a:gd name="adj2" fmla="val 88054"/>
              </a:avLst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28" name="אליפסה 3"/>
            <p:cNvSpPr>
              <a:spLocks noChangeAspect="1"/>
            </p:cNvSpPr>
            <p:nvPr/>
          </p:nvSpPr>
          <p:spPr>
            <a:xfrm>
              <a:off x="4497702" y="5546035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9" name="אליפסה 5"/>
            <p:cNvSpPr>
              <a:spLocks noChangeAspect="1"/>
            </p:cNvSpPr>
            <p:nvPr/>
          </p:nvSpPr>
          <p:spPr>
            <a:xfrm>
              <a:off x="6122950" y="5547068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mpd="sng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0" name="אליפסה 6"/>
            <p:cNvSpPr>
              <a:spLocks noChangeAspect="1"/>
            </p:cNvSpPr>
            <p:nvPr/>
          </p:nvSpPr>
          <p:spPr>
            <a:xfrm>
              <a:off x="6312454" y="5547068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1" name="אליפסה 7"/>
            <p:cNvSpPr>
              <a:spLocks noChangeAspect="1"/>
            </p:cNvSpPr>
            <p:nvPr/>
          </p:nvSpPr>
          <p:spPr>
            <a:xfrm>
              <a:off x="5909209" y="5547068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2" name="אליפסה 8"/>
            <p:cNvSpPr>
              <a:spLocks noChangeAspect="1"/>
            </p:cNvSpPr>
            <p:nvPr/>
          </p:nvSpPr>
          <p:spPr>
            <a:xfrm>
              <a:off x="5505964" y="5547068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3" name="אליפסה 9"/>
            <p:cNvSpPr>
              <a:spLocks noChangeAspect="1"/>
            </p:cNvSpPr>
            <p:nvPr/>
          </p:nvSpPr>
          <p:spPr>
            <a:xfrm>
              <a:off x="5719705" y="5547068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4" name="אליפסה 11"/>
            <p:cNvSpPr>
              <a:spLocks noChangeAspect="1"/>
            </p:cNvSpPr>
            <p:nvPr/>
          </p:nvSpPr>
          <p:spPr>
            <a:xfrm>
              <a:off x="4699475" y="5547068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5" name="אליפסה 12"/>
            <p:cNvSpPr>
              <a:spLocks noChangeAspect="1"/>
            </p:cNvSpPr>
            <p:nvPr/>
          </p:nvSpPr>
          <p:spPr>
            <a:xfrm>
              <a:off x="4913215" y="5547068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6" name="קשת 13"/>
            <p:cNvSpPr>
              <a:spLocks noChangeAspect="1"/>
            </p:cNvSpPr>
            <p:nvPr/>
          </p:nvSpPr>
          <p:spPr>
            <a:xfrm>
              <a:off x="2411619" y="4854758"/>
              <a:ext cx="4234131" cy="1267341"/>
            </a:xfrm>
            <a:prstGeom prst="arc">
              <a:avLst>
                <a:gd name="adj1" fmla="val 10702652"/>
                <a:gd name="adj2" fmla="val 142107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37" name="קשת 14"/>
            <p:cNvSpPr>
              <a:spLocks noChangeAspect="1"/>
            </p:cNvSpPr>
            <p:nvPr/>
          </p:nvSpPr>
          <p:spPr>
            <a:xfrm>
              <a:off x="4370774" y="5027576"/>
              <a:ext cx="1826466" cy="979310"/>
            </a:xfrm>
            <a:prstGeom prst="arc">
              <a:avLst>
                <a:gd name="adj1" fmla="val 10692967"/>
                <a:gd name="adj2" fmla="val 88054"/>
              </a:avLst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38" name="אליפסה 15"/>
            <p:cNvSpPr>
              <a:spLocks noChangeAspect="1"/>
            </p:cNvSpPr>
            <p:nvPr/>
          </p:nvSpPr>
          <p:spPr>
            <a:xfrm>
              <a:off x="5102719" y="5547068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9" name="אליפסה 16"/>
            <p:cNvSpPr>
              <a:spLocks noChangeAspect="1"/>
            </p:cNvSpPr>
            <p:nvPr/>
          </p:nvSpPr>
          <p:spPr>
            <a:xfrm>
              <a:off x="5316460" y="5547068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0" name="אליפסה 20"/>
            <p:cNvSpPr>
              <a:spLocks noChangeAspect="1"/>
            </p:cNvSpPr>
            <p:nvPr/>
          </p:nvSpPr>
          <p:spPr>
            <a:xfrm>
              <a:off x="2913930" y="5546035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1" name="אליפסה 27"/>
            <p:cNvSpPr>
              <a:spLocks noChangeAspect="1"/>
            </p:cNvSpPr>
            <p:nvPr/>
          </p:nvSpPr>
          <p:spPr>
            <a:xfrm>
              <a:off x="2724426" y="5546035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2" name="אליפסה 31"/>
            <p:cNvSpPr>
              <a:spLocks noChangeAspect="1"/>
            </p:cNvSpPr>
            <p:nvPr/>
          </p:nvSpPr>
          <p:spPr>
            <a:xfrm>
              <a:off x="3893238" y="5546035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3" name="אליפסה 32"/>
            <p:cNvSpPr>
              <a:spLocks noChangeAspect="1"/>
            </p:cNvSpPr>
            <p:nvPr/>
          </p:nvSpPr>
          <p:spPr>
            <a:xfrm>
              <a:off x="3696481" y="5546035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4" name="אליפסה 35"/>
            <p:cNvSpPr>
              <a:spLocks noChangeAspect="1"/>
            </p:cNvSpPr>
            <p:nvPr/>
          </p:nvSpPr>
          <p:spPr>
            <a:xfrm>
              <a:off x="3103726" y="5546035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5" name="אליפסה 36"/>
            <p:cNvSpPr>
              <a:spLocks noChangeAspect="1"/>
            </p:cNvSpPr>
            <p:nvPr/>
          </p:nvSpPr>
          <p:spPr>
            <a:xfrm>
              <a:off x="3293230" y="5546035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6" name="אליפסה 37"/>
            <p:cNvSpPr>
              <a:spLocks noChangeAspect="1"/>
            </p:cNvSpPr>
            <p:nvPr/>
          </p:nvSpPr>
          <p:spPr>
            <a:xfrm>
              <a:off x="3494881" y="5546035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7" name="אליפסה 38"/>
            <p:cNvSpPr>
              <a:spLocks noChangeAspect="1"/>
            </p:cNvSpPr>
            <p:nvPr/>
          </p:nvSpPr>
          <p:spPr>
            <a:xfrm>
              <a:off x="2522826" y="5546035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8" name="קשת 45"/>
            <p:cNvSpPr>
              <a:spLocks noChangeAspect="1"/>
            </p:cNvSpPr>
            <p:nvPr/>
          </p:nvSpPr>
          <p:spPr>
            <a:xfrm>
              <a:off x="4987507" y="5115905"/>
              <a:ext cx="979309" cy="833374"/>
            </a:xfrm>
            <a:prstGeom prst="arc">
              <a:avLst>
                <a:gd name="adj1" fmla="val 10702652"/>
                <a:gd name="adj2" fmla="val 88054"/>
              </a:avLst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49" name="קשת 46"/>
            <p:cNvSpPr>
              <a:spLocks noChangeAspect="1"/>
            </p:cNvSpPr>
            <p:nvPr/>
          </p:nvSpPr>
          <p:spPr>
            <a:xfrm>
              <a:off x="5223694" y="5258003"/>
              <a:ext cx="570302" cy="576063"/>
            </a:xfrm>
            <a:prstGeom prst="arc">
              <a:avLst>
                <a:gd name="adj1" fmla="val 10702652"/>
                <a:gd name="adj2" fmla="val 88054"/>
              </a:avLst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50" name="קשת 48"/>
            <p:cNvSpPr>
              <a:spLocks noChangeAspect="1"/>
            </p:cNvSpPr>
            <p:nvPr/>
          </p:nvSpPr>
          <p:spPr>
            <a:xfrm>
              <a:off x="3178017" y="5200394"/>
              <a:ext cx="789805" cy="709004"/>
            </a:xfrm>
            <a:prstGeom prst="arc">
              <a:avLst>
                <a:gd name="adj1" fmla="val 10702652"/>
                <a:gd name="adj2" fmla="val 88054"/>
              </a:avLst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51" name="קשת 49"/>
            <p:cNvSpPr>
              <a:spLocks noChangeAspect="1"/>
            </p:cNvSpPr>
            <p:nvPr/>
          </p:nvSpPr>
          <p:spPr>
            <a:xfrm>
              <a:off x="2584438" y="5109871"/>
              <a:ext cx="1613517" cy="839409"/>
            </a:xfrm>
            <a:prstGeom prst="arc">
              <a:avLst>
                <a:gd name="adj1" fmla="val 10702652"/>
                <a:gd name="adj2" fmla="val 41895"/>
              </a:avLst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53" name="אליפסה 4"/>
            <p:cNvSpPr>
              <a:spLocks noChangeAspect="1"/>
            </p:cNvSpPr>
            <p:nvPr/>
          </p:nvSpPr>
          <p:spPr>
            <a:xfrm>
              <a:off x="6502211" y="5551545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4" name="אליפסה 3"/>
            <p:cNvSpPr>
              <a:spLocks noChangeAspect="1"/>
            </p:cNvSpPr>
            <p:nvPr/>
          </p:nvSpPr>
          <p:spPr>
            <a:xfrm>
              <a:off x="4082742" y="5546035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5" name="אליפסה 11"/>
            <p:cNvSpPr>
              <a:spLocks noChangeAspect="1"/>
            </p:cNvSpPr>
            <p:nvPr/>
          </p:nvSpPr>
          <p:spPr>
            <a:xfrm>
              <a:off x="4284515" y="5547068"/>
              <a:ext cx="189504" cy="19901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3563888" y="3399044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1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3233426" y="3777426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2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3794173" y="3875450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3</a:t>
              </a:r>
              <a:endParaRPr lang="he-IL" sz="1200" dirty="0">
                <a:latin typeface="Calibri" pitchFamily="34" charset="0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2181334" y="3356992"/>
              <a:ext cx="518458" cy="2727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1</a:t>
              </a:r>
              <a:r>
                <a:rPr lang="en-US" dirty="0" smtClean="0">
                  <a:latin typeface="Calibri" pitchFamily="34" charset="0"/>
                  <a:cs typeface="Calibri" pitchFamily="34" charset="0"/>
                </a:rPr>
                <a:t>:</a:t>
              </a:r>
              <a:endParaRPr lang="he-IL" dirty="0">
                <a:latin typeface="Calibri" pitchFamily="34" charset="0"/>
              </a:endParaRPr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2181334" y="4854758"/>
              <a:ext cx="518458" cy="2727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2</a:t>
              </a:r>
              <a:r>
                <a:rPr lang="en-US" dirty="0" smtClean="0">
                  <a:latin typeface="Calibri" pitchFamily="34" charset="0"/>
                  <a:cs typeface="Calibri" pitchFamily="34" charset="0"/>
                </a:rPr>
                <a:t>:</a:t>
              </a:r>
              <a:endParaRPr lang="he-IL" dirty="0">
                <a:latin typeface="Calibri" pitchFamily="34" charset="0"/>
              </a:endParaRPr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4692639" y="3930795"/>
              <a:ext cx="34563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5</a:t>
              </a:r>
              <a:endParaRPr lang="he-IL" sz="1200" dirty="0">
                <a:latin typeface="Calibri" pitchFamily="34" charset="0"/>
              </a:endParaRPr>
            </a:p>
          </p:txBody>
        </p:sp>
        <p:sp>
          <p:nvSpPr>
            <p:cNvPr id="262" name="אליפסה 38"/>
            <p:cNvSpPr>
              <a:spLocks noChangeAspect="1"/>
            </p:cNvSpPr>
            <p:nvPr/>
          </p:nvSpPr>
          <p:spPr>
            <a:xfrm>
              <a:off x="2337328" y="5547068"/>
              <a:ext cx="189504" cy="199018"/>
            </a:xfrm>
            <a:prstGeom prst="ellipse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4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4716016" y="3662213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4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4984854" y="3835032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6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5234474" y="3933056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7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3017247" y="3875450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8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2526973" y="3933056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9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3685808" y="4871947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A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2411760" y="5217585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B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3045430" y="5200397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C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4255165" y="5142790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D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72" name="TextBox 271"/>
            <p:cNvSpPr txBox="1"/>
            <p:nvPr/>
          </p:nvSpPr>
          <p:spPr>
            <a:xfrm>
              <a:off x="4716016" y="5217585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E</a:t>
              </a:r>
              <a:endParaRPr lang="he-IL" sz="1400" dirty="0">
                <a:latin typeface="Calibri" pitchFamily="34" charset="0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5179043" y="5275192"/>
              <a:ext cx="51845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cs typeface="Calibri" pitchFamily="34" charset="0"/>
                </a:rPr>
                <a:t>F</a:t>
              </a:r>
              <a:endParaRPr lang="he-IL" sz="1400" dirty="0">
                <a:latin typeface="Calibri" pitchFamily="34" charset="0"/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3568" y="2042264"/>
            <a:ext cx="828092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alibri" pitchFamily="34" charset="0"/>
              </a:rPr>
              <a:t>This algorithm can work with Nested X Nested structures only</a:t>
            </a:r>
          </a:p>
          <a:p>
            <a:pPr algn="l" rtl="0"/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Box 226"/>
          <p:cNvSpPr txBox="1"/>
          <p:nvPr/>
        </p:nvSpPr>
        <p:spPr>
          <a:xfrm>
            <a:off x="683568" y="1480716"/>
            <a:ext cx="7488832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Find the local approximate pattern matching between Nested x Nested structures in O(n</a:t>
            </a:r>
            <a:r>
              <a:rPr lang="en-US" sz="2000" baseline="40000" dirty="0" smtClean="0">
                <a:latin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</a:rPr>
              <a:t>k</a:t>
            </a:r>
            <a:r>
              <a:rPr lang="en-US" sz="2000" baseline="40000" dirty="0" smtClean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</a:rPr>
              <a:t>) </a:t>
            </a:r>
          </a:p>
          <a:p>
            <a:pPr algn="l" rtl="0"/>
            <a:r>
              <a:rPr lang="en-US" sz="2400" dirty="0" smtClean="0">
                <a:latin typeface="Calibri" pitchFamily="34" charset="0"/>
              </a:rPr>
              <a:t>for k allowed mismatches</a:t>
            </a:r>
            <a:br>
              <a:rPr lang="en-US" sz="2400" dirty="0" smtClean="0">
                <a:latin typeface="Calibri" pitchFamily="34" charset="0"/>
              </a:rPr>
            </a:br>
            <a:endParaRPr lang="en-US" sz="2400" dirty="0" smtClean="0">
              <a:latin typeface="Calibri" pitchFamily="34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Find the local approximate pattern matching between Nested x Bounded-Unlimited structures in O(n</a:t>
            </a:r>
            <a:r>
              <a:rPr lang="en-US" sz="2000" baseline="40000" dirty="0" smtClean="0">
                <a:latin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</a:rPr>
              <a:t>k</a:t>
            </a:r>
            <a:r>
              <a:rPr lang="en-US" sz="2000" baseline="40000" dirty="0" smtClean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</a:rPr>
              <a:t>logn) for k allowed mismatches</a:t>
            </a:r>
            <a:br>
              <a:rPr lang="en-US" sz="2400" dirty="0" smtClean="0">
                <a:latin typeface="Calibri" pitchFamily="34" charset="0"/>
              </a:rPr>
            </a:br>
            <a:endParaRPr lang="en-US" sz="2400" dirty="0" smtClean="0">
              <a:latin typeface="Calibri" pitchFamily="34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Find the most similar sibling substructures between Nested x Nested structures in O(n</a:t>
            </a:r>
            <a:r>
              <a:rPr lang="en-US" sz="2400" baseline="30000" dirty="0" smtClean="0">
                <a:latin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More Algorithms 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קשת 123"/>
          <p:cNvSpPr/>
          <p:nvPr/>
        </p:nvSpPr>
        <p:spPr>
          <a:xfrm>
            <a:off x="827584" y="1916832"/>
            <a:ext cx="7388020" cy="2448272"/>
          </a:xfrm>
          <a:prstGeom prst="arc">
            <a:avLst>
              <a:gd name="adj1" fmla="val 10702652"/>
              <a:gd name="adj2" fmla="val 57762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5" name="אליפסה 134"/>
          <p:cNvSpPr/>
          <p:nvPr/>
        </p:nvSpPr>
        <p:spPr>
          <a:xfrm>
            <a:off x="4758778" y="3191692"/>
            <a:ext cx="516828" cy="542776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6" name="אליפסה 135"/>
          <p:cNvSpPr/>
          <p:nvPr/>
        </p:nvSpPr>
        <p:spPr>
          <a:xfrm>
            <a:off x="2685178" y="3191692"/>
            <a:ext cx="516828" cy="542776"/>
          </a:xfrm>
          <a:prstGeom prst="ellipse">
            <a:avLst/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K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7" name="אליפסה 136"/>
          <p:cNvSpPr/>
          <p:nvPr/>
        </p:nvSpPr>
        <p:spPr>
          <a:xfrm>
            <a:off x="6832378" y="3191692"/>
            <a:ext cx="516828" cy="54277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O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8" name="אליפסה 137"/>
          <p:cNvSpPr/>
          <p:nvPr/>
        </p:nvSpPr>
        <p:spPr>
          <a:xfrm>
            <a:off x="7869178" y="3191692"/>
            <a:ext cx="516828" cy="54277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!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9" name="אליפסה 138"/>
          <p:cNvSpPr/>
          <p:nvPr/>
        </p:nvSpPr>
        <p:spPr>
          <a:xfrm>
            <a:off x="3203578" y="3191692"/>
            <a:ext cx="516828" cy="542776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0" name="אליפסה 139"/>
          <p:cNvSpPr/>
          <p:nvPr/>
        </p:nvSpPr>
        <p:spPr>
          <a:xfrm>
            <a:off x="1130016" y="3191692"/>
            <a:ext cx="516828" cy="54277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H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1" name="אליפסה 140"/>
          <p:cNvSpPr/>
          <p:nvPr/>
        </p:nvSpPr>
        <p:spPr>
          <a:xfrm>
            <a:off x="5277178" y="3191692"/>
            <a:ext cx="516828" cy="542776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2" name="אליפסה 141"/>
          <p:cNvSpPr/>
          <p:nvPr/>
        </p:nvSpPr>
        <p:spPr>
          <a:xfrm>
            <a:off x="6313978" y="3191692"/>
            <a:ext cx="516828" cy="542776"/>
          </a:xfrm>
          <a:prstGeom prst="ellipse">
            <a:avLst/>
          </a:prstGeom>
          <a:solidFill>
            <a:srgbClr val="FFFFCC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Y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3" name="אליפסה 142"/>
          <p:cNvSpPr/>
          <p:nvPr/>
        </p:nvSpPr>
        <p:spPr>
          <a:xfrm>
            <a:off x="7350778" y="3191692"/>
            <a:ext cx="516828" cy="54277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U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4" name="אליפסה 143"/>
          <p:cNvSpPr/>
          <p:nvPr/>
        </p:nvSpPr>
        <p:spPr>
          <a:xfrm>
            <a:off x="1648474" y="3191692"/>
            <a:ext cx="516828" cy="54277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A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5" name="אליפסה 144"/>
          <p:cNvSpPr/>
          <p:nvPr/>
        </p:nvSpPr>
        <p:spPr>
          <a:xfrm>
            <a:off x="5795578" y="3191692"/>
            <a:ext cx="516828" cy="542776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6" name="אליפסה 145"/>
          <p:cNvSpPr/>
          <p:nvPr/>
        </p:nvSpPr>
        <p:spPr>
          <a:xfrm>
            <a:off x="611560" y="3191692"/>
            <a:ext cx="516828" cy="54277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T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7" name="אליפסה 146"/>
          <p:cNvSpPr/>
          <p:nvPr/>
        </p:nvSpPr>
        <p:spPr>
          <a:xfrm>
            <a:off x="2166932" y="3191692"/>
            <a:ext cx="516828" cy="54277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N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8" name="אליפסה 147"/>
          <p:cNvSpPr/>
          <p:nvPr/>
        </p:nvSpPr>
        <p:spPr>
          <a:xfrm>
            <a:off x="3722304" y="3191692"/>
            <a:ext cx="516828" cy="542776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9" name="אליפסה 148"/>
          <p:cNvSpPr/>
          <p:nvPr/>
        </p:nvSpPr>
        <p:spPr>
          <a:xfrm>
            <a:off x="4240762" y="3191692"/>
            <a:ext cx="516828" cy="542776"/>
          </a:xfrm>
          <a:prstGeom prst="ellipse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36000" bIns="0" rtlCol="1" anchor="ctr" anchorCtr="1"/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he-IL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52" name="מחבר חץ ישר 151"/>
          <p:cNvCxnSpPr/>
          <p:nvPr/>
        </p:nvCxnSpPr>
        <p:spPr>
          <a:xfrm>
            <a:off x="7198170" y="3990662"/>
            <a:ext cx="671796" cy="518458"/>
          </a:xfrm>
          <a:prstGeom prst="straightConnector1">
            <a:avLst/>
          </a:prstGeom>
          <a:ln w="28575">
            <a:noFill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קשת 154"/>
          <p:cNvSpPr/>
          <p:nvPr/>
        </p:nvSpPr>
        <p:spPr>
          <a:xfrm>
            <a:off x="1821294" y="2435288"/>
            <a:ext cx="1209734" cy="1497768"/>
          </a:xfrm>
          <a:prstGeom prst="arc">
            <a:avLst>
              <a:gd name="adj1" fmla="val 10702652"/>
              <a:gd name="adj2" fmla="val 57762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6" name="קשת 155"/>
          <p:cNvSpPr/>
          <p:nvPr/>
        </p:nvSpPr>
        <p:spPr>
          <a:xfrm>
            <a:off x="3895124" y="2435288"/>
            <a:ext cx="1209734" cy="1497768"/>
          </a:xfrm>
          <a:prstGeom prst="arc">
            <a:avLst>
              <a:gd name="adj1" fmla="val 10702652"/>
              <a:gd name="adj2" fmla="val 57762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7" name="קשת 156"/>
          <p:cNvSpPr/>
          <p:nvPr/>
        </p:nvSpPr>
        <p:spPr>
          <a:xfrm>
            <a:off x="6516216" y="2435288"/>
            <a:ext cx="1152128" cy="1497768"/>
          </a:xfrm>
          <a:prstGeom prst="arc">
            <a:avLst>
              <a:gd name="adj1" fmla="val 10702652"/>
              <a:gd name="adj2" fmla="val 57762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8" name="קשת 157"/>
          <p:cNvSpPr/>
          <p:nvPr/>
        </p:nvSpPr>
        <p:spPr>
          <a:xfrm>
            <a:off x="3491880" y="2204864"/>
            <a:ext cx="1958616" cy="1944216"/>
          </a:xfrm>
          <a:prstGeom prst="arc">
            <a:avLst>
              <a:gd name="adj1" fmla="val 10702652"/>
              <a:gd name="adj2" fmla="val 57762"/>
            </a:avLst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RNA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Secondary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grpSp>
        <p:nvGrpSpPr>
          <p:cNvPr id="66" name="קבוצה 65"/>
          <p:cNvGrpSpPr>
            <a:grpSpLocks noChangeAspect="1"/>
          </p:cNvGrpSpPr>
          <p:nvPr/>
        </p:nvGrpSpPr>
        <p:grpSpPr>
          <a:xfrm>
            <a:off x="5436096" y="1628800"/>
            <a:ext cx="3205972" cy="2582707"/>
            <a:chOff x="1115616" y="1830681"/>
            <a:chExt cx="3771732" cy="3038479"/>
          </a:xfrm>
        </p:grpSpPr>
        <p:sp>
          <p:nvSpPr>
            <p:cNvPr id="91" name="אליפסה 90"/>
            <p:cNvSpPr/>
            <p:nvPr/>
          </p:nvSpPr>
          <p:spPr>
            <a:xfrm>
              <a:off x="2543470" y="3591262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2" name="אליפסה 91"/>
            <p:cNvSpPr/>
            <p:nvPr/>
          </p:nvSpPr>
          <p:spPr>
            <a:xfrm>
              <a:off x="3200968" y="3676195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3" name="אליפסה 92"/>
            <p:cNvSpPr/>
            <p:nvPr/>
          </p:nvSpPr>
          <p:spPr>
            <a:xfrm>
              <a:off x="2655126" y="3846878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4" name="אליפסה 93"/>
            <p:cNvSpPr/>
            <p:nvPr/>
          </p:nvSpPr>
          <p:spPr>
            <a:xfrm>
              <a:off x="2987824" y="4102462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5" name="אליפסה 94"/>
            <p:cNvSpPr/>
            <p:nvPr/>
          </p:nvSpPr>
          <p:spPr>
            <a:xfrm>
              <a:off x="2987678" y="3846848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6" name="אליפסה 95"/>
            <p:cNvSpPr/>
            <p:nvPr/>
          </p:nvSpPr>
          <p:spPr>
            <a:xfrm>
              <a:off x="2532226" y="3138487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7" name="אליפסה 96"/>
            <p:cNvSpPr/>
            <p:nvPr/>
          </p:nvSpPr>
          <p:spPr>
            <a:xfrm>
              <a:off x="3131840" y="3013793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8" name="אליפסה 97"/>
            <p:cNvSpPr/>
            <p:nvPr/>
          </p:nvSpPr>
          <p:spPr>
            <a:xfrm>
              <a:off x="2288119" y="3562473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9" name="אליפסה 98"/>
            <p:cNvSpPr/>
            <p:nvPr/>
          </p:nvSpPr>
          <p:spPr>
            <a:xfrm>
              <a:off x="2288119" y="313042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0" name="אליפסה 99"/>
            <p:cNvSpPr/>
            <p:nvPr/>
          </p:nvSpPr>
          <p:spPr>
            <a:xfrm>
              <a:off x="2655100" y="4102462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01" name="מחבר ישר 100"/>
            <p:cNvCxnSpPr>
              <a:stCxn id="100" idx="6"/>
              <a:endCxn id="94" idx="2"/>
            </p:cNvCxnSpPr>
            <p:nvPr/>
          </p:nvCxnSpPr>
          <p:spPr>
            <a:xfrm>
              <a:off x="2898440" y="4230241"/>
              <a:ext cx="89384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מחבר ישר 101"/>
            <p:cNvCxnSpPr>
              <a:stCxn id="93" idx="6"/>
              <a:endCxn id="95" idx="2"/>
            </p:cNvCxnSpPr>
            <p:nvPr/>
          </p:nvCxnSpPr>
          <p:spPr>
            <a:xfrm flipV="1">
              <a:off x="2898466" y="3974627"/>
              <a:ext cx="89212" cy="3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מחבר ישר 102"/>
            <p:cNvCxnSpPr>
              <a:stCxn id="91" idx="0"/>
              <a:endCxn id="96" idx="4"/>
            </p:cNvCxnSpPr>
            <p:nvPr/>
          </p:nvCxnSpPr>
          <p:spPr>
            <a:xfrm rot="16200000" flipV="1">
              <a:off x="2560910" y="3487032"/>
              <a:ext cx="197218" cy="11243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מחבר ישר 103"/>
            <p:cNvCxnSpPr>
              <a:stCxn id="99" idx="4"/>
              <a:endCxn id="98" idx="0"/>
            </p:cNvCxnSpPr>
            <p:nvPr/>
          </p:nvCxnSpPr>
          <p:spPr>
            <a:xfrm>
              <a:off x="2409790" y="3385982"/>
              <a:ext cx="0" cy="176491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אליפסה 104"/>
            <p:cNvSpPr/>
            <p:nvPr/>
          </p:nvSpPr>
          <p:spPr>
            <a:xfrm>
              <a:off x="3445075" y="3269350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6" name="אליפסה 105"/>
            <p:cNvSpPr/>
            <p:nvPr/>
          </p:nvSpPr>
          <p:spPr>
            <a:xfrm>
              <a:off x="4427984" y="3205891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7" name="אליפסה 106"/>
            <p:cNvSpPr/>
            <p:nvPr/>
          </p:nvSpPr>
          <p:spPr>
            <a:xfrm>
              <a:off x="1547664" y="366186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8" name="אליפסה 107"/>
            <p:cNvSpPr/>
            <p:nvPr/>
          </p:nvSpPr>
          <p:spPr>
            <a:xfrm>
              <a:off x="4167268" y="3133883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9" name="אליפסה 108"/>
            <p:cNvSpPr/>
            <p:nvPr/>
          </p:nvSpPr>
          <p:spPr>
            <a:xfrm>
              <a:off x="3200968" y="3269350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0" name="אליפסה 109"/>
            <p:cNvSpPr/>
            <p:nvPr/>
          </p:nvSpPr>
          <p:spPr>
            <a:xfrm>
              <a:off x="2771800" y="3013793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1" name="מחבר ישר 110"/>
            <p:cNvCxnSpPr>
              <a:stCxn id="92" idx="0"/>
              <a:endCxn id="109" idx="4"/>
            </p:cNvCxnSpPr>
            <p:nvPr/>
          </p:nvCxnSpPr>
          <p:spPr>
            <a:xfrm rot="5400000" flipH="1" flipV="1">
              <a:off x="3246995" y="3600552"/>
              <a:ext cx="151288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אליפסה 111"/>
            <p:cNvSpPr/>
            <p:nvPr/>
          </p:nvSpPr>
          <p:spPr>
            <a:xfrm>
              <a:off x="3445075" y="367619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3" name="מחבר ישר 112"/>
            <p:cNvCxnSpPr>
              <a:stCxn id="112" idx="0"/>
              <a:endCxn id="105" idx="4"/>
            </p:cNvCxnSpPr>
            <p:nvPr/>
          </p:nvCxnSpPr>
          <p:spPr>
            <a:xfrm flipV="1">
              <a:off x="3566745" y="3524907"/>
              <a:ext cx="0" cy="151288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אליפסה 113"/>
            <p:cNvSpPr/>
            <p:nvPr/>
          </p:nvSpPr>
          <p:spPr>
            <a:xfrm>
              <a:off x="2051720" y="3557381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5" name="אליפסה 114"/>
            <p:cNvSpPr/>
            <p:nvPr/>
          </p:nvSpPr>
          <p:spPr>
            <a:xfrm>
              <a:off x="2051720" y="3125334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6" name="מחבר ישר 115"/>
            <p:cNvCxnSpPr>
              <a:stCxn id="115" idx="4"/>
              <a:endCxn id="114" idx="0"/>
            </p:cNvCxnSpPr>
            <p:nvPr/>
          </p:nvCxnSpPr>
          <p:spPr>
            <a:xfrm>
              <a:off x="2173391" y="3380890"/>
              <a:ext cx="0" cy="176491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אליפסה 116"/>
            <p:cNvSpPr/>
            <p:nvPr/>
          </p:nvSpPr>
          <p:spPr>
            <a:xfrm>
              <a:off x="1791004" y="3557381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8" name="אליפסה 117"/>
            <p:cNvSpPr/>
            <p:nvPr/>
          </p:nvSpPr>
          <p:spPr>
            <a:xfrm>
              <a:off x="1791004" y="3125334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9" name="מחבר ישר 118"/>
            <p:cNvCxnSpPr>
              <a:stCxn id="118" idx="4"/>
              <a:endCxn id="117" idx="0"/>
            </p:cNvCxnSpPr>
            <p:nvPr/>
          </p:nvCxnSpPr>
          <p:spPr>
            <a:xfrm>
              <a:off x="1912675" y="3380890"/>
              <a:ext cx="0" cy="176491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אליפסה 119"/>
            <p:cNvSpPr/>
            <p:nvPr/>
          </p:nvSpPr>
          <p:spPr>
            <a:xfrm>
              <a:off x="1115616" y="341336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1" name="אליפסה 120"/>
            <p:cNvSpPr/>
            <p:nvPr/>
          </p:nvSpPr>
          <p:spPr>
            <a:xfrm>
              <a:off x="1286948" y="3629390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2" name="אליפסה 121"/>
            <p:cNvSpPr/>
            <p:nvPr/>
          </p:nvSpPr>
          <p:spPr>
            <a:xfrm>
              <a:off x="1115616" y="3125334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3" name="אליפסה 122"/>
            <p:cNvSpPr/>
            <p:nvPr/>
          </p:nvSpPr>
          <p:spPr>
            <a:xfrm>
              <a:off x="1574980" y="3013793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4" name="אליפסה 123"/>
            <p:cNvSpPr/>
            <p:nvPr/>
          </p:nvSpPr>
          <p:spPr>
            <a:xfrm>
              <a:off x="1331640" y="3013793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5" name="אליפסה 124"/>
            <p:cNvSpPr/>
            <p:nvPr/>
          </p:nvSpPr>
          <p:spPr>
            <a:xfrm>
              <a:off x="4644008" y="3310374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6" name="אליפסה 125"/>
            <p:cNvSpPr/>
            <p:nvPr/>
          </p:nvSpPr>
          <p:spPr>
            <a:xfrm>
              <a:off x="2771800" y="2477262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7" name="אליפסה 126"/>
            <p:cNvSpPr/>
            <p:nvPr/>
          </p:nvSpPr>
          <p:spPr>
            <a:xfrm>
              <a:off x="3173652" y="273287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8" name="אליפסה 127"/>
            <p:cNvSpPr/>
            <p:nvPr/>
          </p:nvSpPr>
          <p:spPr>
            <a:xfrm>
              <a:off x="3173506" y="2477262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9" name="אליפסה 128"/>
            <p:cNvSpPr/>
            <p:nvPr/>
          </p:nvSpPr>
          <p:spPr>
            <a:xfrm>
              <a:off x="2771774" y="273284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30" name="מחבר ישר 129"/>
            <p:cNvCxnSpPr>
              <a:stCxn id="129" idx="6"/>
              <a:endCxn id="127" idx="2"/>
            </p:cNvCxnSpPr>
            <p:nvPr/>
          </p:nvCxnSpPr>
          <p:spPr>
            <a:xfrm>
              <a:off x="3015114" y="2860625"/>
              <a:ext cx="158538" cy="3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מחבר ישר 130"/>
            <p:cNvCxnSpPr>
              <a:stCxn id="126" idx="6"/>
              <a:endCxn id="128" idx="2"/>
            </p:cNvCxnSpPr>
            <p:nvPr/>
          </p:nvCxnSpPr>
          <p:spPr>
            <a:xfrm>
              <a:off x="3015140" y="2605041"/>
              <a:ext cx="158366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מחבר ישר 131"/>
            <p:cNvCxnSpPr>
              <a:stCxn id="110" idx="6"/>
              <a:endCxn id="97" idx="2"/>
            </p:cNvCxnSpPr>
            <p:nvPr/>
          </p:nvCxnSpPr>
          <p:spPr>
            <a:xfrm>
              <a:off x="3015140" y="3141572"/>
              <a:ext cx="116700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אליפסה 132"/>
            <p:cNvSpPr/>
            <p:nvPr/>
          </p:nvSpPr>
          <p:spPr>
            <a:xfrm>
              <a:off x="3339324" y="204507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4" name="אליפסה 133"/>
            <p:cNvSpPr/>
            <p:nvPr/>
          </p:nvSpPr>
          <p:spPr>
            <a:xfrm>
              <a:off x="2672476" y="2230254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5" name="אליפסה 134"/>
            <p:cNvSpPr/>
            <p:nvPr/>
          </p:nvSpPr>
          <p:spPr>
            <a:xfrm>
              <a:off x="3375180" y="2309320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6" name="אליפסה 135"/>
            <p:cNvSpPr/>
            <p:nvPr/>
          </p:nvSpPr>
          <p:spPr>
            <a:xfrm>
              <a:off x="2672476" y="1942222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7" name="אליפסה 136"/>
            <p:cNvSpPr/>
            <p:nvPr/>
          </p:nvSpPr>
          <p:spPr>
            <a:xfrm>
              <a:off x="3159324" y="1830681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8" name="אליפסה 137"/>
            <p:cNvSpPr/>
            <p:nvPr/>
          </p:nvSpPr>
          <p:spPr>
            <a:xfrm>
              <a:off x="2888500" y="1830681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9" name="אליפסה 138"/>
            <p:cNvSpPr/>
            <p:nvPr/>
          </p:nvSpPr>
          <p:spPr>
            <a:xfrm>
              <a:off x="3948386" y="3670414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0" name="אליפסה 139"/>
            <p:cNvSpPr/>
            <p:nvPr/>
          </p:nvSpPr>
          <p:spPr>
            <a:xfrm>
              <a:off x="3948386" y="3277899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41" name="מחבר ישר 140"/>
            <p:cNvCxnSpPr>
              <a:stCxn id="140" idx="4"/>
              <a:endCxn id="139" idx="0"/>
            </p:cNvCxnSpPr>
            <p:nvPr/>
          </p:nvCxnSpPr>
          <p:spPr>
            <a:xfrm>
              <a:off x="4070056" y="3533456"/>
              <a:ext cx="0" cy="136958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אליפסה 141"/>
            <p:cNvSpPr/>
            <p:nvPr/>
          </p:nvSpPr>
          <p:spPr>
            <a:xfrm>
              <a:off x="3687670" y="3670414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3" name="אליפסה 142"/>
            <p:cNvSpPr/>
            <p:nvPr/>
          </p:nvSpPr>
          <p:spPr>
            <a:xfrm>
              <a:off x="3687670" y="3277899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45" name="מחבר ישר 144"/>
            <p:cNvCxnSpPr>
              <a:stCxn id="143" idx="4"/>
              <a:endCxn id="142" idx="0"/>
            </p:cNvCxnSpPr>
            <p:nvPr/>
          </p:nvCxnSpPr>
          <p:spPr>
            <a:xfrm>
              <a:off x="3809340" y="3533456"/>
              <a:ext cx="0" cy="136958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אליפסה 147"/>
            <p:cNvSpPr/>
            <p:nvPr/>
          </p:nvSpPr>
          <p:spPr>
            <a:xfrm>
              <a:off x="4167268" y="378195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1" name="אליפסה 150"/>
            <p:cNvSpPr/>
            <p:nvPr/>
          </p:nvSpPr>
          <p:spPr>
            <a:xfrm>
              <a:off x="4644008" y="359840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2" name="אליפסה 151"/>
            <p:cNvSpPr/>
            <p:nvPr/>
          </p:nvSpPr>
          <p:spPr>
            <a:xfrm>
              <a:off x="4427984" y="3742422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3" name="אליפסה 152"/>
            <p:cNvSpPr/>
            <p:nvPr/>
          </p:nvSpPr>
          <p:spPr>
            <a:xfrm>
              <a:off x="2655126" y="4358019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4" name="אליפסה 153"/>
            <p:cNvSpPr/>
            <p:nvPr/>
          </p:nvSpPr>
          <p:spPr>
            <a:xfrm>
              <a:off x="2655100" y="4613603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65" name="מלבן 64"/>
          <p:cNvSpPr/>
          <p:nvPr/>
        </p:nvSpPr>
        <p:spPr>
          <a:xfrm>
            <a:off x="683568" y="1628801"/>
            <a:ext cx="67687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Determines the activity and </a:t>
            </a:r>
            <a:br>
              <a:rPr lang="en-US" sz="2800" dirty="0" smtClean="0">
                <a:latin typeface="Calibri" pitchFamily="34" charset="0"/>
                <a:cs typeface="Calibri" pitchFamily="34" charset="0"/>
              </a:rPr>
            </a:br>
            <a:r>
              <a:rPr lang="en-US" sz="2800" dirty="0" smtClean="0">
                <a:latin typeface="Calibri" pitchFamily="34" charset="0"/>
                <a:cs typeface="Calibri" pitchFamily="34" charset="0"/>
              </a:rPr>
              <a:t>functionality of the RNA </a:t>
            </a:r>
          </a:p>
        </p:txBody>
      </p:sp>
      <p:sp>
        <p:nvSpPr>
          <p:cNvPr id="67" name="מלבן 66"/>
          <p:cNvSpPr/>
          <p:nvPr/>
        </p:nvSpPr>
        <p:spPr>
          <a:xfrm>
            <a:off x="755576" y="4417948"/>
            <a:ext cx="78550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secondary structures of RNA is highly researched</a:t>
            </a:r>
            <a:endParaRPr lang="he-IL" sz="2800" dirty="0">
              <a:latin typeface="Calibri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83568" y="2991143"/>
            <a:ext cx="669674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Usually more preserved </a:t>
            </a:r>
            <a:br>
              <a:rPr lang="en-US" sz="2800" dirty="0" smtClean="0">
                <a:latin typeface="Calibri" pitchFamily="34" charset="0"/>
                <a:cs typeface="Calibri" pitchFamily="34" charset="0"/>
              </a:rPr>
            </a:br>
            <a:r>
              <a:rPr lang="en-US" sz="2800" dirty="0" smtClean="0">
                <a:latin typeface="Calibri" pitchFamily="34" charset="0"/>
                <a:cs typeface="Calibri" pitchFamily="34" charset="0"/>
              </a:rPr>
              <a:t>during evolution</a:t>
            </a:r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RNA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endParaRPr lang="he-IL" sz="4000" dirty="0">
              <a:latin typeface="Calibri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grpSp>
        <p:nvGrpSpPr>
          <p:cNvPr id="2" name="קבוצה 65"/>
          <p:cNvGrpSpPr>
            <a:grpSpLocks noChangeAspect="1"/>
          </p:cNvGrpSpPr>
          <p:nvPr/>
        </p:nvGrpSpPr>
        <p:grpSpPr>
          <a:xfrm>
            <a:off x="5508104" y="908720"/>
            <a:ext cx="3205972" cy="2582707"/>
            <a:chOff x="1115616" y="1830681"/>
            <a:chExt cx="3771732" cy="3038479"/>
          </a:xfrm>
        </p:grpSpPr>
        <p:sp>
          <p:nvSpPr>
            <p:cNvPr id="91" name="אליפסה 90"/>
            <p:cNvSpPr/>
            <p:nvPr/>
          </p:nvSpPr>
          <p:spPr>
            <a:xfrm>
              <a:off x="2543470" y="3591262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2" name="אליפסה 91"/>
            <p:cNvSpPr/>
            <p:nvPr/>
          </p:nvSpPr>
          <p:spPr>
            <a:xfrm>
              <a:off x="3200968" y="3676195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3" name="אליפסה 92"/>
            <p:cNvSpPr/>
            <p:nvPr/>
          </p:nvSpPr>
          <p:spPr>
            <a:xfrm>
              <a:off x="2655126" y="3846878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4" name="אליפסה 93"/>
            <p:cNvSpPr/>
            <p:nvPr/>
          </p:nvSpPr>
          <p:spPr>
            <a:xfrm>
              <a:off x="2987824" y="4102462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5" name="אליפסה 94"/>
            <p:cNvSpPr/>
            <p:nvPr/>
          </p:nvSpPr>
          <p:spPr>
            <a:xfrm>
              <a:off x="2987678" y="3846848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6" name="אליפסה 95"/>
            <p:cNvSpPr/>
            <p:nvPr/>
          </p:nvSpPr>
          <p:spPr>
            <a:xfrm>
              <a:off x="2532226" y="3138487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7" name="אליפסה 96"/>
            <p:cNvSpPr/>
            <p:nvPr/>
          </p:nvSpPr>
          <p:spPr>
            <a:xfrm>
              <a:off x="3131840" y="3013793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8" name="אליפסה 97"/>
            <p:cNvSpPr/>
            <p:nvPr/>
          </p:nvSpPr>
          <p:spPr>
            <a:xfrm>
              <a:off x="2288119" y="3562473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9" name="אליפסה 98"/>
            <p:cNvSpPr/>
            <p:nvPr/>
          </p:nvSpPr>
          <p:spPr>
            <a:xfrm>
              <a:off x="2288119" y="313042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0" name="אליפסה 99"/>
            <p:cNvSpPr/>
            <p:nvPr/>
          </p:nvSpPr>
          <p:spPr>
            <a:xfrm>
              <a:off x="2655100" y="4102462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01" name="מחבר ישר 100"/>
            <p:cNvCxnSpPr>
              <a:stCxn id="100" idx="6"/>
              <a:endCxn id="94" idx="2"/>
            </p:cNvCxnSpPr>
            <p:nvPr/>
          </p:nvCxnSpPr>
          <p:spPr>
            <a:xfrm>
              <a:off x="2898440" y="4230241"/>
              <a:ext cx="89384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מחבר ישר 101"/>
            <p:cNvCxnSpPr>
              <a:stCxn id="93" idx="6"/>
              <a:endCxn id="95" idx="2"/>
            </p:cNvCxnSpPr>
            <p:nvPr/>
          </p:nvCxnSpPr>
          <p:spPr>
            <a:xfrm flipV="1">
              <a:off x="2898466" y="3974627"/>
              <a:ext cx="89212" cy="3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מחבר ישר 102"/>
            <p:cNvCxnSpPr>
              <a:stCxn id="91" idx="0"/>
              <a:endCxn id="96" idx="4"/>
            </p:cNvCxnSpPr>
            <p:nvPr/>
          </p:nvCxnSpPr>
          <p:spPr>
            <a:xfrm rot="16200000" flipV="1">
              <a:off x="2560910" y="3487032"/>
              <a:ext cx="197218" cy="11243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מחבר ישר 103"/>
            <p:cNvCxnSpPr>
              <a:stCxn id="99" idx="4"/>
              <a:endCxn id="98" idx="0"/>
            </p:cNvCxnSpPr>
            <p:nvPr/>
          </p:nvCxnSpPr>
          <p:spPr>
            <a:xfrm>
              <a:off x="2409790" y="3385982"/>
              <a:ext cx="0" cy="176491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אליפסה 104"/>
            <p:cNvSpPr/>
            <p:nvPr/>
          </p:nvSpPr>
          <p:spPr>
            <a:xfrm>
              <a:off x="3445075" y="3269350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6" name="אליפסה 105"/>
            <p:cNvSpPr/>
            <p:nvPr/>
          </p:nvSpPr>
          <p:spPr>
            <a:xfrm>
              <a:off x="4427984" y="3205891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7" name="אליפסה 106"/>
            <p:cNvSpPr/>
            <p:nvPr/>
          </p:nvSpPr>
          <p:spPr>
            <a:xfrm>
              <a:off x="1547664" y="366186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8" name="אליפסה 107"/>
            <p:cNvSpPr/>
            <p:nvPr/>
          </p:nvSpPr>
          <p:spPr>
            <a:xfrm>
              <a:off x="4167268" y="3133883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9" name="אליפסה 108"/>
            <p:cNvSpPr/>
            <p:nvPr/>
          </p:nvSpPr>
          <p:spPr>
            <a:xfrm>
              <a:off x="3200968" y="3269350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0" name="אליפסה 109"/>
            <p:cNvSpPr/>
            <p:nvPr/>
          </p:nvSpPr>
          <p:spPr>
            <a:xfrm>
              <a:off x="2771800" y="3013793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1" name="מחבר ישר 110"/>
            <p:cNvCxnSpPr>
              <a:stCxn id="92" idx="0"/>
              <a:endCxn id="109" idx="4"/>
            </p:cNvCxnSpPr>
            <p:nvPr/>
          </p:nvCxnSpPr>
          <p:spPr>
            <a:xfrm rot="5400000" flipH="1" flipV="1">
              <a:off x="3246995" y="3600552"/>
              <a:ext cx="151288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אליפסה 111"/>
            <p:cNvSpPr/>
            <p:nvPr/>
          </p:nvSpPr>
          <p:spPr>
            <a:xfrm>
              <a:off x="3445075" y="3676195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3" name="מחבר ישר 112"/>
            <p:cNvCxnSpPr>
              <a:stCxn id="112" idx="0"/>
              <a:endCxn id="105" idx="4"/>
            </p:cNvCxnSpPr>
            <p:nvPr/>
          </p:nvCxnSpPr>
          <p:spPr>
            <a:xfrm flipV="1">
              <a:off x="3566745" y="3524907"/>
              <a:ext cx="0" cy="151288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אליפסה 113"/>
            <p:cNvSpPr/>
            <p:nvPr/>
          </p:nvSpPr>
          <p:spPr>
            <a:xfrm>
              <a:off x="2051720" y="3557381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5" name="אליפסה 114"/>
            <p:cNvSpPr/>
            <p:nvPr/>
          </p:nvSpPr>
          <p:spPr>
            <a:xfrm>
              <a:off x="2051720" y="3125334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6" name="מחבר ישר 115"/>
            <p:cNvCxnSpPr>
              <a:stCxn id="115" idx="4"/>
              <a:endCxn id="114" idx="0"/>
            </p:cNvCxnSpPr>
            <p:nvPr/>
          </p:nvCxnSpPr>
          <p:spPr>
            <a:xfrm>
              <a:off x="2173391" y="3380890"/>
              <a:ext cx="0" cy="176491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אליפסה 116"/>
            <p:cNvSpPr/>
            <p:nvPr/>
          </p:nvSpPr>
          <p:spPr>
            <a:xfrm>
              <a:off x="1791004" y="3557381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8" name="אליפסה 117"/>
            <p:cNvSpPr/>
            <p:nvPr/>
          </p:nvSpPr>
          <p:spPr>
            <a:xfrm>
              <a:off x="1791004" y="3125334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9" name="מחבר ישר 118"/>
            <p:cNvCxnSpPr>
              <a:stCxn id="118" idx="4"/>
              <a:endCxn id="117" idx="0"/>
            </p:cNvCxnSpPr>
            <p:nvPr/>
          </p:nvCxnSpPr>
          <p:spPr>
            <a:xfrm>
              <a:off x="1912675" y="3380890"/>
              <a:ext cx="0" cy="176491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אליפסה 119"/>
            <p:cNvSpPr/>
            <p:nvPr/>
          </p:nvSpPr>
          <p:spPr>
            <a:xfrm>
              <a:off x="1115616" y="341336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1" name="אליפסה 120"/>
            <p:cNvSpPr/>
            <p:nvPr/>
          </p:nvSpPr>
          <p:spPr>
            <a:xfrm>
              <a:off x="1286948" y="3629390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2" name="אליפסה 121"/>
            <p:cNvSpPr/>
            <p:nvPr/>
          </p:nvSpPr>
          <p:spPr>
            <a:xfrm>
              <a:off x="1115616" y="3125334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3" name="אליפסה 122"/>
            <p:cNvSpPr/>
            <p:nvPr/>
          </p:nvSpPr>
          <p:spPr>
            <a:xfrm>
              <a:off x="1574980" y="3013793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4" name="אליפסה 123"/>
            <p:cNvSpPr/>
            <p:nvPr/>
          </p:nvSpPr>
          <p:spPr>
            <a:xfrm>
              <a:off x="1331640" y="3013793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5" name="אליפסה 124"/>
            <p:cNvSpPr/>
            <p:nvPr/>
          </p:nvSpPr>
          <p:spPr>
            <a:xfrm>
              <a:off x="4644008" y="3310374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6" name="אליפסה 125"/>
            <p:cNvSpPr/>
            <p:nvPr/>
          </p:nvSpPr>
          <p:spPr>
            <a:xfrm>
              <a:off x="2771800" y="2477262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7" name="אליפסה 126"/>
            <p:cNvSpPr/>
            <p:nvPr/>
          </p:nvSpPr>
          <p:spPr>
            <a:xfrm>
              <a:off x="3173652" y="2732876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8" name="אליפסה 127"/>
            <p:cNvSpPr/>
            <p:nvPr/>
          </p:nvSpPr>
          <p:spPr>
            <a:xfrm>
              <a:off x="3173506" y="2477262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9" name="אליפסה 128"/>
            <p:cNvSpPr/>
            <p:nvPr/>
          </p:nvSpPr>
          <p:spPr>
            <a:xfrm>
              <a:off x="2771774" y="2732846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30" name="מחבר ישר 129"/>
            <p:cNvCxnSpPr>
              <a:stCxn id="129" idx="6"/>
              <a:endCxn id="127" idx="2"/>
            </p:cNvCxnSpPr>
            <p:nvPr/>
          </p:nvCxnSpPr>
          <p:spPr>
            <a:xfrm>
              <a:off x="3015114" y="2860625"/>
              <a:ext cx="158538" cy="3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מחבר ישר 130"/>
            <p:cNvCxnSpPr>
              <a:stCxn id="126" idx="6"/>
              <a:endCxn id="128" idx="2"/>
            </p:cNvCxnSpPr>
            <p:nvPr/>
          </p:nvCxnSpPr>
          <p:spPr>
            <a:xfrm>
              <a:off x="3015140" y="2605041"/>
              <a:ext cx="158366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מחבר ישר 131"/>
            <p:cNvCxnSpPr>
              <a:stCxn id="110" idx="6"/>
              <a:endCxn id="97" idx="2"/>
            </p:cNvCxnSpPr>
            <p:nvPr/>
          </p:nvCxnSpPr>
          <p:spPr>
            <a:xfrm>
              <a:off x="3015140" y="3141572"/>
              <a:ext cx="116700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אליפסה 132"/>
            <p:cNvSpPr/>
            <p:nvPr/>
          </p:nvSpPr>
          <p:spPr>
            <a:xfrm>
              <a:off x="3339324" y="204507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4" name="אליפסה 133"/>
            <p:cNvSpPr/>
            <p:nvPr/>
          </p:nvSpPr>
          <p:spPr>
            <a:xfrm>
              <a:off x="2672476" y="2230254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5" name="אליפסה 134"/>
            <p:cNvSpPr/>
            <p:nvPr/>
          </p:nvSpPr>
          <p:spPr>
            <a:xfrm>
              <a:off x="3375180" y="2309320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6" name="אליפסה 135"/>
            <p:cNvSpPr/>
            <p:nvPr/>
          </p:nvSpPr>
          <p:spPr>
            <a:xfrm>
              <a:off x="2672476" y="1942222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7" name="אליפסה 136"/>
            <p:cNvSpPr/>
            <p:nvPr/>
          </p:nvSpPr>
          <p:spPr>
            <a:xfrm>
              <a:off x="3159324" y="1830681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8" name="אליפסה 137"/>
            <p:cNvSpPr/>
            <p:nvPr/>
          </p:nvSpPr>
          <p:spPr>
            <a:xfrm>
              <a:off x="2888500" y="1830681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9" name="אליפסה 138"/>
            <p:cNvSpPr/>
            <p:nvPr/>
          </p:nvSpPr>
          <p:spPr>
            <a:xfrm>
              <a:off x="3948386" y="3670414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0" name="אליפסה 139"/>
            <p:cNvSpPr/>
            <p:nvPr/>
          </p:nvSpPr>
          <p:spPr>
            <a:xfrm>
              <a:off x="3948386" y="3277899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41" name="מחבר ישר 140"/>
            <p:cNvCxnSpPr>
              <a:stCxn id="140" idx="4"/>
              <a:endCxn id="139" idx="0"/>
            </p:cNvCxnSpPr>
            <p:nvPr/>
          </p:nvCxnSpPr>
          <p:spPr>
            <a:xfrm>
              <a:off x="4070056" y="3533456"/>
              <a:ext cx="0" cy="136958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אליפסה 141"/>
            <p:cNvSpPr/>
            <p:nvPr/>
          </p:nvSpPr>
          <p:spPr>
            <a:xfrm>
              <a:off x="3687670" y="3670414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43" name="אליפסה 142"/>
            <p:cNvSpPr/>
            <p:nvPr/>
          </p:nvSpPr>
          <p:spPr>
            <a:xfrm>
              <a:off x="3687670" y="3277899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45" name="מחבר ישר 144"/>
            <p:cNvCxnSpPr>
              <a:stCxn id="143" idx="4"/>
              <a:endCxn id="142" idx="0"/>
            </p:cNvCxnSpPr>
            <p:nvPr/>
          </p:nvCxnSpPr>
          <p:spPr>
            <a:xfrm>
              <a:off x="3809340" y="3533456"/>
              <a:ext cx="0" cy="136958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אליפסה 147"/>
            <p:cNvSpPr/>
            <p:nvPr/>
          </p:nvSpPr>
          <p:spPr>
            <a:xfrm>
              <a:off x="4167268" y="3781955"/>
              <a:ext cx="243340" cy="25555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U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1" name="אליפסה 150"/>
            <p:cNvSpPr/>
            <p:nvPr/>
          </p:nvSpPr>
          <p:spPr>
            <a:xfrm>
              <a:off x="4644008" y="3598406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2" name="אליפסה 151"/>
            <p:cNvSpPr/>
            <p:nvPr/>
          </p:nvSpPr>
          <p:spPr>
            <a:xfrm>
              <a:off x="4427984" y="3742422"/>
              <a:ext cx="243340" cy="255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C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3" name="אליפסה 152"/>
            <p:cNvSpPr/>
            <p:nvPr/>
          </p:nvSpPr>
          <p:spPr>
            <a:xfrm>
              <a:off x="2655126" y="4358019"/>
              <a:ext cx="243340" cy="255557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G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4" name="אליפסה 153"/>
            <p:cNvSpPr/>
            <p:nvPr/>
          </p:nvSpPr>
          <p:spPr>
            <a:xfrm>
              <a:off x="2655100" y="4613603"/>
              <a:ext cx="243340" cy="25555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rPr>
                <a:t>A</a:t>
              </a:r>
              <a:endParaRPr lang="he-IL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65" name="מלבן 64"/>
          <p:cNvSpPr/>
          <p:nvPr/>
        </p:nvSpPr>
        <p:spPr>
          <a:xfrm>
            <a:off x="683568" y="1628800"/>
            <a:ext cx="46805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Predicting the secondary structure of RNA molecule is </a:t>
            </a:r>
            <a:br>
              <a:rPr lang="en-US" sz="2800" dirty="0" smtClean="0">
                <a:latin typeface="Calibri" pitchFamily="34" charset="0"/>
                <a:cs typeface="Calibri" pitchFamily="34" charset="0"/>
              </a:rPr>
            </a:br>
            <a:r>
              <a:rPr lang="en-US" sz="2800" dirty="0" smtClean="0">
                <a:latin typeface="Calibri" pitchFamily="34" charset="0"/>
                <a:cs typeface="Calibri" pitchFamily="34" charset="0"/>
              </a:rPr>
              <a:t>a difficult task</a:t>
            </a:r>
          </a:p>
          <a:p>
            <a:pPr algn="l" rtl="0"/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83568" y="3495199"/>
            <a:ext cx="6984776" cy="16619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structure is sometimes given in </a:t>
            </a:r>
            <a:br>
              <a:rPr lang="en-US" sz="2800" dirty="0" smtClean="0">
                <a:latin typeface="Calibri" pitchFamily="34" charset="0"/>
                <a:cs typeface="Calibri" pitchFamily="34" charset="0"/>
              </a:rPr>
            </a:br>
            <a:r>
              <a:rPr lang="en-US" sz="2800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non-fixed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form, where each base pair has </a:t>
            </a:r>
            <a:br>
              <a:rPr lang="en-US" sz="2800" dirty="0" smtClean="0">
                <a:latin typeface="Calibri" pitchFamily="34" charset="0"/>
                <a:cs typeface="Calibri" pitchFamily="34" charset="0"/>
              </a:rPr>
            </a:br>
            <a:r>
              <a:rPr lang="en-US" sz="2800" dirty="0" smtClean="0">
                <a:latin typeface="Calibri" pitchFamily="34" charset="0"/>
                <a:cs typeface="Calibri" pitchFamily="34" charset="0"/>
              </a:rPr>
              <a:t>a probability ≤ 1 to exist in the RNA</a:t>
            </a:r>
            <a:endParaRPr lang="he-IL" sz="28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endParaRPr lang="he-IL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Nested Structure</a:t>
            </a:r>
            <a:endParaRPr lang="he-IL" sz="4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grpSp>
        <p:nvGrpSpPr>
          <p:cNvPr id="2" name="קבוצה 141"/>
          <p:cNvGrpSpPr>
            <a:grpSpLocks noChangeAspect="1"/>
          </p:cNvGrpSpPr>
          <p:nvPr/>
        </p:nvGrpSpPr>
        <p:grpSpPr>
          <a:xfrm>
            <a:off x="4427984" y="5085184"/>
            <a:ext cx="3744416" cy="608468"/>
            <a:chOff x="1907704" y="4653136"/>
            <a:chExt cx="5760640" cy="936104"/>
          </a:xfrm>
        </p:grpSpPr>
        <p:grpSp>
          <p:nvGrpSpPr>
            <p:cNvPr id="3" name="קבוצה 51"/>
            <p:cNvGrpSpPr/>
            <p:nvPr/>
          </p:nvGrpSpPr>
          <p:grpSpPr>
            <a:xfrm>
              <a:off x="1907704" y="5157192"/>
              <a:ext cx="5760640" cy="361648"/>
              <a:chOff x="1907704" y="5157192"/>
              <a:chExt cx="5760640" cy="361648"/>
            </a:xfrm>
          </p:grpSpPr>
          <p:sp>
            <p:nvSpPr>
              <p:cNvPr id="27" name="אליפסה 26"/>
              <p:cNvSpPr>
                <a:spLocks noChangeAspect="1"/>
              </p:cNvSpPr>
              <p:nvPr/>
            </p:nvSpPr>
            <p:spPr>
              <a:xfrm>
                <a:off x="622818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28" name="אליפסה 27"/>
              <p:cNvSpPr>
                <a:spLocks noChangeAspect="1"/>
              </p:cNvSpPr>
              <p:nvPr/>
            </p:nvSpPr>
            <p:spPr>
              <a:xfrm>
                <a:off x="6948264" y="5157192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1" name="אליפסה 30"/>
              <p:cNvSpPr>
                <a:spLocks noChangeAspect="1"/>
              </p:cNvSpPr>
              <p:nvPr/>
            </p:nvSpPr>
            <p:spPr>
              <a:xfrm>
                <a:off x="658822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2" name="אליפסה 31"/>
              <p:cNvSpPr>
                <a:spLocks noChangeAspect="1"/>
              </p:cNvSpPr>
              <p:nvPr/>
            </p:nvSpPr>
            <p:spPr>
              <a:xfrm>
                <a:off x="2267744" y="5157192"/>
                <a:ext cx="360040" cy="360040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G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5" name="אליפסה 34"/>
              <p:cNvSpPr>
                <a:spLocks noChangeAspect="1"/>
              </p:cNvSpPr>
              <p:nvPr/>
            </p:nvSpPr>
            <p:spPr>
              <a:xfrm>
                <a:off x="2987824" y="5157192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6" name="אליפסה 35"/>
              <p:cNvSpPr>
                <a:spLocks noChangeAspect="1"/>
              </p:cNvSpPr>
              <p:nvPr/>
            </p:nvSpPr>
            <p:spPr>
              <a:xfrm>
                <a:off x="586814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7" name="אליפסה 36"/>
              <p:cNvSpPr>
                <a:spLocks noChangeAspect="1"/>
              </p:cNvSpPr>
              <p:nvPr/>
            </p:nvSpPr>
            <p:spPr>
              <a:xfrm>
                <a:off x="5508104" y="5157192"/>
                <a:ext cx="360040" cy="36004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A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8" name="אליפסה 37"/>
              <p:cNvSpPr>
                <a:spLocks noChangeAspect="1"/>
              </p:cNvSpPr>
              <p:nvPr/>
            </p:nvSpPr>
            <p:spPr>
              <a:xfrm>
                <a:off x="2627784" y="5157192"/>
                <a:ext cx="360040" cy="360040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G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39" name="אליפסה 38"/>
              <p:cNvSpPr>
                <a:spLocks noChangeAspect="1"/>
              </p:cNvSpPr>
              <p:nvPr/>
            </p:nvSpPr>
            <p:spPr>
              <a:xfrm>
                <a:off x="4788024" y="5157192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0" name="אליפסה 39"/>
              <p:cNvSpPr>
                <a:spLocks noChangeAspect="1"/>
              </p:cNvSpPr>
              <p:nvPr/>
            </p:nvSpPr>
            <p:spPr>
              <a:xfrm>
                <a:off x="3347864" y="5157192"/>
                <a:ext cx="360040" cy="36004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A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1" name="אליפסה 40"/>
              <p:cNvSpPr>
                <a:spLocks noChangeAspect="1"/>
              </p:cNvSpPr>
              <p:nvPr/>
            </p:nvSpPr>
            <p:spPr>
              <a:xfrm>
                <a:off x="514806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2" name="אליפסה 41"/>
              <p:cNvSpPr>
                <a:spLocks noChangeAspect="1"/>
              </p:cNvSpPr>
              <p:nvPr/>
            </p:nvSpPr>
            <p:spPr>
              <a:xfrm>
                <a:off x="3707904" y="5157192"/>
                <a:ext cx="360040" cy="360040"/>
              </a:xfrm>
              <a:prstGeom prst="ellipse">
                <a:avLst/>
              </a:prstGeom>
              <a:solidFill>
                <a:srgbClr val="FFFFCC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G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3" name="אליפסה 42"/>
              <p:cNvSpPr>
                <a:spLocks noChangeAspect="1"/>
              </p:cNvSpPr>
              <p:nvPr/>
            </p:nvSpPr>
            <p:spPr>
              <a:xfrm>
                <a:off x="4427984" y="5157192"/>
                <a:ext cx="360040" cy="36004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A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4" name="אליפסה 43"/>
              <p:cNvSpPr>
                <a:spLocks noChangeAspect="1"/>
              </p:cNvSpPr>
              <p:nvPr/>
            </p:nvSpPr>
            <p:spPr>
              <a:xfrm>
                <a:off x="4067944" y="5157192"/>
                <a:ext cx="360040" cy="36004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C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8" name="אליפסה 47"/>
              <p:cNvSpPr>
                <a:spLocks noChangeAspect="1"/>
              </p:cNvSpPr>
              <p:nvPr/>
            </p:nvSpPr>
            <p:spPr>
              <a:xfrm>
                <a:off x="7308304" y="5157192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49" name="אליפסה 48"/>
              <p:cNvSpPr>
                <a:spLocks noChangeAspect="1"/>
              </p:cNvSpPr>
              <p:nvPr/>
            </p:nvSpPr>
            <p:spPr>
              <a:xfrm>
                <a:off x="1907704" y="5158800"/>
                <a:ext cx="360040" cy="3600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36000" bIns="0" rtlCol="1" anchor="ctr" anchorCtr="1"/>
              <a:lstStyle/>
              <a:p>
                <a:pPr algn="ctr"/>
                <a:r>
                  <a:rPr lang="en-US" sz="1600" b="1" dirty="0" smtClean="0">
                    <a:solidFill>
                      <a:schemeClr val="bg2">
                        <a:lumMod val="25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U</a:t>
                </a:r>
                <a:endParaRPr lang="he-IL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4" name="קבוצה 50"/>
            <p:cNvGrpSpPr/>
            <p:nvPr/>
          </p:nvGrpSpPr>
          <p:grpSpPr>
            <a:xfrm>
              <a:off x="2411761" y="4653136"/>
              <a:ext cx="3960440" cy="936104"/>
              <a:chOff x="2411761" y="4653136"/>
              <a:chExt cx="3960440" cy="936104"/>
            </a:xfrm>
          </p:grpSpPr>
          <p:sp>
            <p:nvSpPr>
              <p:cNvPr id="47" name="קשת 29"/>
              <p:cNvSpPr/>
              <p:nvPr/>
            </p:nvSpPr>
            <p:spPr>
              <a:xfrm>
                <a:off x="3131840" y="4797153"/>
                <a:ext cx="2592288" cy="648072"/>
              </a:xfrm>
              <a:prstGeom prst="arc">
                <a:avLst>
                  <a:gd name="adj1" fmla="val 10702652"/>
                  <a:gd name="adj2" fmla="val 88054"/>
                </a:avLst>
              </a:prstGeom>
              <a:ln w="28575">
                <a:solidFill>
                  <a:schemeClr val="bg2">
                    <a:lumMod val="2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alibri" pitchFamily="34" charset="0"/>
                </a:endParaRPr>
              </a:p>
            </p:txBody>
          </p:sp>
          <p:sp>
            <p:nvSpPr>
              <p:cNvPr id="46" name="קשת 29"/>
              <p:cNvSpPr/>
              <p:nvPr/>
            </p:nvSpPr>
            <p:spPr>
              <a:xfrm>
                <a:off x="2771800" y="4725144"/>
                <a:ext cx="3312368" cy="792088"/>
              </a:xfrm>
              <a:prstGeom prst="arc">
                <a:avLst>
                  <a:gd name="adj1" fmla="val 10702652"/>
                  <a:gd name="adj2" fmla="val 88054"/>
                </a:avLst>
              </a:prstGeom>
              <a:ln w="28575">
                <a:solidFill>
                  <a:schemeClr val="bg2">
                    <a:lumMod val="2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alibri" pitchFamily="34" charset="0"/>
                </a:endParaRPr>
              </a:p>
            </p:txBody>
          </p:sp>
          <p:sp>
            <p:nvSpPr>
              <p:cNvPr id="50" name="קשת 29"/>
              <p:cNvSpPr/>
              <p:nvPr/>
            </p:nvSpPr>
            <p:spPr>
              <a:xfrm>
                <a:off x="2411761" y="4653136"/>
                <a:ext cx="3960440" cy="936104"/>
              </a:xfrm>
              <a:prstGeom prst="arc">
                <a:avLst>
                  <a:gd name="adj1" fmla="val 10702652"/>
                  <a:gd name="adj2" fmla="val 88054"/>
                </a:avLst>
              </a:prstGeom>
              <a:ln w="28575">
                <a:solidFill>
                  <a:schemeClr val="bg2">
                    <a:lumMod val="2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alibri" pitchFamily="34" charset="0"/>
                </a:endParaRPr>
              </a:p>
            </p:txBody>
          </p:sp>
        </p:grpSp>
      </p:grpSp>
      <p:grpSp>
        <p:nvGrpSpPr>
          <p:cNvPr id="5" name="קבוצה 133"/>
          <p:cNvGrpSpPr>
            <a:grpSpLocks noChangeAspect="1"/>
          </p:cNvGrpSpPr>
          <p:nvPr/>
        </p:nvGrpSpPr>
        <p:grpSpPr>
          <a:xfrm>
            <a:off x="5004048" y="1988840"/>
            <a:ext cx="1919011" cy="1659264"/>
            <a:chOff x="1763688" y="1556792"/>
            <a:chExt cx="2952328" cy="2552714"/>
          </a:xfrm>
        </p:grpSpPr>
        <p:sp>
          <p:nvSpPr>
            <p:cNvPr id="53" name="אליפסה 52"/>
            <p:cNvSpPr/>
            <p:nvPr/>
          </p:nvSpPr>
          <p:spPr>
            <a:xfrm>
              <a:off x="2754424" y="1556792"/>
              <a:ext cx="359362" cy="360000"/>
            </a:xfrm>
            <a:prstGeom prst="ellipse">
              <a:avLst/>
            </a:prstGeom>
            <a:noFill/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55" name="מחבר ישר 54"/>
            <p:cNvCxnSpPr>
              <a:stCxn id="53" idx="6"/>
              <a:endCxn id="119" idx="0"/>
            </p:cNvCxnSpPr>
            <p:nvPr/>
          </p:nvCxnSpPr>
          <p:spPr>
            <a:xfrm>
              <a:off x="3113786" y="1736792"/>
              <a:ext cx="1422230" cy="61208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אליפסה 61"/>
            <p:cNvSpPr/>
            <p:nvPr/>
          </p:nvSpPr>
          <p:spPr>
            <a:xfrm>
              <a:off x="2195736" y="234888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8" name="אליפסה 67"/>
            <p:cNvSpPr/>
            <p:nvPr/>
          </p:nvSpPr>
          <p:spPr>
            <a:xfrm>
              <a:off x="2754424" y="2369684"/>
              <a:ext cx="359362" cy="36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9" name="אליפסה 68"/>
            <p:cNvSpPr/>
            <p:nvPr/>
          </p:nvSpPr>
          <p:spPr>
            <a:xfrm>
              <a:off x="2754424" y="2801732"/>
              <a:ext cx="359362" cy="36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GC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0" name="אליפסה 69"/>
            <p:cNvSpPr/>
            <p:nvPr/>
          </p:nvSpPr>
          <p:spPr>
            <a:xfrm>
              <a:off x="2754424" y="3233780"/>
              <a:ext cx="359362" cy="360000"/>
            </a:xfrm>
            <a:prstGeom prst="ellipse">
              <a:avLst/>
            </a:prstGeom>
            <a:solidFill>
              <a:srgbClr val="C1FFEA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UA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74" name="מחבר ישר 73"/>
            <p:cNvCxnSpPr>
              <a:stCxn id="53" idx="3"/>
              <a:endCxn id="62" idx="0"/>
            </p:cNvCxnSpPr>
            <p:nvPr/>
          </p:nvCxnSpPr>
          <p:spPr>
            <a:xfrm flipH="1">
              <a:off x="2375736" y="1864071"/>
              <a:ext cx="431315" cy="484809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מחבר ישר 74"/>
            <p:cNvCxnSpPr>
              <a:stCxn id="53" idx="4"/>
              <a:endCxn id="68" idx="0"/>
            </p:cNvCxnSpPr>
            <p:nvPr/>
          </p:nvCxnSpPr>
          <p:spPr>
            <a:xfrm>
              <a:off x="2934105" y="1916792"/>
              <a:ext cx="0" cy="45289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מחבר ישר 75"/>
            <p:cNvCxnSpPr>
              <a:stCxn id="53" idx="5"/>
              <a:endCxn id="106" idx="0"/>
            </p:cNvCxnSpPr>
            <p:nvPr/>
          </p:nvCxnSpPr>
          <p:spPr>
            <a:xfrm>
              <a:off x="3061159" y="1864071"/>
              <a:ext cx="466705" cy="48480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מחבר ישר 77"/>
            <p:cNvCxnSpPr>
              <a:stCxn id="68" idx="4"/>
              <a:endCxn id="69" idx="0"/>
            </p:cNvCxnSpPr>
            <p:nvPr/>
          </p:nvCxnSpPr>
          <p:spPr>
            <a:xfrm>
              <a:off x="2934105" y="2729684"/>
              <a:ext cx="0" cy="7204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מחבר ישר 80"/>
            <p:cNvCxnSpPr>
              <a:stCxn id="69" idx="4"/>
              <a:endCxn id="70" idx="0"/>
            </p:cNvCxnSpPr>
            <p:nvPr/>
          </p:nvCxnSpPr>
          <p:spPr>
            <a:xfrm>
              <a:off x="2934105" y="3161732"/>
              <a:ext cx="0" cy="7204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אליפסה 92"/>
            <p:cNvSpPr/>
            <p:nvPr/>
          </p:nvSpPr>
          <p:spPr>
            <a:xfrm>
              <a:off x="3491920" y="3749506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4" name="אליפסה 93"/>
            <p:cNvSpPr/>
            <p:nvPr/>
          </p:nvSpPr>
          <p:spPr>
            <a:xfrm>
              <a:off x="1763688" y="3749506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5" name="אליפסה 94"/>
            <p:cNvSpPr/>
            <p:nvPr/>
          </p:nvSpPr>
          <p:spPr>
            <a:xfrm>
              <a:off x="3923968" y="3749506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6" name="אליפסה 95"/>
            <p:cNvSpPr/>
            <p:nvPr/>
          </p:nvSpPr>
          <p:spPr>
            <a:xfrm>
              <a:off x="2195736" y="3749506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7" name="אליפסה 96"/>
            <p:cNvSpPr/>
            <p:nvPr/>
          </p:nvSpPr>
          <p:spPr>
            <a:xfrm>
              <a:off x="3042456" y="3749506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8" name="אליפסה 97"/>
            <p:cNvSpPr/>
            <p:nvPr/>
          </p:nvSpPr>
          <p:spPr>
            <a:xfrm>
              <a:off x="2627824" y="3749506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99" name="מחבר ישר 98"/>
            <p:cNvCxnSpPr>
              <a:stCxn id="95" idx="0"/>
              <a:endCxn id="70" idx="6"/>
            </p:cNvCxnSpPr>
            <p:nvPr/>
          </p:nvCxnSpPr>
          <p:spPr>
            <a:xfrm flipH="1" flipV="1">
              <a:off x="3113786" y="3413780"/>
              <a:ext cx="990182" cy="33572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מחבר ישר 99"/>
            <p:cNvCxnSpPr>
              <a:stCxn id="93" idx="0"/>
              <a:endCxn id="70" idx="5"/>
            </p:cNvCxnSpPr>
            <p:nvPr/>
          </p:nvCxnSpPr>
          <p:spPr>
            <a:xfrm flipH="1" flipV="1">
              <a:off x="3061159" y="3541059"/>
              <a:ext cx="610761" cy="208447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מחבר ישר 100"/>
            <p:cNvCxnSpPr>
              <a:stCxn id="97" idx="0"/>
              <a:endCxn id="70" idx="4"/>
            </p:cNvCxnSpPr>
            <p:nvPr/>
          </p:nvCxnSpPr>
          <p:spPr>
            <a:xfrm flipH="1" flipV="1">
              <a:off x="2934105" y="3593780"/>
              <a:ext cx="288351" cy="15572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מחבר ישר 101"/>
            <p:cNvCxnSpPr>
              <a:stCxn id="98" idx="0"/>
              <a:endCxn id="70" idx="4"/>
            </p:cNvCxnSpPr>
            <p:nvPr/>
          </p:nvCxnSpPr>
          <p:spPr>
            <a:xfrm flipV="1">
              <a:off x="2807824" y="3593780"/>
              <a:ext cx="126281" cy="15572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מחבר ישר 102"/>
            <p:cNvCxnSpPr>
              <a:stCxn id="96" idx="0"/>
              <a:endCxn id="70" idx="3"/>
            </p:cNvCxnSpPr>
            <p:nvPr/>
          </p:nvCxnSpPr>
          <p:spPr>
            <a:xfrm flipV="1">
              <a:off x="2375736" y="3541059"/>
              <a:ext cx="431315" cy="208447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מחבר ישר 103"/>
            <p:cNvCxnSpPr>
              <a:stCxn id="94" idx="0"/>
              <a:endCxn id="70" idx="2"/>
            </p:cNvCxnSpPr>
            <p:nvPr/>
          </p:nvCxnSpPr>
          <p:spPr>
            <a:xfrm flipV="1">
              <a:off x="1943688" y="3413780"/>
              <a:ext cx="810736" cy="335726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אליפסה 105"/>
            <p:cNvSpPr/>
            <p:nvPr/>
          </p:nvSpPr>
          <p:spPr>
            <a:xfrm>
              <a:off x="3347864" y="2348879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0" name="אליפסה 109"/>
            <p:cNvSpPr/>
            <p:nvPr/>
          </p:nvSpPr>
          <p:spPr>
            <a:xfrm>
              <a:off x="3851960" y="234888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12" name="מחבר ישר 111"/>
            <p:cNvCxnSpPr>
              <a:stCxn id="110" idx="0"/>
              <a:endCxn id="53" idx="6"/>
            </p:cNvCxnSpPr>
            <p:nvPr/>
          </p:nvCxnSpPr>
          <p:spPr>
            <a:xfrm flipH="1" flipV="1">
              <a:off x="3113786" y="1736792"/>
              <a:ext cx="918174" cy="612088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אליפסה 118"/>
            <p:cNvSpPr/>
            <p:nvPr/>
          </p:nvSpPr>
          <p:spPr>
            <a:xfrm>
              <a:off x="4356016" y="234888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2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2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6" name="קבוצה 140"/>
          <p:cNvGrpSpPr>
            <a:grpSpLocks noChangeAspect="1"/>
          </p:cNvGrpSpPr>
          <p:nvPr/>
        </p:nvGrpSpPr>
        <p:grpSpPr>
          <a:xfrm>
            <a:off x="7236296" y="3140968"/>
            <a:ext cx="1322365" cy="1684961"/>
            <a:chOff x="6210000" y="1556792"/>
            <a:chExt cx="2034408" cy="2592248"/>
          </a:xfrm>
        </p:grpSpPr>
        <p:sp>
          <p:nvSpPr>
            <p:cNvPr id="241" name="אליפסה 240"/>
            <p:cNvSpPr/>
            <p:nvPr/>
          </p:nvSpPr>
          <p:spPr>
            <a:xfrm>
              <a:off x="6210000" y="338400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42" name="אליפסה 241"/>
            <p:cNvSpPr/>
            <p:nvPr/>
          </p:nvSpPr>
          <p:spPr>
            <a:xfrm>
              <a:off x="7020272" y="3164893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0" name="אליפסה 249"/>
            <p:cNvSpPr/>
            <p:nvPr/>
          </p:nvSpPr>
          <p:spPr>
            <a:xfrm>
              <a:off x="7524328" y="3645064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6" name="אליפסה 255"/>
            <p:cNvSpPr/>
            <p:nvPr/>
          </p:nvSpPr>
          <p:spPr>
            <a:xfrm>
              <a:off x="7164288" y="3501048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7" name="אליפסה 256"/>
            <p:cNvSpPr/>
            <p:nvPr/>
          </p:nvSpPr>
          <p:spPr>
            <a:xfrm>
              <a:off x="6516176" y="3164893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3" name="אליפסה 272"/>
            <p:cNvSpPr/>
            <p:nvPr/>
          </p:nvSpPr>
          <p:spPr>
            <a:xfrm>
              <a:off x="6516176" y="2419397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4" name="אליפסה 273"/>
            <p:cNvSpPr/>
            <p:nvPr/>
          </p:nvSpPr>
          <p:spPr>
            <a:xfrm>
              <a:off x="7020272" y="2780928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5" name="אליפסה 274"/>
            <p:cNvSpPr/>
            <p:nvPr/>
          </p:nvSpPr>
          <p:spPr>
            <a:xfrm>
              <a:off x="7061938" y="2419397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6" name="אליפסה 275"/>
            <p:cNvSpPr/>
            <p:nvPr/>
          </p:nvSpPr>
          <p:spPr>
            <a:xfrm>
              <a:off x="6516150" y="2780928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277" name="מחבר ישר 276"/>
            <p:cNvCxnSpPr>
              <a:stCxn id="276" idx="6"/>
              <a:endCxn id="274" idx="2"/>
            </p:cNvCxnSpPr>
            <p:nvPr/>
          </p:nvCxnSpPr>
          <p:spPr>
            <a:xfrm>
              <a:off x="6876150" y="2960928"/>
              <a:ext cx="144122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מחבר ישר 277"/>
            <p:cNvCxnSpPr>
              <a:stCxn id="273" idx="6"/>
              <a:endCxn id="275" idx="2"/>
            </p:cNvCxnSpPr>
            <p:nvPr/>
          </p:nvCxnSpPr>
          <p:spPr>
            <a:xfrm>
              <a:off x="6876176" y="2599397"/>
              <a:ext cx="185762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מחבר ישר 278"/>
            <p:cNvCxnSpPr>
              <a:stCxn id="257" idx="6"/>
            </p:cNvCxnSpPr>
            <p:nvPr/>
          </p:nvCxnSpPr>
          <p:spPr>
            <a:xfrm>
              <a:off x="6876176" y="3344893"/>
              <a:ext cx="40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אליפסה 279"/>
            <p:cNvSpPr/>
            <p:nvPr/>
          </p:nvSpPr>
          <p:spPr>
            <a:xfrm>
              <a:off x="7308344" y="1844864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1" name="אליפסה 280"/>
            <p:cNvSpPr/>
            <p:nvPr/>
          </p:nvSpPr>
          <p:spPr>
            <a:xfrm>
              <a:off x="6300192" y="2132896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4" name="אליפסה 283"/>
            <p:cNvSpPr/>
            <p:nvPr/>
          </p:nvSpPr>
          <p:spPr>
            <a:xfrm>
              <a:off x="7380352" y="2204864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5" name="אליפסה 284"/>
            <p:cNvSpPr/>
            <p:nvPr/>
          </p:nvSpPr>
          <p:spPr>
            <a:xfrm>
              <a:off x="6372240" y="1772856"/>
              <a:ext cx="360000" cy="3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7" name="אליפסה 286"/>
            <p:cNvSpPr/>
            <p:nvPr/>
          </p:nvSpPr>
          <p:spPr>
            <a:xfrm>
              <a:off x="7047756" y="1556792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8" name="אליפסה 287"/>
            <p:cNvSpPr/>
            <p:nvPr/>
          </p:nvSpPr>
          <p:spPr>
            <a:xfrm>
              <a:off x="6660272" y="1556792"/>
              <a:ext cx="360000" cy="3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93" name="אליפסה 292"/>
            <p:cNvSpPr/>
            <p:nvPr/>
          </p:nvSpPr>
          <p:spPr>
            <a:xfrm>
              <a:off x="7884408" y="3789040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138" name="מחבר ישר 137"/>
            <p:cNvCxnSpPr>
              <a:stCxn id="257" idx="6"/>
              <a:endCxn id="242" idx="2"/>
            </p:cNvCxnSpPr>
            <p:nvPr/>
          </p:nvCxnSpPr>
          <p:spPr>
            <a:xfrm>
              <a:off x="6876176" y="3344893"/>
              <a:ext cx="144096" cy="0"/>
            </a:xfrm>
            <a:prstGeom prst="line">
              <a:avLst/>
            </a:prstGeom>
            <a:ln w="762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מלבן 76"/>
          <p:cNvSpPr/>
          <p:nvPr/>
        </p:nvSpPr>
        <p:spPr>
          <a:xfrm>
            <a:off x="683568" y="1538789"/>
            <a:ext cx="80283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In all of these examples,</a:t>
            </a:r>
          </a:p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the structure of R is </a:t>
            </a:r>
            <a:r>
              <a:rPr lang="en-US" sz="2800" b="1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Nested:</a:t>
            </a:r>
          </a:p>
          <a:p>
            <a:pPr algn="l" rtl="0"/>
            <a:endParaRPr lang="en-US" sz="2800" b="1" dirty="0" smtClean="0">
              <a:latin typeface="Calibri" pitchFamily="34" charset="0"/>
              <a:ea typeface="Batang" pitchFamily="18" charset="-127"/>
              <a:cs typeface="Calibri" pitchFamily="34" charset="0"/>
            </a:endParaRPr>
          </a:p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Each base can be connected </a:t>
            </a:r>
          </a:p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by a bond connection to </a:t>
            </a:r>
          </a:p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at most one other base, </a:t>
            </a:r>
          </a:p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and there are no crossing arcs </a:t>
            </a:r>
            <a:b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</a:b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קשת 29"/>
          <p:cNvSpPr>
            <a:spLocks noChangeAspect="1"/>
          </p:cNvSpPr>
          <p:nvPr/>
        </p:nvSpPr>
        <p:spPr>
          <a:xfrm>
            <a:off x="2051720" y="4653136"/>
            <a:ext cx="1080120" cy="720080"/>
          </a:xfrm>
          <a:prstGeom prst="arc">
            <a:avLst>
              <a:gd name="adj1" fmla="val 11114126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45" name="קשת 29"/>
          <p:cNvSpPr>
            <a:spLocks noChangeAspect="1"/>
          </p:cNvSpPr>
          <p:nvPr/>
        </p:nvSpPr>
        <p:spPr>
          <a:xfrm>
            <a:off x="5220072" y="4293096"/>
            <a:ext cx="2437728" cy="1368152"/>
          </a:xfrm>
          <a:prstGeom prst="arc">
            <a:avLst>
              <a:gd name="adj1" fmla="val 10712228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44" name="קשת 29"/>
          <p:cNvSpPr>
            <a:spLocks noChangeAspect="1"/>
          </p:cNvSpPr>
          <p:nvPr/>
        </p:nvSpPr>
        <p:spPr>
          <a:xfrm>
            <a:off x="7020272" y="4725144"/>
            <a:ext cx="629144" cy="576064"/>
          </a:xfrm>
          <a:prstGeom prst="arc">
            <a:avLst>
              <a:gd name="adj1" fmla="val 11114126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Unlimited Structure</a:t>
            </a:r>
            <a:endParaRPr lang="he-IL" sz="40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77" name="מלבן 76"/>
          <p:cNvSpPr/>
          <p:nvPr/>
        </p:nvSpPr>
        <p:spPr>
          <a:xfrm>
            <a:off x="683568" y="1538789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Arc annotated substrings can represent </a:t>
            </a:r>
            <a:r>
              <a:rPr lang="en-US" sz="2800" b="1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Unlimited</a:t>
            </a:r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 structures, as well</a:t>
            </a:r>
            <a:endParaRPr lang="en-US" sz="2800" b="1" dirty="0" smtClean="0">
              <a:latin typeface="Calibri" pitchFamily="34" charset="0"/>
              <a:ea typeface="Batang" pitchFamily="18" charset="-127"/>
              <a:cs typeface="Calibri" pitchFamily="34" charset="0"/>
            </a:endParaRPr>
          </a:p>
        </p:txBody>
      </p:sp>
      <p:grpSp>
        <p:nvGrpSpPr>
          <p:cNvPr id="2" name="קבוצה 221"/>
          <p:cNvGrpSpPr>
            <a:grpSpLocks noChangeAspect="1"/>
          </p:cNvGrpSpPr>
          <p:nvPr/>
        </p:nvGrpSpPr>
        <p:grpSpPr>
          <a:xfrm>
            <a:off x="1391002" y="4293092"/>
            <a:ext cx="6637382" cy="1314590"/>
            <a:chOff x="1115616" y="2628000"/>
            <a:chExt cx="6033984" cy="1195082"/>
          </a:xfrm>
        </p:grpSpPr>
        <p:sp>
          <p:nvSpPr>
            <p:cNvPr id="131" name="קשת 29"/>
            <p:cNvSpPr>
              <a:spLocks/>
            </p:cNvSpPr>
            <p:nvPr/>
          </p:nvSpPr>
          <p:spPr>
            <a:xfrm>
              <a:off x="4644000" y="2916000"/>
              <a:ext cx="2124000" cy="563007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80" name="קשת 29"/>
            <p:cNvSpPr>
              <a:spLocks/>
            </p:cNvSpPr>
            <p:nvPr/>
          </p:nvSpPr>
          <p:spPr>
            <a:xfrm>
              <a:off x="2952000" y="2664000"/>
              <a:ext cx="2880000" cy="1116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82" name="אליפסה 81"/>
            <p:cNvSpPr>
              <a:spLocks noChangeAspect="1"/>
            </p:cNvSpPr>
            <p:nvPr/>
          </p:nvSpPr>
          <p:spPr>
            <a:xfrm>
              <a:off x="3797920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3" name="אליפסה 82"/>
            <p:cNvSpPr>
              <a:spLocks noChangeAspect="1"/>
            </p:cNvSpPr>
            <p:nvPr/>
          </p:nvSpPr>
          <p:spPr>
            <a:xfrm>
              <a:off x="4283968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4" name="אליפסה 83"/>
            <p:cNvSpPr>
              <a:spLocks noChangeAspect="1"/>
            </p:cNvSpPr>
            <p:nvPr/>
          </p:nvSpPr>
          <p:spPr>
            <a:xfrm>
              <a:off x="5237968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5" name="אליפסה 84"/>
            <p:cNvSpPr>
              <a:spLocks noChangeAspect="1"/>
            </p:cNvSpPr>
            <p:nvPr/>
          </p:nvSpPr>
          <p:spPr>
            <a:xfrm>
              <a:off x="5003968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7" name="אליפסה 86"/>
            <p:cNvSpPr>
              <a:spLocks noChangeAspect="1"/>
            </p:cNvSpPr>
            <p:nvPr/>
          </p:nvSpPr>
          <p:spPr>
            <a:xfrm>
              <a:off x="4049968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8" name="אליפסה 87"/>
            <p:cNvSpPr>
              <a:spLocks noChangeAspect="1"/>
            </p:cNvSpPr>
            <p:nvPr/>
          </p:nvSpPr>
          <p:spPr>
            <a:xfrm>
              <a:off x="1115616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9" name="אליפסה 88"/>
            <p:cNvSpPr>
              <a:spLocks noChangeAspect="1"/>
            </p:cNvSpPr>
            <p:nvPr/>
          </p:nvSpPr>
          <p:spPr>
            <a:xfrm>
              <a:off x="6912000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1" name="אליפסה 90"/>
            <p:cNvSpPr>
              <a:spLocks noChangeAspect="1"/>
            </p:cNvSpPr>
            <p:nvPr/>
          </p:nvSpPr>
          <p:spPr>
            <a:xfrm>
              <a:off x="5489968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2" name="אליפסה 91"/>
            <p:cNvSpPr>
              <a:spLocks noChangeAspect="1"/>
            </p:cNvSpPr>
            <p:nvPr/>
          </p:nvSpPr>
          <p:spPr>
            <a:xfrm>
              <a:off x="1601616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5" name="אליפסה 104"/>
            <p:cNvSpPr>
              <a:spLocks noChangeAspect="1"/>
            </p:cNvSpPr>
            <p:nvPr/>
          </p:nvSpPr>
          <p:spPr>
            <a:xfrm>
              <a:off x="3563920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7" name="אליפסה 106"/>
            <p:cNvSpPr>
              <a:spLocks noChangeAspect="1"/>
            </p:cNvSpPr>
            <p:nvPr/>
          </p:nvSpPr>
          <p:spPr>
            <a:xfrm>
              <a:off x="3311920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8" name="אליפסה 107"/>
            <p:cNvSpPr>
              <a:spLocks noChangeAspect="1"/>
            </p:cNvSpPr>
            <p:nvPr/>
          </p:nvSpPr>
          <p:spPr>
            <a:xfrm>
              <a:off x="1363800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9" name="אליפסה 108"/>
            <p:cNvSpPr>
              <a:spLocks noChangeAspect="1"/>
            </p:cNvSpPr>
            <p:nvPr/>
          </p:nvSpPr>
          <p:spPr>
            <a:xfrm>
              <a:off x="2825616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1" name="אליפסה 110"/>
            <p:cNvSpPr>
              <a:spLocks noChangeAspect="1"/>
            </p:cNvSpPr>
            <p:nvPr/>
          </p:nvSpPr>
          <p:spPr>
            <a:xfrm>
              <a:off x="1853616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3" name="אליפסה 112"/>
            <p:cNvSpPr>
              <a:spLocks noChangeAspect="1"/>
            </p:cNvSpPr>
            <p:nvPr/>
          </p:nvSpPr>
          <p:spPr>
            <a:xfrm>
              <a:off x="3059920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4" name="אליפסה 113"/>
            <p:cNvSpPr>
              <a:spLocks noChangeAspect="1"/>
            </p:cNvSpPr>
            <p:nvPr/>
          </p:nvSpPr>
          <p:spPr>
            <a:xfrm>
              <a:off x="2087616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5" name="אליפסה 114"/>
            <p:cNvSpPr>
              <a:spLocks noChangeAspect="1"/>
            </p:cNvSpPr>
            <p:nvPr/>
          </p:nvSpPr>
          <p:spPr>
            <a:xfrm>
              <a:off x="2573616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6" name="אליפסה 115"/>
            <p:cNvSpPr>
              <a:spLocks noChangeAspect="1"/>
            </p:cNvSpPr>
            <p:nvPr/>
          </p:nvSpPr>
          <p:spPr>
            <a:xfrm>
              <a:off x="2321616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7" name="אליפסה 116"/>
            <p:cNvSpPr>
              <a:spLocks noChangeAspect="1"/>
            </p:cNvSpPr>
            <p:nvPr/>
          </p:nvSpPr>
          <p:spPr>
            <a:xfrm>
              <a:off x="6443968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8" name="אליפסה 117"/>
            <p:cNvSpPr>
              <a:spLocks noChangeAspect="1"/>
            </p:cNvSpPr>
            <p:nvPr/>
          </p:nvSpPr>
          <p:spPr>
            <a:xfrm>
              <a:off x="4769968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0" name="אליפסה 119"/>
            <p:cNvSpPr>
              <a:spLocks noChangeAspect="1"/>
            </p:cNvSpPr>
            <p:nvPr/>
          </p:nvSpPr>
          <p:spPr>
            <a:xfrm>
              <a:off x="6677968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1" name="אליפסה 120"/>
            <p:cNvSpPr>
              <a:spLocks noChangeAspect="1"/>
            </p:cNvSpPr>
            <p:nvPr/>
          </p:nvSpPr>
          <p:spPr>
            <a:xfrm>
              <a:off x="4535968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2" name="אליפסה 121"/>
            <p:cNvSpPr>
              <a:spLocks noChangeAspect="1"/>
            </p:cNvSpPr>
            <p:nvPr/>
          </p:nvSpPr>
          <p:spPr>
            <a:xfrm>
              <a:off x="6191968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3" name="אליפסה 122"/>
            <p:cNvSpPr>
              <a:spLocks noChangeAspect="1"/>
            </p:cNvSpPr>
            <p:nvPr/>
          </p:nvSpPr>
          <p:spPr>
            <a:xfrm>
              <a:off x="5723968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4" name="אליפסה 123"/>
            <p:cNvSpPr>
              <a:spLocks noChangeAspect="1"/>
            </p:cNvSpPr>
            <p:nvPr/>
          </p:nvSpPr>
          <p:spPr>
            <a:xfrm>
              <a:off x="5957968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5" name="קשת 29"/>
            <p:cNvSpPr>
              <a:spLocks noChangeAspect="1"/>
            </p:cNvSpPr>
            <p:nvPr/>
          </p:nvSpPr>
          <p:spPr>
            <a:xfrm>
              <a:off x="1224000" y="2628000"/>
              <a:ext cx="2700000" cy="1195082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26" name="קשת 29"/>
            <p:cNvSpPr>
              <a:spLocks/>
            </p:cNvSpPr>
            <p:nvPr/>
          </p:nvSpPr>
          <p:spPr>
            <a:xfrm>
              <a:off x="1512000" y="2736000"/>
              <a:ext cx="2160000" cy="972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27" name="קשת 29"/>
            <p:cNvSpPr>
              <a:spLocks noChangeAspect="1"/>
            </p:cNvSpPr>
            <p:nvPr/>
          </p:nvSpPr>
          <p:spPr>
            <a:xfrm>
              <a:off x="1684872" y="2865440"/>
              <a:ext cx="1684800" cy="7344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28" name="קשת 29"/>
            <p:cNvSpPr>
              <a:spLocks/>
            </p:cNvSpPr>
            <p:nvPr/>
          </p:nvSpPr>
          <p:spPr>
            <a:xfrm>
              <a:off x="3168000" y="2808000"/>
              <a:ext cx="2448000" cy="828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29" name="קשת 29"/>
            <p:cNvSpPr>
              <a:spLocks/>
            </p:cNvSpPr>
            <p:nvPr/>
          </p:nvSpPr>
          <p:spPr>
            <a:xfrm>
              <a:off x="4644008" y="2808000"/>
              <a:ext cx="2376000" cy="828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30" name="קשת 29"/>
            <p:cNvSpPr>
              <a:spLocks/>
            </p:cNvSpPr>
            <p:nvPr/>
          </p:nvSpPr>
          <p:spPr>
            <a:xfrm>
              <a:off x="4860000" y="3024000"/>
              <a:ext cx="756000" cy="396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32" name="קשת 29"/>
            <p:cNvSpPr>
              <a:spLocks/>
            </p:cNvSpPr>
            <p:nvPr/>
          </p:nvSpPr>
          <p:spPr>
            <a:xfrm>
              <a:off x="1980000" y="3024000"/>
              <a:ext cx="972000" cy="396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</p:grpSp>
      <p:sp>
        <p:nvSpPr>
          <p:cNvPr id="40" name="קשת 29"/>
          <p:cNvSpPr>
            <a:spLocks/>
          </p:cNvSpPr>
          <p:nvPr/>
        </p:nvSpPr>
        <p:spPr>
          <a:xfrm>
            <a:off x="2627784" y="4725144"/>
            <a:ext cx="1069200" cy="435600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41" name="קשת 29"/>
          <p:cNvSpPr>
            <a:spLocks/>
          </p:cNvSpPr>
          <p:nvPr/>
        </p:nvSpPr>
        <p:spPr>
          <a:xfrm>
            <a:off x="2843808" y="4509120"/>
            <a:ext cx="4536504" cy="792088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42" name="קשת 29"/>
          <p:cNvSpPr>
            <a:spLocks/>
          </p:cNvSpPr>
          <p:nvPr/>
        </p:nvSpPr>
        <p:spPr>
          <a:xfrm>
            <a:off x="1547664" y="4149080"/>
            <a:ext cx="3168352" cy="1584176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  <p:sp>
        <p:nvSpPr>
          <p:cNvPr id="43" name="קשת 29"/>
          <p:cNvSpPr>
            <a:spLocks noChangeAspect="1"/>
          </p:cNvSpPr>
          <p:nvPr/>
        </p:nvSpPr>
        <p:spPr>
          <a:xfrm>
            <a:off x="4499992" y="4509120"/>
            <a:ext cx="1853280" cy="807840"/>
          </a:xfrm>
          <a:prstGeom prst="arc">
            <a:avLst>
              <a:gd name="adj1" fmla="val 10702652"/>
              <a:gd name="adj2" fmla="val 88054"/>
            </a:avLst>
          </a:prstGeom>
          <a:ln w="28575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55576" y="769928"/>
            <a:ext cx="78488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Bounded-Unlimited Structure</a:t>
            </a:r>
            <a:endParaRPr lang="he-IL" sz="40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79712" y="6093296"/>
            <a:ext cx="57606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CPM 2012, Helsinki</a:t>
            </a:r>
            <a:endParaRPr lang="he-IL" sz="1400" dirty="0">
              <a:latin typeface="Calibri" pitchFamily="34" charset="0"/>
              <a:ea typeface="Batang" pitchFamily="18" charset="-127"/>
            </a:endParaRPr>
          </a:p>
        </p:txBody>
      </p:sp>
      <p:sp>
        <p:nvSpPr>
          <p:cNvPr id="77" name="מלבן 76"/>
          <p:cNvSpPr/>
          <p:nvPr/>
        </p:nvSpPr>
        <p:spPr>
          <a:xfrm>
            <a:off x="683568" y="1538789"/>
            <a:ext cx="7560840" cy="2895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Arc annotated substrings can represent </a:t>
            </a:r>
            <a:b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</a:br>
            <a:r>
              <a:rPr lang="en-US" sz="2800" b="1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Bounded-Unlimited</a:t>
            </a:r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 structures</a:t>
            </a:r>
            <a:r>
              <a:rPr lang="en-US" sz="2800" b="1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:</a:t>
            </a:r>
          </a:p>
          <a:p>
            <a:pPr algn="l" rtl="0">
              <a:lnSpc>
                <a:spcPts val="1700"/>
              </a:lnSpc>
            </a:pPr>
            <a:endParaRPr lang="en-US" sz="2800" b="1" dirty="0" smtClean="0">
              <a:latin typeface="Calibri" pitchFamily="34" charset="0"/>
              <a:ea typeface="Batang" pitchFamily="18" charset="-127"/>
              <a:cs typeface="Calibri" pitchFamily="34" charset="0"/>
            </a:endParaRPr>
          </a:p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Each base can be connected </a:t>
            </a:r>
            <a:r>
              <a:rPr lang="en-US" sz="280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to a </a:t>
            </a:r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constant number of other bases,</a:t>
            </a:r>
          </a:p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/>
            </a:r>
            <a:b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</a:b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קבוצה 221"/>
          <p:cNvGrpSpPr>
            <a:grpSpLocks noChangeAspect="1"/>
          </p:cNvGrpSpPr>
          <p:nvPr/>
        </p:nvGrpSpPr>
        <p:grpSpPr>
          <a:xfrm>
            <a:off x="1391002" y="4293092"/>
            <a:ext cx="6637382" cy="1314590"/>
            <a:chOff x="1115616" y="2628000"/>
            <a:chExt cx="6033984" cy="1195082"/>
          </a:xfrm>
        </p:grpSpPr>
        <p:sp>
          <p:nvSpPr>
            <p:cNvPr id="80" name="קשת 29"/>
            <p:cNvSpPr>
              <a:spLocks/>
            </p:cNvSpPr>
            <p:nvPr/>
          </p:nvSpPr>
          <p:spPr>
            <a:xfrm>
              <a:off x="2952000" y="2664000"/>
              <a:ext cx="2880000" cy="1116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82" name="אליפסה 81"/>
            <p:cNvSpPr>
              <a:spLocks noChangeAspect="1"/>
            </p:cNvSpPr>
            <p:nvPr/>
          </p:nvSpPr>
          <p:spPr>
            <a:xfrm>
              <a:off x="3797920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3" name="אליפסה 82"/>
            <p:cNvSpPr>
              <a:spLocks noChangeAspect="1"/>
            </p:cNvSpPr>
            <p:nvPr/>
          </p:nvSpPr>
          <p:spPr>
            <a:xfrm>
              <a:off x="4283968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4" name="אליפסה 83"/>
            <p:cNvSpPr>
              <a:spLocks noChangeAspect="1"/>
            </p:cNvSpPr>
            <p:nvPr/>
          </p:nvSpPr>
          <p:spPr>
            <a:xfrm>
              <a:off x="5237968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5" name="אליפסה 84"/>
            <p:cNvSpPr>
              <a:spLocks noChangeAspect="1"/>
            </p:cNvSpPr>
            <p:nvPr/>
          </p:nvSpPr>
          <p:spPr>
            <a:xfrm>
              <a:off x="5003968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7" name="אליפסה 86"/>
            <p:cNvSpPr>
              <a:spLocks noChangeAspect="1"/>
            </p:cNvSpPr>
            <p:nvPr/>
          </p:nvSpPr>
          <p:spPr>
            <a:xfrm>
              <a:off x="4049968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8" name="אליפסה 87"/>
            <p:cNvSpPr>
              <a:spLocks noChangeAspect="1"/>
            </p:cNvSpPr>
            <p:nvPr/>
          </p:nvSpPr>
          <p:spPr>
            <a:xfrm>
              <a:off x="1115616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9" name="אליפסה 88"/>
            <p:cNvSpPr>
              <a:spLocks noChangeAspect="1"/>
            </p:cNvSpPr>
            <p:nvPr/>
          </p:nvSpPr>
          <p:spPr>
            <a:xfrm>
              <a:off x="6912000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1" name="אליפסה 90"/>
            <p:cNvSpPr>
              <a:spLocks noChangeAspect="1"/>
            </p:cNvSpPr>
            <p:nvPr/>
          </p:nvSpPr>
          <p:spPr>
            <a:xfrm>
              <a:off x="5489968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92" name="אליפסה 91"/>
            <p:cNvSpPr>
              <a:spLocks noChangeAspect="1"/>
            </p:cNvSpPr>
            <p:nvPr/>
          </p:nvSpPr>
          <p:spPr>
            <a:xfrm>
              <a:off x="1601616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5" name="אליפסה 104"/>
            <p:cNvSpPr>
              <a:spLocks noChangeAspect="1"/>
            </p:cNvSpPr>
            <p:nvPr/>
          </p:nvSpPr>
          <p:spPr>
            <a:xfrm>
              <a:off x="3563920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7" name="אליפסה 106"/>
            <p:cNvSpPr>
              <a:spLocks noChangeAspect="1"/>
            </p:cNvSpPr>
            <p:nvPr/>
          </p:nvSpPr>
          <p:spPr>
            <a:xfrm>
              <a:off x="3311920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8" name="אליפסה 107"/>
            <p:cNvSpPr>
              <a:spLocks noChangeAspect="1"/>
            </p:cNvSpPr>
            <p:nvPr/>
          </p:nvSpPr>
          <p:spPr>
            <a:xfrm>
              <a:off x="1363800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09" name="אליפסה 108"/>
            <p:cNvSpPr>
              <a:spLocks noChangeAspect="1"/>
            </p:cNvSpPr>
            <p:nvPr/>
          </p:nvSpPr>
          <p:spPr>
            <a:xfrm>
              <a:off x="2825616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1" name="אליפסה 110"/>
            <p:cNvSpPr>
              <a:spLocks noChangeAspect="1"/>
            </p:cNvSpPr>
            <p:nvPr/>
          </p:nvSpPr>
          <p:spPr>
            <a:xfrm>
              <a:off x="1853616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3" name="אליפסה 112"/>
            <p:cNvSpPr>
              <a:spLocks noChangeAspect="1"/>
            </p:cNvSpPr>
            <p:nvPr/>
          </p:nvSpPr>
          <p:spPr>
            <a:xfrm>
              <a:off x="3059920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4" name="אליפסה 113"/>
            <p:cNvSpPr>
              <a:spLocks noChangeAspect="1"/>
            </p:cNvSpPr>
            <p:nvPr/>
          </p:nvSpPr>
          <p:spPr>
            <a:xfrm>
              <a:off x="2087616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5" name="אליפסה 114"/>
            <p:cNvSpPr>
              <a:spLocks noChangeAspect="1"/>
            </p:cNvSpPr>
            <p:nvPr/>
          </p:nvSpPr>
          <p:spPr>
            <a:xfrm>
              <a:off x="2573616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6" name="אליפסה 115"/>
            <p:cNvSpPr>
              <a:spLocks noChangeAspect="1"/>
            </p:cNvSpPr>
            <p:nvPr/>
          </p:nvSpPr>
          <p:spPr>
            <a:xfrm>
              <a:off x="2321616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7" name="אליפסה 116"/>
            <p:cNvSpPr>
              <a:spLocks noChangeAspect="1"/>
            </p:cNvSpPr>
            <p:nvPr/>
          </p:nvSpPr>
          <p:spPr>
            <a:xfrm>
              <a:off x="6443968" y="3240000"/>
              <a:ext cx="237600" cy="2376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G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18" name="אליפסה 117"/>
            <p:cNvSpPr>
              <a:spLocks noChangeAspect="1"/>
            </p:cNvSpPr>
            <p:nvPr/>
          </p:nvSpPr>
          <p:spPr>
            <a:xfrm>
              <a:off x="4769968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0" name="אליפסה 119"/>
            <p:cNvSpPr>
              <a:spLocks noChangeAspect="1"/>
            </p:cNvSpPr>
            <p:nvPr/>
          </p:nvSpPr>
          <p:spPr>
            <a:xfrm>
              <a:off x="6677968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1" name="אליפסה 120"/>
            <p:cNvSpPr>
              <a:spLocks noChangeAspect="1"/>
            </p:cNvSpPr>
            <p:nvPr/>
          </p:nvSpPr>
          <p:spPr>
            <a:xfrm>
              <a:off x="4535968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2" name="אליפסה 121"/>
            <p:cNvSpPr>
              <a:spLocks noChangeAspect="1"/>
            </p:cNvSpPr>
            <p:nvPr/>
          </p:nvSpPr>
          <p:spPr>
            <a:xfrm>
              <a:off x="6191968" y="3240000"/>
              <a:ext cx="237600" cy="2376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U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3" name="אליפסה 122"/>
            <p:cNvSpPr>
              <a:spLocks noChangeAspect="1"/>
            </p:cNvSpPr>
            <p:nvPr/>
          </p:nvSpPr>
          <p:spPr>
            <a:xfrm>
              <a:off x="5723968" y="3240000"/>
              <a:ext cx="237600" cy="2376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A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4" name="אליפסה 123"/>
            <p:cNvSpPr>
              <a:spLocks noChangeAspect="1"/>
            </p:cNvSpPr>
            <p:nvPr/>
          </p:nvSpPr>
          <p:spPr>
            <a:xfrm>
              <a:off x="5957968" y="3240000"/>
              <a:ext cx="237600" cy="237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36000" bIns="0" rtlCol="1" anchor="ctr" anchorCtr="1"/>
            <a:lstStyle/>
            <a:p>
              <a:pPr algn="ctr"/>
              <a:r>
                <a:rPr lang="en-US" sz="1600" b="1" dirty="0" smtClean="0">
                  <a:solidFill>
                    <a:schemeClr val="bg2">
                      <a:lumMod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C</a:t>
              </a:r>
              <a:endParaRPr lang="he-IL" sz="16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25" name="קשת 29"/>
            <p:cNvSpPr>
              <a:spLocks noChangeAspect="1"/>
            </p:cNvSpPr>
            <p:nvPr/>
          </p:nvSpPr>
          <p:spPr>
            <a:xfrm>
              <a:off x="1224000" y="2628000"/>
              <a:ext cx="2700000" cy="1195082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26" name="קשת 29"/>
            <p:cNvSpPr>
              <a:spLocks/>
            </p:cNvSpPr>
            <p:nvPr/>
          </p:nvSpPr>
          <p:spPr>
            <a:xfrm>
              <a:off x="1512000" y="2736000"/>
              <a:ext cx="2160000" cy="972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27" name="קשת 29"/>
            <p:cNvSpPr>
              <a:spLocks noChangeAspect="1"/>
            </p:cNvSpPr>
            <p:nvPr/>
          </p:nvSpPr>
          <p:spPr>
            <a:xfrm>
              <a:off x="1684872" y="2865440"/>
              <a:ext cx="1684800" cy="7344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28" name="קשת 29"/>
            <p:cNvSpPr>
              <a:spLocks/>
            </p:cNvSpPr>
            <p:nvPr/>
          </p:nvSpPr>
          <p:spPr>
            <a:xfrm>
              <a:off x="3168000" y="2808000"/>
              <a:ext cx="2448000" cy="828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29" name="קשת 29"/>
            <p:cNvSpPr>
              <a:spLocks/>
            </p:cNvSpPr>
            <p:nvPr/>
          </p:nvSpPr>
          <p:spPr>
            <a:xfrm>
              <a:off x="4644008" y="2808000"/>
              <a:ext cx="2376000" cy="828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30" name="קשת 29"/>
            <p:cNvSpPr>
              <a:spLocks/>
            </p:cNvSpPr>
            <p:nvPr/>
          </p:nvSpPr>
          <p:spPr>
            <a:xfrm>
              <a:off x="4860000" y="3024000"/>
              <a:ext cx="756000" cy="396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31" name="קשת 29"/>
            <p:cNvSpPr>
              <a:spLocks/>
            </p:cNvSpPr>
            <p:nvPr/>
          </p:nvSpPr>
          <p:spPr>
            <a:xfrm>
              <a:off x="4644000" y="2916000"/>
              <a:ext cx="2124000" cy="576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  <p:sp>
          <p:nvSpPr>
            <p:cNvPr id="132" name="קשת 29"/>
            <p:cNvSpPr>
              <a:spLocks/>
            </p:cNvSpPr>
            <p:nvPr/>
          </p:nvSpPr>
          <p:spPr>
            <a:xfrm>
              <a:off x="1980000" y="3024000"/>
              <a:ext cx="972000" cy="396000"/>
            </a:xfrm>
            <a:prstGeom prst="arc">
              <a:avLst>
                <a:gd name="adj1" fmla="val 10702652"/>
                <a:gd name="adj2" fmla="val 88054"/>
              </a:avLst>
            </a:prstGeom>
            <a:ln w="28575">
              <a:solidFill>
                <a:schemeClr val="bg2">
                  <a:lumMod val="2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>
                <a:latin typeface="Calibri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83568" y="3429000"/>
            <a:ext cx="545769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Calibri" pitchFamily="34" charset="0"/>
                <a:ea typeface="Batang" pitchFamily="18" charset="-127"/>
                <a:cs typeface="Calibri" pitchFamily="34" charset="0"/>
              </a:rPr>
              <a:t>and </a:t>
            </a:r>
            <a:r>
              <a:rPr lang="en-US" sz="2800" dirty="0">
                <a:latin typeface="Calibri" pitchFamily="34" charset="0"/>
                <a:ea typeface="Batang" pitchFamily="18" charset="-127"/>
                <a:cs typeface="Calibri" pitchFamily="34" charset="0"/>
              </a:rPr>
              <a:t>crossing arcs are allowed</a:t>
            </a:r>
            <a:endParaRPr lang="he-IL" sz="2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OP-Rec-Template">
      <a:majorFont>
        <a:latin typeface="Book Antiqua"/>
        <a:ea typeface=""/>
        <a:cs typeface="Times New Roman"/>
      </a:majorFont>
      <a:minorFont>
        <a:latin typeface="Century Gothic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bg2">
              <a:lumMod val="25000"/>
            </a:schemeClr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1">
        <a:spAutoFit/>
      </a:bodyPr>
      <a:lstStyle>
        <a:defPPr algn="l" rtl="0">
          <a:defRPr dirty="0" smtClean="0"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OOP-Rec-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P-Rec-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P-Rec-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P-Rec-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P-Rec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P-Rec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P-Rec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90327</TotalTime>
  <Words>4340</Words>
  <Application>Microsoft Office PowerPoint</Application>
  <PresentationFormat>‫הצגה על המסך (4:3)</PresentationFormat>
  <Paragraphs>1846</Paragraphs>
  <Slides>46</Slides>
  <Notes>46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46</vt:i4>
      </vt:variant>
    </vt:vector>
  </HeadingPairs>
  <TitlesOfParts>
    <vt:vector size="47" baseType="lpstr">
      <vt:lpstr>Theme1</vt:lpstr>
      <vt:lpstr>Local Exact Pattern Matching  for Non-fixed  RNA Structures  Mika Amit, Rolf Backofen, Steffen Heyne, Gad M. Landau, Mathias Mohl, Christina Schmiedl, Sebastian Will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  <vt:lpstr>שקופית 24</vt:lpstr>
      <vt:lpstr>שקופית 25</vt:lpstr>
      <vt:lpstr>שקופית 26</vt:lpstr>
      <vt:lpstr>שקופית 27</vt:lpstr>
      <vt:lpstr>שקופית 28</vt:lpstr>
      <vt:lpstr>שקופית 29</vt:lpstr>
      <vt:lpstr>שקופית 30</vt:lpstr>
      <vt:lpstr>שקופית 31</vt:lpstr>
      <vt:lpstr>שקופית 32</vt:lpstr>
      <vt:lpstr>שקופית 33</vt:lpstr>
      <vt:lpstr>שקופית 34</vt:lpstr>
      <vt:lpstr>שקופית 35</vt:lpstr>
      <vt:lpstr>שקופית 36</vt:lpstr>
      <vt:lpstr>שקופית 37</vt:lpstr>
      <vt:lpstr>שקופית 38</vt:lpstr>
      <vt:lpstr>שקופית 39</vt:lpstr>
      <vt:lpstr>שקופית 40</vt:lpstr>
      <vt:lpstr>שקופית 41</vt:lpstr>
      <vt:lpstr>שקופית 42</vt:lpstr>
      <vt:lpstr>שקופית 43</vt:lpstr>
      <vt:lpstr>שקופית 44</vt:lpstr>
      <vt:lpstr>שקופית 45</vt:lpstr>
      <vt:lpstr>שקופית 46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user</cp:lastModifiedBy>
  <cp:revision>780</cp:revision>
  <dcterms:created xsi:type="dcterms:W3CDTF">2011-05-16T09:07:42Z</dcterms:created>
  <dcterms:modified xsi:type="dcterms:W3CDTF">2012-07-05T05:08:52Z</dcterms:modified>
</cp:coreProperties>
</file>