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4" r:id="rId1"/>
  </p:sldMasterIdLst>
  <p:notesMasterIdLst>
    <p:notesMasterId r:id="rId32"/>
  </p:notesMasterIdLst>
  <p:sldIdLst>
    <p:sldId id="256" r:id="rId2"/>
    <p:sldId id="257" r:id="rId3"/>
    <p:sldId id="292" r:id="rId4"/>
    <p:sldId id="261" r:id="rId5"/>
    <p:sldId id="294" r:id="rId6"/>
    <p:sldId id="259" r:id="rId7"/>
    <p:sldId id="264" r:id="rId8"/>
    <p:sldId id="291" r:id="rId9"/>
    <p:sldId id="268" r:id="rId10"/>
    <p:sldId id="263" r:id="rId11"/>
    <p:sldId id="288" r:id="rId12"/>
    <p:sldId id="295" r:id="rId13"/>
    <p:sldId id="275" r:id="rId14"/>
    <p:sldId id="283" r:id="rId15"/>
    <p:sldId id="266" r:id="rId16"/>
    <p:sldId id="285" r:id="rId17"/>
    <p:sldId id="271" r:id="rId18"/>
    <p:sldId id="296" r:id="rId19"/>
    <p:sldId id="286" r:id="rId20"/>
    <p:sldId id="274" r:id="rId21"/>
    <p:sldId id="273" r:id="rId22"/>
    <p:sldId id="279" r:id="rId23"/>
    <p:sldId id="290" r:id="rId24"/>
    <p:sldId id="282" r:id="rId25"/>
    <p:sldId id="287" r:id="rId26"/>
    <p:sldId id="277" r:id="rId27"/>
    <p:sldId id="289" r:id="rId28"/>
    <p:sldId id="280" r:id="rId29"/>
    <p:sldId id="293" r:id="rId30"/>
    <p:sldId id="278" r:id="rId3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24" autoAdjust="0"/>
    <p:restoredTop sz="51438" autoAdjust="0"/>
  </p:normalViewPr>
  <p:slideViewPr>
    <p:cSldViewPr snapToGrid="0">
      <p:cViewPr>
        <p:scale>
          <a:sx n="60" d="100"/>
          <a:sy n="60" d="100"/>
        </p:scale>
        <p:origin x="1182" y="60"/>
      </p:cViewPr>
      <p:guideLst/>
    </p:cSldViewPr>
  </p:slideViewPr>
  <p:outlineViewPr>
    <p:cViewPr>
      <p:scale>
        <a:sx n="33" d="100"/>
        <a:sy n="33" d="100"/>
      </p:scale>
      <p:origin x="0" y="-2796"/>
    </p:cViewPr>
  </p:outlineViewPr>
  <p:notesTextViewPr>
    <p:cViewPr>
      <p:scale>
        <a:sx n="3" d="2"/>
        <a:sy n="3" d="2"/>
      </p:scale>
      <p:origin x="0" y="0"/>
    </p:cViewPr>
  </p:notesTextViewPr>
  <p:sorterViewPr>
    <p:cViewPr>
      <p:scale>
        <a:sx n="100" d="100"/>
        <a:sy n="100" d="100"/>
      </p:scale>
      <p:origin x="0" y="-13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EE2DBE-3F27-476D-826F-A564F9077690}" type="datetimeFigureOut">
              <a:rPr lang="zh-CN" altLang="en-US" smtClean="0"/>
              <a:t>2013/7/24</a:t>
            </a:fld>
            <a:endParaRPr lang="zh-CN"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14F2EA-EE8F-4F5F-81E9-9A32F14E0A96}" type="slidenum">
              <a:rPr lang="zh-CN" altLang="en-US" smtClean="0"/>
              <a:t>‹#›</a:t>
            </a:fld>
            <a:endParaRPr lang="zh-CN" altLang="en-US"/>
          </a:p>
        </p:txBody>
      </p:sp>
    </p:spTree>
    <p:extLst>
      <p:ext uri="{BB962C8B-B14F-4D97-AF65-F5344CB8AC3E}">
        <p14:creationId xmlns:p14="http://schemas.microsoft.com/office/powerpoint/2010/main" val="3101442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zh-CN" dirty="0" smtClean="0"/>
              <a:t>Good afternoon, thanks </a:t>
            </a:r>
            <a:r>
              <a:rPr lang="en-US" altLang="zh-CN" dirty="0" err="1" smtClean="0"/>
              <a:t>Ilya</a:t>
            </a:r>
            <a:r>
              <a:rPr lang="en-US" altLang="zh-CN" dirty="0" smtClean="0"/>
              <a:t> for the kind introduction. And thank you all for coming</a:t>
            </a:r>
            <a:r>
              <a:rPr lang="en-US" altLang="zh-CN" baseline="0" dirty="0" smtClean="0"/>
              <a:t> to the talk.</a:t>
            </a:r>
          </a:p>
          <a:p>
            <a:endParaRPr lang="en-US" altLang="zh-CN" baseline="0" dirty="0" smtClean="0"/>
          </a:p>
          <a:p>
            <a:r>
              <a:rPr lang="en-US" altLang="zh-CN" baseline="0" dirty="0" smtClean="0"/>
              <a:t>So the title of my talk is planar shape interpolation with bounded distortion</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And let’s go straight to the motivation of </a:t>
            </a:r>
            <a:r>
              <a:rPr lang="en-US" altLang="zh-CN" dirty="0" smtClean="0"/>
              <a:t>our</a:t>
            </a:r>
            <a:r>
              <a:rPr lang="en-US" altLang="zh-CN" baseline="0" dirty="0" smtClean="0"/>
              <a:t> </a:t>
            </a:r>
            <a:r>
              <a:rPr lang="en-US" altLang="zh-CN" dirty="0" smtClean="0"/>
              <a:t>work</a:t>
            </a:r>
            <a:endParaRPr lang="en-US" altLang="zh-CN" dirty="0" smtClean="0"/>
          </a:p>
          <a:p>
            <a:endParaRPr lang="en-US" altLang="zh-CN" baseline="0" dirty="0" smtClean="0"/>
          </a:p>
        </p:txBody>
      </p:sp>
      <p:sp>
        <p:nvSpPr>
          <p:cNvPr id="4" name="Slide Number Placeholder 3"/>
          <p:cNvSpPr>
            <a:spLocks noGrp="1"/>
          </p:cNvSpPr>
          <p:nvPr>
            <p:ph type="sldNum" sz="quarter" idx="10"/>
          </p:nvPr>
        </p:nvSpPr>
        <p:spPr/>
        <p:txBody>
          <a:bodyPr/>
          <a:lstStyle/>
          <a:p>
            <a:fld id="{1C14F2EA-EE8F-4F5F-81E9-9A32F14E0A96}" type="slidenum">
              <a:rPr lang="zh-CN" altLang="en-US" smtClean="0"/>
              <a:t>1</a:t>
            </a:fld>
            <a:endParaRPr lang="zh-CN" altLang="en-US"/>
          </a:p>
        </p:txBody>
      </p:sp>
    </p:spTree>
    <p:extLst>
      <p:ext uri="{BB962C8B-B14F-4D97-AF65-F5344CB8AC3E}">
        <p14:creationId xmlns:p14="http://schemas.microsoft.com/office/powerpoint/2010/main" val="3331254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r>
              <a:rPr lang="en-US" altLang="zh-CN" baseline="0" dirty="0" smtClean="0"/>
              <a:t>The last but most important property we want is </a:t>
            </a:r>
            <a:r>
              <a:rPr lang="en-US" altLang="zh-CN" baseline="0" dirty="0" err="1" smtClean="0"/>
              <a:t>pointwise</a:t>
            </a:r>
            <a:r>
              <a:rPr lang="en-US" altLang="zh-CN" baseline="0" dirty="0" smtClean="0"/>
              <a:t> bounded distortion</a:t>
            </a:r>
          </a:p>
          <a:p>
            <a:pPr rtl="0"/>
            <a:r>
              <a:rPr lang="en-US" altLang="zh-CN" baseline="0" dirty="0" smtClean="0"/>
              <a:t>In this work, we focus on conformal distortion, also known as angular distortion</a:t>
            </a:r>
          </a:p>
          <a:p>
            <a:pPr rtl="0"/>
            <a:endParaRPr lang="en-US" altLang="zh-CN" baseline="0" dirty="0" smtClean="0"/>
          </a:p>
          <a:p>
            <a:pPr rtl="0"/>
            <a:r>
              <a:rPr lang="en-US" altLang="zh-CN" baseline="0" dirty="0" smtClean="0"/>
              <a:t>First let’s see some result with unbounded distortion, </a:t>
            </a:r>
            <a:r>
              <a:rPr lang="en-US" altLang="zh-CN" b="0" baseline="0" dirty="0" smtClean="0"/>
              <a:t>[CLICK] </a:t>
            </a:r>
            <a:endParaRPr lang="en-US" altLang="zh-CN" baseline="0" dirty="0" smtClean="0"/>
          </a:p>
          <a:p>
            <a:pPr rtl="0"/>
            <a:r>
              <a:rPr lang="en-US" altLang="zh-CN" baseline="0" dirty="0" smtClean="0"/>
              <a:t>Basically it can be anything, and can be arbitrary distorted and unnatural.</a:t>
            </a:r>
          </a:p>
          <a:p>
            <a:pPr rtl="0"/>
            <a:r>
              <a:rPr lang="en-US" altLang="zh-CN" baseline="0" dirty="0" smtClean="0"/>
              <a:t>In comparison, </a:t>
            </a:r>
            <a:r>
              <a:rPr lang="en-US" altLang="zh-CN" b="0" baseline="0" dirty="0" smtClean="0"/>
              <a:t>[CLICK] </a:t>
            </a:r>
            <a:r>
              <a:rPr lang="en-US" altLang="zh-CN" baseline="0" dirty="0" smtClean="0"/>
              <a:t>on </a:t>
            </a:r>
            <a:r>
              <a:rPr lang="en-US" altLang="zh-CN" baseline="0" dirty="0" smtClean="0"/>
              <a:t>the right, we show result with bounded distortion, apparently, it looks much nicer and more natural</a:t>
            </a:r>
          </a:p>
          <a:p>
            <a:pPr rtl="0"/>
            <a:endParaRPr lang="en-US" altLang="zh-CN" baseline="0" dirty="0" smtClean="0"/>
          </a:p>
          <a:p>
            <a:pPr rtl="0"/>
            <a:r>
              <a:rPr lang="en-US" altLang="zh-CN" baseline="0" dirty="0" smtClean="0"/>
              <a:t>To see </a:t>
            </a:r>
            <a:r>
              <a:rPr lang="en-US" altLang="zh-CN" baseline="0" dirty="0" err="1" smtClean="0"/>
              <a:t>pointwise</a:t>
            </a:r>
            <a:r>
              <a:rPr lang="en-US" altLang="zh-CN" baseline="0" dirty="0" smtClean="0"/>
              <a:t> bounded distortion, we replace the texture with circle patterns</a:t>
            </a:r>
            <a:r>
              <a:rPr lang="en-US" altLang="zh-CN" baseline="0" dirty="0" smtClean="0"/>
              <a:t>,</a:t>
            </a:r>
            <a:r>
              <a:rPr lang="en-US" altLang="zh-CN" b="0" baseline="0" dirty="0" smtClean="0"/>
              <a:t> [CLICK] </a:t>
            </a:r>
            <a:endParaRPr lang="en-US" altLang="zh-CN" baseline="0" dirty="0" smtClean="0"/>
          </a:p>
          <a:p>
            <a:pPr rtl="0"/>
            <a:r>
              <a:rPr lang="en-US" altLang="zh-CN" baseline="0" dirty="0" smtClean="0"/>
              <a:t>So in the input, the circles are mapped to quite round ellipses.</a:t>
            </a:r>
          </a:p>
          <a:p>
            <a:pPr rtl="0"/>
            <a:r>
              <a:rPr lang="en-US" altLang="zh-CN" baseline="0" dirty="0" smtClean="0"/>
              <a:t>In the result with unbounded distortion, many circles become flat ellipses, and some become even more </a:t>
            </a:r>
            <a:r>
              <a:rPr lang="en-US" altLang="zh-CN" baseline="0" dirty="0" err="1" smtClean="0"/>
              <a:t>bizar</a:t>
            </a:r>
            <a:r>
              <a:rPr lang="en-US" altLang="zh-CN" baseline="0" dirty="0" smtClean="0"/>
              <a:t> shapes.</a:t>
            </a:r>
          </a:p>
          <a:p>
            <a:pPr rtl="0"/>
            <a:r>
              <a:rPr lang="en-US" altLang="zh-CN" baseline="0" dirty="0" smtClean="0"/>
              <a:t>In contrast, in the bounded distortion result, the circles stay more or less like </a:t>
            </a:r>
            <a:r>
              <a:rPr lang="en-US" altLang="zh-CN" baseline="0" dirty="0" smtClean="0"/>
              <a:t>circles.</a:t>
            </a:r>
            <a:endParaRPr lang="en-US" altLang="zh-CN" baseline="0" dirty="0" smtClean="0"/>
          </a:p>
          <a:p>
            <a:pPr rtl="0"/>
            <a:endParaRPr lang="en-US" altLang="zh-CN" baseline="0" dirty="0" smtClean="0"/>
          </a:p>
          <a:p>
            <a:pPr rtl="0"/>
            <a:r>
              <a:rPr lang="en-US" altLang="zh-CN" baseline="0" dirty="0" smtClean="0"/>
              <a:t>More formal definition of the conformal distortion will be explained later in our method</a:t>
            </a:r>
          </a:p>
        </p:txBody>
      </p:sp>
      <p:sp>
        <p:nvSpPr>
          <p:cNvPr id="4" name="Slide Number Placeholder 3"/>
          <p:cNvSpPr>
            <a:spLocks noGrp="1"/>
          </p:cNvSpPr>
          <p:nvPr>
            <p:ph type="sldNum" sz="quarter" idx="10"/>
          </p:nvPr>
        </p:nvSpPr>
        <p:spPr/>
        <p:txBody>
          <a:bodyPr/>
          <a:lstStyle/>
          <a:p>
            <a:fld id="{1C14F2EA-EE8F-4F5F-81E9-9A32F14E0A96}" type="slidenum">
              <a:rPr lang="zh-CN" altLang="en-US" smtClean="0"/>
              <a:t>10</a:t>
            </a:fld>
            <a:endParaRPr lang="zh-CN" altLang="en-US"/>
          </a:p>
        </p:txBody>
      </p:sp>
    </p:spTree>
    <p:extLst>
      <p:ext uri="{BB962C8B-B14F-4D97-AF65-F5344CB8AC3E}">
        <p14:creationId xmlns:p14="http://schemas.microsoft.com/office/powerpoint/2010/main" val="2213272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zh-CN" dirty="0" smtClean="0"/>
              <a:t>Now let’s see</a:t>
            </a:r>
            <a:r>
              <a:rPr lang="en-US" altLang="zh-CN" baseline="0" dirty="0" smtClean="0"/>
              <a:t> some related work on this problem</a:t>
            </a:r>
          </a:p>
          <a:p>
            <a:endParaRPr lang="en-US" altLang="zh-CN" baseline="0" dirty="0" smtClean="0"/>
          </a:p>
          <a:p>
            <a:r>
              <a:rPr lang="en-US" altLang="zh-CN" baseline="0" dirty="0" smtClean="0"/>
              <a:t>The first and most naïve method one can think of is simply linearly interpolate the position of each pair of corresponding points</a:t>
            </a:r>
          </a:p>
          <a:p>
            <a:endParaRPr lang="en-US" altLang="zh-CN" baseline="0" dirty="0" smtClean="0"/>
          </a:p>
          <a:p>
            <a:r>
              <a:rPr lang="en-US" altLang="zh-CN" baseline="0" dirty="0" smtClean="0"/>
              <a:t>Here’s an </a:t>
            </a:r>
            <a:r>
              <a:rPr lang="en-US" altLang="zh-CN" baseline="0" dirty="0" smtClean="0"/>
              <a:t>example</a:t>
            </a:r>
            <a:r>
              <a:rPr lang="en-US" altLang="zh-CN" b="0" baseline="0" dirty="0" smtClean="0"/>
              <a:t>[CLICK] </a:t>
            </a:r>
            <a:r>
              <a:rPr lang="en-US" altLang="zh-CN" baseline="0" dirty="0" smtClean="0"/>
              <a:t>, </a:t>
            </a:r>
            <a:r>
              <a:rPr lang="en-US" altLang="zh-CN" baseline="0" dirty="0" smtClean="0"/>
              <a:t>apparently it has severe </a:t>
            </a:r>
            <a:r>
              <a:rPr lang="en-US" altLang="zh-CN" baseline="0" dirty="0" smtClean="0"/>
              <a:t>problem</a:t>
            </a:r>
            <a:r>
              <a:rPr lang="en-US" altLang="zh-CN" b="0" baseline="0" dirty="0" smtClean="0"/>
              <a:t>[CLICK] </a:t>
            </a:r>
            <a:r>
              <a:rPr lang="en-US" altLang="zh-CN" baseline="0" dirty="0" smtClean="0"/>
              <a:t>, </a:t>
            </a:r>
            <a:r>
              <a:rPr lang="en-US" altLang="zh-CN" baseline="0" dirty="0" smtClean="0"/>
              <a:t>in this case ,the trunk of the elephant totally collapses.</a:t>
            </a:r>
            <a:endParaRPr lang="zh-CN" altLang="en-US" dirty="0"/>
          </a:p>
        </p:txBody>
      </p:sp>
      <p:sp>
        <p:nvSpPr>
          <p:cNvPr id="4" name="Slide Number Placeholder 3"/>
          <p:cNvSpPr>
            <a:spLocks noGrp="1"/>
          </p:cNvSpPr>
          <p:nvPr>
            <p:ph type="sldNum" sz="quarter" idx="10"/>
          </p:nvPr>
        </p:nvSpPr>
        <p:spPr/>
        <p:txBody>
          <a:bodyPr/>
          <a:lstStyle/>
          <a:p>
            <a:fld id="{1C14F2EA-EE8F-4F5F-81E9-9A32F14E0A96}" type="slidenum">
              <a:rPr lang="zh-CN" altLang="en-US" smtClean="0"/>
              <a:t>11</a:t>
            </a:fld>
            <a:endParaRPr lang="zh-CN" altLang="en-US"/>
          </a:p>
        </p:txBody>
      </p:sp>
    </p:spTree>
    <p:extLst>
      <p:ext uri="{BB962C8B-B14F-4D97-AF65-F5344CB8AC3E}">
        <p14:creationId xmlns:p14="http://schemas.microsoft.com/office/powerpoint/2010/main" val="3346134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zh-CN" dirty="0" smtClean="0"/>
              <a:t>The second</a:t>
            </a:r>
            <a:r>
              <a:rPr lang="en-US" altLang="zh-CN" baseline="0" dirty="0" smtClean="0"/>
              <a:t> type of method is based on so-called positive </a:t>
            </a:r>
            <a:r>
              <a:rPr lang="en-US" altLang="zh-CN" baseline="0" dirty="0" err="1" smtClean="0"/>
              <a:t>barycentric</a:t>
            </a:r>
            <a:r>
              <a:rPr lang="en-US" altLang="zh-CN" baseline="0" dirty="0" smtClean="0"/>
              <a:t> coordinates</a:t>
            </a:r>
          </a:p>
          <a:p>
            <a:endParaRPr lang="en-US" altLang="zh-CN" dirty="0" smtClean="0"/>
          </a:p>
          <a:p>
            <a:r>
              <a:rPr lang="en-US" altLang="zh-CN" dirty="0" smtClean="0"/>
              <a:t>First the input shapes are embedded</a:t>
            </a:r>
            <a:r>
              <a:rPr lang="en-US" altLang="zh-CN" baseline="0" dirty="0" smtClean="0"/>
              <a:t> into some common convex </a:t>
            </a:r>
            <a:r>
              <a:rPr lang="en-US" altLang="zh-CN" baseline="0" dirty="0" smtClean="0"/>
              <a:t>boundary </a:t>
            </a:r>
            <a:r>
              <a:rPr lang="en-US" altLang="zh-CN" b="0" baseline="0" dirty="0" smtClean="0"/>
              <a:t>[CLICK] </a:t>
            </a:r>
            <a:r>
              <a:rPr lang="en-US" altLang="zh-CN" baseline="0" dirty="0" smtClean="0"/>
              <a:t>,</a:t>
            </a:r>
          </a:p>
          <a:p>
            <a:r>
              <a:rPr lang="en-US" altLang="zh-CN" baseline="0" dirty="0" smtClean="0"/>
              <a:t>then </a:t>
            </a:r>
            <a:r>
              <a:rPr lang="en-US" altLang="zh-CN" baseline="0" dirty="0" smtClean="0"/>
              <a:t>some positive </a:t>
            </a:r>
            <a:r>
              <a:rPr lang="en-US" altLang="zh-CN" baseline="0" dirty="0" err="1" smtClean="0"/>
              <a:t>barycentric</a:t>
            </a:r>
            <a:r>
              <a:rPr lang="en-US" altLang="zh-CN" baseline="0" dirty="0" smtClean="0"/>
              <a:t> coordinates are interpolated to get the intermediate shape</a:t>
            </a:r>
            <a:r>
              <a:rPr lang="en-US" altLang="zh-CN" baseline="0" dirty="0" smtClean="0"/>
              <a:t>,</a:t>
            </a:r>
            <a:r>
              <a:rPr lang="en-US" altLang="zh-CN" b="0" baseline="0" dirty="0" smtClean="0"/>
              <a:t> [CLICK] </a:t>
            </a:r>
          </a:p>
          <a:p>
            <a:r>
              <a:rPr lang="en-US" altLang="zh-CN" baseline="0" dirty="0" smtClean="0"/>
              <a:t>after </a:t>
            </a:r>
            <a:r>
              <a:rPr lang="en-US" altLang="zh-CN" baseline="0" dirty="0" smtClean="0"/>
              <a:t>that the convex boundary is removed to get the final shape</a:t>
            </a:r>
            <a:r>
              <a:rPr lang="en-US" altLang="zh-CN" baseline="0" dirty="0" smtClean="0"/>
              <a:t>, </a:t>
            </a:r>
            <a:r>
              <a:rPr lang="en-US" altLang="zh-CN" b="0" baseline="0" dirty="0" smtClean="0"/>
              <a:t>[CLICK]</a:t>
            </a:r>
            <a:endParaRPr lang="en-US" altLang="zh-CN" baseline="0" dirty="0" smtClean="0"/>
          </a:p>
          <a:p>
            <a:r>
              <a:rPr lang="en-US" altLang="zh-CN" baseline="0" dirty="0" smtClean="0"/>
              <a:t>Which is guaranteed to be </a:t>
            </a:r>
            <a:r>
              <a:rPr lang="en-US" altLang="zh-CN" baseline="0" dirty="0" err="1" smtClean="0"/>
              <a:t>bijective</a:t>
            </a:r>
            <a:r>
              <a:rPr lang="en-US" altLang="zh-CN" baseline="0" dirty="0" smtClean="0"/>
              <a:t> to the source shape.</a:t>
            </a:r>
          </a:p>
          <a:p>
            <a:endParaRPr lang="en-US" altLang="zh-CN" baseline="0" dirty="0" smtClean="0"/>
          </a:p>
          <a:p>
            <a:r>
              <a:rPr lang="en-US" altLang="zh-CN" baseline="0" dirty="0" smtClean="0"/>
              <a:t>However</a:t>
            </a:r>
            <a:r>
              <a:rPr lang="en-US" altLang="zh-CN" baseline="0" dirty="0" smtClean="0"/>
              <a:t>,</a:t>
            </a:r>
            <a:r>
              <a:rPr lang="en-US" altLang="zh-CN" b="0" baseline="0" dirty="0" smtClean="0"/>
              <a:t> [CLICK] </a:t>
            </a:r>
            <a:r>
              <a:rPr lang="en-US" altLang="zh-CN" baseline="0" dirty="0" smtClean="0"/>
              <a:t>nothing </a:t>
            </a:r>
            <a:r>
              <a:rPr lang="en-US" altLang="zh-CN" baseline="0" dirty="0" smtClean="0"/>
              <a:t>more can be said beyond that, the actual conformal distortion can still be quite high, as zoom in on the right</a:t>
            </a:r>
          </a:p>
        </p:txBody>
      </p:sp>
      <p:sp>
        <p:nvSpPr>
          <p:cNvPr id="4" name="Slide Number Placeholder 3"/>
          <p:cNvSpPr>
            <a:spLocks noGrp="1"/>
          </p:cNvSpPr>
          <p:nvPr>
            <p:ph type="sldNum" sz="quarter" idx="10"/>
          </p:nvPr>
        </p:nvSpPr>
        <p:spPr/>
        <p:txBody>
          <a:bodyPr/>
          <a:lstStyle/>
          <a:p>
            <a:fld id="{1C14F2EA-EE8F-4F5F-81E9-9A32F14E0A96}" type="slidenum">
              <a:rPr lang="zh-CN" altLang="en-US" smtClean="0"/>
              <a:t>12</a:t>
            </a:fld>
            <a:endParaRPr lang="zh-CN" altLang="en-US"/>
          </a:p>
        </p:txBody>
      </p:sp>
    </p:spTree>
    <p:extLst>
      <p:ext uri="{BB962C8B-B14F-4D97-AF65-F5344CB8AC3E}">
        <p14:creationId xmlns:p14="http://schemas.microsoft.com/office/powerpoint/2010/main" val="185478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zh-CN" dirty="0" smtClean="0"/>
              <a:t>The 3</a:t>
            </a:r>
            <a:r>
              <a:rPr lang="en-US" altLang="zh-CN" baseline="30000" dirty="0" smtClean="0"/>
              <a:t>rd</a:t>
            </a:r>
            <a:r>
              <a:rPr lang="en-US" altLang="zh-CN" dirty="0" smtClean="0"/>
              <a:t> and most popular method people use nowadays is first independent</a:t>
            </a:r>
            <a:r>
              <a:rPr lang="en-US" altLang="zh-CN" baseline="0" dirty="0" smtClean="0"/>
              <a:t> per-element interpolation, then do Poisson stitching</a:t>
            </a:r>
          </a:p>
          <a:p>
            <a:endParaRPr lang="en-US" altLang="zh-CN" baseline="0" dirty="0" smtClean="0"/>
          </a:p>
          <a:p>
            <a:r>
              <a:rPr lang="en-US" altLang="zh-CN" baseline="0" dirty="0" smtClean="0"/>
              <a:t>The element here can be edge, face, neighboring triangle pair and so on</a:t>
            </a:r>
          </a:p>
          <a:p>
            <a:endParaRPr lang="en-US" altLang="zh-CN" baseline="0" dirty="0" smtClean="0"/>
          </a:p>
          <a:p>
            <a:r>
              <a:rPr lang="en-US" altLang="zh-CN" b="0" baseline="0" dirty="0" smtClean="0"/>
              <a:t>[CLICK] </a:t>
            </a:r>
            <a:r>
              <a:rPr lang="en-US" altLang="zh-CN" baseline="0" dirty="0" smtClean="0"/>
              <a:t>There </a:t>
            </a:r>
            <a:r>
              <a:rPr lang="en-US" altLang="zh-CN" baseline="0" dirty="0" smtClean="0"/>
              <a:t>are quite many literature on this method, here we introduce the pipeline of the triangle based method</a:t>
            </a:r>
          </a:p>
          <a:p>
            <a:endParaRPr lang="en-US" altLang="zh-CN" baseline="0" dirty="0" smtClean="0"/>
          </a:p>
          <a:p>
            <a:r>
              <a:rPr lang="en-US" altLang="zh-CN" baseline="0" dirty="0" smtClean="0"/>
              <a:t>First the input shapes are partitioned into triangular </a:t>
            </a:r>
            <a:r>
              <a:rPr lang="en-US" altLang="zh-CN" baseline="0" dirty="0" smtClean="0"/>
              <a:t>meshes </a:t>
            </a:r>
            <a:r>
              <a:rPr lang="en-US" altLang="zh-CN" b="0" baseline="0" dirty="0" smtClean="0"/>
              <a:t>[CLICK] </a:t>
            </a:r>
            <a:endParaRPr lang="en-US" altLang="zh-CN" baseline="0" dirty="0" smtClean="0"/>
          </a:p>
          <a:p>
            <a:r>
              <a:rPr lang="en-US" altLang="zh-CN" baseline="0" dirty="0" smtClean="0"/>
              <a:t>Then each pair of triangles are interpolated such that the distortion is minimized and </a:t>
            </a:r>
            <a:r>
              <a:rPr lang="en-US" altLang="zh-CN" baseline="0" dirty="0" smtClean="0"/>
              <a:t>controlled </a:t>
            </a:r>
            <a:r>
              <a:rPr lang="en-US" altLang="zh-CN" b="0" baseline="0" dirty="0" smtClean="0"/>
              <a:t>[CLICK] </a:t>
            </a:r>
            <a:endParaRPr lang="en-US" altLang="zh-CN" baseline="0" dirty="0" smtClean="0"/>
          </a:p>
          <a:p>
            <a:r>
              <a:rPr lang="en-US" altLang="zh-CN" baseline="0" dirty="0" smtClean="0"/>
              <a:t>However after this step, the triangles no longer fit with each other, so something must be done to get the final result. </a:t>
            </a:r>
          </a:p>
          <a:p>
            <a:r>
              <a:rPr lang="en-US" altLang="zh-CN" baseline="0" dirty="0" smtClean="0"/>
              <a:t>Almost all of these methods choose </a:t>
            </a:r>
            <a:r>
              <a:rPr lang="en-US" altLang="zh-CN" b="0" baseline="0" dirty="0" smtClean="0"/>
              <a:t>[CLICK] </a:t>
            </a:r>
            <a:r>
              <a:rPr lang="en-US" altLang="zh-CN" baseline="0" dirty="0" smtClean="0"/>
              <a:t>Poisson </a:t>
            </a:r>
            <a:r>
              <a:rPr lang="en-US" altLang="zh-CN" baseline="0" dirty="0" smtClean="0"/>
              <a:t>stitching for this task. Simply put, Poisson stitching tries to merge all the triangles together, while keeping their appearance as much as possible.</a:t>
            </a:r>
          </a:p>
          <a:p>
            <a:r>
              <a:rPr lang="en-US" altLang="zh-CN" baseline="0" dirty="0" smtClean="0"/>
              <a:t>Usually it’s implemented as a least square solver, and some overall energy is minimized. In most cases, the distortion is quite low, and the result looks fine. But because it’s just a least square solver, the distortion can be concentrated in some region. For this particular example, the distortion happens around the trunk of the elephant, and makes it self overlapped. This is apparently not what we wanted.</a:t>
            </a:r>
          </a:p>
          <a:p>
            <a:endParaRPr lang="en-US" altLang="zh-CN" baseline="0" dirty="0" smtClean="0"/>
          </a:p>
          <a:p>
            <a:r>
              <a:rPr lang="en-US" altLang="zh-CN" baseline="0" dirty="0" smtClean="0"/>
              <a:t>So we ask whether we can do better than this</a:t>
            </a:r>
            <a:r>
              <a:rPr lang="en-US" altLang="zh-CN" baseline="0" dirty="0" smtClean="0"/>
              <a:t>.</a:t>
            </a:r>
            <a:r>
              <a:rPr lang="en-US" altLang="zh-CN" b="0" baseline="0" dirty="0" smtClean="0"/>
              <a:t> [CLICK] </a:t>
            </a:r>
            <a:endParaRPr lang="en-US" altLang="zh-CN" baseline="0" dirty="0" smtClean="0"/>
          </a:p>
          <a:p>
            <a:r>
              <a:rPr lang="en-US" altLang="zh-CN" dirty="0" smtClean="0"/>
              <a:t>We</a:t>
            </a:r>
            <a:r>
              <a:rPr lang="en-US" altLang="zh-CN" baseline="0" dirty="0" smtClean="0"/>
              <a:t> could try combing the bounded distortion mapping space </a:t>
            </a:r>
            <a:r>
              <a:rPr lang="en-US" altLang="zh-CN" baseline="0" dirty="0" smtClean="0"/>
              <a:t>technique </a:t>
            </a:r>
            <a:r>
              <a:rPr lang="en-US" altLang="zh-CN" b="0" baseline="0" dirty="0" smtClean="0"/>
              <a:t>[CLICK] </a:t>
            </a:r>
            <a:r>
              <a:rPr lang="en-US" altLang="zh-CN" baseline="0" dirty="0" smtClean="0"/>
              <a:t>, </a:t>
            </a:r>
          </a:p>
          <a:p>
            <a:r>
              <a:rPr lang="en-US" altLang="zh-CN" baseline="0" dirty="0" smtClean="0"/>
              <a:t>proposed </a:t>
            </a:r>
            <a:r>
              <a:rPr lang="en-US" altLang="zh-CN" baseline="0" dirty="0" smtClean="0"/>
              <a:t>by </a:t>
            </a:r>
            <a:r>
              <a:rPr lang="en-US" altLang="zh-CN" baseline="0" dirty="0" err="1" smtClean="0"/>
              <a:t>Lipman</a:t>
            </a:r>
            <a:r>
              <a:rPr lang="en-US" altLang="zh-CN" baseline="0" dirty="0" smtClean="0"/>
              <a:t> last year, into the Poisson step so that the distortion is bounded according to some hard constraints. The bounded distortion space is explained in the previous talk of this session presented by Noam.</a:t>
            </a:r>
          </a:p>
          <a:p>
            <a:endParaRPr lang="en-US" altLang="zh-CN" baseline="0" dirty="0" smtClean="0"/>
          </a:p>
          <a:p>
            <a:r>
              <a:rPr lang="en-US" altLang="zh-CN" baseline="0" dirty="0" smtClean="0"/>
              <a:t>However each convex bounded distortion space is actually a subspace of the whole bounded distortion space, and there is no obvious or easy way to find the optimal convex subspace to work with. So while it should be possible in theory, it’s not easy to find the proper distortion space, at least for our task in practice.</a:t>
            </a:r>
            <a:endParaRPr lang="zh-CN" altLang="en-US" dirty="0"/>
          </a:p>
        </p:txBody>
      </p:sp>
      <p:sp>
        <p:nvSpPr>
          <p:cNvPr id="4" name="Slide Number Placeholder 3"/>
          <p:cNvSpPr>
            <a:spLocks noGrp="1"/>
          </p:cNvSpPr>
          <p:nvPr>
            <p:ph type="sldNum" sz="quarter" idx="10"/>
          </p:nvPr>
        </p:nvSpPr>
        <p:spPr/>
        <p:txBody>
          <a:bodyPr/>
          <a:lstStyle/>
          <a:p>
            <a:fld id="{1C14F2EA-EE8F-4F5F-81E9-9A32F14E0A96}" type="slidenum">
              <a:rPr lang="zh-CN" altLang="en-US" smtClean="0"/>
              <a:t>13</a:t>
            </a:fld>
            <a:endParaRPr lang="zh-CN" altLang="en-US"/>
          </a:p>
        </p:txBody>
      </p:sp>
    </p:spTree>
    <p:extLst>
      <p:ext uri="{BB962C8B-B14F-4D97-AF65-F5344CB8AC3E}">
        <p14:creationId xmlns:p14="http://schemas.microsoft.com/office/powerpoint/2010/main" val="4070191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Now </a:t>
            </a:r>
            <a:r>
              <a:rPr lang="en-US" altLang="zh-CN" baseline="0" dirty="0" smtClean="0"/>
              <a:t>we present our 2-step solution, first in the continuous setting.</a:t>
            </a:r>
          </a:p>
          <a:p>
            <a:endParaRPr lang="en-US" altLang="zh-CN" baseline="0" dirty="0" smtClean="0"/>
          </a:p>
          <a:p>
            <a:r>
              <a:rPr lang="en-US" altLang="zh-CN" baseline="0" dirty="0" smtClean="0"/>
              <a:t>Given 2 planar input </a:t>
            </a:r>
            <a:r>
              <a:rPr lang="en-US" altLang="zh-CN" baseline="0" dirty="0" smtClean="0"/>
              <a:t>shapes, </a:t>
            </a:r>
            <a:r>
              <a:rPr lang="en-US" altLang="zh-CN" baseline="0" dirty="0" smtClean="0"/>
              <a:t>we propose to interpolate their </a:t>
            </a:r>
            <a:r>
              <a:rPr lang="en-US" altLang="zh-CN" baseline="0" dirty="0" smtClean="0"/>
              <a:t>metrics </a:t>
            </a:r>
            <a:r>
              <a:rPr lang="en-US" altLang="zh-CN" b="0" baseline="0" dirty="0" smtClean="0"/>
              <a:t>[CLICK]</a:t>
            </a:r>
            <a:r>
              <a:rPr lang="en-US" altLang="zh-CN" baseline="0" dirty="0" smtClean="0"/>
              <a:t>,</a:t>
            </a:r>
          </a:p>
          <a:p>
            <a:r>
              <a:rPr lang="en-US" altLang="zh-CN" baseline="0" dirty="0" smtClean="0"/>
              <a:t>so </a:t>
            </a:r>
            <a:r>
              <a:rPr lang="en-US" altLang="zh-CN" baseline="0" dirty="0" smtClean="0"/>
              <a:t>that a continuous intermediate shape will be produced. </a:t>
            </a:r>
          </a:p>
          <a:p>
            <a:r>
              <a:rPr lang="en-US" altLang="zh-CN" baseline="0" dirty="0" smtClean="0"/>
              <a:t>Although this intermediate result is actually curved. </a:t>
            </a:r>
            <a:r>
              <a:rPr lang="en-US" altLang="zh-CN" b="0" baseline="0" dirty="0" smtClean="0"/>
              <a:t>[CLICK] </a:t>
            </a:r>
            <a:endParaRPr lang="en-US" altLang="zh-CN" baseline="0" dirty="0" smtClean="0"/>
          </a:p>
          <a:p>
            <a:endParaRPr lang="en-US" altLang="zh-CN" baseline="0" dirty="0" smtClean="0"/>
          </a:p>
          <a:p>
            <a:r>
              <a:rPr lang="en-US" altLang="zh-CN" baseline="0" dirty="0" smtClean="0"/>
              <a:t>Therefore we further suggest applying a conformal map </a:t>
            </a:r>
            <a:r>
              <a:rPr lang="en-US" altLang="zh-CN" b="0" baseline="0" dirty="0" smtClean="0"/>
              <a:t>[CLICK] </a:t>
            </a:r>
          </a:p>
          <a:p>
            <a:r>
              <a:rPr lang="en-US" altLang="zh-CN" baseline="0" dirty="0" smtClean="0"/>
              <a:t>on </a:t>
            </a:r>
            <a:r>
              <a:rPr lang="en-US" altLang="zh-CN" baseline="0" dirty="0" smtClean="0"/>
              <a:t>top of it to generate the final planar result.</a:t>
            </a:r>
          </a:p>
          <a:p>
            <a:endParaRPr lang="en-US" altLang="zh-CN" baseline="0" dirty="0" smtClean="0"/>
          </a:p>
          <a:p>
            <a:r>
              <a:rPr lang="en-US" altLang="zh-CN" baseline="0" dirty="0" smtClean="0"/>
              <a:t>We guarantee that the first step has the distortion bounded </a:t>
            </a:r>
            <a:r>
              <a:rPr lang="en-US" altLang="zh-CN" baseline="0" dirty="0" smtClean="0"/>
              <a:t>point-wise </a:t>
            </a:r>
            <a:r>
              <a:rPr lang="en-US" altLang="zh-CN" b="0" baseline="0" dirty="0" smtClean="0"/>
              <a:t>[CLICK] </a:t>
            </a:r>
            <a:r>
              <a:rPr lang="en-US" altLang="zh-CN" baseline="0" dirty="0" smtClean="0"/>
              <a:t>,</a:t>
            </a:r>
          </a:p>
          <a:p>
            <a:r>
              <a:rPr lang="en-US" altLang="zh-CN" baseline="0" dirty="0" smtClean="0"/>
              <a:t>while </a:t>
            </a:r>
            <a:r>
              <a:rPr lang="en-US" altLang="zh-CN" baseline="0" dirty="0" smtClean="0"/>
              <a:t>no extra distortion </a:t>
            </a:r>
            <a:r>
              <a:rPr lang="en-US" altLang="zh-CN" b="0" baseline="0" dirty="0" smtClean="0"/>
              <a:t>[CLICK]  </a:t>
            </a:r>
            <a:r>
              <a:rPr lang="en-US" altLang="zh-CN" baseline="0" dirty="0" smtClean="0"/>
              <a:t>will </a:t>
            </a:r>
            <a:r>
              <a:rPr lang="en-US" altLang="zh-CN" baseline="0" dirty="0" smtClean="0"/>
              <a:t>be introduced in the second step</a:t>
            </a:r>
            <a:r>
              <a:rPr lang="en-US" altLang="zh-CN" baseline="0" dirty="0" smtClean="0"/>
              <a:t>. </a:t>
            </a:r>
            <a:endParaRPr lang="zh-CN" altLang="en-US" dirty="0"/>
          </a:p>
        </p:txBody>
      </p:sp>
      <p:sp>
        <p:nvSpPr>
          <p:cNvPr id="4" name="Slide Number Placeholder 3"/>
          <p:cNvSpPr>
            <a:spLocks noGrp="1"/>
          </p:cNvSpPr>
          <p:nvPr>
            <p:ph type="sldNum" sz="quarter" idx="10"/>
          </p:nvPr>
        </p:nvSpPr>
        <p:spPr/>
        <p:txBody>
          <a:bodyPr/>
          <a:lstStyle/>
          <a:p>
            <a:fld id="{1C14F2EA-EE8F-4F5F-81E9-9A32F14E0A96}" type="slidenum">
              <a:rPr lang="zh-CN" altLang="en-US" smtClean="0"/>
              <a:t>14</a:t>
            </a:fld>
            <a:endParaRPr lang="zh-CN" altLang="en-US"/>
          </a:p>
        </p:txBody>
      </p:sp>
    </p:spTree>
    <p:extLst>
      <p:ext uri="{BB962C8B-B14F-4D97-AF65-F5344CB8AC3E}">
        <p14:creationId xmlns:p14="http://schemas.microsoft.com/office/powerpoint/2010/main" val="666284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altLang="zh-CN" dirty="0" smtClean="0"/>
                  <a:t>We have mentioned a</a:t>
                </a:r>
                <a:r>
                  <a:rPr lang="en-US" altLang="zh-CN" baseline="0" dirty="0" smtClean="0"/>
                  <a:t> few times that we are interpolating the metric. But what exactly do we mean by that?</a:t>
                </a:r>
              </a:p>
              <a:p>
                <a:r>
                  <a:rPr lang="en-US" altLang="zh-CN" dirty="0" smtClean="0"/>
                  <a:t>So here is</a:t>
                </a:r>
                <a:r>
                  <a:rPr lang="en-US" altLang="zh-CN" baseline="0" dirty="0" smtClean="0"/>
                  <a:t> the actual metric that we interpolates. It’s the pullback metric.</a:t>
                </a:r>
              </a:p>
              <a:p>
                <a:endParaRPr lang="en-US" altLang="zh-CN" baseline="0" dirty="0" smtClean="0"/>
              </a:p>
              <a:p>
                <a:r>
                  <a:rPr lang="en-US" altLang="zh-CN" baseline="0" dirty="0" smtClean="0"/>
                  <a:t>defined </a:t>
                </a:r>
                <a:r>
                  <a:rPr lang="en-US" altLang="zh-CN" baseline="0" dirty="0" smtClean="0"/>
                  <a:t>as </a:t>
                </a:r>
                <a:r>
                  <a:rPr lang="en-US" altLang="zh-CN" b="0" baseline="0" dirty="0" smtClean="0"/>
                  <a:t>[CLICK]</a:t>
                </a:r>
                <a:r>
                  <a:rPr lang="en-US" altLang="zh-CN" baseline="0" dirty="0" smtClean="0"/>
                  <a:t> </a:t>
                </a:r>
                <a:r>
                  <a:rPr lang="en-US" altLang="zh-CN" baseline="0" dirty="0" smtClean="0"/>
                  <a:t>the </a:t>
                </a:r>
                <a:r>
                  <a:rPr lang="en-US" altLang="zh-CN" baseline="0" dirty="0" err="1" smtClean="0"/>
                  <a:t>Jacobian</a:t>
                </a:r>
                <a:r>
                  <a:rPr lang="en-US" altLang="zh-CN" baseline="0" dirty="0" smtClean="0"/>
                  <a:t>, transposed multiply by </a:t>
                </a:r>
                <a:r>
                  <a:rPr lang="en-US" altLang="zh-CN" baseline="0" dirty="0" smtClean="0"/>
                  <a:t>itself. </a:t>
                </a:r>
                <a:r>
                  <a:rPr lang="en-US" altLang="zh-CN" baseline="0" dirty="0" smtClean="0"/>
                  <a:t>The </a:t>
                </a:r>
                <a:r>
                  <a:rPr lang="en-US" altLang="zh-CN" baseline="0" dirty="0" err="1" smtClean="0"/>
                  <a:t>Jacobian</a:t>
                </a:r>
                <a:r>
                  <a:rPr lang="en-US" altLang="zh-CN" baseline="0" dirty="0" smtClean="0"/>
                  <a:t> </a:t>
                </a:r>
                <a:r>
                  <a:rPr lang="en-US" altLang="zh-CN" b="0" baseline="0" dirty="0" smtClean="0"/>
                  <a:t>[CLICK]</a:t>
                </a:r>
                <a:r>
                  <a:rPr lang="en-US" altLang="zh-CN" baseline="0" dirty="0" smtClean="0"/>
                  <a:t> </a:t>
                </a:r>
                <a:r>
                  <a:rPr lang="en-US" altLang="zh-CN" baseline="0" dirty="0" smtClean="0"/>
                  <a:t>is the first partial differential of the input </a:t>
                </a:r>
                <a:r>
                  <a:rPr lang="en-US" altLang="zh-CN" baseline="0" dirty="0" err="1" smtClean="0"/>
                  <a:t>bijective</a:t>
                </a:r>
                <a:r>
                  <a:rPr lang="en-US" altLang="zh-CN" baseline="0" dirty="0" smtClean="0"/>
                  <a:t> map </a:t>
                </a:r>
                <a14:m>
                  <m:oMath xmlns:m="http://schemas.openxmlformats.org/officeDocument/2006/math">
                    <m:r>
                      <a:rPr lang="en-US" altLang="zh-CN" sz="1200" i="1" smtClean="0">
                        <a:latin typeface="Cambria Math" panose="02040503050406030204" pitchFamily="18" charset="0"/>
                      </a:rPr>
                      <m:t>𝜙</m:t>
                    </m:r>
                  </m:oMath>
                </a14:m>
                <a:r>
                  <a:rPr lang="en-US" altLang="zh-CN" dirty="0" smtClean="0"/>
                  <a:t>.</a:t>
                </a:r>
              </a:p>
              <a:p>
                <a:endParaRPr lang="en-US" altLang="zh-CN" dirty="0" smtClean="0"/>
              </a:p>
              <a:p>
                <a:r>
                  <a:rPr lang="en-US" altLang="zh-CN" dirty="0" smtClean="0"/>
                  <a:t>The pullback metric give</a:t>
                </a:r>
                <a:r>
                  <a:rPr lang="en-US" altLang="zh-CN" baseline="0" dirty="0" smtClean="0"/>
                  <a:t>s us a way to move the distances computation on different domains to a common one</a:t>
                </a:r>
                <a:r>
                  <a:rPr lang="en-US" altLang="zh-CN" baseline="0" dirty="0" smtClean="0"/>
                  <a:t>, </a:t>
                </a:r>
                <a:r>
                  <a:rPr lang="en-US" altLang="zh-CN" b="0" baseline="0" dirty="0" smtClean="0"/>
                  <a:t>[CLICK] </a:t>
                </a:r>
              </a:p>
              <a:p>
                <a:r>
                  <a:rPr lang="en-US" altLang="zh-CN" baseline="0" dirty="0" smtClean="0"/>
                  <a:t>where </a:t>
                </a:r>
                <a:r>
                  <a:rPr lang="en-US" altLang="zh-CN" baseline="0" dirty="0" smtClean="0"/>
                  <a:t>we can easily perform some manipulation, such as interpolation.</a:t>
                </a:r>
              </a:p>
              <a:p>
                <a:endParaRPr lang="en-US" altLang="zh-CN" baseline="0" dirty="0" smtClean="0"/>
              </a:p>
              <a:p>
                <a:r>
                  <a:rPr lang="en-US" altLang="zh-CN" baseline="0" dirty="0" smtClean="0"/>
                  <a:t>Note that the pullback metric is symmetric and positive </a:t>
                </a:r>
                <a:r>
                  <a:rPr lang="en-US" altLang="zh-CN" baseline="0" dirty="0" smtClean="0"/>
                  <a:t>definite </a:t>
                </a:r>
                <a:r>
                  <a:rPr lang="en-US" altLang="zh-CN" b="0" baseline="0" dirty="0" smtClean="0"/>
                  <a:t>[CLICK] </a:t>
                </a:r>
                <a:r>
                  <a:rPr lang="en-US" altLang="zh-CN" baseline="0" dirty="0" smtClean="0"/>
                  <a:t>. </a:t>
                </a:r>
                <a:r>
                  <a:rPr lang="en-US" altLang="zh-CN" baseline="0" dirty="0" smtClean="0"/>
                  <a:t>In a minute we will show a key theorem based on this property that our algorithm relies on.</a:t>
                </a:r>
                <a:endParaRPr lang="zh-CN" altLang="en-US" dirty="0"/>
              </a:p>
            </p:txBody>
          </p:sp>
        </mc:Choice>
        <mc:Fallback xmlns="">
          <p:sp>
            <p:nvSpPr>
              <p:cNvPr id="3" name="Notes Placeholder 2"/>
              <p:cNvSpPr>
                <a:spLocks noGrp="1"/>
              </p:cNvSpPr>
              <p:nvPr>
                <p:ph type="body" idx="1"/>
              </p:nvPr>
            </p:nvSpPr>
            <p:spPr/>
            <p:txBody>
              <a:bodyPr/>
              <a:lstStyle/>
              <a:p>
                <a:r>
                  <a:rPr lang="en-US" altLang="zh-CN" dirty="0" smtClean="0"/>
                  <a:t>We have mentioned a</a:t>
                </a:r>
                <a:r>
                  <a:rPr lang="en-US" altLang="zh-CN" baseline="0" dirty="0" smtClean="0"/>
                  <a:t> few times that we are interpolating the metric. But what exactly do we mean by that?</a:t>
                </a:r>
              </a:p>
              <a:p>
                <a:endParaRPr lang="en-US" altLang="zh-CN" dirty="0" smtClean="0"/>
              </a:p>
              <a:p>
                <a:r>
                  <a:rPr lang="en-US" altLang="zh-CN" dirty="0" smtClean="0"/>
                  <a:t>So here is</a:t>
                </a:r>
                <a:r>
                  <a:rPr lang="en-US" altLang="zh-CN" baseline="0" dirty="0" smtClean="0"/>
                  <a:t> the actual metric that we are interpolating. It’s the pullback metric. It’s defined as the </a:t>
                </a:r>
                <a:r>
                  <a:rPr lang="en-US" altLang="zh-CN" baseline="0" dirty="0" err="1" smtClean="0"/>
                  <a:t>Jacobian</a:t>
                </a:r>
                <a:r>
                  <a:rPr lang="en-US" altLang="zh-CN" baseline="0" dirty="0" smtClean="0"/>
                  <a:t>, transposed multiply by itself. The </a:t>
                </a:r>
                <a:r>
                  <a:rPr lang="en-US" altLang="zh-CN" baseline="0" dirty="0" err="1" smtClean="0"/>
                  <a:t>Jacobian</a:t>
                </a:r>
                <a:r>
                  <a:rPr lang="en-US" altLang="zh-CN" baseline="0" dirty="0" smtClean="0"/>
                  <a:t> is the first partial differential of the input </a:t>
                </a:r>
                <a:r>
                  <a:rPr lang="en-US" altLang="zh-CN" baseline="0" dirty="0" err="1" smtClean="0"/>
                  <a:t>bijective</a:t>
                </a:r>
                <a:r>
                  <a:rPr lang="en-US" altLang="zh-CN" baseline="0" dirty="0" smtClean="0"/>
                  <a:t> map </a:t>
                </a:r>
                <a:r>
                  <a:rPr lang="en-US" altLang="zh-CN" sz="1200" i="0" smtClean="0">
                    <a:latin typeface="Cambria Math" panose="02040503050406030204" pitchFamily="18" charset="0"/>
                  </a:rPr>
                  <a:t>𝜙</a:t>
                </a:r>
                <a:r>
                  <a:rPr lang="en-US" altLang="zh-CN" dirty="0" smtClean="0"/>
                  <a:t>.</a:t>
                </a:r>
              </a:p>
              <a:p>
                <a:r>
                  <a:rPr lang="en-US" altLang="zh-CN" dirty="0" smtClean="0"/>
                  <a:t>The pullback metric give</a:t>
                </a:r>
                <a:r>
                  <a:rPr lang="en-US" altLang="zh-CN" baseline="0" dirty="0" smtClean="0"/>
                  <a:t>s us a way to move the distances on different domains to a common one, where we can easily perform some manipulation, such as interpolation.</a:t>
                </a:r>
              </a:p>
              <a:p>
                <a:endParaRPr lang="en-US" altLang="zh-CN" baseline="0" dirty="0" smtClean="0"/>
              </a:p>
              <a:p>
                <a:r>
                  <a:rPr lang="en-US" altLang="zh-CN" baseline="0" dirty="0" smtClean="0"/>
                  <a:t>Note that the pullback metric is symmetric and positive definite. In a second we will show a key theorem based on this property that our algorithm relies on.</a:t>
                </a:r>
                <a:endParaRPr lang="zh-CN" altLang="en-US" dirty="0"/>
              </a:p>
            </p:txBody>
          </p:sp>
        </mc:Fallback>
      </mc:AlternateContent>
      <p:sp>
        <p:nvSpPr>
          <p:cNvPr id="4" name="Slide Number Placeholder 3"/>
          <p:cNvSpPr>
            <a:spLocks noGrp="1"/>
          </p:cNvSpPr>
          <p:nvPr>
            <p:ph type="sldNum" sz="quarter" idx="10"/>
          </p:nvPr>
        </p:nvSpPr>
        <p:spPr/>
        <p:txBody>
          <a:bodyPr/>
          <a:lstStyle/>
          <a:p>
            <a:fld id="{1C14F2EA-EE8F-4F5F-81E9-9A32F14E0A96}" type="slidenum">
              <a:rPr lang="zh-CN" altLang="en-US" smtClean="0"/>
              <a:t>15</a:t>
            </a:fld>
            <a:endParaRPr lang="zh-CN" altLang="en-US"/>
          </a:p>
        </p:txBody>
      </p:sp>
    </p:spTree>
    <p:extLst>
      <p:ext uri="{BB962C8B-B14F-4D97-AF65-F5344CB8AC3E}">
        <p14:creationId xmlns:p14="http://schemas.microsoft.com/office/powerpoint/2010/main" val="425665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altLang="zh-CN" dirty="0" smtClean="0"/>
                  <a:t>So in the first step,</a:t>
                </a:r>
                <a:r>
                  <a:rPr lang="zh-CN" altLang="en-US" baseline="0" dirty="0" smtClean="0"/>
                  <a:t> </a:t>
                </a:r>
                <a:r>
                  <a:rPr lang="en-US" altLang="zh-CN" baseline="0" dirty="0" smtClean="0"/>
                  <a:t>we have the input map </a:t>
                </a:r>
                <a14:m>
                  <m:oMath xmlns:m="http://schemas.openxmlformats.org/officeDocument/2006/math">
                    <m:r>
                      <a:rPr lang="en-US" altLang="zh-CN" sz="1200" i="1" smtClean="0">
                        <a:latin typeface="Cambria Math" panose="02040503050406030204" pitchFamily="18" charset="0"/>
                      </a:rPr>
                      <m:t>𝜙</m:t>
                    </m:r>
                  </m:oMath>
                </a14:m>
                <a:r>
                  <a:rPr lang="en-US" altLang="zh-CN" dirty="0" smtClean="0"/>
                  <a:t>, </a:t>
                </a:r>
              </a:p>
              <a:p>
                <a:endParaRPr lang="en-US" altLang="zh-CN" dirty="0" smtClean="0"/>
              </a:p>
              <a:p>
                <a:r>
                  <a:rPr lang="en-US" altLang="zh-CN" dirty="0" smtClean="0"/>
                  <a:t>and we incorporate the identity map Id</a:t>
                </a:r>
                <a:r>
                  <a:rPr lang="en-US" altLang="zh-CN" baseline="0" dirty="0" smtClean="0"/>
                  <a:t> </a:t>
                </a:r>
                <a:r>
                  <a:rPr lang="en-US" altLang="zh-CN" b="0" baseline="0" dirty="0" smtClean="0"/>
                  <a:t>[CLICK] </a:t>
                </a:r>
                <a:r>
                  <a:rPr lang="en-US" altLang="zh-CN" baseline="0" dirty="0" smtClean="0"/>
                  <a:t>from </a:t>
                </a:r>
                <a:r>
                  <a:rPr lang="en-US" altLang="zh-CN" baseline="0" dirty="0" smtClean="0"/>
                  <a:t>the source shape to itself. </a:t>
                </a:r>
              </a:p>
              <a:p>
                <a:endParaRPr lang="en-US" altLang="zh-CN" baseline="0" dirty="0" smtClean="0"/>
              </a:p>
              <a:p>
                <a:r>
                  <a:rPr lang="en-US" altLang="zh-CN" baseline="0" dirty="0" smtClean="0"/>
                  <a:t>Now we just interpolate the pullback metric of both </a:t>
                </a:r>
                <a:r>
                  <a:rPr lang="en-US" altLang="zh-CN" baseline="0" dirty="0" smtClean="0"/>
                  <a:t>maps </a:t>
                </a:r>
                <a:r>
                  <a:rPr lang="en-US" altLang="zh-CN" b="0" baseline="0" dirty="0" smtClean="0"/>
                  <a:t>[CLICK]</a:t>
                </a:r>
                <a:r>
                  <a:rPr lang="en-US" altLang="zh-CN" baseline="0" dirty="0" smtClean="0"/>
                  <a:t>, </a:t>
                </a:r>
                <a:r>
                  <a:rPr lang="en-US" altLang="zh-CN" baseline="0" dirty="0" smtClean="0"/>
                  <a:t>and we get the metric of some continuous shape.</a:t>
                </a:r>
              </a:p>
              <a:p>
                <a:endParaRPr lang="en-US" altLang="zh-CN" baseline="0" dirty="0" smtClean="0"/>
              </a:p>
              <a:p>
                <a:r>
                  <a:rPr lang="en-US" altLang="zh-CN" baseline="0" dirty="0" smtClean="0"/>
                  <a:t>In the bottom right</a:t>
                </a:r>
                <a:r>
                  <a:rPr lang="en-US" altLang="zh-CN" baseline="0" dirty="0" smtClean="0"/>
                  <a:t>,</a:t>
                </a:r>
                <a:r>
                  <a:rPr lang="en-US" altLang="zh-CN" b="0" baseline="0" dirty="0" smtClean="0"/>
                  <a:t> [CLICK]</a:t>
                </a:r>
                <a:r>
                  <a:rPr lang="en-US" altLang="zh-CN" baseline="0" dirty="0" smtClean="0"/>
                  <a:t> </a:t>
                </a:r>
                <a:r>
                  <a:rPr lang="en-US" altLang="zh-CN" baseline="0" dirty="0" smtClean="0"/>
                  <a:t>we show the formula for metric interpolation. Here I denotes the identity matrix, so in the end, it boils down to matrix interpolation.</a:t>
                </a:r>
              </a:p>
              <a:p>
                <a:endParaRPr lang="en-US" altLang="zh-CN" baseline="0" dirty="0" smtClean="0"/>
              </a:p>
              <a:p>
                <a:r>
                  <a:rPr lang="en-US" altLang="zh-CN" baseline="0" dirty="0" smtClean="0"/>
                  <a:t>Again, the output of this step is </a:t>
                </a:r>
                <a:r>
                  <a:rPr lang="en-US" altLang="zh-CN" baseline="0" dirty="0" smtClean="0"/>
                  <a:t>curved </a:t>
                </a:r>
                <a:r>
                  <a:rPr lang="en-US" altLang="zh-CN" b="0" baseline="0" dirty="0" smtClean="0"/>
                  <a:t>[CLICK]</a:t>
                </a:r>
                <a:r>
                  <a:rPr lang="en-US" altLang="zh-CN" baseline="0" dirty="0" smtClean="0"/>
                  <a:t>, </a:t>
                </a:r>
                <a:r>
                  <a:rPr lang="en-US" altLang="zh-CN" baseline="0" dirty="0" smtClean="0"/>
                  <a:t>and no longer fit into the plane.</a:t>
                </a:r>
                <a:endParaRPr lang="en-US" altLang="zh-CN" dirty="0" smtClean="0"/>
              </a:p>
            </p:txBody>
          </p:sp>
        </mc:Choice>
        <mc:Fallback xmlns="">
          <p:sp>
            <p:nvSpPr>
              <p:cNvPr id="3" name="Notes Placeholder 2"/>
              <p:cNvSpPr>
                <a:spLocks noGrp="1"/>
              </p:cNvSpPr>
              <p:nvPr>
                <p:ph type="body" idx="1"/>
              </p:nvPr>
            </p:nvSpPr>
            <p:spPr/>
            <p:txBody>
              <a:bodyPr/>
              <a:lstStyle/>
              <a:p>
                <a:r>
                  <a:rPr lang="en-US" altLang="zh-CN" dirty="0" smtClean="0"/>
                  <a:t>So in the first step,</a:t>
                </a:r>
                <a:r>
                  <a:rPr lang="zh-CN" altLang="en-US" baseline="0" dirty="0" smtClean="0"/>
                  <a:t> </a:t>
                </a:r>
                <a:r>
                  <a:rPr lang="en-US" altLang="zh-CN" baseline="0" dirty="0" smtClean="0"/>
                  <a:t>we have the input map </a:t>
                </a:r>
                <a:r>
                  <a:rPr lang="en-US" altLang="zh-CN" sz="1200" i="0" smtClean="0">
                    <a:latin typeface="Cambria Math" panose="02040503050406030204" pitchFamily="18" charset="0"/>
                  </a:rPr>
                  <a:t>𝜙</a:t>
                </a:r>
                <a:r>
                  <a:rPr lang="en-US" altLang="zh-CN" dirty="0" smtClean="0"/>
                  <a:t>, and we incorporate the identity map Id</a:t>
                </a:r>
                <a:r>
                  <a:rPr lang="en-US" altLang="zh-CN" baseline="0" dirty="0" smtClean="0"/>
                  <a:t> from the source shape to itself. </a:t>
                </a:r>
              </a:p>
              <a:p>
                <a:r>
                  <a:rPr lang="en-US" altLang="zh-CN" baseline="0" dirty="0" smtClean="0"/>
                  <a:t>Now we just interpolate the pullback metric of both maps, and we will get the metric of some continuous shape.</a:t>
                </a:r>
              </a:p>
              <a:p>
                <a:endParaRPr lang="en-US" altLang="zh-CN" baseline="0" dirty="0" smtClean="0"/>
              </a:p>
              <a:p>
                <a:r>
                  <a:rPr lang="en-US" altLang="zh-CN" baseline="0" dirty="0" smtClean="0"/>
                  <a:t>In the bottom right, we show the formula for metric interpolation. Here I denotes the identity matrix, so in the end, it boils down to matrix interpolation.</a:t>
                </a:r>
              </a:p>
              <a:p>
                <a:endParaRPr lang="en-US" altLang="zh-CN" baseline="0" dirty="0" smtClean="0"/>
              </a:p>
              <a:p>
                <a:r>
                  <a:rPr lang="en-US" altLang="zh-CN" baseline="0" dirty="0" smtClean="0"/>
                  <a:t>Again, the output of this step is curved, and no longer fit into the plane.</a:t>
                </a:r>
                <a:endParaRPr lang="en-US" altLang="zh-CN" dirty="0" smtClean="0"/>
              </a:p>
            </p:txBody>
          </p:sp>
        </mc:Fallback>
      </mc:AlternateContent>
      <p:sp>
        <p:nvSpPr>
          <p:cNvPr id="4" name="Slide Number Placeholder 3"/>
          <p:cNvSpPr>
            <a:spLocks noGrp="1"/>
          </p:cNvSpPr>
          <p:nvPr>
            <p:ph type="sldNum" sz="quarter" idx="10"/>
          </p:nvPr>
        </p:nvSpPr>
        <p:spPr/>
        <p:txBody>
          <a:bodyPr/>
          <a:lstStyle/>
          <a:p>
            <a:fld id="{1C14F2EA-EE8F-4F5F-81E9-9A32F14E0A96}" type="slidenum">
              <a:rPr lang="zh-CN" altLang="en-US" smtClean="0"/>
              <a:t>16</a:t>
            </a:fld>
            <a:endParaRPr lang="zh-CN" altLang="en-US"/>
          </a:p>
        </p:txBody>
      </p:sp>
    </p:spTree>
    <p:extLst>
      <p:ext uri="{BB962C8B-B14F-4D97-AF65-F5344CB8AC3E}">
        <p14:creationId xmlns:p14="http://schemas.microsoft.com/office/powerpoint/2010/main" val="3666955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zh-CN" dirty="0" smtClean="0"/>
              <a:t>Next we show how we guarantee point-wise bounded distortion in this step.</a:t>
            </a:r>
          </a:p>
          <a:p>
            <a:endParaRPr lang="en-US" altLang="zh-CN" dirty="0" smtClean="0"/>
          </a:p>
          <a:p>
            <a:r>
              <a:rPr lang="en-US" altLang="zh-CN" dirty="0" smtClean="0"/>
              <a:t>First let’s see the formal definition of the conformal distortion.</a:t>
            </a:r>
          </a:p>
          <a:p>
            <a:r>
              <a:rPr lang="en-US" altLang="zh-CN" dirty="0" smtClean="0"/>
              <a:t>For any </a:t>
            </a:r>
            <a:r>
              <a:rPr lang="en-US" altLang="zh-CN" dirty="0" err="1" smtClean="0"/>
              <a:t>bijective</a:t>
            </a:r>
            <a:r>
              <a:rPr lang="en-US" altLang="zh-CN" dirty="0" smtClean="0"/>
              <a:t> map, locally around any</a:t>
            </a:r>
            <a:r>
              <a:rPr lang="en-US" altLang="zh-CN" baseline="0" dirty="0" smtClean="0"/>
              <a:t> point, it always maps a circle to an ellipse. The more flat the ellipse is, the more distortion that the map has.</a:t>
            </a:r>
          </a:p>
          <a:p>
            <a:endParaRPr lang="en-US" altLang="zh-CN" baseline="0" dirty="0" smtClean="0"/>
          </a:p>
          <a:p>
            <a:r>
              <a:rPr lang="en-US" altLang="zh-CN" baseline="0" dirty="0" smtClean="0"/>
              <a:t>The exact formula to compute the distortion is shown </a:t>
            </a:r>
            <a:r>
              <a:rPr lang="en-US" altLang="zh-CN" baseline="0" dirty="0" smtClean="0"/>
              <a:t>here </a:t>
            </a:r>
            <a:r>
              <a:rPr lang="en-US" altLang="zh-CN" b="0" baseline="0" dirty="0" smtClean="0"/>
              <a:t>[CLICK]</a:t>
            </a:r>
            <a:r>
              <a:rPr lang="en-US" altLang="zh-CN" baseline="0" dirty="0" smtClean="0"/>
              <a:t>. </a:t>
            </a:r>
            <a:r>
              <a:rPr lang="en-US" altLang="zh-CN" baseline="0" dirty="0" smtClean="0"/>
              <a:t>Lambda 1 and lambda </a:t>
            </a:r>
            <a:r>
              <a:rPr lang="en-US" altLang="zh-CN" baseline="0" dirty="0" smtClean="0"/>
              <a:t>2 </a:t>
            </a:r>
            <a:r>
              <a:rPr lang="en-US" altLang="zh-CN" b="0" baseline="0" dirty="0" smtClean="0"/>
              <a:t>[CLICK] </a:t>
            </a:r>
            <a:r>
              <a:rPr lang="en-US" altLang="zh-CN" baseline="0" dirty="0" smtClean="0"/>
              <a:t> </a:t>
            </a:r>
            <a:r>
              <a:rPr lang="en-US" altLang="zh-CN" baseline="0" dirty="0" smtClean="0"/>
              <a:t>are the maximum and minimum eigenvalues of the pullback metric M.</a:t>
            </a:r>
            <a:endParaRPr lang="zh-CN" altLang="en-US" dirty="0"/>
          </a:p>
        </p:txBody>
      </p:sp>
      <p:sp>
        <p:nvSpPr>
          <p:cNvPr id="4" name="Slide Number Placeholder 3"/>
          <p:cNvSpPr>
            <a:spLocks noGrp="1"/>
          </p:cNvSpPr>
          <p:nvPr>
            <p:ph type="sldNum" sz="quarter" idx="10"/>
          </p:nvPr>
        </p:nvSpPr>
        <p:spPr/>
        <p:txBody>
          <a:bodyPr/>
          <a:lstStyle/>
          <a:p>
            <a:fld id="{1C14F2EA-EE8F-4F5F-81E9-9A32F14E0A96}" type="slidenum">
              <a:rPr lang="zh-CN" altLang="en-US" smtClean="0"/>
              <a:t>17</a:t>
            </a:fld>
            <a:endParaRPr lang="zh-CN" altLang="en-US"/>
          </a:p>
        </p:txBody>
      </p:sp>
    </p:spTree>
    <p:extLst>
      <p:ext uri="{BB962C8B-B14F-4D97-AF65-F5344CB8AC3E}">
        <p14:creationId xmlns:p14="http://schemas.microsoft.com/office/powerpoint/2010/main" val="211888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zh-CN" dirty="0" smtClean="0"/>
              <a:t>Now the</a:t>
            </a:r>
            <a:r>
              <a:rPr lang="en-US" altLang="zh-CN" baseline="0" dirty="0" smtClean="0"/>
              <a:t> key theorem of our algorithm states,</a:t>
            </a:r>
          </a:p>
          <a:p>
            <a:r>
              <a:rPr lang="en-US" altLang="zh-CN" b="0" baseline="0" dirty="0" smtClean="0"/>
              <a:t>[CLICK] </a:t>
            </a:r>
          </a:p>
          <a:p>
            <a:r>
              <a:rPr lang="en-US" altLang="zh-CN" baseline="0" dirty="0" smtClean="0"/>
              <a:t>Given </a:t>
            </a:r>
            <a:r>
              <a:rPr lang="en-US" altLang="zh-CN" baseline="0" dirty="0" smtClean="0"/>
              <a:t>any symmetric and positive definite matrix M1 and M2,</a:t>
            </a:r>
          </a:p>
          <a:p>
            <a:r>
              <a:rPr lang="en-US" altLang="zh-CN" baseline="0" dirty="0" smtClean="0"/>
              <a:t>The interpolation of the 2 matrices, has conformal distortion that can never exceed the distortion of both input matrices.</a:t>
            </a:r>
          </a:p>
          <a:p>
            <a:endParaRPr lang="en-US" altLang="zh-CN" baseline="0" dirty="0" smtClean="0"/>
          </a:p>
          <a:p>
            <a:r>
              <a:rPr lang="en-US" altLang="zh-CN" baseline="0" dirty="0" smtClean="0"/>
              <a:t>Therefore the first step of our algorithm is guaranteed to have point-wise bounded distortion.</a:t>
            </a:r>
            <a:endParaRPr lang="zh-CN" altLang="en-US" dirty="0"/>
          </a:p>
        </p:txBody>
      </p:sp>
      <p:sp>
        <p:nvSpPr>
          <p:cNvPr id="4" name="Slide Number Placeholder 3"/>
          <p:cNvSpPr>
            <a:spLocks noGrp="1"/>
          </p:cNvSpPr>
          <p:nvPr>
            <p:ph type="sldNum" sz="quarter" idx="10"/>
          </p:nvPr>
        </p:nvSpPr>
        <p:spPr/>
        <p:txBody>
          <a:bodyPr/>
          <a:lstStyle/>
          <a:p>
            <a:fld id="{1C14F2EA-EE8F-4F5F-81E9-9A32F14E0A96}" type="slidenum">
              <a:rPr lang="zh-CN" altLang="en-US" smtClean="0"/>
              <a:t>18</a:t>
            </a:fld>
            <a:endParaRPr lang="zh-CN" altLang="en-US"/>
          </a:p>
        </p:txBody>
      </p:sp>
    </p:spTree>
    <p:extLst>
      <p:ext uri="{BB962C8B-B14F-4D97-AF65-F5344CB8AC3E}">
        <p14:creationId xmlns:p14="http://schemas.microsoft.com/office/powerpoint/2010/main" val="1726631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zh-CN" dirty="0" smtClean="0"/>
              <a:t>Now let’s look at the second step of our algorithm.</a:t>
            </a:r>
          </a:p>
          <a:p>
            <a:r>
              <a:rPr lang="en-US" altLang="zh-CN" dirty="0" smtClean="0"/>
              <a:t>So the</a:t>
            </a:r>
            <a:r>
              <a:rPr lang="en-US" altLang="zh-CN" baseline="0" dirty="0" smtClean="0"/>
              <a:t> first step gives us</a:t>
            </a:r>
            <a:r>
              <a:rPr lang="en-US" altLang="zh-CN" dirty="0" smtClean="0"/>
              <a:t> the metric g,</a:t>
            </a:r>
            <a:r>
              <a:rPr lang="en-US" altLang="zh-CN" baseline="0" dirty="0" smtClean="0"/>
              <a:t> of the intermediate shape.</a:t>
            </a:r>
          </a:p>
          <a:p>
            <a:r>
              <a:rPr lang="en-US" altLang="zh-CN" baseline="0" dirty="0" smtClean="0"/>
              <a:t>Now according to the continues conformal map theory, there exists a scalar function </a:t>
            </a:r>
            <a:r>
              <a:rPr lang="en-US" altLang="zh-CN" baseline="0" dirty="0" smtClean="0"/>
              <a:t>u </a:t>
            </a:r>
            <a:r>
              <a:rPr lang="en-US" altLang="zh-CN" b="0" baseline="0" dirty="0" smtClean="0"/>
              <a:t>[CLICK]</a:t>
            </a:r>
            <a:r>
              <a:rPr lang="en-US" altLang="zh-CN" baseline="0" dirty="0" smtClean="0"/>
              <a:t>,</a:t>
            </a:r>
          </a:p>
          <a:p>
            <a:r>
              <a:rPr lang="en-US" altLang="zh-CN" baseline="0" dirty="0" smtClean="0"/>
              <a:t> </a:t>
            </a:r>
            <a:r>
              <a:rPr lang="en-US" altLang="zh-CN" baseline="0" dirty="0" smtClean="0"/>
              <a:t>that turns the metric g into another, g hat, </a:t>
            </a:r>
            <a:r>
              <a:rPr lang="en-US" altLang="zh-CN" b="0" baseline="0" dirty="0" smtClean="0"/>
              <a:t>[CLICK] </a:t>
            </a:r>
            <a:r>
              <a:rPr lang="en-US" altLang="zh-CN" baseline="0" dirty="0" smtClean="0"/>
              <a:t>which </a:t>
            </a:r>
            <a:r>
              <a:rPr lang="en-US" altLang="zh-CN" baseline="0" dirty="0" smtClean="0"/>
              <a:t>is planar</a:t>
            </a:r>
            <a:r>
              <a:rPr lang="en-US" altLang="zh-CN" baseline="0" dirty="0" smtClean="0"/>
              <a:t>.</a:t>
            </a:r>
            <a:endParaRPr lang="en-US" altLang="zh-CN" baseline="0" dirty="0" smtClean="0"/>
          </a:p>
          <a:p>
            <a:r>
              <a:rPr lang="en-US" altLang="zh-CN" baseline="0" dirty="0" smtClean="0"/>
              <a:t>And the function u can be found by solving a partial differential equation</a:t>
            </a:r>
            <a:r>
              <a:rPr lang="en-US" altLang="zh-CN" baseline="0" dirty="0" smtClean="0"/>
              <a:t>.</a:t>
            </a:r>
            <a:r>
              <a:rPr lang="en-US" altLang="zh-CN" b="0" baseline="0" dirty="0" smtClean="0"/>
              <a:t> [CLICK] </a:t>
            </a:r>
            <a:endParaRPr lang="en-US" altLang="zh-CN" baseline="0" dirty="0" smtClean="0"/>
          </a:p>
          <a:p>
            <a:endParaRPr lang="en-US" altLang="zh-CN" baseline="0" dirty="0" smtClean="0"/>
          </a:p>
          <a:p>
            <a:r>
              <a:rPr lang="en-US" altLang="zh-CN" baseline="0" dirty="0" smtClean="0"/>
              <a:t>For those curious about all the symbols here</a:t>
            </a:r>
            <a:r>
              <a:rPr lang="en-US" altLang="zh-CN" baseline="0" dirty="0" smtClean="0"/>
              <a:t>,</a:t>
            </a:r>
            <a:r>
              <a:rPr lang="en-US" altLang="zh-CN" b="0" baseline="0" dirty="0" smtClean="0"/>
              <a:t> [CLICK] </a:t>
            </a:r>
            <a:endParaRPr lang="en-US" altLang="zh-CN" baseline="0" dirty="0" smtClean="0"/>
          </a:p>
          <a:p>
            <a:r>
              <a:rPr lang="en-US" altLang="zh-CN" baseline="0" dirty="0" smtClean="0"/>
              <a:t>u is known as the conformal scaling factor</a:t>
            </a:r>
          </a:p>
          <a:p>
            <a:r>
              <a:rPr lang="en-US" altLang="zh-CN" baseline="0" dirty="0" smtClean="0"/>
              <a:t>Delta is the Laplace-Beltrami operator</a:t>
            </a:r>
          </a:p>
          <a:p>
            <a:r>
              <a:rPr lang="en-US" altLang="zh-CN" baseline="0" dirty="0" smtClean="0"/>
              <a:t>And k is the Gaussian curvature, which is determined by the metric</a:t>
            </a:r>
          </a:p>
          <a:p>
            <a:endParaRPr lang="en-US" altLang="zh-CN" baseline="0" dirty="0" smtClean="0"/>
          </a:p>
          <a:p>
            <a:r>
              <a:rPr lang="en-US" altLang="zh-CN" baseline="0" dirty="0" smtClean="0"/>
              <a:t>So in the continuous case, the problem is solved. However in practice, the partial differential equation is notorious to solve. And most of the time, we don’t care much about the continues case.</a:t>
            </a:r>
          </a:p>
          <a:p>
            <a:r>
              <a:rPr lang="en-US" altLang="zh-CN" baseline="0" dirty="0" smtClean="0"/>
              <a:t>So let’s just go to the discrete case.</a:t>
            </a:r>
            <a:endParaRPr lang="zh-CN" altLang="en-US" dirty="0"/>
          </a:p>
        </p:txBody>
      </p:sp>
      <p:sp>
        <p:nvSpPr>
          <p:cNvPr id="4" name="Slide Number Placeholder 3"/>
          <p:cNvSpPr>
            <a:spLocks noGrp="1"/>
          </p:cNvSpPr>
          <p:nvPr>
            <p:ph type="sldNum" sz="quarter" idx="10"/>
          </p:nvPr>
        </p:nvSpPr>
        <p:spPr/>
        <p:txBody>
          <a:bodyPr/>
          <a:lstStyle/>
          <a:p>
            <a:fld id="{1C14F2EA-EE8F-4F5F-81E9-9A32F14E0A96}" type="slidenum">
              <a:rPr lang="zh-CN" altLang="en-US" smtClean="0"/>
              <a:t>19</a:t>
            </a:fld>
            <a:endParaRPr lang="zh-CN" altLang="en-US"/>
          </a:p>
        </p:txBody>
      </p:sp>
    </p:spTree>
    <p:extLst>
      <p:ext uri="{BB962C8B-B14F-4D97-AF65-F5344CB8AC3E}">
        <p14:creationId xmlns:p14="http://schemas.microsoft.com/office/powerpoint/2010/main" val="407429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zh-CN" dirty="0" smtClean="0"/>
              <a:t>Oftentimes,</a:t>
            </a:r>
            <a:r>
              <a:rPr lang="en-US" altLang="zh-CN" baseline="0" dirty="0" smtClean="0"/>
              <a:t> we get two or more planar shapes as input, which can be </a:t>
            </a:r>
            <a:r>
              <a:rPr lang="en-US" altLang="zh-CN" baseline="0" dirty="0" err="1" smtClean="0"/>
              <a:t>keyframes</a:t>
            </a:r>
            <a:r>
              <a:rPr lang="en-US" altLang="zh-CN" baseline="0" dirty="0" smtClean="0"/>
              <a:t> of hand drawn animations, or just pictures of the same object that undergoes some interesting deformation</a:t>
            </a:r>
          </a:p>
          <a:p>
            <a:endParaRPr lang="en-US" altLang="zh-CN" baseline="0" dirty="0" smtClean="0"/>
          </a:p>
          <a:p>
            <a:r>
              <a:rPr lang="en-US" altLang="zh-CN" baseline="0" dirty="0" smtClean="0"/>
              <a:t>And we want to generate a continuous animation sequence that evolves from one shape to the other</a:t>
            </a:r>
          </a:p>
        </p:txBody>
      </p:sp>
      <p:sp>
        <p:nvSpPr>
          <p:cNvPr id="4" name="Slide Number Placeholder 3"/>
          <p:cNvSpPr>
            <a:spLocks noGrp="1"/>
          </p:cNvSpPr>
          <p:nvPr>
            <p:ph type="sldNum" sz="quarter" idx="10"/>
          </p:nvPr>
        </p:nvSpPr>
        <p:spPr/>
        <p:txBody>
          <a:bodyPr/>
          <a:lstStyle/>
          <a:p>
            <a:fld id="{1C14F2EA-EE8F-4F5F-81E9-9A32F14E0A96}" type="slidenum">
              <a:rPr lang="zh-CN" altLang="en-US" smtClean="0"/>
              <a:t>2</a:t>
            </a:fld>
            <a:endParaRPr lang="zh-CN" altLang="en-US"/>
          </a:p>
        </p:txBody>
      </p:sp>
    </p:spTree>
    <p:extLst>
      <p:ext uri="{BB962C8B-B14F-4D97-AF65-F5344CB8AC3E}">
        <p14:creationId xmlns:p14="http://schemas.microsoft.com/office/powerpoint/2010/main" val="735906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altLang="zh-CN" dirty="0" smtClean="0"/>
                  <a:t>We use triangular mesh to discretize</a:t>
                </a:r>
                <a:r>
                  <a:rPr lang="en-US" altLang="zh-CN" baseline="0" dirty="0" smtClean="0"/>
                  <a:t> the input shapes, </a:t>
                </a:r>
                <a:r>
                  <a:rPr lang="en-US" altLang="zh-CN" b="0" baseline="0" dirty="0" smtClean="0"/>
                  <a:t>[CLICK] </a:t>
                </a:r>
              </a:p>
              <a:p>
                <a:r>
                  <a:rPr lang="en-US" altLang="zh-CN" baseline="0" dirty="0" smtClean="0"/>
                  <a:t>then </a:t>
                </a:r>
                <a:r>
                  <a:rPr lang="en-US" altLang="zh-CN" baseline="0" dirty="0" smtClean="0"/>
                  <a:t>the input map </a:t>
                </a:r>
                <a14:m>
                  <m:oMath xmlns:m="http://schemas.openxmlformats.org/officeDocument/2006/math">
                    <m:r>
                      <a:rPr lang="en-US" altLang="zh-CN" sz="1200" i="1" smtClean="0">
                        <a:latin typeface="Cambria Math" panose="02040503050406030204" pitchFamily="18" charset="0"/>
                      </a:rPr>
                      <m:t>𝜙</m:t>
                    </m:r>
                  </m:oMath>
                </a14:m>
                <a:r>
                  <a:rPr lang="en-US" altLang="zh-CN" dirty="0" smtClean="0"/>
                  <a:t> is discretized as a piecewise linear map and its pullback metric is piecewise</a:t>
                </a:r>
                <a:r>
                  <a:rPr lang="en-US" altLang="zh-CN" baseline="0" dirty="0" smtClean="0"/>
                  <a:t> constant</a:t>
                </a:r>
                <a:r>
                  <a:rPr lang="en-US" altLang="zh-CN" baseline="0" dirty="0" smtClean="0"/>
                  <a:t>. </a:t>
                </a:r>
                <a:r>
                  <a:rPr lang="en-US" altLang="zh-CN" b="0" baseline="0" dirty="0" smtClean="0"/>
                  <a:t>[CLICK] </a:t>
                </a:r>
                <a:endParaRPr lang="en-US" altLang="zh-CN" baseline="0" dirty="0" smtClean="0"/>
              </a:p>
              <a:p>
                <a:r>
                  <a:rPr lang="en-US" altLang="zh-CN" baseline="0" dirty="0" smtClean="0"/>
                  <a:t>Now, </a:t>
                </a:r>
                <a:r>
                  <a:rPr lang="en-US" altLang="zh-CN" dirty="0" smtClean="0"/>
                  <a:t>interpolating the piecewise</a:t>
                </a:r>
                <a:r>
                  <a:rPr lang="en-US" altLang="zh-CN" baseline="0" dirty="0" smtClean="0"/>
                  <a:t> constant pullback metric for each </a:t>
                </a:r>
                <a:r>
                  <a:rPr lang="en-US" altLang="zh-CN" baseline="0" dirty="0" smtClean="0"/>
                  <a:t>triangle </a:t>
                </a:r>
                <a:r>
                  <a:rPr lang="en-US" altLang="zh-CN" b="0" baseline="0" dirty="0" smtClean="0"/>
                  <a:t>[CLICK] </a:t>
                </a:r>
                <a:r>
                  <a:rPr lang="en-US" altLang="zh-CN" baseline="0" dirty="0" smtClean="0"/>
                  <a:t> </a:t>
                </a:r>
                <a:r>
                  <a:rPr lang="en-US" altLang="zh-CN" baseline="0" dirty="0" smtClean="0"/>
                  <a:t>is exactly the same as interpolating edge lengths squared.</a:t>
                </a:r>
                <a:endParaRPr lang="zh-CN" altLang="en-US" dirty="0" smtClean="0"/>
              </a:p>
              <a:p>
                <a:endParaRPr lang="en-US" altLang="zh-CN" dirty="0" smtClean="0"/>
              </a:p>
              <a:p>
                <a:r>
                  <a:rPr lang="en-US" altLang="zh-CN" dirty="0" smtClean="0"/>
                  <a:t>Repeat the</a:t>
                </a:r>
                <a:r>
                  <a:rPr lang="en-US" altLang="zh-CN" baseline="0" dirty="0" smtClean="0"/>
                  <a:t> interpolation for the pullback metric of all the triangles, </a:t>
                </a:r>
                <a:r>
                  <a:rPr lang="en-US" altLang="zh-CN" b="0" baseline="0" dirty="0" smtClean="0"/>
                  <a:t>[CLICK] </a:t>
                </a:r>
              </a:p>
              <a:p>
                <a:r>
                  <a:rPr lang="en-US" altLang="zh-CN" baseline="0" dirty="0" smtClean="0"/>
                  <a:t>we </a:t>
                </a:r>
                <a:r>
                  <a:rPr lang="en-US" altLang="zh-CN" baseline="0" dirty="0" smtClean="0"/>
                  <a:t>get the intermediate shape. </a:t>
                </a:r>
              </a:p>
              <a:p>
                <a:r>
                  <a:rPr lang="en-US" altLang="zh-CN" baseline="0" dirty="0" smtClean="0"/>
                  <a:t>Then in the second step, </a:t>
                </a:r>
                <a:r>
                  <a:rPr lang="en-US" altLang="zh-CN" b="0" baseline="0" dirty="0" smtClean="0"/>
                  <a:t>[CLICK] </a:t>
                </a:r>
                <a:r>
                  <a:rPr lang="en-US" altLang="zh-CN" baseline="0" dirty="0" smtClean="0"/>
                  <a:t>we </a:t>
                </a:r>
                <a:r>
                  <a:rPr lang="en-US" altLang="zh-CN" baseline="0" dirty="0" smtClean="0"/>
                  <a:t>simply apply a discrete conformal map, proposed by </a:t>
                </a:r>
                <a:r>
                  <a:rPr lang="en-US" altLang="zh-CN" baseline="0" dirty="0" err="1" smtClean="0"/>
                  <a:t>Springborn</a:t>
                </a:r>
                <a:r>
                  <a:rPr lang="en-US" altLang="zh-CN" baseline="0" dirty="0" smtClean="0"/>
                  <a:t> and his colleagues in 2008.</a:t>
                </a:r>
              </a:p>
              <a:p>
                <a:endParaRPr lang="en-US" altLang="zh-CN" baseline="0" dirty="0" smtClean="0"/>
              </a:p>
              <a:p>
                <a:r>
                  <a:rPr lang="en-US" altLang="zh-CN" b="0" baseline="0" dirty="0" smtClean="0"/>
                  <a:t>[CLICK] </a:t>
                </a:r>
                <a:r>
                  <a:rPr lang="en-US" altLang="zh-CN" baseline="0" dirty="0" smtClean="0"/>
                  <a:t>So </a:t>
                </a:r>
                <a:r>
                  <a:rPr lang="en-US" altLang="zh-CN" baseline="0" dirty="0" smtClean="0"/>
                  <a:t>at the end of the day, </a:t>
                </a:r>
                <a:r>
                  <a:rPr lang="en-US" altLang="zh-CN" baseline="0" dirty="0" smtClean="0"/>
                  <a:t>all we </a:t>
                </a:r>
                <a:r>
                  <a:rPr lang="en-US" altLang="zh-CN" baseline="0" dirty="0" smtClean="0"/>
                  <a:t>need to interpolate </a:t>
                </a:r>
                <a:r>
                  <a:rPr lang="en-US" altLang="zh-CN" baseline="0" dirty="0" smtClean="0"/>
                  <a:t>is the </a:t>
                </a:r>
                <a:r>
                  <a:rPr lang="en-US" altLang="zh-CN" baseline="0" dirty="0" smtClean="0"/>
                  <a:t>edge length, only squared.</a:t>
                </a:r>
                <a:endParaRPr lang="zh-CN" altLang="en-US" dirty="0"/>
              </a:p>
            </p:txBody>
          </p:sp>
        </mc:Choice>
        <mc:Fallback xmlns="">
          <p:sp>
            <p:nvSpPr>
              <p:cNvPr id="3" name="Notes Placeholder 2"/>
              <p:cNvSpPr>
                <a:spLocks noGrp="1"/>
              </p:cNvSpPr>
              <p:nvPr>
                <p:ph type="body" idx="1"/>
              </p:nvPr>
            </p:nvSpPr>
            <p:spPr/>
            <p:txBody>
              <a:bodyPr/>
              <a:lstStyle/>
              <a:p>
                <a:r>
                  <a:rPr lang="en-US" altLang="zh-CN" dirty="0" smtClean="0"/>
                  <a:t>So we use triangular mesh to discretize</a:t>
                </a:r>
                <a:r>
                  <a:rPr lang="en-US" altLang="zh-CN" baseline="0" dirty="0" smtClean="0"/>
                  <a:t> the input shape, then the input map </a:t>
                </a:r>
                <a:r>
                  <a:rPr lang="en-US" altLang="zh-CN" sz="1200" i="0" smtClean="0">
                    <a:latin typeface="Cambria Math" panose="02040503050406030204" pitchFamily="18" charset="0"/>
                  </a:rPr>
                  <a:t>𝜙</a:t>
                </a:r>
                <a:r>
                  <a:rPr lang="en-US" altLang="zh-CN" dirty="0" smtClean="0"/>
                  <a:t> is discretized as </a:t>
                </a:r>
                <a:r>
                  <a:rPr lang="en-US" altLang="zh-CN" dirty="0" smtClean="0"/>
                  <a:t>a piecewise linear map and </a:t>
                </a:r>
                <a:r>
                  <a:rPr lang="en-US" altLang="zh-CN" dirty="0" smtClean="0"/>
                  <a:t>its </a:t>
                </a:r>
                <a:r>
                  <a:rPr lang="en-US" altLang="zh-CN" dirty="0" smtClean="0"/>
                  <a:t>pullback metric is piecewise</a:t>
                </a:r>
                <a:r>
                  <a:rPr lang="en-US" altLang="zh-CN" baseline="0" dirty="0" smtClean="0"/>
                  <a:t> constant</a:t>
                </a:r>
                <a:r>
                  <a:rPr lang="en-US" altLang="zh-CN" baseline="0" dirty="0" smtClean="0"/>
                  <a:t>.</a:t>
                </a:r>
              </a:p>
              <a:p>
                <a:endParaRPr lang="en-US" altLang="zh-CN" baseline="0" dirty="0" smtClean="0"/>
              </a:p>
              <a:p>
                <a:r>
                  <a:rPr lang="en-US" altLang="zh-CN" baseline="0" dirty="0" smtClean="0"/>
                  <a:t>Now, </a:t>
                </a:r>
                <a:r>
                  <a:rPr lang="en-US" altLang="zh-CN" dirty="0" smtClean="0"/>
                  <a:t>interpolating the piecewise</a:t>
                </a:r>
                <a:r>
                  <a:rPr lang="en-US" altLang="zh-CN" baseline="0" dirty="0" smtClean="0"/>
                  <a:t> constant </a:t>
                </a:r>
                <a:r>
                  <a:rPr lang="en-US" altLang="zh-CN" baseline="0" dirty="0" smtClean="0"/>
                  <a:t>pullback metric for </a:t>
                </a:r>
                <a:r>
                  <a:rPr lang="en-US" altLang="zh-CN" baseline="0" dirty="0" smtClean="0"/>
                  <a:t>each triangle is exactly the same as interpolating edge lengths squared.</a:t>
                </a:r>
                <a:endParaRPr lang="zh-CN" altLang="en-US" dirty="0" smtClean="0"/>
              </a:p>
              <a:p>
                <a:endParaRPr lang="en-US" altLang="zh-CN" dirty="0" smtClean="0"/>
              </a:p>
              <a:p>
                <a:r>
                  <a:rPr lang="en-US" altLang="zh-CN" dirty="0" smtClean="0"/>
                  <a:t>Repeat</a:t>
                </a:r>
                <a:r>
                  <a:rPr lang="en-US" altLang="zh-CN" baseline="0" dirty="0" smtClean="0"/>
                  <a:t> interpolate the pullback metric for all the triangles, we get the intermediate shape. </a:t>
                </a:r>
              </a:p>
              <a:p>
                <a:r>
                  <a:rPr lang="en-US" altLang="zh-CN" baseline="0" dirty="0" smtClean="0"/>
                  <a:t>And in the second step, we just apply a discrete conformal map, proposed by </a:t>
                </a:r>
                <a:r>
                  <a:rPr lang="en-US" altLang="zh-CN" baseline="0" dirty="0" err="1" smtClean="0"/>
                  <a:t>Springborn</a:t>
                </a:r>
                <a:r>
                  <a:rPr lang="en-US" altLang="zh-CN" baseline="0" dirty="0" smtClean="0"/>
                  <a:t> and his colleagues in 2008.</a:t>
                </a:r>
              </a:p>
              <a:p>
                <a:endParaRPr lang="en-US" altLang="zh-CN" baseline="0" dirty="0" smtClean="0"/>
              </a:p>
              <a:p>
                <a:r>
                  <a:rPr lang="en-US" altLang="zh-CN" baseline="0" dirty="0" smtClean="0"/>
                  <a:t>So at the end of the day, the bottom line is we need to interpolate the edge length, only squared.</a:t>
                </a:r>
                <a:endParaRPr lang="zh-CN" altLang="en-US" dirty="0"/>
              </a:p>
            </p:txBody>
          </p:sp>
        </mc:Fallback>
      </mc:AlternateContent>
      <p:sp>
        <p:nvSpPr>
          <p:cNvPr id="4" name="Slide Number Placeholder 3"/>
          <p:cNvSpPr>
            <a:spLocks noGrp="1"/>
          </p:cNvSpPr>
          <p:nvPr>
            <p:ph type="sldNum" sz="quarter" idx="10"/>
          </p:nvPr>
        </p:nvSpPr>
        <p:spPr/>
        <p:txBody>
          <a:bodyPr/>
          <a:lstStyle/>
          <a:p>
            <a:fld id="{1C14F2EA-EE8F-4F5F-81E9-9A32F14E0A96}" type="slidenum">
              <a:rPr lang="zh-CN" altLang="en-US" smtClean="0"/>
              <a:t>20</a:t>
            </a:fld>
            <a:endParaRPr lang="zh-CN" altLang="en-US"/>
          </a:p>
        </p:txBody>
      </p:sp>
    </p:spTree>
    <p:extLst>
      <p:ext uri="{BB962C8B-B14F-4D97-AF65-F5344CB8AC3E}">
        <p14:creationId xmlns:p14="http://schemas.microsoft.com/office/powerpoint/2010/main" val="326968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zh-CN" dirty="0" smtClean="0"/>
              <a:t>Now let’s see the results of our</a:t>
            </a:r>
            <a:r>
              <a:rPr lang="en-US" altLang="zh-CN" baseline="0" dirty="0" smtClean="0"/>
              <a:t> algorithm</a:t>
            </a:r>
          </a:p>
          <a:p>
            <a:r>
              <a:rPr lang="en-US" altLang="zh-CN" baseline="0" dirty="0" smtClean="0"/>
              <a:t>On the left, is the source shape, on the right is the target shape.</a:t>
            </a:r>
          </a:p>
          <a:p>
            <a:r>
              <a:rPr lang="en-US" altLang="zh-CN" baseline="0" dirty="0" smtClean="0"/>
              <a:t>In the middle we show the continuous interpolation from the source to the target</a:t>
            </a:r>
            <a:r>
              <a:rPr lang="en-US" altLang="zh-CN" baseline="0" dirty="0" smtClean="0"/>
              <a:t>.</a:t>
            </a:r>
            <a:r>
              <a:rPr lang="en-US" altLang="zh-CN" b="0" baseline="0" dirty="0" smtClean="0"/>
              <a:t> [PLAY] </a:t>
            </a:r>
            <a:endParaRPr lang="zh-CN" altLang="en-US" dirty="0"/>
          </a:p>
        </p:txBody>
      </p:sp>
      <p:sp>
        <p:nvSpPr>
          <p:cNvPr id="4" name="Slide Number Placeholder 3"/>
          <p:cNvSpPr>
            <a:spLocks noGrp="1"/>
          </p:cNvSpPr>
          <p:nvPr>
            <p:ph type="sldNum" sz="quarter" idx="10"/>
          </p:nvPr>
        </p:nvSpPr>
        <p:spPr/>
        <p:txBody>
          <a:bodyPr/>
          <a:lstStyle/>
          <a:p>
            <a:fld id="{1C14F2EA-EE8F-4F5F-81E9-9A32F14E0A96}" type="slidenum">
              <a:rPr lang="zh-CN" altLang="en-US" smtClean="0"/>
              <a:t>21</a:t>
            </a:fld>
            <a:endParaRPr lang="zh-CN" altLang="en-US"/>
          </a:p>
        </p:txBody>
      </p:sp>
    </p:spTree>
    <p:extLst>
      <p:ext uri="{BB962C8B-B14F-4D97-AF65-F5344CB8AC3E}">
        <p14:creationId xmlns:p14="http://schemas.microsoft.com/office/powerpoint/2010/main" val="357074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Here we compare</a:t>
            </a:r>
            <a:r>
              <a:rPr lang="en-US" altLang="zh-CN" baseline="0" dirty="0" smtClean="0"/>
              <a:t> the result of our algorithm with several state-of-the-art algorithms.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On the left, is the input. On the right is the results of other algorithm and our algorithm.</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On the second row, we show the distortion of the most distorted triangles for each algorithm, from time 0 to 1.</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In the graph, 0 means no distortion, 1 means the distortion of the target shape. We can see that </a:t>
            </a:r>
            <a:r>
              <a:rPr lang="en-US" altLang="zh-CN" b="0" baseline="0" dirty="0" smtClean="0"/>
              <a:t>[CLICK] </a:t>
            </a:r>
            <a:endParaRPr lang="en-US" altLang="zh-CN"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our </a:t>
            </a:r>
            <a:r>
              <a:rPr lang="en-US" altLang="zh-CN" baseline="0" dirty="0" smtClean="0"/>
              <a:t>result always has distortion between 0 and 1, while none of the other algorithm has this property, which means their distortion is not bounded locally.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As for the results themselves, the</a:t>
            </a:r>
            <a:r>
              <a:rPr lang="en-US" altLang="zh-CN" baseline="0" dirty="0" smtClean="0"/>
              <a:t> result of as-rigid-as-possible, denotes as ARAP, has some shrinking effect, while free-form motion processing, denotes as FFMP, shows some stretching effect. The result of As-rigid-as-possible local global, denotes as ARAP LG, looks ok for this particular frame, but let’s see them in  animation</a:t>
            </a:r>
            <a:r>
              <a:rPr lang="en-US" altLang="zh-CN" baseline="0" dirty="0" smtClean="0"/>
              <a:t>, </a:t>
            </a:r>
            <a:r>
              <a:rPr lang="en-US" altLang="zh-CN" b="0" baseline="0" dirty="0" smtClean="0"/>
              <a:t>[CLICK] </a:t>
            </a:r>
            <a:endParaRPr lang="en-US" altLang="zh-CN"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Here bottom right is our result.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Now we can see that </a:t>
            </a:r>
            <a:r>
              <a:rPr lang="en-US" altLang="zh-CN" baseline="0" dirty="0" err="1" smtClean="0"/>
              <a:t>arap</a:t>
            </a:r>
            <a:r>
              <a:rPr lang="en-US" altLang="zh-CN" baseline="0" dirty="0" smtClean="0"/>
              <a:t> </a:t>
            </a:r>
            <a:r>
              <a:rPr lang="en-US" altLang="zh-CN" baseline="0" dirty="0" err="1" smtClean="0"/>
              <a:t>lg</a:t>
            </a:r>
            <a:r>
              <a:rPr lang="en-US" altLang="zh-CN" baseline="0" dirty="0" smtClean="0"/>
              <a:t> has some jiggling effect, this is because this method try's to do local optimization for each frame independently, the result of each frame gets trapped to its own minimum, therefore smoothness is not guaranteed</a:t>
            </a:r>
          </a:p>
        </p:txBody>
      </p:sp>
      <p:sp>
        <p:nvSpPr>
          <p:cNvPr id="4" name="Slide Number Placeholder 3"/>
          <p:cNvSpPr>
            <a:spLocks noGrp="1"/>
          </p:cNvSpPr>
          <p:nvPr>
            <p:ph type="sldNum" sz="quarter" idx="10"/>
          </p:nvPr>
        </p:nvSpPr>
        <p:spPr/>
        <p:txBody>
          <a:bodyPr/>
          <a:lstStyle/>
          <a:p>
            <a:fld id="{1C14F2EA-EE8F-4F5F-81E9-9A32F14E0A96}" type="slidenum">
              <a:rPr lang="zh-CN" altLang="en-US" smtClean="0"/>
              <a:t>22</a:t>
            </a:fld>
            <a:endParaRPr lang="zh-CN" altLang="en-US"/>
          </a:p>
        </p:txBody>
      </p:sp>
    </p:spTree>
    <p:extLst>
      <p:ext uri="{BB962C8B-B14F-4D97-AF65-F5344CB8AC3E}">
        <p14:creationId xmlns:p14="http://schemas.microsoft.com/office/powerpoint/2010/main" val="702458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Here’s another comparison.</a:t>
            </a:r>
          </a:p>
          <a:p>
            <a:endParaRPr lang="en-US" altLang="zh-CN" dirty="0" smtClean="0"/>
          </a:p>
          <a:p>
            <a:r>
              <a:rPr lang="en-US" altLang="zh-CN" dirty="0" smtClean="0"/>
              <a:t>Again,</a:t>
            </a:r>
            <a:r>
              <a:rPr lang="en-US" altLang="zh-CN" baseline="0" dirty="0" smtClean="0"/>
              <a:t> the distortion of our algorithm is between 0 and 1, </a:t>
            </a:r>
            <a:r>
              <a:rPr lang="en-US" altLang="zh-CN" b="0" baseline="0" dirty="0" smtClean="0"/>
              <a:t>[CLICK] </a:t>
            </a:r>
            <a:r>
              <a:rPr lang="en-US" altLang="zh-CN" baseline="0" dirty="0" smtClean="0"/>
              <a:t>thus </a:t>
            </a:r>
            <a:r>
              <a:rPr lang="en-US" altLang="zh-CN" baseline="0" dirty="0" smtClean="0"/>
              <a:t>bounded locally.</a:t>
            </a:r>
            <a:endParaRPr lang="zh-CN" altLang="en-US" dirty="0"/>
          </a:p>
        </p:txBody>
      </p:sp>
      <p:sp>
        <p:nvSpPr>
          <p:cNvPr id="4" name="Slide Number Placeholder 3"/>
          <p:cNvSpPr>
            <a:spLocks noGrp="1"/>
          </p:cNvSpPr>
          <p:nvPr>
            <p:ph type="sldNum" sz="quarter" idx="10"/>
          </p:nvPr>
        </p:nvSpPr>
        <p:spPr/>
        <p:txBody>
          <a:bodyPr/>
          <a:lstStyle/>
          <a:p>
            <a:fld id="{1C14F2EA-EE8F-4F5F-81E9-9A32F14E0A96}" type="slidenum">
              <a:rPr lang="zh-CN" altLang="en-US" smtClean="0"/>
              <a:t>23</a:t>
            </a:fld>
            <a:endParaRPr lang="zh-CN" altLang="en-US"/>
          </a:p>
        </p:txBody>
      </p:sp>
    </p:spTree>
    <p:extLst>
      <p:ext uri="{BB962C8B-B14F-4D97-AF65-F5344CB8AC3E}">
        <p14:creationId xmlns:p14="http://schemas.microsoft.com/office/powerpoint/2010/main" val="8447024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Here we show the result from fast-</a:t>
            </a:r>
            <a:r>
              <a:rPr lang="en-US" altLang="zh-CN" dirty="0" err="1" smtClean="0"/>
              <a:t>forwad</a:t>
            </a:r>
            <a:endParaRPr lang="en-US" altLang="zh-CN" dirty="0" smtClean="0"/>
          </a:p>
          <a:p>
            <a:endParaRPr lang="en-US" altLang="zh-CN" dirty="0" smtClean="0"/>
          </a:p>
          <a:p>
            <a:r>
              <a:rPr lang="en-US" altLang="zh-CN" dirty="0" smtClean="0"/>
              <a:t>In the middle is the</a:t>
            </a:r>
            <a:r>
              <a:rPr lang="en-US" altLang="zh-CN" baseline="0" dirty="0" smtClean="0"/>
              <a:t> result of our algorithm applied to 6 input shapes</a:t>
            </a:r>
            <a:r>
              <a:rPr lang="en-US" altLang="zh-CN" baseline="0" dirty="0" smtClean="0"/>
              <a:t>. [PLAY]</a:t>
            </a:r>
            <a:endParaRPr lang="en-US" altLang="zh-CN" baseline="0" dirty="0" smtClean="0"/>
          </a:p>
          <a:p>
            <a:r>
              <a:rPr lang="en-US" altLang="zh-CN" baseline="0" dirty="0" smtClean="0"/>
              <a:t>The only difference here is now we interpolate the squared edge lengths, for more than 2 shapes.</a:t>
            </a:r>
          </a:p>
          <a:p>
            <a:r>
              <a:rPr lang="en-US" altLang="zh-CN" baseline="0" dirty="0" smtClean="0"/>
              <a:t>And all the properties that we have for 2 input shapes carries over to this case.</a:t>
            </a:r>
            <a:endParaRPr lang="zh-CN" altLang="en-US" dirty="0"/>
          </a:p>
        </p:txBody>
      </p:sp>
      <p:sp>
        <p:nvSpPr>
          <p:cNvPr id="4" name="Slide Number Placeholder 3"/>
          <p:cNvSpPr>
            <a:spLocks noGrp="1"/>
          </p:cNvSpPr>
          <p:nvPr>
            <p:ph type="sldNum" sz="quarter" idx="10"/>
          </p:nvPr>
        </p:nvSpPr>
        <p:spPr/>
        <p:txBody>
          <a:bodyPr/>
          <a:lstStyle/>
          <a:p>
            <a:fld id="{1C14F2EA-EE8F-4F5F-81E9-9A32F14E0A96}" type="slidenum">
              <a:rPr lang="zh-CN" altLang="en-US" smtClean="0"/>
              <a:t>24</a:t>
            </a:fld>
            <a:endParaRPr lang="zh-CN" altLang="en-US"/>
          </a:p>
        </p:txBody>
      </p:sp>
    </p:spTree>
    <p:extLst>
      <p:ext uri="{BB962C8B-B14F-4D97-AF65-F5344CB8AC3E}">
        <p14:creationId xmlns:p14="http://schemas.microsoft.com/office/powerpoint/2010/main" val="2523769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To conclude,</a:t>
            </a:r>
          </a:p>
          <a:p>
            <a:r>
              <a:rPr lang="en-US" altLang="zh-CN" dirty="0" smtClean="0"/>
              <a:t>For the shape</a:t>
            </a:r>
            <a:r>
              <a:rPr lang="en-US" altLang="zh-CN" baseline="0" dirty="0" smtClean="0"/>
              <a:t> interpolation problem,</a:t>
            </a:r>
            <a:endParaRPr lang="en-US" altLang="zh-CN" dirty="0" smtClean="0"/>
          </a:p>
          <a:p>
            <a:r>
              <a:rPr lang="en-US" altLang="zh-CN" dirty="0" smtClean="0"/>
              <a:t>we</a:t>
            </a:r>
            <a:r>
              <a:rPr lang="en-US" altLang="zh-CN" baseline="0" dirty="0" smtClean="0"/>
              <a:t> proposed to interpolate the metric, which guarantees the distortion is bounded point-wise</a:t>
            </a:r>
          </a:p>
          <a:p>
            <a:endParaRPr lang="en-US" altLang="zh-CN" baseline="0" dirty="0" smtClean="0"/>
          </a:p>
          <a:p>
            <a:r>
              <a:rPr lang="en-US" altLang="zh-CN" baseline="0" dirty="0" smtClean="0"/>
              <a:t>And we suggest to use conformal flattening to generate the final planar shape,</a:t>
            </a:r>
          </a:p>
          <a:p>
            <a:r>
              <a:rPr lang="en-US" altLang="zh-CN" baseline="0" dirty="0" smtClean="0"/>
              <a:t>Because it will not introduce extra distortion</a:t>
            </a:r>
          </a:p>
          <a:p>
            <a:endParaRPr lang="en-US" altLang="zh-CN" baseline="0" dirty="0" smtClean="0"/>
          </a:p>
          <a:p>
            <a:r>
              <a:rPr lang="en-US" altLang="zh-CN" baseline="0" dirty="0" smtClean="0"/>
              <a:t>All in all, we present a simple, efficient and robust planar shape interpolation method, and we show many high quality results.</a:t>
            </a:r>
            <a:endParaRPr lang="zh-CN" altLang="en-US" dirty="0"/>
          </a:p>
        </p:txBody>
      </p:sp>
      <p:sp>
        <p:nvSpPr>
          <p:cNvPr id="4" name="Slide Number Placeholder 3"/>
          <p:cNvSpPr>
            <a:spLocks noGrp="1"/>
          </p:cNvSpPr>
          <p:nvPr>
            <p:ph type="sldNum" sz="quarter" idx="10"/>
          </p:nvPr>
        </p:nvSpPr>
        <p:spPr/>
        <p:txBody>
          <a:bodyPr/>
          <a:lstStyle/>
          <a:p>
            <a:fld id="{1C14F2EA-EE8F-4F5F-81E9-9A32F14E0A96}" type="slidenum">
              <a:rPr lang="zh-CN" altLang="en-US" smtClean="0"/>
              <a:t>25</a:t>
            </a:fld>
            <a:endParaRPr lang="zh-CN" altLang="en-US"/>
          </a:p>
        </p:txBody>
      </p:sp>
    </p:spTree>
    <p:extLst>
      <p:ext uri="{BB962C8B-B14F-4D97-AF65-F5344CB8AC3E}">
        <p14:creationId xmlns:p14="http://schemas.microsoft.com/office/powerpoint/2010/main" val="339890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That’s all.</a:t>
            </a:r>
            <a:r>
              <a:rPr lang="en-US" altLang="zh-CN" baseline="0" dirty="0" smtClean="0"/>
              <a:t> Thanks for your attention.</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Someone might ask if our method works on non simply connected domains.</a:t>
            </a:r>
          </a:p>
          <a:p>
            <a:endParaRPr lang="zh-CN" altLang="en-US" dirty="0"/>
          </a:p>
        </p:txBody>
      </p:sp>
      <p:sp>
        <p:nvSpPr>
          <p:cNvPr id="4" name="Slide Number Placeholder 3"/>
          <p:cNvSpPr>
            <a:spLocks noGrp="1"/>
          </p:cNvSpPr>
          <p:nvPr>
            <p:ph type="sldNum" sz="quarter" idx="10"/>
          </p:nvPr>
        </p:nvSpPr>
        <p:spPr/>
        <p:txBody>
          <a:bodyPr/>
          <a:lstStyle/>
          <a:p>
            <a:fld id="{1C14F2EA-EE8F-4F5F-81E9-9A32F14E0A96}" type="slidenum">
              <a:rPr lang="zh-CN" altLang="en-US" smtClean="0"/>
              <a:t>26</a:t>
            </a:fld>
            <a:endParaRPr lang="zh-CN" altLang="en-US"/>
          </a:p>
        </p:txBody>
      </p:sp>
    </p:spTree>
    <p:extLst>
      <p:ext uri="{BB962C8B-B14F-4D97-AF65-F5344CB8AC3E}">
        <p14:creationId xmlns:p14="http://schemas.microsoft.com/office/powerpoint/2010/main" val="37629139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1C14F2EA-EE8F-4F5F-81E9-9A32F14E0A96}" type="slidenum">
              <a:rPr lang="zh-CN" altLang="en-US" smtClean="0"/>
              <a:t>27</a:t>
            </a:fld>
            <a:endParaRPr lang="zh-CN" altLang="en-US"/>
          </a:p>
        </p:txBody>
      </p:sp>
    </p:spTree>
    <p:extLst>
      <p:ext uri="{BB962C8B-B14F-4D97-AF65-F5344CB8AC3E}">
        <p14:creationId xmlns:p14="http://schemas.microsoft.com/office/powerpoint/2010/main" val="4020739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smtClean="0"/>
              <a:t>We require the input to the algorithm to be a </a:t>
            </a:r>
            <a:r>
              <a:rPr lang="en-US" altLang="zh-CN" baseline="0" dirty="0" err="1" smtClean="0"/>
              <a:t>bijective</a:t>
            </a:r>
            <a:r>
              <a:rPr lang="en-US" altLang="zh-CN" baseline="0" dirty="0" smtClean="0"/>
              <a:t> map.</a:t>
            </a:r>
          </a:p>
          <a:p>
            <a:r>
              <a:rPr lang="en-US" altLang="zh-CN" baseline="0" dirty="0" smtClean="0"/>
              <a:t>This slide shows that if this condition is violated to begin with our method can still be applied and the results it produces are not very sensitive to small imperfections in the input map.</a:t>
            </a:r>
          </a:p>
          <a:p>
            <a:r>
              <a:rPr lang="en-US" altLang="zh-CN" baseline="0" dirty="0" smtClean="0"/>
              <a:t>In such a case we will lose the source/target reproduction.</a:t>
            </a:r>
            <a:endParaRPr lang="en-US" altLang="zh-CN" dirty="0" smtClean="0"/>
          </a:p>
        </p:txBody>
      </p:sp>
      <p:sp>
        <p:nvSpPr>
          <p:cNvPr id="4" name="Slide Number Placeholder 3"/>
          <p:cNvSpPr>
            <a:spLocks noGrp="1"/>
          </p:cNvSpPr>
          <p:nvPr>
            <p:ph type="sldNum" sz="quarter" idx="10"/>
          </p:nvPr>
        </p:nvSpPr>
        <p:spPr/>
        <p:txBody>
          <a:bodyPr/>
          <a:lstStyle/>
          <a:p>
            <a:fld id="{1C14F2EA-EE8F-4F5F-81E9-9A32F14E0A96}" type="slidenum">
              <a:rPr lang="zh-CN" altLang="en-US" smtClean="0"/>
              <a:t>28</a:t>
            </a:fld>
            <a:endParaRPr lang="zh-CN" altLang="en-US"/>
          </a:p>
        </p:txBody>
      </p:sp>
    </p:spTree>
    <p:extLst>
      <p:ext uri="{BB962C8B-B14F-4D97-AF65-F5344CB8AC3E}">
        <p14:creationId xmlns:p14="http://schemas.microsoft.com/office/powerpoint/2010/main" val="2406043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1C14F2EA-EE8F-4F5F-81E9-9A32F14E0A96}" type="slidenum">
              <a:rPr lang="zh-CN" altLang="en-US" smtClean="0"/>
              <a:t>29</a:t>
            </a:fld>
            <a:endParaRPr lang="zh-CN" altLang="en-US"/>
          </a:p>
        </p:txBody>
      </p:sp>
    </p:spTree>
    <p:extLst>
      <p:ext uri="{BB962C8B-B14F-4D97-AF65-F5344CB8AC3E}">
        <p14:creationId xmlns:p14="http://schemas.microsoft.com/office/powerpoint/2010/main" val="552360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zh-CN" b="0" dirty="0" smtClean="0"/>
              <a:t>So for each intermediate frame, we need to solve </a:t>
            </a:r>
            <a:r>
              <a:rPr lang="en-US" altLang="zh-CN" b="0" baseline="0" dirty="0" smtClean="0"/>
              <a:t>the same problem, that </a:t>
            </a:r>
            <a:r>
              <a:rPr lang="en-US" altLang="zh-CN" b="0" baseline="0" dirty="0" smtClean="0"/>
              <a:t>is the </a:t>
            </a:r>
            <a:r>
              <a:rPr lang="en-US" altLang="zh-CN" b="0" baseline="0" dirty="0" smtClean="0"/>
              <a:t>shape </a:t>
            </a:r>
            <a:r>
              <a:rPr lang="en-US" altLang="zh-CN" b="0" baseline="0" dirty="0" smtClean="0"/>
              <a:t>interpolation problem</a:t>
            </a:r>
            <a:endParaRPr lang="en-US" altLang="zh-CN" b="0" baseline="0" dirty="0" smtClean="0"/>
          </a:p>
          <a:p>
            <a:r>
              <a:rPr lang="en-US" altLang="zh-CN" b="0" baseline="0" dirty="0" smtClean="0"/>
              <a:t>Here is a more formal definition of the problem, as input we are given 2 shapes, </a:t>
            </a:r>
            <a:endParaRPr lang="en-US" altLang="zh-CN" b="0" baseline="0" dirty="0" smtClean="0"/>
          </a:p>
          <a:p>
            <a:endParaRPr lang="en-US" altLang="zh-CN" b="0" baseline="0" dirty="0" smtClean="0"/>
          </a:p>
          <a:p>
            <a:r>
              <a:rPr lang="en-US" altLang="zh-CN" b="0" baseline="0" dirty="0" smtClean="0"/>
              <a:t>[CLICK] as </a:t>
            </a:r>
            <a:r>
              <a:rPr lang="en-US" altLang="zh-CN" b="0" baseline="0" dirty="0" smtClean="0"/>
              <a:t>output we need to generate some in-between shape as some combination of the 2 </a:t>
            </a:r>
            <a:r>
              <a:rPr lang="en-US" altLang="zh-CN" b="0" baseline="0" dirty="0" smtClean="0"/>
              <a:t>input shapes</a:t>
            </a:r>
            <a:endParaRPr lang="en-US" altLang="zh-CN" b="0" baseline="0" dirty="0" smtClean="0"/>
          </a:p>
          <a:p>
            <a:r>
              <a:rPr lang="en-US" altLang="zh-CN" b="0" baseline="0" dirty="0" smtClean="0"/>
              <a:t>For </a:t>
            </a:r>
            <a:r>
              <a:rPr lang="en-US" altLang="zh-CN" b="0" baseline="0" dirty="0" smtClean="0"/>
              <a:t>this particular </a:t>
            </a:r>
            <a:r>
              <a:rPr lang="en-US" altLang="zh-CN" b="0" baseline="0" dirty="0" smtClean="0"/>
              <a:t>example, </a:t>
            </a:r>
            <a:r>
              <a:rPr lang="en-US" altLang="zh-CN" b="0" baseline="0" dirty="0" smtClean="0"/>
              <a:t>most of us would intercept the input as an animation that the elephant is swing its trunk,</a:t>
            </a:r>
          </a:p>
          <a:p>
            <a:r>
              <a:rPr lang="en-US" altLang="zh-CN" b="0" baseline="0" dirty="0" smtClean="0"/>
              <a:t>So </a:t>
            </a:r>
            <a:r>
              <a:rPr lang="en-US" altLang="zh-CN" b="0" baseline="0" dirty="0" smtClean="0"/>
              <a:t>we expect the result should be something like </a:t>
            </a:r>
            <a:r>
              <a:rPr lang="en-US" altLang="zh-CN" b="0" baseline="0" dirty="0" smtClean="0"/>
              <a:t>this [CLICK] </a:t>
            </a:r>
            <a:endParaRPr lang="en-US" altLang="zh-CN" b="0" baseline="0" dirty="0" smtClean="0"/>
          </a:p>
          <a:p>
            <a:endParaRPr lang="en-US" altLang="zh-CN" b="0" baseline="0" dirty="0" smtClean="0"/>
          </a:p>
          <a:p>
            <a:r>
              <a:rPr lang="en-US" altLang="zh-CN" b="0" baseline="0" dirty="0" smtClean="0"/>
              <a:t>We use a parameter t to control how much the result should resemble either input shape</a:t>
            </a:r>
          </a:p>
          <a:p>
            <a:r>
              <a:rPr lang="en-US" altLang="zh-CN" b="0" baseline="0" dirty="0" smtClean="0"/>
              <a:t>The bigger t is, the more that the elephant should be similar to the second input shape</a:t>
            </a:r>
          </a:p>
          <a:p>
            <a:r>
              <a:rPr lang="en-US" altLang="zh-CN" b="0" baseline="0" dirty="0" smtClean="0"/>
              <a:t>For the interpolation problem, t is always between 0 and 1</a:t>
            </a:r>
          </a:p>
          <a:p>
            <a:r>
              <a:rPr lang="en-US" altLang="zh-CN" b="0" baseline="0" dirty="0" smtClean="0"/>
              <a:t>t is usually known as the time variable</a:t>
            </a:r>
          </a:p>
          <a:p>
            <a:endParaRPr lang="en-US" altLang="zh-CN" b="0" dirty="0" smtClean="0"/>
          </a:p>
          <a:p>
            <a:r>
              <a:rPr lang="en-US" altLang="zh-CN" b="0" dirty="0" smtClean="0"/>
              <a:t>This framework can be generalized to</a:t>
            </a:r>
            <a:r>
              <a:rPr lang="en-US" altLang="zh-CN" b="0" baseline="0" dirty="0" smtClean="0"/>
              <a:t> support more than 2 shapes as input</a:t>
            </a:r>
            <a:endParaRPr lang="en-US" altLang="zh-CN" dirty="0" smtClean="0"/>
          </a:p>
          <a:p>
            <a:r>
              <a:rPr lang="en-US" altLang="zh-CN" dirty="0" smtClean="0"/>
              <a:t>Not </a:t>
            </a:r>
            <a:r>
              <a:rPr lang="en-US" altLang="zh-CN" dirty="0" smtClean="0"/>
              <a:t>that in this work, we are solving the shape interpolation in the </a:t>
            </a:r>
            <a:r>
              <a:rPr lang="en-US" altLang="zh-CN" b="1" dirty="0" smtClean="0"/>
              <a:t>plane</a:t>
            </a:r>
            <a:r>
              <a:rPr lang="en-US" altLang="zh-CN" dirty="0" smtClean="0"/>
              <a:t>.</a:t>
            </a:r>
          </a:p>
          <a:p>
            <a:endParaRPr lang="zh-CN" altLang="en-US" dirty="0" smtClean="0"/>
          </a:p>
        </p:txBody>
      </p:sp>
      <p:sp>
        <p:nvSpPr>
          <p:cNvPr id="4" name="Slide Number Placeholder 3"/>
          <p:cNvSpPr>
            <a:spLocks noGrp="1"/>
          </p:cNvSpPr>
          <p:nvPr>
            <p:ph type="sldNum" sz="quarter" idx="10"/>
          </p:nvPr>
        </p:nvSpPr>
        <p:spPr/>
        <p:txBody>
          <a:bodyPr/>
          <a:lstStyle/>
          <a:p>
            <a:fld id="{1C14F2EA-EE8F-4F5F-81E9-9A32F14E0A96}" type="slidenum">
              <a:rPr lang="zh-CN" altLang="en-US" smtClean="0"/>
              <a:t>3</a:t>
            </a:fld>
            <a:endParaRPr lang="zh-CN" altLang="en-US"/>
          </a:p>
        </p:txBody>
      </p:sp>
    </p:spTree>
    <p:extLst>
      <p:ext uri="{BB962C8B-B14F-4D97-AF65-F5344CB8AC3E}">
        <p14:creationId xmlns:p14="http://schemas.microsoft.com/office/powerpoint/2010/main" val="1751900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Let’s take</a:t>
            </a:r>
            <a:r>
              <a:rPr lang="en-US" altLang="zh-CN" baseline="0" dirty="0" smtClean="0"/>
              <a:t> a more careful look at the input</a:t>
            </a:r>
          </a:p>
          <a:p>
            <a:endParaRPr lang="en-US" altLang="zh-CN" baseline="0" dirty="0" smtClean="0"/>
          </a:p>
          <a:p>
            <a:r>
              <a:rPr lang="en-US" altLang="zh-CN" baseline="0" dirty="0" smtClean="0"/>
              <a:t>In this work, we do not take the texture into account. </a:t>
            </a:r>
            <a:endParaRPr lang="en-US" altLang="zh-CN" baseline="0" dirty="0" smtClean="0"/>
          </a:p>
          <a:p>
            <a:r>
              <a:rPr lang="en-US" altLang="zh-CN" b="0" baseline="0" dirty="0" smtClean="0"/>
              <a:t>[CLICK] </a:t>
            </a:r>
            <a:r>
              <a:rPr lang="en-US" altLang="zh-CN" baseline="0" dirty="0" smtClean="0"/>
              <a:t>Removing </a:t>
            </a:r>
            <a:r>
              <a:rPr lang="en-US" altLang="zh-CN" baseline="0" dirty="0" smtClean="0"/>
              <a:t>the texture, we get simple planar regions bounded by closed curves.</a:t>
            </a:r>
          </a:p>
          <a:p>
            <a:endParaRPr lang="en-US" altLang="zh-CN" baseline="0" dirty="0" smtClean="0"/>
          </a:p>
          <a:p>
            <a:r>
              <a:rPr lang="en-US" altLang="zh-CN" b="0" baseline="0" dirty="0" smtClean="0"/>
              <a:t>[CLICK] </a:t>
            </a:r>
            <a:r>
              <a:rPr lang="en-US" altLang="zh-CN" baseline="0" dirty="0" smtClean="0"/>
              <a:t>We </a:t>
            </a:r>
            <a:r>
              <a:rPr lang="en-US" altLang="zh-CN" baseline="0" dirty="0" smtClean="0"/>
              <a:t>further assume that we are given a </a:t>
            </a:r>
            <a:r>
              <a:rPr lang="en-US" altLang="zh-CN" baseline="0" dirty="0" err="1" smtClean="0"/>
              <a:t>bijective</a:t>
            </a:r>
            <a:r>
              <a:rPr lang="en-US" altLang="zh-CN" baseline="0" dirty="0" smtClean="0"/>
              <a:t> map between these 2 regions, which basically tells us a point-to-point correspondence between these two shapes. Here we use </a:t>
            </a:r>
            <a:r>
              <a:rPr lang="en-US" altLang="zh-CN" baseline="0" dirty="0" err="1" smtClean="0"/>
              <a:t>colorcoding</a:t>
            </a:r>
            <a:r>
              <a:rPr lang="en-US" altLang="zh-CN" baseline="0" dirty="0" smtClean="0"/>
              <a:t> to show the correspondence, each pair of corresponding points have the same color.</a:t>
            </a:r>
          </a:p>
          <a:p>
            <a:endParaRPr lang="en-US" altLang="zh-CN"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Actually we don’t need the map to be globally </a:t>
            </a:r>
            <a:r>
              <a:rPr lang="en-US" altLang="zh-CN" baseline="0" dirty="0" err="1" smtClean="0"/>
              <a:t>bijective</a:t>
            </a:r>
            <a:r>
              <a:rPr lang="en-US" altLang="zh-CN" baseline="0" dirty="0" smtClean="0"/>
              <a:t>, note that for this example, the 2</a:t>
            </a:r>
            <a:r>
              <a:rPr lang="en-US" altLang="zh-CN" baseline="30000" dirty="0" smtClean="0"/>
              <a:t>nd</a:t>
            </a:r>
            <a:r>
              <a:rPr lang="en-US" altLang="zh-CN" baseline="0" dirty="0" smtClean="0"/>
              <a:t> shape has slightly self overlapping, but this input is ok for our method.</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0" baseline="0" dirty="0" smtClean="0"/>
              <a:t>[CLICK] </a:t>
            </a:r>
            <a:r>
              <a:rPr lang="en-US" altLang="zh-CN" baseline="0" dirty="0" smtClean="0"/>
              <a:t>For </a:t>
            </a:r>
            <a:r>
              <a:rPr lang="en-US" altLang="zh-CN" baseline="0" dirty="0" smtClean="0"/>
              <a:t>the interpolation problem, we usually refer to one of the shape as the source shape, and the other target.</a:t>
            </a:r>
          </a:p>
          <a:p>
            <a:endParaRPr lang="zh-CN" altLang="en-US" dirty="0"/>
          </a:p>
        </p:txBody>
      </p:sp>
      <p:sp>
        <p:nvSpPr>
          <p:cNvPr id="4" name="Slide Number Placeholder 3"/>
          <p:cNvSpPr>
            <a:spLocks noGrp="1"/>
          </p:cNvSpPr>
          <p:nvPr>
            <p:ph type="sldNum" sz="quarter" idx="10"/>
          </p:nvPr>
        </p:nvSpPr>
        <p:spPr/>
        <p:txBody>
          <a:bodyPr/>
          <a:lstStyle/>
          <a:p>
            <a:fld id="{1C14F2EA-EE8F-4F5F-81E9-9A32F14E0A96}" type="slidenum">
              <a:rPr lang="zh-CN" altLang="en-US" smtClean="0"/>
              <a:t>4</a:t>
            </a:fld>
            <a:endParaRPr lang="zh-CN" altLang="en-US"/>
          </a:p>
        </p:txBody>
      </p:sp>
    </p:spTree>
    <p:extLst>
      <p:ext uri="{BB962C8B-B14F-4D97-AF65-F5344CB8AC3E}">
        <p14:creationId xmlns:p14="http://schemas.microsoft.com/office/powerpoint/2010/main" val="3056661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We</a:t>
            </a:r>
            <a:r>
              <a:rPr lang="en-US" altLang="zh-CN" baseline="0" dirty="0" smtClean="0"/>
              <a:t> have several guidelines for this work</a:t>
            </a:r>
          </a:p>
          <a:p>
            <a:endParaRPr lang="en-US" altLang="zh-CN" baseline="0" dirty="0" smtClean="0"/>
          </a:p>
          <a:p>
            <a:r>
              <a:rPr lang="en-US" altLang="zh-CN" baseline="0" dirty="0" smtClean="0"/>
              <a:t>1</a:t>
            </a:r>
            <a:r>
              <a:rPr lang="en-US" altLang="zh-CN" baseline="30000" dirty="0" smtClean="0"/>
              <a:t>st</a:t>
            </a:r>
            <a:r>
              <a:rPr lang="en-US" altLang="zh-CN" baseline="0" dirty="0" smtClean="0"/>
              <a:t>, if </a:t>
            </a:r>
            <a:r>
              <a:rPr lang="en-US" altLang="zh-CN" dirty="0" smtClean="0"/>
              <a:t>the </a:t>
            </a:r>
            <a:r>
              <a:rPr lang="en-US" altLang="zh-CN" baseline="0" dirty="0" smtClean="0"/>
              <a:t>input shows s</a:t>
            </a:r>
            <a:r>
              <a:rPr lang="en-US" altLang="zh-CN" dirty="0" smtClean="0"/>
              <a:t>imple deformation,</a:t>
            </a:r>
            <a:r>
              <a:rPr lang="en-US" altLang="zh-CN" baseline="0" dirty="0" smtClean="0"/>
              <a:t> then the interpolation result should also be simple</a:t>
            </a:r>
          </a:p>
          <a:p>
            <a:r>
              <a:rPr lang="en-US" altLang="zh-CN" baseline="0" dirty="0" smtClean="0"/>
              <a:t>By simple, </a:t>
            </a:r>
            <a:r>
              <a:rPr lang="en-US" altLang="zh-CN" b="0" baseline="0" dirty="0" smtClean="0"/>
              <a:t>[CLICK] </a:t>
            </a:r>
            <a:r>
              <a:rPr lang="en-US" altLang="zh-CN" baseline="0" dirty="0" smtClean="0"/>
              <a:t>we </a:t>
            </a:r>
            <a:r>
              <a:rPr lang="en-US" altLang="zh-CN" baseline="0" dirty="0" smtClean="0"/>
              <a:t>mean global rotation, scaling, combining them we have global similarity, and </a:t>
            </a:r>
            <a:r>
              <a:rPr lang="en-US" altLang="zh-CN" b="0" baseline="0" dirty="0" smtClean="0"/>
              <a:t>[CLICK] </a:t>
            </a:r>
            <a:r>
              <a:rPr lang="en-US" altLang="zh-CN" baseline="0" dirty="0" smtClean="0"/>
              <a:t>conformal</a:t>
            </a:r>
            <a:r>
              <a:rPr lang="en-US" altLang="zh-CN" baseline="0" dirty="0" smtClean="0"/>
              <a:t>, which basically says around each point, locally, it’s under its own rotation + scaling</a:t>
            </a:r>
          </a:p>
          <a:p>
            <a:r>
              <a:rPr lang="en-US" altLang="zh-CN" baseline="0" dirty="0" smtClean="0"/>
              <a:t>The last simple deformation we consider is </a:t>
            </a:r>
            <a:r>
              <a:rPr lang="en-US" altLang="zh-CN" b="0" baseline="0" dirty="0" smtClean="0"/>
              <a:t>[CLICK] </a:t>
            </a:r>
            <a:r>
              <a:rPr lang="en-US" altLang="zh-CN" baseline="0" dirty="0" smtClean="0"/>
              <a:t>general </a:t>
            </a:r>
            <a:r>
              <a:rPr lang="en-US" altLang="zh-CN" baseline="0" dirty="0" smtClean="0"/>
              <a:t>global affine mapping</a:t>
            </a:r>
          </a:p>
          <a:p>
            <a:r>
              <a:rPr lang="en-US" altLang="zh-CN" baseline="0" dirty="0" smtClean="0"/>
              <a:t>So for all these case, we want the interpolation to be of the same kind of deformation</a:t>
            </a:r>
          </a:p>
          <a:p>
            <a:endParaRPr lang="en-US" altLang="zh-CN"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But in practice, there’s many more deformation that do not fall in any of these, these deformation are actually quasi-conformal</a:t>
            </a:r>
            <a:r>
              <a:rPr lang="en-US" altLang="zh-CN" baseline="0" dirty="0" smtClean="0"/>
              <a:t>.</a:t>
            </a:r>
            <a:r>
              <a:rPr lang="en-US" altLang="zh-CN" b="0" baseline="0" dirty="0" smtClean="0"/>
              <a:t> [CLICK]</a:t>
            </a:r>
            <a:endParaRPr lang="en-US" altLang="zh-CN" baseline="0" dirty="0" smtClean="0"/>
          </a:p>
          <a:p>
            <a:r>
              <a:rPr lang="en-US" altLang="zh-CN" baseline="0" dirty="0" smtClean="0"/>
              <a:t>In such case, we want the interpolation to be as simple as possible, </a:t>
            </a:r>
            <a:r>
              <a:rPr lang="en-US" altLang="zh-CN" b="0" baseline="0" dirty="0" smtClean="0"/>
              <a:t>[CLICK] </a:t>
            </a:r>
            <a:r>
              <a:rPr lang="en-US" altLang="zh-CN" baseline="0" dirty="0" smtClean="0"/>
              <a:t>in </a:t>
            </a:r>
            <a:r>
              <a:rPr lang="en-US" altLang="zh-CN" baseline="0" dirty="0" smtClean="0"/>
              <a:t>the least, it should not be more complicated that the input. So we want around each point, the interpolation should be as similar as possible to the source. </a:t>
            </a:r>
          </a:p>
          <a:p>
            <a:endParaRPr lang="en-US" altLang="zh-CN" baseline="0" dirty="0" smtClean="0"/>
          </a:p>
          <a:p>
            <a:r>
              <a:rPr lang="en-US" altLang="zh-CN" b="0" baseline="0" dirty="0" smtClean="0"/>
              <a:t>[CLICK] </a:t>
            </a:r>
            <a:r>
              <a:rPr lang="en-US" altLang="zh-CN" baseline="0" dirty="0" smtClean="0"/>
              <a:t>So </a:t>
            </a:r>
            <a:r>
              <a:rPr lang="en-US" altLang="zh-CN" baseline="0" dirty="0" smtClean="0"/>
              <a:t>technically, the 2</a:t>
            </a:r>
            <a:r>
              <a:rPr lang="en-US" altLang="zh-CN" baseline="30000" dirty="0" smtClean="0"/>
              <a:t>nd</a:t>
            </a:r>
            <a:r>
              <a:rPr lang="en-US" altLang="zh-CN" baseline="0" dirty="0" smtClean="0"/>
              <a:t> guideline is as similar as possible.</a:t>
            </a:r>
          </a:p>
          <a:p>
            <a:endParaRPr lang="en-US" altLang="zh-CN" dirty="0" smtClean="0"/>
          </a:p>
          <a:p>
            <a:r>
              <a:rPr lang="en-US" altLang="zh-CN" b="0" baseline="0" dirty="0" smtClean="0"/>
              <a:t>[CLICK] </a:t>
            </a:r>
            <a:r>
              <a:rPr lang="en-US" altLang="zh-CN" dirty="0" smtClean="0"/>
              <a:t>The </a:t>
            </a:r>
            <a:r>
              <a:rPr lang="en-US" altLang="zh-CN" dirty="0" smtClean="0"/>
              <a:t>last </a:t>
            </a:r>
            <a:r>
              <a:rPr lang="en-US" altLang="zh-CN" dirty="0" smtClean="0"/>
              <a:t>guideline </a:t>
            </a:r>
            <a:r>
              <a:rPr lang="en-US" altLang="zh-CN" dirty="0" smtClean="0"/>
              <a:t>is the interpolation</a:t>
            </a:r>
            <a:r>
              <a:rPr lang="en-US" altLang="zh-CN" baseline="0" dirty="0" smtClean="0"/>
              <a:t> should be</a:t>
            </a:r>
            <a:r>
              <a:rPr lang="en-US" altLang="zh-CN" dirty="0" smtClean="0"/>
              <a:t> smooth. Recall our motivation is to generate a continuous animation</a:t>
            </a:r>
            <a:r>
              <a:rPr lang="en-US" altLang="zh-CN" baseline="0" dirty="0" smtClean="0"/>
              <a:t> evolving the source shape to the target, so naturally we want the interpolation to be smooth, when we continuously change the time variable</a:t>
            </a:r>
            <a:endParaRPr lang="zh-CN" altLang="en-US" dirty="0"/>
          </a:p>
        </p:txBody>
      </p:sp>
      <p:sp>
        <p:nvSpPr>
          <p:cNvPr id="4" name="Slide Number Placeholder 3"/>
          <p:cNvSpPr>
            <a:spLocks noGrp="1"/>
          </p:cNvSpPr>
          <p:nvPr>
            <p:ph type="sldNum" sz="quarter" idx="10"/>
          </p:nvPr>
        </p:nvSpPr>
        <p:spPr/>
        <p:txBody>
          <a:bodyPr/>
          <a:lstStyle/>
          <a:p>
            <a:fld id="{1C14F2EA-EE8F-4F5F-81E9-9A32F14E0A96}" type="slidenum">
              <a:rPr lang="zh-CN" altLang="en-US" smtClean="0"/>
              <a:t>5</a:t>
            </a:fld>
            <a:endParaRPr lang="zh-CN" altLang="en-US"/>
          </a:p>
        </p:txBody>
      </p:sp>
    </p:spTree>
    <p:extLst>
      <p:ext uri="{BB962C8B-B14F-4D97-AF65-F5344CB8AC3E}">
        <p14:creationId xmlns:p14="http://schemas.microsoft.com/office/powerpoint/2010/main" val="1135160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Based</a:t>
            </a:r>
            <a:r>
              <a:rPr lang="en-US" altLang="zh-CN" baseline="0" dirty="0" smtClean="0"/>
              <a:t> on the guidelines, </a:t>
            </a:r>
            <a:r>
              <a:rPr lang="zh-CN" altLang="en-US" baseline="0" dirty="0" smtClean="0"/>
              <a:t> </a:t>
            </a:r>
            <a:r>
              <a:rPr lang="en-US" altLang="zh-CN" baseline="0" dirty="0" smtClean="0"/>
              <a:t>we want the interpolation to have several properties</a:t>
            </a:r>
          </a:p>
          <a:p>
            <a:endParaRPr lang="en-US" altLang="zh-CN" baseline="0" dirty="0" smtClean="0"/>
          </a:p>
          <a:p>
            <a:r>
              <a:rPr lang="en-US" altLang="zh-CN" baseline="0" dirty="0" smtClean="0"/>
              <a:t>1</a:t>
            </a:r>
            <a:r>
              <a:rPr lang="en-US" altLang="zh-CN" baseline="30000" dirty="0" smtClean="0"/>
              <a:t>st</a:t>
            </a:r>
            <a:r>
              <a:rPr lang="en-US" altLang="zh-CN" baseline="0" dirty="0" smtClean="0"/>
              <a:t>, we want source and target reproduction.</a:t>
            </a:r>
          </a:p>
          <a:p>
            <a:r>
              <a:rPr lang="en-US" altLang="zh-CN" baseline="0" dirty="0" smtClean="0"/>
              <a:t>Here weight 1 means we want only that shape, so if we want just the </a:t>
            </a:r>
            <a:r>
              <a:rPr lang="en-US" altLang="zh-CN" baseline="0" dirty="0" smtClean="0"/>
              <a:t>source</a:t>
            </a:r>
            <a:r>
              <a:rPr lang="en-US" altLang="zh-CN" b="0" baseline="0" dirty="0" smtClean="0"/>
              <a:t>[CLICK] </a:t>
            </a:r>
            <a:r>
              <a:rPr lang="en-US" altLang="zh-CN" baseline="0" dirty="0" smtClean="0"/>
              <a:t>, </a:t>
            </a:r>
            <a:r>
              <a:rPr lang="en-US" altLang="zh-CN" baseline="0" dirty="0" smtClean="0"/>
              <a:t>we should get the source,</a:t>
            </a:r>
          </a:p>
          <a:p>
            <a:r>
              <a:rPr lang="en-US" altLang="zh-CN" baseline="0" dirty="0" smtClean="0"/>
              <a:t> likewise for the </a:t>
            </a:r>
            <a:r>
              <a:rPr lang="en-US" altLang="zh-CN" baseline="0" dirty="0" smtClean="0"/>
              <a:t>target</a:t>
            </a:r>
            <a:r>
              <a:rPr lang="en-US" altLang="zh-CN" b="0" baseline="0" dirty="0" smtClean="0"/>
              <a:t>[CLICK] </a:t>
            </a:r>
            <a:endParaRPr lang="en-US" altLang="zh-CN" baseline="0" dirty="0" smtClean="0"/>
          </a:p>
        </p:txBody>
      </p:sp>
      <p:sp>
        <p:nvSpPr>
          <p:cNvPr id="4" name="Slide Number Placeholder 3"/>
          <p:cNvSpPr>
            <a:spLocks noGrp="1"/>
          </p:cNvSpPr>
          <p:nvPr>
            <p:ph type="sldNum" sz="quarter" idx="10"/>
          </p:nvPr>
        </p:nvSpPr>
        <p:spPr/>
        <p:txBody>
          <a:bodyPr/>
          <a:lstStyle/>
          <a:p>
            <a:fld id="{1C14F2EA-EE8F-4F5F-81E9-9A32F14E0A96}" type="slidenum">
              <a:rPr lang="zh-CN" altLang="en-US" smtClean="0"/>
              <a:t>6</a:t>
            </a:fld>
            <a:endParaRPr lang="zh-CN" altLang="en-US"/>
          </a:p>
        </p:txBody>
      </p:sp>
    </p:spTree>
    <p:extLst>
      <p:ext uri="{BB962C8B-B14F-4D97-AF65-F5344CB8AC3E}">
        <p14:creationId xmlns:p14="http://schemas.microsoft.com/office/powerpoint/2010/main" val="4281405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The second</a:t>
            </a:r>
            <a:r>
              <a:rPr lang="en-US" altLang="zh-CN" baseline="0" dirty="0" smtClean="0"/>
              <a:t> property is affine reproduction, which we already mentioned in the </a:t>
            </a:r>
            <a:r>
              <a:rPr lang="en-US" altLang="zh-CN" baseline="0" dirty="0" err="1" smtClean="0"/>
              <a:t>guildlines</a:t>
            </a:r>
            <a:r>
              <a:rPr lang="en-US" altLang="zh-CN" baseline="0" dirty="0" smtClean="0"/>
              <a:t>.</a:t>
            </a:r>
          </a:p>
          <a:p>
            <a:endParaRPr lang="en-US" altLang="zh-CN" baseline="0" dirty="0" smtClean="0"/>
          </a:p>
          <a:p>
            <a:r>
              <a:rPr lang="en-US" altLang="zh-CN" baseline="0" dirty="0" smtClean="0"/>
              <a:t>In this case, we want the interpolation at any time t to be affine mapping version of the </a:t>
            </a:r>
            <a:r>
              <a:rPr lang="en-US" altLang="zh-CN" baseline="0" dirty="0" smtClean="0"/>
              <a:t>source</a:t>
            </a:r>
            <a:r>
              <a:rPr lang="en-US" altLang="zh-CN" b="0" baseline="0" dirty="0" smtClean="0"/>
              <a:t>[CLICK] </a:t>
            </a:r>
            <a:endParaRPr lang="en-US" altLang="zh-CN" baseline="0" dirty="0" smtClean="0"/>
          </a:p>
        </p:txBody>
      </p:sp>
      <p:sp>
        <p:nvSpPr>
          <p:cNvPr id="4" name="Slide Number Placeholder 3"/>
          <p:cNvSpPr>
            <a:spLocks noGrp="1"/>
          </p:cNvSpPr>
          <p:nvPr>
            <p:ph type="sldNum" sz="quarter" idx="10"/>
          </p:nvPr>
        </p:nvSpPr>
        <p:spPr/>
        <p:txBody>
          <a:bodyPr/>
          <a:lstStyle/>
          <a:p>
            <a:fld id="{1C14F2EA-EE8F-4F5F-81E9-9A32F14E0A96}" type="slidenum">
              <a:rPr lang="zh-CN" altLang="en-US" smtClean="0"/>
              <a:t>7</a:t>
            </a:fld>
            <a:endParaRPr lang="zh-CN" altLang="en-US"/>
          </a:p>
        </p:txBody>
      </p:sp>
    </p:spTree>
    <p:extLst>
      <p:ext uri="{BB962C8B-B14F-4D97-AF65-F5344CB8AC3E}">
        <p14:creationId xmlns:p14="http://schemas.microsoft.com/office/powerpoint/2010/main" val="4015961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The 3</a:t>
            </a:r>
            <a:r>
              <a:rPr lang="en-US" altLang="zh-CN" baseline="30000" dirty="0" smtClean="0"/>
              <a:t>rd</a:t>
            </a:r>
            <a:r>
              <a:rPr lang="en-US" altLang="zh-CN" baseline="0" dirty="0" smtClean="0"/>
              <a:t> property is symmetry</a:t>
            </a:r>
          </a:p>
          <a:p>
            <a:endParaRPr lang="en-US" altLang="zh-CN" baseline="0" dirty="0" smtClean="0"/>
          </a:p>
          <a:p>
            <a:r>
              <a:rPr lang="en-US" altLang="zh-CN" baseline="0" dirty="0" smtClean="0"/>
              <a:t>Suppose we have interpolation at time t, </a:t>
            </a:r>
            <a:r>
              <a:rPr lang="en-US" altLang="zh-CN" b="0" baseline="0" dirty="0" smtClean="0"/>
              <a:t>[CLICK] </a:t>
            </a:r>
            <a:endParaRPr lang="en-US" altLang="zh-CN" baseline="0" dirty="0" smtClean="0"/>
          </a:p>
          <a:p>
            <a:endParaRPr lang="en-US" altLang="zh-CN" baseline="0" dirty="0" smtClean="0"/>
          </a:p>
          <a:p>
            <a:r>
              <a:rPr lang="en-US" altLang="zh-CN" baseline="0" dirty="0" smtClean="0"/>
              <a:t>now let’s swap the source and target, </a:t>
            </a:r>
            <a:r>
              <a:rPr lang="en-US" altLang="zh-CN" b="0" baseline="0" dirty="0" smtClean="0"/>
              <a:t>[CLICK] </a:t>
            </a:r>
            <a:endParaRPr lang="en-US" altLang="zh-CN" baseline="0" dirty="0" smtClean="0"/>
          </a:p>
          <a:p>
            <a:endParaRPr lang="en-US" altLang="zh-CN" baseline="0" dirty="0" smtClean="0"/>
          </a:p>
          <a:p>
            <a:r>
              <a:rPr lang="en-US" altLang="zh-CN" baseline="0" dirty="0" smtClean="0"/>
              <a:t>and interpolate at time </a:t>
            </a:r>
            <a:r>
              <a:rPr lang="en-US" altLang="zh-CN" baseline="0" dirty="0" smtClean="0"/>
              <a:t>1-t </a:t>
            </a:r>
            <a:r>
              <a:rPr lang="en-US" altLang="zh-CN" b="0" baseline="0" dirty="0" smtClean="0"/>
              <a:t>[CLICK] </a:t>
            </a:r>
            <a:endParaRPr lang="en-US" altLang="zh-CN" baseline="0" dirty="0" smtClean="0"/>
          </a:p>
          <a:p>
            <a:endParaRPr lang="en-US" altLang="zh-CN" baseline="0" dirty="0" smtClean="0"/>
          </a:p>
          <a:p>
            <a:r>
              <a:rPr lang="en-US" altLang="zh-CN" baseline="0" dirty="0" smtClean="0"/>
              <a:t>This property says these 2 interpolation should be </a:t>
            </a:r>
            <a:r>
              <a:rPr lang="en-US" altLang="zh-CN" baseline="0" dirty="0" smtClean="0"/>
              <a:t>identical </a:t>
            </a:r>
            <a:r>
              <a:rPr lang="en-US" altLang="zh-CN" b="0" baseline="0" dirty="0" smtClean="0"/>
              <a:t>[CLICK] </a:t>
            </a:r>
            <a:endParaRPr lang="zh-CN" altLang="en-US" dirty="0"/>
          </a:p>
        </p:txBody>
      </p:sp>
      <p:sp>
        <p:nvSpPr>
          <p:cNvPr id="4" name="Slide Number Placeholder 3"/>
          <p:cNvSpPr>
            <a:spLocks noGrp="1"/>
          </p:cNvSpPr>
          <p:nvPr>
            <p:ph type="sldNum" sz="quarter" idx="10"/>
          </p:nvPr>
        </p:nvSpPr>
        <p:spPr/>
        <p:txBody>
          <a:bodyPr/>
          <a:lstStyle/>
          <a:p>
            <a:fld id="{1C14F2EA-EE8F-4F5F-81E9-9A32F14E0A96}" type="slidenum">
              <a:rPr lang="zh-CN" altLang="en-US" smtClean="0"/>
              <a:t>8</a:t>
            </a:fld>
            <a:endParaRPr lang="zh-CN" altLang="en-US"/>
          </a:p>
        </p:txBody>
      </p:sp>
    </p:spTree>
    <p:extLst>
      <p:ext uri="{BB962C8B-B14F-4D97-AF65-F5344CB8AC3E}">
        <p14:creationId xmlns:p14="http://schemas.microsoft.com/office/powerpoint/2010/main" val="2582704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zh-CN" dirty="0" smtClean="0"/>
              <a:t>The next property is smoothness, we already mentioned</a:t>
            </a:r>
            <a:r>
              <a:rPr lang="en-US" altLang="zh-CN" baseline="0" dirty="0" smtClean="0"/>
              <a:t> in the guidelines.</a:t>
            </a:r>
          </a:p>
          <a:p>
            <a:r>
              <a:rPr lang="en-US" altLang="zh-CN" baseline="0" dirty="0" smtClean="0"/>
              <a:t>Basically it says, if we interpolate at </a:t>
            </a:r>
            <a:r>
              <a:rPr lang="en-US" altLang="zh-CN" baseline="0" dirty="0" err="1" smtClean="0"/>
              <a:t>closeby</a:t>
            </a:r>
            <a:r>
              <a:rPr lang="en-US" altLang="zh-CN" baseline="0" dirty="0" smtClean="0"/>
              <a:t> time variable t and </a:t>
            </a:r>
            <a:r>
              <a:rPr lang="en-US" altLang="zh-CN" baseline="0" dirty="0" smtClean="0"/>
              <a:t>s </a:t>
            </a:r>
            <a:r>
              <a:rPr lang="en-US" altLang="zh-CN" b="0" baseline="0" dirty="0" smtClean="0"/>
              <a:t>[CLICK] </a:t>
            </a:r>
            <a:r>
              <a:rPr lang="en-US" altLang="zh-CN" baseline="0" dirty="0" smtClean="0"/>
              <a:t>, </a:t>
            </a:r>
          </a:p>
          <a:p>
            <a:r>
              <a:rPr lang="en-US" altLang="zh-CN" baseline="0" dirty="0" smtClean="0"/>
              <a:t>then </a:t>
            </a:r>
            <a:r>
              <a:rPr lang="en-US" altLang="zh-CN" baseline="0" dirty="0" smtClean="0"/>
              <a:t>the interpolation results should be very similar.</a:t>
            </a:r>
            <a:endParaRPr lang="zh-CN" altLang="en-US" dirty="0"/>
          </a:p>
        </p:txBody>
      </p:sp>
      <p:sp>
        <p:nvSpPr>
          <p:cNvPr id="4" name="Slide Number Placeholder 3"/>
          <p:cNvSpPr>
            <a:spLocks noGrp="1"/>
          </p:cNvSpPr>
          <p:nvPr>
            <p:ph type="sldNum" sz="quarter" idx="10"/>
          </p:nvPr>
        </p:nvSpPr>
        <p:spPr/>
        <p:txBody>
          <a:bodyPr/>
          <a:lstStyle/>
          <a:p>
            <a:fld id="{1C14F2EA-EE8F-4F5F-81E9-9A32F14E0A96}" type="slidenum">
              <a:rPr lang="zh-CN" altLang="en-US" smtClean="0"/>
              <a:t>9</a:t>
            </a:fld>
            <a:endParaRPr lang="zh-CN" altLang="en-US"/>
          </a:p>
        </p:txBody>
      </p:sp>
    </p:spTree>
    <p:extLst>
      <p:ext uri="{BB962C8B-B14F-4D97-AF65-F5344CB8AC3E}">
        <p14:creationId xmlns:p14="http://schemas.microsoft.com/office/powerpoint/2010/main" val="1616269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en-US" dirty="0"/>
          </a:p>
        </p:txBody>
      </p:sp>
      <p:sp>
        <p:nvSpPr>
          <p:cNvPr id="4" name="Date Placeholder 3"/>
          <p:cNvSpPr>
            <a:spLocks noGrp="1"/>
          </p:cNvSpPr>
          <p:nvPr>
            <p:ph type="dt" sz="half" idx="10"/>
          </p:nvPr>
        </p:nvSpPr>
        <p:spPr/>
        <p:txBody>
          <a:bodyPr/>
          <a:lstStyle/>
          <a:p>
            <a:fld id="{2FA805D1-49FD-4B87-8A0B-D3F22E93C3AE}" type="datetime1">
              <a:rPr lang="zh-CN" altLang="en-US" smtClean="0"/>
              <a:t>2013/7/24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53BABA4-0E23-4D36-97EF-7232693927E2}" type="slidenum">
              <a:rPr lang="zh-CN" altLang="en-US" smtClean="0"/>
              <a:t>‹#›</a:t>
            </a:fld>
            <a:endParaRPr lang="zh-CN" altLang="en-US"/>
          </a:p>
        </p:txBody>
      </p:sp>
    </p:spTree>
    <p:extLst>
      <p:ext uri="{BB962C8B-B14F-4D97-AF65-F5344CB8AC3E}">
        <p14:creationId xmlns:p14="http://schemas.microsoft.com/office/powerpoint/2010/main" val="3029719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4" name="Date Placeholder 3"/>
          <p:cNvSpPr>
            <a:spLocks noGrp="1"/>
          </p:cNvSpPr>
          <p:nvPr>
            <p:ph type="dt" sz="half" idx="10"/>
          </p:nvPr>
        </p:nvSpPr>
        <p:spPr/>
        <p:txBody>
          <a:bodyPr/>
          <a:lstStyle/>
          <a:p>
            <a:fld id="{1BC33D7F-E644-4A09-925B-840AD0921C1F}" type="datetime1">
              <a:rPr lang="zh-CN" altLang="en-US" smtClean="0"/>
              <a:t>2013/7/24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53BABA4-0E23-4D36-97EF-7232693927E2}" type="slidenum">
              <a:rPr lang="zh-CN" altLang="en-US" smtClean="0"/>
              <a:t>‹#›</a:t>
            </a:fld>
            <a:endParaRPr lang="zh-CN" altLang="en-US"/>
          </a:p>
        </p:txBody>
      </p:sp>
    </p:spTree>
    <p:extLst>
      <p:ext uri="{BB962C8B-B14F-4D97-AF65-F5344CB8AC3E}">
        <p14:creationId xmlns:p14="http://schemas.microsoft.com/office/powerpoint/2010/main" val="2137477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ltLang="zh-CN"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4" name="Date Placeholder 3"/>
          <p:cNvSpPr>
            <a:spLocks noGrp="1"/>
          </p:cNvSpPr>
          <p:nvPr>
            <p:ph type="dt" sz="half" idx="10"/>
          </p:nvPr>
        </p:nvSpPr>
        <p:spPr/>
        <p:txBody>
          <a:bodyPr/>
          <a:lstStyle/>
          <a:p>
            <a:fld id="{93EB50DF-1557-4DA3-8E71-942A42198215}" type="datetime1">
              <a:rPr lang="zh-CN" altLang="en-US" smtClean="0"/>
              <a:t>2013/7/24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53BABA4-0E23-4D36-97EF-7232693927E2}" type="slidenum">
              <a:rPr lang="zh-CN" altLang="en-US" smtClean="0"/>
              <a:t>‹#›</a:t>
            </a:fld>
            <a:endParaRPr lang="zh-CN" altLang="en-US"/>
          </a:p>
        </p:txBody>
      </p:sp>
    </p:spTree>
    <p:extLst>
      <p:ext uri="{BB962C8B-B14F-4D97-AF65-F5344CB8AC3E}">
        <p14:creationId xmlns:p14="http://schemas.microsoft.com/office/powerpoint/2010/main" val="1031849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dirty="0"/>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4" name="Date Placeholder 3"/>
          <p:cNvSpPr>
            <a:spLocks noGrp="1"/>
          </p:cNvSpPr>
          <p:nvPr>
            <p:ph type="dt" sz="half" idx="10"/>
          </p:nvPr>
        </p:nvSpPr>
        <p:spPr/>
        <p:txBody>
          <a:bodyPr/>
          <a:lstStyle/>
          <a:p>
            <a:fld id="{5CFB5365-6851-4201-A066-5AE53AAEC617}" type="datetime1">
              <a:rPr lang="zh-CN" altLang="en-US" smtClean="0"/>
              <a:t>2013/7/24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53BABA4-0E23-4D36-97EF-7232693927E2}" type="slidenum">
              <a:rPr lang="zh-CN" altLang="en-US" smtClean="0"/>
              <a:t>‹#›</a:t>
            </a:fld>
            <a:endParaRPr lang="zh-CN" altLang="en-US"/>
          </a:p>
        </p:txBody>
      </p:sp>
    </p:spTree>
    <p:extLst>
      <p:ext uri="{BB962C8B-B14F-4D97-AF65-F5344CB8AC3E}">
        <p14:creationId xmlns:p14="http://schemas.microsoft.com/office/powerpoint/2010/main" val="4103400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ltLang="zh-CN"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Click to edit Master text styles</a:t>
            </a:r>
          </a:p>
        </p:txBody>
      </p:sp>
      <p:sp>
        <p:nvSpPr>
          <p:cNvPr id="4" name="Date Placeholder 3"/>
          <p:cNvSpPr>
            <a:spLocks noGrp="1"/>
          </p:cNvSpPr>
          <p:nvPr>
            <p:ph type="dt" sz="half" idx="10"/>
          </p:nvPr>
        </p:nvSpPr>
        <p:spPr/>
        <p:txBody>
          <a:bodyPr/>
          <a:lstStyle/>
          <a:p>
            <a:fld id="{D495EC08-55CC-4C72-8318-8029A2B783D2}" type="datetime1">
              <a:rPr lang="zh-CN" altLang="en-US" smtClean="0"/>
              <a:t>2013/7/24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53BABA4-0E23-4D36-97EF-7232693927E2}" type="slidenum">
              <a:rPr lang="zh-CN" altLang="en-US" smtClean="0"/>
              <a:t>‹#›</a:t>
            </a:fld>
            <a:endParaRPr lang="zh-CN" altLang="en-US"/>
          </a:p>
        </p:txBody>
      </p:sp>
    </p:spTree>
    <p:extLst>
      <p:ext uri="{BB962C8B-B14F-4D97-AF65-F5344CB8AC3E}">
        <p14:creationId xmlns:p14="http://schemas.microsoft.com/office/powerpoint/2010/main" val="1231048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5" name="Date Placeholder 4"/>
          <p:cNvSpPr>
            <a:spLocks noGrp="1"/>
          </p:cNvSpPr>
          <p:nvPr>
            <p:ph type="dt" sz="half" idx="10"/>
          </p:nvPr>
        </p:nvSpPr>
        <p:spPr/>
        <p:txBody>
          <a:bodyPr/>
          <a:lstStyle/>
          <a:p>
            <a:fld id="{B8427A77-6419-435D-89AC-DC971E073A68}" type="datetime1">
              <a:rPr lang="zh-CN" altLang="en-US" smtClean="0"/>
              <a:t>2013/7/24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53BABA4-0E23-4D36-97EF-7232693927E2}" type="slidenum">
              <a:rPr lang="zh-CN" altLang="en-US" smtClean="0"/>
              <a:t>‹#›</a:t>
            </a:fld>
            <a:endParaRPr lang="zh-CN" altLang="en-US"/>
          </a:p>
        </p:txBody>
      </p:sp>
    </p:spTree>
    <p:extLst>
      <p:ext uri="{BB962C8B-B14F-4D97-AF65-F5344CB8AC3E}">
        <p14:creationId xmlns:p14="http://schemas.microsoft.com/office/powerpoint/2010/main" val="27457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7" name="Date Placeholder 6"/>
          <p:cNvSpPr>
            <a:spLocks noGrp="1"/>
          </p:cNvSpPr>
          <p:nvPr>
            <p:ph type="dt" sz="half" idx="10"/>
          </p:nvPr>
        </p:nvSpPr>
        <p:spPr/>
        <p:txBody>
          <a:bodyPr/>
          <a:lstStyle/>
          <a:p>
            <a:fld id="{68D42CC2-21A5-4997-BF91-783289DBEA02}" type="datetime1">
              <a:rPr lang="zh-CN" altLang="en-US" smtClean="0"/>
              <a:t>2013/7/24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53BABA4-0E23-4D36-97EF-7232693927E2}" type="slidenum">
              <a:rPr lang="zh-CN" altLang="en-US" smtClean="0"/>
              <a:t>‹#›</a:t>
            </a:fld>
            <a:endParaRPr lang="zh-CN" altLang="en-US"/>
          </a:p>
        </p:txBody>
      </p:sp>
    </p:spTree>
    <p:extLst>
      <p:ext uri="{BB962C8B-B14F-4D97-AF65-F5344CB8AC3E}">
        <p14:creationId xmlns:p14="http://schemas.microsoft.com/office/powerpoint/2010/main" val="3714755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dirty="0"/>
          </a:p>
        </p:txBody>
      </p:sp>
      <p:sp>
        <p:nvSpPr>
          <p:cNvPr id="3" name="Date Placeholder 2"/>
          <p:cNvSpPr>
            <a:spLocks noGrp="1"/>
          </p:cNvSpPr>
          <p:nvPr>
            <p:ph type="dt" sz="half" idx="10"/>
          </p:nvPr>
        </p:nvSpPr>
        <p:spPr/>
        <p:txBody>
          <a:bodyPr/>
          <a:lstStyle/>
          <a:p>
            <a:fld id="{29DBCEA1-E929-4938-A9A9-CA9F54100A79}" type="datetime1">
              <a:rPr lang="zh-CN" altLang="en-US" smtClean="0"/>
              <a:t>2013/7/24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53BABA4-0E23-4D36-97EF-7232693927E2}" type="slidenum">
              <a:rPr lang="zh-CN" altLang="en-US" smtClean="0"/>
              <a:t>‹#›</a:t>
            </a:fld>
            <a:endParaRPr lang="zh-CN" altLang="en-US"/>
          </a:p>
        </p:txBody>
      </p:sp>
    </p:spTree>
    <p:extLst>
      <p:ext uri="{BB962C8B-B14F-4D97-AF65-F5344CB8AC3E}">
        <p14:creationId xmlns:p14="http://schemas.microsoft.com/office/powerpoint/2010/main" val="3044410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A055D9-FDCB-4DA0-A2E3-81AD770482C9}" type="datetime1">
              <a:rPr lang="zh-CN" altLang="en-US" smtClean="0"/>
              <a:t>2013/7/24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53BABA4-0E23-4D36-97EF-7232693927E2}" type="slidenum">
              <a:rPr lang="zh-CN" altLang="en-US" smtClean="0"/>
              <a:t>‹#›</a:t>
            </a:fld>
            <a:endParaRPr lang="zh-CN" altLang="en-US"/>
          </a:p>
        </p:txBody>
      </p:sp>
    </p:spTree>
    <p:extLst>
      <p:ext uri="{BB962C8B-B14F-4D97-AF65-F5344CB8AC3E}">
        <p14:creationId xmlns:p14="http://schemas.microsoft.com/office/powerpoint/2010/main" val="4114153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6D7D3DC6-0336-489E-89A8-719DDA71E425}" type="datetime1">
              <a:rPr lang="zh-CN" altLang="en-US" smtClean="0"/>
              <a:t>2013/7/24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53BABA4-0E23-4D36-97EF-7232693927E2}" type="slidenum">
              <a:rPr lang="zh-CN" altLang="en-US" smtClean="0"/>
              <a:t>‹#›</a:t>
            </a:fld>
            <a:endParaRPr lang="zh-CN" altLang="en-US"/>
          </a:p>
        </p:txBody>
      </p:sp>
    </p:spTree>
    <p:extLst>
      <p:ext uri="{BB962C8B-B14F-4D97-AF65-F5344CB8AC3E}">
        <p14:creationId xmlns:p14="http://schemas.microsoft.com/office/powerpoint/2010/main" val="946421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FCAAA6D1-2BA7-47C9-841D-7EF2F6E65791}" type="datetime1">
              <a:rPr lang="zh-CN" altLang="en-US" smtClean="0"/>
              <a:t>2013/7/24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53BABA4-0E23-4D36-97EF-7232693927E2}" type="slidenum">
              <a:rPr lang="zh-CN" altLang="en-US" smtClean="0"/>
              <a:t>‹#›</a:t>
            </a:fld>
            <a:endParaRPr lang="zh-CN" altLang="en-US"/>
          </a:p>
        </p:txBody>
      </p:sp>
    </p:spTree>
    <p:extLst>
      <p:ext uri="{BB962C8B-B14F-4D97-AF65-F5344CB8AC3E}">
        <p14:creationId xmlns:p14="http://schemas.microsoft.com/office/powerpoint/2010/main" val="794237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zh-CN"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2E006E-B718-4B4B-9E7E-EAB6B0C56A50}" type="datetime1">
              <a:rPr lang="zh-CN" altLang="en-US" smtClean="0"/>
              <a:t>2013/7/24</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BABA4-0E23-4D36-97EF-7232693927E2}" type="slidenum">
              <a:rPr lang="zh-CN" altLang="en-US" smtClean="0"/>
              <a:t>‹#›</a:t>
            </a:fld>
            <a:endParaRPr lang="zh-CN" altLang="en-US"/>
          </a:p>
        </p:txBody>
      </p:sp>
    </p:spTree>
    <p:extLst>
      <p:ext uri="{BB962C8B-B14F-4D97-AF65-F5344CB8AC3E}">
        <p14:creationId xmlns:p14="http://schemas.microsoft.com/office/powerpoint/2010/main" val="380039902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9.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611.png"/><Relationship Id="rId3" Type="http://schemas.openxmlformats.org/officeDocument/2006/relationships/image" Target="../media/image582.png"/><Relationship Id="rId7" Type="http://schemas.openxmlformats.org/officeDocument/2006/relationships/image" Target="../media/image21.png"/><Relationship Id="rId12" Type="http://schemas.openxmlformats.org/officeDocument/2006/relationships/image" Target="../media/image64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21.png"/><Relationship Id="rId11" Type="http://schemas.openxmlformats.org/officeDocument/2006/relationships/image" Target="../media/image630.png"/><Relationship Id="rId5" Type="http://schemas.openxmlformats.org/officeDocument/2006/relationships/image" Target="../media/image581.png"/><Relationship Id="rId10" Type="http://schemas.openxmlformats.org/officeDocument/2006/relationships/image" Target="../media/image20.png"/><Relationship Id="rId4" Type="http://schemas.openxmlformats.org/officeDocument/2006/relationships/image" Target="../media/image612.png"/><Relationship Id="rId9" Type="http://schemas.openxmlformats.org/officeDocument/2006/relationships/image" Target="../media/image620.png"/></Relationships>
</file>

<file path=ppt/slides/_rels/slide16.xml.rels><?xml version="1.0" encoding="UTF-8" standalone="yes"?>
<Relationships xmlns="http://schemas.openxmlformats.org/package/2006/relationships"><Relationship Id="rId8" Type="http://schemas.openxmlformats.org/officeDocument/2006/relationships/image" Target="../media/image590.png"/><Relationship Id="rId3" Type="http://schemas.openxmlformats.org/officeDocument/2006/relationships/image" Target="../media/image65.png"/><Relationship Id="rId7" Type="http://schemas.openxmlformats.org/officeDocument/2006/relationships/image" Target="../media/image58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png"/><Relationship Id="rId10" Type="http://schemas.openxmlformats.org/officeDocument/2006/relationships/image" Target="../media/image610.png"/><Relationship Id="rId4" Type="http://schemas.openxmlformats.org/officeDocument/2006/relationships/image" Target="../media/image20.png"/><Relationship Id="rId9" Type="http://schemas.openxmlformats.org/officeDocument/2006/relationships/image" Target="../media/image510.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0.png"/><Relationship Id="rId7" Type="http://schemas.openxmlformats.org/officeDocument/2006/relationships/image" Target="../media/image70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21.png"/><Relationship Id="rId10" Type="http://schemas.openxmlformats.org/officeDocument/2006/relationships/image" Target="../media/image73.png"/><Relationship Id="rId4" Type="http://schemas.openxmlformats.org/officeDocument/2006/relationships/image" Target="../media/image20.png"/><Relationship Id="rId9" Type="http://schemas.openxmlformats.org/officeDocument/2006/relationships/image" Target="../media/image7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0.png"/><Relationship Id="rId3" Type="http://schemas.openxmlformats.org/officeDocument/2006/relationships/image" Target="../media/image74.png"/><Relationship Id="rId7" Type="http://schemas.openxmlformats.org/officeDocument/2006/relationships/image" Target="../media/image76.png"/><Relationship Id="rId12" Type="http://schemas.openxmlformats.org/officeDocument/2006/relationships/image" Target="../media/image79.png"/><Relationship Id="rId2" Type="http://schemas.openxmlformats.org/officeDocument/2006/relationships/notesSlide" Target="../notesSlides/notesSlide20.xml"/><Relationship Id="rId16"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78.png"/><Relationship Id="rId5" Type="http://schemas.openxmlformats.org/officeDocument/2006/relationships/image" Target="../media/image21.png"/><Relationship Id="rId15" Type="http://schemas.openxmlformats.org/officeDocument/2006/relationships/image" Target="../media/image82.png"/><Relationship Id="rId10" Type="http://schemas.openxmlformats.org/officeDocument/2006/relationships/image" Target="../media/image70.png"/><Relationship Id="rId4" Type="http://schemas.openxmlformats.org/officeDocument/2006/relationships/image" Target="../media/image20.png"/><Relationship Id="rId9" Type="http://schemas.openxmlformats.org/officeDocument/2006/relationships/image" Target="../media/image770.png"/><Relationship Id="rId14" Type="http://schemas.openxmlformats.org/officeDocument/2006/relationships/image" Target="../media/image81.png"/></Relationships>
</file>

<file path=ppt/slides/_rels/slide21.xml.rels><?xml version="1.0" encoding="UTF-8" standalone="yes"?>
<Relationships xmlns="http://schemas.openxmlformats.org/package/2006/relationships"><Relationship Id="rId8" Type="http://schemas.openxmlformats.org/officeDocument/2006/relationships/image" Target="../media/image86.png"/><Relationship Id="rId3" Type="http://schemas.microsoft.com/office/2007/relationships/media" Target="../media/media2.mp4"/><Relationship Id="rId7" Type="http://schemas.openxmlformats.org/officeDocument/2006/relationships/image" Target="../media/image85.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84.png"/><Relationship Id="rId5" Type="http://schemas.openxmlformats.org/officeDocument/2006/relationships/notesSlide" Target="../notesSlides/notesSlide21.xml"/><Relationship Id="rId10" Type="http://schemas.openxmlformats.org/officeDocument/2006/relationships/image" Target="../media/image88.png"/><Relationship Id="rId4" Type="http://schemas.openxmlformats.org/officeDocument/2006/relationships/slideLayout" Target="../slideLayouts/slideLayout2.xml"/><Relationship Id="rId9" Type="http://schemas.openxmlformats.org/officeDocument/2006/relationships/image" Target="../media/image87.png"/></Relationships>
</file>

<file path=ppt/slides/_rels/slide2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slideLayout" Target="../slideLayouts/slideLayout2.xml"/><Relationship Id="rId7" Type="http://schemas.openxmlformats.org/officeDocument/2006/relationships/image" Target="../media/image91.png"/><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9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5.mp4"/><Relationship Id="rId1" Type="http://schemas.openxmlformats.org/officeDocument/2006/relationships/video" Target="NULL" TargetMode="External"/><Relationship Id="rId5" Type="http://schemas.openxmlformats.org/officeDocument/2006/relationships/image" Target="../media/image96.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680.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730.png"/><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02.png"/><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image" Target="../media/image33.png"/><Relationship Id="rId7" Type="http://schemas.openxmlformats.org/officeDocument/2006/relationships/image" Target="../media/image26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60.png"/><Relationship Id="rId3" Type="http://schemas.openxmlformats.org/officeDocument/2006/relationships/image" Target="../media/image320.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290.png"/><Relationship Id="rId4" Type="http://schemas.openxmlformats.org/officeDocument/2006/relationships/image" Target="../media/image36.png"/><Relationship Id="rId9" Type="http://schemas.openxmlformats.org/officeDocument/2006/relationships/image" Target="../media/image3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6000" y="5612852"/>
            <a:ext cx="1170813" cy="120008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3941" y="5684337"/>
            <a:ext cx="1572086" cy="1128598"/>
          </a:xfrm>
          <a:prstGeom prst="rect">
            <a:avLst/>
          </a:prstGeom>
        </p:spPr>
      </p:pic>
      <p:sp>
        <p:nvSpPr>
          <p:cNvPr id="2" name="Title 1"/>
          <p:cNvSpPr>
            <a:spLocks noGrp="1"/>
          </p:cNvSpPr>
          <p:nvPr>
            <p:ph type="ctrTitle"/>
          </p:nvPr>
        </p:nvSpPr>
        <p:spPr>
          <a:xfrm>
            <a:off x="457200" y="69038"/>
            <a:ext cx="11131826" cy="1819708"/>
          </a:xfrm>
        </p:spPr>
        <p:txBody>
          <a:bodyPr>
            <a:normAutofit/>
          </a:bodyPr>
          <a:lstStyle/>
          <a:p>
            <a:r>
              <a:rPr lang="en-US" altLang="zh-CN" dirty="0" smtClean="0"/>
              <a:t>Planar Shape Interpolation with Bounded Distortion</a:t>
            </a:r>
            <a:endParaRPr lang="zh-CN" altLang="en-US" dirty="0"/>
          </a:p>
        </p:txBody>
      </p:sp>
      <p:sp>
        <p:nvSpPr>
          <p:cNvPr id="3" name="Subtitle 2"/>
          <p:cNvSpPr>
            <a:spLocks noGrp="1"/>
          </p:cNvSpPr>
          <p:nvPr>
            <p:ph type="subTitle" idx="1"/>
          </p:nvPr>
        </p:nvSpPr>
        <p:spPr>
          <a:xfrm>
            <a:off x="457200" y="5169858"/>
            <a:ext cx="11012556" cy="1222253"/>
          </a:xfrm>
        </p:spPr>
        <p:txBody>
          <a:bodyPr>
            <a:normAutofit fontScale="92500" lnSpcReduction="10000"/>
          </a:bodyPr>
          <a:lstStyle/>
          <a:p>
            <a:r>
              <a:rPr lang="en-US" altLang="zh-CN" baseline="30000" dirty="0"/>
              <a:t>1</a:t>
            </a:r>
            <a:r>
              <a:rPr lang="en-US" altLang="zh-CN" dirty="0"/>
              <a:t>Renjie Chen   </a:t>
            </a:r>
            <a:r>
              <a:rPr lang="en-US" altLang="zh-CN" dirty="0" smtClean="0"/>
              <a:t>      </a:t>
            </a:r>
            <a:r>
              <a:rPr lang="en-US" altLang="zh-CN" baseline="30000" dirty="0"/>
              <a:t>2</a:t>
            </a:r>
            <a:r>
              <a:rPr lang="en-US" altLang="zh-CN" dirty="0"/>
              <a:t>Ofir </a:t>
            </a:r>
            <a:r>
              <a:rPr lang="en-US" altLang="zh-CN" dirty="0" smtClean="0"/>
              <a:t>Weber        </a:t>
            </a:r>
            <a:r>
              <a:rPr lang="en-US" altLang="zh-CN" baseline="30000" dirty="0" smtClean="0"/>
              <a:t>2</a:t>
            </a:r>
            <a:r>
              <a:rPr lang="en-US" altLang="zh-CN" dirty="0" smtClean="0"/>
              <a:t>Danny </a:t>
            </a:r>
            <a:r>
              <a:rPr lang="en-US" altLang="zh-CN" dirty="0" err="1" smtClean="0"/>
              <a:t>Keren</a:t>
            </a:r>
            <a:r>
              <a:rPr lang="en-US" altLang="zh-CN" dirty="0" smtClean="0"/>
              <a:t>        </a:t>
            </a:r>
            <a:r>
              <a:rPr lang="en-US" altLang="zh-CN" baseline="30000" dirty="0"/>
              <a:t>1</a:t>
            </a:r>
            <a:r>
              <a:rPr lang="en-US" altLang="zh-CN" dirty="0"/>
              <a:t>Mirela Ben-Chen</a:t>
            </a:r>
          </a:p>
          <a:p>
            <a:r>
              <a:rPr lang="en-US" altLang="zh-CN" baseline="30000" dirty="0" smtClean="0"/>
              <a:t>1</a:t>
            </a:r>
            <a:r>
              <a:rPr lang="en-US" altLang="zh-CN" dirty="0" smtClean="0"/>
              <a:t>Technion – Israel Institute of Technology</a:t>
            </a:r>
          </a:p>
          <a:p>
            <a:r>
              <a:rPr lang="en-US" altLang="zh-CN" baseline="30000" dirty="0" smtClean="0"/>
              <a:t>2</a:t>
            </a:r>
            <a:r>
              <a:rPr lang="en-US" altLang="zh-CN" dirty="0" smtClean="0"/>
              <a:t>University </a:t>
            </a:r>
            <a:r>
              <a:rPr lang="en-US" altLang="zh-CN" dirty="0"/>
              <a:t>of Haifa</a:t>
            </a:r>
          </a:p>
        </p:txBody>
      </p:sp>
      <p:pic>
        <p:nvPicPr>
          <p:cNvPr id="9" name="Picture 8"/>
          <p:cNvPicPr>
            <a:picLocks noChangeAspect="1"/>
          </p:cNvPicPr>
          <p:nvPr/>
        </p:nvPicPr>
        <p:blipFill>
          <a:blip r:embed="rId5"/>
          <a:stretch>
            <a:fillRect/>
          </a:stretch>
        </p:blipFill>
        <p:spPr>
          <a:xfrm>
            <a:off x="1400931" y="1723347"/>
            <a:ext cx="9244364" cy="3232079"/>
          </a:xfrm>
          <a:prstGeom prst="rect">
            <a:avLst/>
          </a:prstGeom>
        </p:spPr>
      </p:pic>
    </p:spTree>
    <p:extLst>
      <p:ext uri="{BB962C8B-B14F-4D97-AF65-F5344CB8AC3E}">
        <p14:creationId xmlns:p14="http://schemas.microsoft.com/office/powerpoint/2010/main" val="16759333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1997" y="1482133"/>
            <a:ext cx="10130257" cy="4674781"/>
          </a:xfrm>
        </p:spPr>
        <p:txBody>
          <a:bodyPr>
            <a:normAutofit/>
          </a:bodyPr>
          <a:lstStyle/>
          <a:p>
            <a:r>
              <a:rPr lang="en-US" altLang="zh-CN" sz="3600" dirty="0" err="1">
                <a:solidFill>
                  <a:srgbClr val="FF0000"/>
                </a:solidFill>
              </a:rPr>
              <a:t>Pointwise</a:t>
            </a:r>
            <a:r>
              <a:rPr lang="en-US" altLang="zh-CN" sz="3600" dirty="0"/>
              <a:t> bounded distortion</a:t>
            </a:r>
            <a:endParaRPr lang="zh-CN" altLang="en-US" sz="3600" dirty="0"/>
          </a:p>
          <a:p>
            <a:pPr lvl="1"/>
            <a:r>
              <a:rPr lang="en-US" altLang="zh-CN" sz="3200" dirty="0" smtClean="0"/>
              <a:t>Conformal/angular distortion</a:t>
            </a:r>
            <a:endParaRPr lang="zh-CN" altLang="en-US" sz="3200" dirty="0"/>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4774" y="2466573"/>
            <a:ext cx="4383957" cy="2448000"/>
          </a:xfrm>
          <a:prstGeom prst="rect">
            <a:avLst/>
          </a:prstGeom>
          <a:effectLst>
            <a:outerShdw blurRad="63500" sx="102000" sy="102000" algn="ctr" rotWithShape="0">
              <a:prstClr val="black">
                <a:alpha val="40000"/>
              </a:prstClr>
            </a:outerShdw>
          </a:effec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015" y="4474515"/>
            <a:ext cx="2359371" cy="1506568"/>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385" y="2746521"/>
            <a:ext cx="2271102" cy="1583212"/>
          </a:xfrm>
          <a:prstGeom prst="rect">
            <a:avLst/>
          </a:prstGeom>
        </p:spPr>
      </p:pic>
      <p:grpSp>
        <p:nvGrpSpPr>
          <p:cNvPr id="6" name="grid" hidden="1"/>
          <p:cNvGrpSpPr/>
          <p:nvPr/>
        </p:nvGrpSpPr>
        <p:grpSpPr>
          <a:xfrm>
            <a:off x="2252735" y="2268109"/>
            <a:ext cx="7532042" cy="2294226"/>
            <a:chOff x="-854687" y="1719650"/>
            <a:chExt cx="9927923" cy="3024000"/>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4687" y="2043650"/>
              <a:ext cx="3791803" cy="27000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69892" y="1719650"/>
              <a:ext cx="3603344" cy="3024000"/>
            </a:xfrm>
            <a:prstGeom prst="rect">
              <a:avLst/>
            </a:prstGeom>
          </p:spPr>
        </p:pic>
      </p:grpSp>
      <p:pic>
        <p:nvPicPr>
          <p:cNvPr id="16" name="Picture 15"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25417" y="4553187"/>
            <a:ext cx="4097346" cy="2232799"/>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58731" y="3514615"/>
            <a:ext cx="3438959" cy="1910124"/>
          </a:xfrm>
          <a:prstGeom prst="rect">
            <a:avLst/>
          </a:prstGeom>
          <a:effectLst>
            <a:outerShdw blurRad="63500" sx="102000" sy="102000" algn="ctr" rotWithShape="0">
              <a:prstClr val="black">
                <a:alpha val="40000"/>
              </a:prstClr>
            </a:outerShdw>
          </a:effectLst>
        </p:spPr>
      </p:pic>
      <p:sp>
        <p:nvSpPr>
          <p:cNvPr id="19" name="Rectangle 18"/>
          <p:cNvSpPr/>
          <p:nvPr/>
        </p:nvSpPr>
        <p:spPr>
          <a:xfrm>
            <a:off x="1185707" y="6044986"/>
            <a:ext cx="1181734" cy="646331"/>
          </a:xfrm>
          <a:prstGeom prst="rect">
            <a:avLst/>
          </a:prstGeom>
        </p:spPr>
        <p:txBody>
          <a:bodyPr wrap="none">
            <a:spAutoFit/>
          </a:bodyPr>
          <a:lstStyle/>
          <a:p>
            <a:r>
              <a:rPr lang="en-US" altLang="zh-CN" sz="3600" dirty="0"/>
              <a:t>Input</a:t>
            </a:r>
            <a:endParaRPr lang="zh-CN" altLang="en-US" sz="3600" dirty="0"/>
          </a:p>
        </p:txBody>
      </p:sp>
      <p:sp>
        <p:nvSpPr>
          <p:cNvPr id="20" name="Rectangle 19"/>
          <p:cNvSpPr/>
          <p:nvPr/>
        </p:nvSpPr>
        <p:spPr>
          <a:xfrm>
            <a:off x="3394330" y="4852352"/>
            <a:ext cx="3418372" cy="954107"/>
          </a:xfrm>
          <a:prstGeom prst="rect">
            <a:avLst/>
          </a:prstGeom>
        </p:spPr>
        <p:txBody>
          <a:bodyPr wrap="none">
            <a:spAutoFit/>
          </a:bodyPr>
          <a:lstStyle/>
          <a:p>
            <a:pPr algn="ctr"/>
            <a:r>
              <a:rPr lang="en-US" altLang="zh-CN" sz="2800" dirty="0"/>
              <a:t>Result with</a:t>
            </a:r>
          </a:p>
          <a:p>
            <a:pPr algn="ctr"/>
            <a:r>
              <a:rPr lang="en-US" altLang="zh-CN" sz="2800" dirty="0">
                <a:solidFill>
                  <a:srgbClr val="FF0000"/>
                </a:solidFill>
              </a:rPr>
              <a:t>Unbounded</a:t>
            </a:r>
            <a:r>
              <a:rPr lang="en-US" altLang="zh-CN" sz="2800" dirty="0"/>
              <a:t> distortion</a:t>
            </a:r>
            <a:endParaRPr lang="zh-CN" altLang="en-US" sz="2800" dirty="0"/>
          </a:p>
        </p:txBody>
      </p:sp>
      <p:sp>
        <p:nvSpPr>
          <p:cNvPr id="21" name="Rectangle 20"/>
          <p:cNvSpPr/>
          <p:nvPr/>
        </p:nvSpPr>
        <p:spPr>
          <a:xfrm>
            <a:off x="7966803" y="5567932"/>
            <a:ext cx="2998385" cy="954107"/>
          </a:xfrm>
          <a:prstGeom prst="rect">
            <a:avLst/>
          </a:prstGeom>
        </p:spPr>
        <p:txBody>
          <a:bodyPr wrap="none">
            <a:spAutoFit/>
          </a:bodyPr>
          <a:lstStyle/>
          <a:p>
            <a:pPr algn="ctr"/>
            <a:r>
              <a:rPr lang="en-US" altLang="zh-CN" sz="2800" dirty="0"/>
              <a:t>Result with </a:t>
            </a:r>
          </a:p>
          <a:p>
            <a:pPr algn="ctr"/>
            <a:r>
              <a:rPr lang="en-US" altLang="zh-CN" sz="2800" dirty="0">
                <a:solidFill>
                  <a:srgbClr val="FF0000"/>
                </a:solidFill>
              </a:rPr>
              <a:t>bounded</a:t>
            </a:r>
            <a:r>
              <a:rPr lang="en-US" altLang="zh-CN" sz="2800" dirty="0"/>
              <a:t> distortion</a:t>
            </a:r>
            <a:endParaRPr lang="zh-CN" altLang="en-US" sz="2800" dirty="0"/>
          </a:p>
        </p:txBody>
      </p:sp>
      <p:sp>
        <p:nvSpPr>
          <p:cNvPr id="18" name="Title 1"/>
          <p:cNvSpPr txBox="1">
            <a:spLocks/>
          </p:cNvSpPr>
          <p:nvPr/>
        </p:nvSpPr>
        <p:spPr>
          <a:xfrm>
            <a:off x="501997" y="34742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800" dirty="0"/>
              <a:t>Shape interpolation – desirable </a:t>
            </a:r>
            <a:r>
              <a:rPr lang="en-US" altLang="zh-CN" sz="4800" dirty="0" smtClean="0"/>
              <a:t>properties</a:t>
            </a:r>
            <a:endParaRPr lang="zh-CN" altLang="en-US" sz="4800" dirty="0"/>
          </a:p>
        </p:txBody>
      </p:sp>
      <p:grpSp>
        <p:nvGrpSpPr>
          <p:cNvPr id="10" name="Group 9"/>
          <p:cNvGrpSpPr/>
          <p:nvPr/>
        </p:nvGrpSpPr>
        <p:grpSpPr>
          <a:xfrm>
            <a:off x="664008" y="2426922"/>
            <a:ext cx="10953632" cy="3592406"/>
            <a:chOff x="664008" y="2426922"/>
            <a:chExt cx="10953632" cy="3592406"/>
          </a:xfrm>
        </p:grpSpPr>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32764" y="3467290"/>
              <a:ext cx="3484876" cy="1980000"/>
            </a:xfrm>
            <a:prstGeom prst="rect">
              <a:avLst/>
            </a:prstGeom>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4008" y="4435328"/>
              <a:ext cx="2421110" cy="1584000"/>
            </a:xfrm>
            <a:prstGeom prst="rect">
              <a:avLst/>
            </a:prstGeom>
          </p:spPr>
        </p:pic>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7462" y="2721121"/>
              <a:ext cx="2274958" cy="1620000"/>
            </a:xfrm>
            <a:prstGeom prst="rect">
              <a:avLst/>
            </a:prstGeom>
          </p:spPr>
        </p:pic>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32150" y="2426922"/>
              <a:ext cx="4457019" cy="2520000"/>
            </a:xfrm>
            <a:prstGeom prst="rect">
              <a:avLst/>
            </a:prstGeom>
          </p:spPr>
        </p:pic>
      </p:grpSp>
    </p:spTree>
    <p:extLst>
      <p:ext uri="{BB962C8B-B14F-4D97-AF65-F5344CB8AC3E}">
        <p14:creationId xmlns:p14="http://schemas.microsoft.com/office/powerpoint/2010/main" val="63120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par>
                          <p:cTn id="13" fill="hold">
                            <p:stCondLst>
                              <p:cond delay="500"/>
                            </p:stCondLst>
                            <p:childTnLst>
                              <p:par>
                                <p:cTn id="14" presetID="10" presetClass="exit" presetSubtype="0" fill="hold" nodeType="afterEffect">
                                  <p:stCondLst>
                                    <p:cond delay="0"/>
                                  </p:stCondLst>
                                  <p:childTnLst>
                                    <p:animEffect transition="out" filter="fade">
                                      <p:cBhvr>
                                        <p:cTn id="15" dur="2000"/>
                                        <p:tgtEl>
                                          <p:spTgt spid="6"/>
                                        </p:tgtEl>
                                      </p:cBhvr>
                                    </p:animEffect>
                                    <p:set>
                                      <p:cBhvr>
                                        <p:cTn id="16" dur="1" fill="hold">
                                          <p:stCondLst>
                                            <p:cond delay="1999"/>
                                          </p:stCondLst>
                                        </p:cTn>
                                        <p:tgtEl>
                                          <p:spTgt spid="6"/>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randombar(horizont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randombar(horizontal)">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par>
                                <p:cTn id="50" presetID="14" presetClass="entr" presetSubtype="1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randombar(horizont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2072" y="1460500"/>
            <a:ext cx="6304828" cy="4852936"/>
          </a:xfrm>
        </p:spPr>
        <p:txBody>
          <a:bodyPr>
            <a:normAutofit/>
          </a:bodyPr>
          <a:lstStyle/>
          <a:p>
            <a:r>
              <a:rPr lang="en-US" altLang="zh-CN" sz="3200" dirty="0"/>
              <a:t>Linear coordinates </a:t>
            </a:r>
            <a:r>
              <a:rPr lang="en-US" altLang="zh-CN" sz="3200" dirty="0" smtClean="0"/>
              <a:t>interpolation</a:t>
            </a:r>
            <a:endParaRPr lang="en-US" altLang="zh-CN" sz="3200" dirty="0"/>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7249" y="3205142"/>
            <a:ext cx="2633173" cy="1800000"/>
          </a:xfrm>
          <a:prstGeom prst="rect">
            <a:avLst/>
          </a:prstGeom>
          <a:effectLst>
            <a:outerShdw blurRad="76200" dir="18900000" sy="23000" kx="-1200000" algn="bl" rotWithShape="0">
              <a:prstClr val="black">
                <a:alpha val="20000"/>
              </a:prstClr>
            </a:outerShdw>
          </a:effectLst>
        </p:spPr>
      </p:pic>
      <p:grpSp>
        <p:nvGrpSpPr>
          <p:cNvPr id="4" name="Group 3"/>
          <p:cNvGrpSpPr/>
          <p:nvPr/>
        </p:nvGrpSpPr>
        <p:grpSpPr>
          <a:xfrm>
            <a:off x="527380" y="2280564"/>
            <a:ext cx="2818901" cy="4032872"/>
            <a:chOff x="551358" y="3291221"/>
            <a:chExt cx="1763395" cy="2522808"/>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599" y="3291221"/>
              <a:ext cx="1615250" cy="1126010"/>
            </a:xfrm>
            <a:prstGeom prst="rect">
              <a:avLst/>
            </a:prstGeom>
            <a:effectLst>
              <a:outerShdw blurRad="76200" dir="13500000" sy="23000" kx="1200000" algn="br" rotWithShape="0">
                <a:prstClr val="black">
                  <a:alpha val="2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358" y="4688019"/>
              <a:ext cx="1763395" cy="1126010"/>
            </a:xfrm>
            <a:prstGeom prst="rect">
              <a:avLst/>
            </a:prstGeom>
            <a:effectLst>
              <a:outerShdw blurRad="76200" dir="13500000" sy="23000" kx="1200000" algn="br" rotWithShape="0">
                <a:prstClr val="black">
                  <a:alpha val="20000"/>
                </a:prstClr>
              </a:outerShdw>
            </a:effectLst>
          </p:spPr>
        </p:pic>
      </p:grpSp>
      <p:sp>
        <p:nvSpPr>
          <p:cNvPr id="22" name="Freeform 21"/>
          <p:cNvSpPr/>
          <p:nvPr/>
        </p:nvSpPr>
        <p:spPr>
          <a:xfrm flipV="1">
            <a:off x="3339050" y="4006082"/>
            <a:ext cx="1376989" cy="45719"/>
          </a:xfrm>
          <a:custGeom>
            <a:avLst/>
            <a:gdLst>
              <a:gd name="connsiteX0" fmla="*/ 131026 w 2725139"/>
              <a:gd name="connsiteY0" fmla="*/ 18293 h 845545"/>
              <a:gd name="connsiteX1" fmla="*/ 131026 w 2725139"/>
              <a:gd name="connsiteY1" fmla="*/ 97806 h 845545"/>
              <a:gd name="connsiteX2" fmla="*/ 1492687 w 2725139"/>
              <a:gd name="connsiteY2" fmla="*/ 773667 h 845545"/>
              <a:gd name="connsiteX3" fmla="*/ 2725139 w 2725139"/>
              <a:gd name="connsiteY3" fmla="*/ 793545 h 845545"/>
              <a:gd name="connsiteX0" fmla="*/ 0 w 2594113"/>
              <a:gd name="connsiteY0" fmla="*/ 0 h 747739"/>
              <a:gd name="connsiteX1" fmla="*/ 1361661 w 2594113"/>
              <a:gd name="connsiteY1" fmla="*/ 675861 h 747739"/>
              <a:gd name="connsiteX2" fmla="*/ 2594113 w 2594113"/>
              <a:gd name="connsiteY2" fmla="*/ 695739 h 747739"/>
              <a:gd name="connsiteX0" fmla="*/ 0 w 2633870"/>
              <a:gd name="connsiteY0" fmla="*/ 0 h 864518"/>
              <a:gd name="connsiteX1" fmla="*/ 1401418 w 2633870"/>
              <a:gd name="connsiteY1" fmla="*/ 785192 h 864518"/>
              <a:gd name="connsiteX2" fmla="*/ 2633870 w 2633870"/>
              <a:gd name="connsiteY2" fmla="*/ 805070 h 864518"/>
              <a:gd name="connsiteX0" fmla="*/ 0 w 2723322"/>
              <a:gd name="connsiteY0" fmla="*/ 0 h 899018"/>
              <a:gd name="connsiteX1" fmla="*/ 1401418 w 2723322"/>
              <a:gd name="connsiteY1" fmla="*/ 785192 h 899018"/>
              <a:gd name="connsiteX2" fmla="*/ 2723322 w 2723322"/>
              <a:gd name="connsiteY2" fmla="*/ 864705 h 899018"/>
              <a:gd name="connsiteX0" fmla="*/ 0 w 2991678"/>
              <a:gd name="connsiteY0" fmla="*/ 0 h 804258"/>
              <a:gd name="connsiteX1" fmla="*/ 1401418 w 2991678"/>
              <a:gd name="connsiteY1" fmla="*/ 785192 h 804258"/>
              <a:gd name="connsiteX2" fmla="*/ 2991678 w 2991678"/>
              <a:gd name="connsiteY2" fmla="*/ 556592 h 804258"/>
              <a:gd name="connsiteX0" fmla="*/ 0 w 2991678"/>
              <a:gd name="connsiteY0" fmla="*/ 0 h 809491"/>
              <a:gd name="connsiteX1" fmla="*/ 1401418 w 2991678"/>
              <a:gd name="connsiteY1" fmla="*/ 785192 h 809491"/>
              <a:gd name="connsiteX2" fmla="*/ 2991678 w 2991678"/>
              <a:gd name="connsiteY2" fmla="*/ 556592 h 809491"/>
            </a:gdLst>
            <a:ahLst/>
            <a:cxnLst>
              <a:cxn ang="0">
                <a:pos x="connsiteX0" y="connsiteY0"/>
              </a:cxn>
              <a:cxn ang="0">
                <a:pos x="connsiteX1" y="connsiteY1"/>
              </a:cxn>
              <a:cxn ang="0">
                <a:pos x="connsiteX2" y="connsiteY2"/>
              </a:cxn>
            </a:cxnLst>
            <a:rect l="l" t="t" r="r" b="b"/>
            <a:pathLst>
              <a:path w="2991678" h="809491">
                <a:moveTo>
                  <a:pt x="0" y="0"/>
                </a:moveTo>
                <a:cubicBezTo>
                  <a:pt x="226944" y="125896"/>
                  <a:pt x="902805" y="692427"/>
                  <a:pt x="1401418" y="785192"/>
                </a:cubicBezTo>
                <a:cubicBezTo>
                  <a:pt x="1900031" y="877957"/>
                  <a:pt x="2631385" y="684144"/>
                  <a:pt x="2991678" y="556592"/>
                </a:cubicBezTo>
              </a:path>
            </a:pathLst>
          </a:custGeom>
          <a:noFill/>
          <a:ln w="101600">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ln w="0"/>
              <a:solidFill>
                <a:srgbClr val="FF0000"/>
              </a:solidFill>
              <a:effectLst>
                <a:outerShdw blurRad="38100" dist="19050" dir="2700000" algn="tl" rotWithShape="0">
                  <a:schemeClr val="dk1">
                    <a:alpha val="40000"/>
                  </a:schemeClr>
                </a:outerShdw>
              </a:effectLst>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43342" y="4821915"/>
            <a:ext cx="1684009" cy="1725082"/>
          </a:xfrm>
          <a:prstGeom prst="rect">
            <a:avLst/>
          </a:prstGeom>
          <a:ln>
            <a:solidFill>
              <a:srgbClr val="00B050"/>
            </a:solidFill>
          </a:ln>
        </p:spPr>
      </p:pic>
      <p:sp>
        <p:nvSpPr>
          <p:cNvPr id="7" name="Rectangle 6"/>
          <p:cNvSpPr/>
          <p:nvPr/>
        </p:nvSpPr>
        <p:spPr>
          <a:xfrm>
            <a:off x="7221768" y="3720042"/>
            <a:ext cx="382497" cy="464652"/>
          </a:xfrm>
          <a:prstGeom prst="rect">
            <a:avLst/>
          </a:pr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Freeform 13"/>
          <p:cNvSpPr/>
          <p:nvPr/>
        </p:nvSpPr>
        <p:spPr>
          <a:xfrm rot="2286367" flipV="1">
            <a:off x="7626723" y="4376553"/>
            <a:ext cx="1160317" cy="97752"/>
          </a:xfrm>
          <a:custGeom>
            <a:avLst/>
            <a:gdLst>
              <a:gd name="connsiteX0" fmla="*/ 131026 w 2725139"/>
              <a:gd name="connsiteY0" fmla="*/ 18293 h 845545"/>
              <a:gd name="connsiteX1" fmla="*/ 131026 w 2725139"/>
              <a:gd name="connsiteY1" fmla="*/ 97806 h 845545"/>
              <a:gd name="connsiteX2" fmla="*/ 1492687 w 2725139"/>
              <a:gd name="connsiteY2" fmla="*/ 773667 h 845545"/>
              <a:gd name="connsiteX3" fmla="*/ 2725139 w 2725139"/>
              <a:gd name="connsiteY3" fmla="*/ 793545 h 845545"/>
              <a:gd name="connsiteX0" fmla="*/ 0 w 2594113"/>
              <a:gd name="connsiteY0" fmla="*/ 0 h 747739"/>
              <a:gd name="connsiteX1" fmla="*/ 1361661 w 2594113"/>
              <a:gd name="connsiteY1" fmla="*/ 675861 h 747739"/>
              <a:gd name="connsiteX2" fmla="*/ 2594113 w 2594113"/>
              <a:gd name="connsiteY2" fmla="*/ 695739 h 747739"/>
              <a:gd name="connsiteX0" fmla="*/ 0 w 2633870"/>
              <a:gd name="connsiteY0" fmla="*/ 0 h 864518"/>
              <a:gd name="connsiteX1" fmla="*/ 1401418 w 2633870"/>
              <a:gd name="connsiteY1" fmla="*/ 785192 h 864518"/>
              <a:gd name="connsiteX2" fmla="*/ 2633870 w 2633870"/>
              <a:gd name="connsiteY2" fmla="*/ 805070 h 864518"/>
              <a:gd name="connsiteX0" fmla="*/ 0 w 2723322"/>
              <a:gd name="connsiteY0" fmla="*/ 0 h 899018"/>
              <a:gd name="connsiteX1" fmla="*/ 1401418 w 2723322"/>
              <a:gd name="connsiteY1" fmla="*/ 785192 h 899018"/>
              <a:gd name="connsiteX2" fmla="*/ 2723322 w 2723322"/>
              <a:gd name="connsiteY2" fmla="*/ 864705 h 899018"/>
              <a:gd name="connsiteX0" fmla="*/ 0 w 2991678"/>
              <a:gd name="connsiteY0" fmla="*/ 0 h 804258"/>
              <a:gd name="connsiteX1" fmla="*/ 1401418 w 2991678"/>
              <a:gd name="connsiteY1" fmla="*/ 785192 h 804258"/>
              <a:gd name="connsiteX2" fmla="*/ 2991678 w 2991678"/>
              <a:gd name="connsiteY2" fmla="*/ 556592 h 804258"/>
              <a:gd name="connsiteX0" fmla="*/ 0 w 2991678"/>
              <a:gd name="connsiteY0" fmla="*/ 0 h 809491"/>
              <a:gd name="connsiteX1" fmla="*/ 1401418 w 2991678"/>
              <a:gd name="connsiteY1" fmla="*/ 785192 h 809491"/>
              <a:gd name="connsiteX2" fmla="*/ 2991678 w 2991678"/>
              <a:gd name="connsiteY2" fmla="*/ 556592 h 809491"/>
            </a:gdLst>
            <a:ahLst/>
            <a:cxnLst>
              <a:cxn ang="0">
                <a:pos x="connsiteX0" y="connsiteY0"/>
              </a:cxn>
              <a:cxn ang="0">
                <a:pos x="connsiteX1" y="connsiteY1"/>
              </a:cxn>
              <a:cxn ang="0">
                <a:pos x="connsiteX2" y="connsiteY2"/>
              </a:cxn>
            </a:cxnLst>
            <a:rect l="l" t="t" r="r" b="b"/>
            <a:pathLst>
              <a:path w="2991678" h="809491">
                <a:moveTo>
                  <a:pt x="0" y="0"/>
                </a:moveTo>
                <a:cubicBezTo>
                  <a:pt x="226944" y="125896"/>
                  <a:pt x="902805" y="692427"/>
                  <a:pt x="1401418" y="785192"/>
                </a:cubicBezTo>
                <a:cubicBezTo>
                  <a:pt x="1900031" y="877957"/>
                  <a:pt x="2631385" y="684144"/>
                  <a:pt x="2991678" y="556592"/>
                </a:cubicBezTo>
              </a:path>
            </a:pathLst>
          </a:custGeom>
          <a:noFill/>
          <a:ln w="101600">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ln w="0"/>
              <a:solidFill>
                <a:srgbClr val="FF0000"/>
              </a:solidFill>
              <a:effectLst>
                <a:outerShdw blurRad="38100" dist="19050" dir="2700000" algn="tl" rotWithShape="0">
                  <a:schemeClr val="dk1">
                    <a:alpha val="40000"/>
                  </a:schemeClr>
                </a:outerShdw>
              </a:effectLst>
            </a:endParaRPr>
          </a:p>
        </p:txBody>
      </p:sp>
      <p:sp>
        <p:nvSpPr>
          <p:cNvPr id="15" name="Title 1"/>
          <p:cNvSpPr txBox="1">
            <a:spLocks/>
          </p:cNvSpPr>
          <p:nvPr/>
        </p:nvSpPr>
        <p:spPr>
          <a:xfrm>
            <a:off x="501997" y="34742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800" dirty="0"/>
              <a:t>Shape interpolation – previous work</a:t>
            </a:r>
            <a:endParaRPr lang="zh-CN" altLang="en-US" sz="4800" dirty="0"/>
          </a:p>
        </p:txBody>
      </p:sp>
    </p:spTree>
    <p:extLst>
      <p:ext uri="{BB962C8B-B14F-4D97-AF65-F5344CB8AC3E}">
        <p14:creationId xmlns:p14="http://schemas.microsoft.com/office/powerpoint/2010/main" val="104798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1000"/>
                                        <p:tgtEl>
                                          <p:spTgt spid="7"/>
                                        </p:tgtEl>
                                      </p:cBhvr>
                                    </p:animEffect>
                                  </p:childTnLst>
                                </p:cTn>
                              </p:par>
                            </p:childTnLst>
                          </p:cTn>
                        </p:par>
                        <p:par>
                          <p:cTn id="17" fill="hold">
                            <p:stCondLst>
                              <p:cond delay="1000"/>
                            </p:stCondLst>
                            <p:childTnLst>
                              <p:par>
                                <p:cTn id="18" presetID="22" presetClass="entr" presetSubtype="8" fill="hold" grpId="1"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7" grpId="0" animBg="1"/>
      <p:bldP spid="1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
          <p:cNvSpPr/>
          <p:nvPr/>
        </p:nvSpPr>
        <p:spPr>
          <a:xfrm>
            <a:off x="6226006" y="3615544"/>
            <a:ext cx="3271973" cy="1995955"/>
          </a:xfrm>
          <a:custGeom>
            <a:avLst/>
            <a:gdLst>
              <a:gd name="connsiteX0" fmla="*/ 0 w 2916000"/>
              <a:gd name="connsiteY0" fmla="*/ 0 h 1944000"/>
              <a:gd name="connsiteX1" fmla="*/ 2916000 w 2916000"/>
              <a:gd name="connsiteY1" fmla="*/ 0 h 1944000"/>
              <a:gd name="connsiteX2" fmla="*/ 2916000 w 2916000"/>
              <a:gd name="connsiteY2" fmla="*/ 1944000 h 1944000"/>
              <a:gd name="connsiteX3" fmla="*/ 0 w 2916000"/>
              <a:gd name="connsiteY3" fmla="*/ 1944000 h 1944000"/>
              <a:gd name="connsiteX4" fmla="*/ 0 w 2916000"/>
              <a:gd name="connsiteY4" fmla="*/ 0 h 1944000"/>
              <a:gd name="connsiteX0" fmla="*/ 0 w 2916000"/>
              <a:gd name="connsiteY0" fmla="*/ 0 h 1944000"/>
              <a:gd name="connsiteX1" fmla="*/ 2916000 w 2916000"/>
              <a:gd name="connsiteY1" fmla="*/ 0 h 1944000"/>
              <a:gd name="connsiteX2" fmla="*/ 2906532 w 2916000"/>
              <a:gd name="connsiteY2" fmla="*/ 881928 h 1944000"/>
              <a:gd name="connsiteX3" fmla="*/ 2916000 w 2916000"/>
              <a:gd name="connsiteY3" fmla="*/ 1944000 h 1944000"/>
              <a:gd name="connsiteX4" fmla="*/ 0 w 2916000"/>
              <a:gd name="connsiteY4" fmla="*/ 1944000 h 1944000"/>
              <a:gd name="connsiteX5" fmla="*/ 0 w 2916000"/>
              <a:gd name="connsiteY5" fmla="*/ 0 h 1944000"/>
              <a:gd name="connsiteX0" fmla="*/ 0 w 3446860"/>
              <a:gd name="connsiteY0" fmla="*/ 0 h 1944000"/>
              <a:gd name="connsiteX1" fmla="*/ 2916000 w 3446860"/>
              <a:gd name="connsiteY1" fmla="*/ 0 h 1944000"/>
              <a:gd name="connsiteX2" fmla="*/ 3446860 w 3446860"/>
              <a:gd name="connsiteY2" fmla="*/ 1131310 h 1944000"/>
              <a:gd name="connsiteX3" fmla="*/ 2916000 w 3446860"/>
              <a:gd name="connsiteY3" fmla="*/ 1944000 h 1944000"/>
              <a:gd name="connsiteX4" fmla="*/ 0 w 3446860"/>
              <a:gd name="connsiteY4" fmla="*/ 1944000 h 1944000"/>
              <a:gd name="connsiteX5" fmla="*/ 0 w 3446860"/>
              <a:gd name="connsiteY5" fmla="*/ 0 h 1944000"/>
              <a:gd name="connsiteX0" fmla="*/ 13314 w 3460174"/>
              <a:gd name="connsiteY0" fmla="*/ 0 h 1944000"/>
              <a:gd name="connsiteX1" fmla="*/ 2929314 w 3460174"/>
              <a:gd name="connsiteY1" fmla="*/ 0 h 1944000"/>
              <a:gd name="connsiteX2" fmla="*/ 3460174 w 3460174"/>
              <a:gd name="connsiteY2" fmla="*/ 1131310 h 1944000"/>
              <a:gd name="connsiteX3" fmla="*/ 2929314 w 3460174"/>
              <a:gd name="connsiteY3" fmla="*/ 1944000 h 1944000"/>
              <a:gd name="connsiteX4" fmla="*/ 13314 w 3460174"/>
              <a:gd name="connsiteY4" fmla="*/ 1944000 h 1944000"/>
              <a:gd name="connsiteX5" fmla="*/ 0 w 3460174"/>
              <a:gd name="connsiteY5" fmla="*/ 954664 h 1944000"/>
              <a:gd name="connsiteX6" fmla="*/ 13314 w 3460174"/>
              <a:gd name="connsiteY6" fmla="*/ 0 h 1944000"/>
              <a:gd name="connsiteX0" fmla="*/ 418559 w 3865419"/>
              <a:gd name="connsiteY0" fmla="*/ 0 h 1944000"/>
              <a:gd name="connsiteX1" fmla="*/ 3334559 w 3865419"/>
              <a:gd name="connsiteY1" fmla="*/ 0 h 1944000"/>
              <a:gd name="connsiteX2" fmla="*/ 3865419 w 3865419"/>
              <a:gd name="connsiteY2" fmla="*/ 1131310 h 1944000"/>
              <a:gd name="connsiteX3" fmla="*/ 3334559 w 3865419"/>
              <a:gd name="connsiteY3" fmla="*/ 1944000 h 1944000"/>
              <a:gd name="connsiteX4" fmla="*/ 418559 w 3865419"/>
              <a:gd name="connsiteY4" fmla="*/ 1944000 h 1944000"/>
              <a:gd name="connsiteX5" fmla="*/ 0 w 3865419"/>
              <a:gd name="connsiteY5" fmla="*/ 1048182 h 1944000"/>
              <a:gd name="connsiteX6" fmla="*/ 418559 w 3865419"/>
              <a:gd name="connsiteY6" fmla="*/ 0 h 1944000"/>
              <a:gd name="connsiteX0" fmla="*/ 927714 w 3865419"/>
              <a:gd name="connsiteY0" fmla="*/ 0 h 1985564"/>
              <a:gd name="connsiteX1" fmla="*/ 3334559 w 3865419"/>
              <a:gd name="connsiteY1" fmla="*/ 41564 h 1985564"/>
              <a:gd name="connsiteX2" fmla="*/ 3865419 w 3865419"/>
              <a:gd name="connsiteY2" fmla="*/ 1172874 h 1985564"/>
              <a:gd name="connsiteX3" fmla="*/ 3334559 w 3865419"/>
              <a:gd name="connsiteY3" fmla="*/ 1985564 h 1985564"/>
              <a:gd name="connsiteX4" fmla="*/ 418559 w 3865419"/>
              <a:gd name="connsiteY4" fmla="*/ 1985564 h 1985564"/>
              <a:gd name="connsiteX5" fmla="*/ 0 w 3865419"/>
              <a:gd name="connsiteY5" fmla="*/ 1089746 h 1985564"/>
              <a:gd name="connsiteX6" fmla="*/ 927714 w 3865419"/>
              <a:gd name="connsiteY6" fmla="*/ 0 h 1985564"/>
              <a:gd name="connsiteX0" fmla="*/ 543251 w 3480956"/>
              <a:gd name="connsiteY0" fmla="*/ 0 h 1985564"/>
              <a:gd name="connsiteX1" fmla="*/ 2950096 w 3480956"/>
              <a:gd name="connsiteY1" fmla="*/ 41564 h 1985564"/>
              <a:gd name="connsiteX2" fmla="*/ 3480956 w 3480956"/>
              <a:gd name="connsiteY2" fmla="*/ 1172874 h 1985564"/>
              <a:gd name="connsiteX3" fmla="*/ 2950096 w 3480956"/>
              <a:gd name="connsiteY3" fmla="*/ 1985564 h 1985564"/>
              <a:gd name="connsiteX4" fmla="*/ 34096 w 3480956"/>
              <a:gd name="connsiteY4" fmla="*/ 1985564 h 1985564"/>
              <a:gd name="connsiteX5" fmla="*/ 0 w 3480956"/>
              <a:gd name="connsiteY5" fmla="*/ 809191 h 1985564"/>
              <a:gd name="connsiteX6" fmla="*/ 543251 w 3480956"/>
              <a:gd name="connsiteY6" fmla="*/ 0 h 1985564"/>
              <a:gd name="connsiteX0" fmla="*/ 543251 w 3480956"/>
              <a:gd name="connsiteY0" fmla="*/ 0 h 1985564"/>
              <a:gd name="connsiteX1" fmla="*/ 2950096 w 3480956"/>
              <a:gd name="connsiteY1" fmla="*/ 41564 h 1985564"/>
              <a:gd name="connsiteX2" fmla="*/ 3480956 w 3480956"/>
              <a:gd name="connsiteY2" fmla="*/ 1172874 h 1985564"/>
              <a:gd name="connsiteX3" fmla="*/ 2950096 w 3480956"/>
              <a:gd name="connsiteY3" fmla="*/ 1985564 h 1985564"/>
              <a:gd name="connsiteX4" fmla="*/ 304259 w 3480956"/>
              <a:gd name="connsiteY4" fmla="*/ 1985564 h 1985564"/>
              <a:gd name="connsiteX5" fmla="*/ 0 w 3480956"/>
              <a:gd name="connsiteY5" fmla="*/ 809191 h 1985564"/>
              <a:gd name="connsiteX6" fmla="*/ 543251 w 3480956"/>
              <a:gd name="connsiteY6" fmla="*/ 0 h 1985564"/>
              <a:gd name="connsiteX0" fmla="*/ 543251 w 3480956"/>
              <a:gd name="connsiteY0" fmla="*/ 0 h 1995955"/>
              <a:gd name="connsiteX1" fmla="*/ 2950096 w 3480956"/>
              <a:gd name="connsiteY1" fmla="*/ 41564 h 1995955"/>
              <a:gd name="connsiteX2" fmla="*/ 3480956 w 3480956"/>
              <a:gd name="connsiteY2" fmla="*/ 1172874 h 1995955"/>
              <a:gd name="connsiteX3" fmla="*/ 2544850 w 3480956"/>
              <a:gd name="connsiteY3" fmla="*/ 1995955 h 1995955"/>
              <a:gd name="connsiteX4" fmla="*/ 304259 w 3480956"/>
              <a:gd name="connsiteY4" fmla="*/ 1985564 h 1995955"/>
              <a:gd name="connsiteX5" fmla="*/ 0 w 3480956"/>
              <a:gd name="connsiteY5" fmla="*/ 809191 h 1995955"/>
              <a:gd name="connsiteX6" fmla="*/ 543251 w 3480956"/>
              <a:gd name="connsiteY6" fmla="*/ 0 h 1995955"/>
              <a:gd name="connsiteX0" fmla="*/ 543251 w 3127665"/>
              <a:gd name="connsiteY0" fmla="*/ 0 h 1995955"/>
              <a:gd name="connsiteX1" fmla="*/ 2950096 w 3127665"/>
              <a:gd name="connsiteY1" fmla="*/ 41564 h 1995955"/>
              <a:gd name="connsiteX2" fmla="*/ 3127665 w 3127665"/>
              <a:gd name="connsiteY2" fmla="*/ 1235219 h 1995955"/>
              <a:gd name="connsiteX3" fmla="*/ 2544850 w 3127665"/>
              <a:gd name="connsiteY3" fmla="*/ 1995955 h 1995955"/>
              <a:gd name="connsiteX4" fmla="*/ 304259 w 3127665"/>
              <a:gd name="connsiteY4" fmla="*/ 1985564 h 1995955"/>
              <a:gd name="connsiteX5" fmla="*/ 0 w 3127665"/>
              <a:gd name="connsiteY5" fmla="*/ 809191 h 1995955"/>
              <a:gd name="connsiteX6" fmla="*/ 543251 w 3127665"/>
              <a:gd name="connsiteY6" fmla="*/ 0 h 1995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7665" h="1995955">
                <a:moveTo>
                  <a:pt x="543251" y="0"/>
                </a:moveTo>
                <a:lnTo>
                  <a:pt x="2950096" y="41564"/>
                </a:lnTo>
                <a:lnTo>
                  <a:pt x="3127665" y="1235219"/>
                </a:lnTo>
                <a:lnTo>
                  <a:pt x="2544850" y="1995955"/>
                </a:lnTo>
                <a:lnTo>
                  <a:pt x="304259" y="1985564"/>
                </a:lnTo>
                <a:lnTo>
                  <a:pt x="0" y="809191"/>
                </a:lnTo>
                <a:lnTo>
                  <a:pt x="543251" y="0"/>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
          <p:cNvSpPr/>
          <p:nvPr/>
        </p:nvSpPr>
        <p:spPr>
          <a:xfrm>
            <a:off x="1451934" y="4799476"/>
            <a:ext cx="3271973" cy="1995955"/>
          </a:xfrm>
          <a:custGeom>
            <a:avLst/>
            <a:gdLst>
              <a:gd name="connsiteX0" fmla="*/ 0 w 2916000"/>
              <a:gd name="connsiteY0" fmla="*/ 0 h 1944000"/>
              <a:gd name="connsiteX1" fmla="*/ 2916000 w 2916000"/>
              <a:gd name="connsiteY1" fmla="*/ 0 h 1944000"/>
              <a:gd name="connsiteX2" fmla="*/ 2916000 w 2916000"/>
              <a:gd name="connsiteY2" fmla="*/ 1944000 h 1944000"/>
              <a:gd name="connsiteX3" fmla="*/ 0 w 2916000"/>
              <a:gd name="connsiteY3" fmla="*/ 1944000 h 1944000"/>
              <a:gd name="connsiteX4" fmla="*/ 0 w 2916000"/>
              <a:gd name="connsiteY4" fmla="*/ 0 h 1944000"/>
              <a:gd name="connsiteX0" fmla="*/ 0 w 2916000"/>
              <a:gd name="connsiteY0" fmla="*/ 0 h 1944000"/>
              <a:gd name="connsiteX1" fmla="*/ 2916000 w 2916000"/>
              <a:gd name="connsiteY1" fmla="*/ 0 h 1944000"/>
              <a:gd name="connsiteX2" fmla="*/ 2906532 w 2916000"/>
              <a:gd name="connsiteY2" fmla="*/ 881928 h 1944000"/>
              <a:gd name="connsiteX3" fmla="*/ 2916000 w 2916000"/>
              <a:gd name="connsiteY3" fmla="*/ 1944000 h 1944000"/>
              <a:gd name="connsiteX4" fmla="*/ 0 w 2916000"/>
              <a:gd name="connsiteY4" fmla="*/ 1944000 h 1944000"/>
              <a:gd name="connsiteX5" fmla="*/ 0 w 2916000"/>
              <a:gd name="connsiteY5" fmla="*/ 0 h 1944000"/>
              <a:gd name="connsiteX0" fmla="*/ 0 w 3446860"/>
              <a:gd name="connsiteY0" fmla="*/ 0 h 1944000"/>
              <a:gd name="connsiteX1" fmla="*/ 2916000 w 3446860"/>
              <a:gd name="connsiteY1" fmla="*/ 0 h 1944000"/>
              <a:gd name="connsiteX2" fmla="*/ 3446860 w 3446860"/>
              <a:gd name="connsiteY2" fmla="*/ 1131310 h 1944000"/>
              <a:gd name="connsiteX3" fmla="*/ 2916000 w 3446860"/>
              <a:gd name="connsiteY3" fmla="*/ 1944000 h 1944000"/>
              <a:gd name="connsiteX4" fmla="*/ 0 w 3446860"/>
              <a:gd name="connsiteY4" fmla="*/ 1944000 h 1944000"/>
              <a:gd name="connsiteX5" fmla="*/ 0 w 3446860"/>
              <a:gd name="connsiteY5" fmla="*/ 0 h 1944000"/>
              <a:gd name="connsiteX0" fmla="*/ 13314 w 3460174"/>
              <a:gd name="connsiteY0" fmla="*/ 0 h 1944000"/>
              <a:gd name="connsiteX1" fmla="*/ 2929314 w 3460174"/>
              <a:gd name="connsiteY1" fmla="*/ 0 h 1944000"/>
              <a:gd name="connsiteX2" fmla="*/ 3460174 w 3460174"/>
              <a:gd name="connsiteY2" fmla="*/ 1131310 h 1944000"/>
              <a:gd name="connsiteX3" fmla="*/ 2929314 w 3460174"/>
              <a:gd name="connsiteY3" fmla="*/ 1944000 h 1944000"/>
              <a:gd name="connsiteX4" fmla="*/ 13314 w 3460174"/>
              <a:gd name="connsiteY4" fmla="*/ 1944000 h 1944000"/>
              <a:gd name="connsiteX5" fmla="*/ 0 w 3460174"/>
              <a:gd name="connsiteY5" fmla="*/ 954664 h 1944000"/>
              <a:gd name="connsiteX6" fmla="*/ 13314 w 3460174"/>
              <a:gd name="connsiteY6" fmla="*/ 0 h 1944000"/>
              <a:gd name="connsiteX0" fmla="*/ 418559 w 3865419"/>
              <a:gd name="connsiteY0" fmla="*/ 0 h 1944000"/>
              <a:gd name="connsiteX1" fmla="*/ 3334559 w 3865419"/>
              <a:gd name="connsiteY1" fmla="*/ 0 h 1944000"/>
              <a:gd name="connsiteX2" fmla="*/ 3865419 w 3865419"/>
              <a:gd name="connsiteY2" fmla="*/ 1131310 h 1944000"/>
              <a:gd name="connsiteX3" fmla="*/ 3334559 w 3865419"/>
              <a:gd name="connsiteY3" fmla="*/ 1944000 h 1944000"/>
              <a:gd name="connsiteX4" fmla="*/ 418559 w 3865419"/>
              <a:gd name="connsiteY4" fmla="*/ 1944000 h 1944000"/>
              <a:gd name="connsiteX5" fmla="*/ 0 w 3865419"/>
              <a:gd name="connsiteY5" fmla="*/ 1048182 h 1944000"/>
              <a:gd name="connsiteX6" fmla="*/ 418559 w 3865419"/>
              <a:gd name="connsiteY6" fmla="*/ 0 h 1944000"/>
              <a:gd name="connsiteX0" fmla="*/ 927714 w 3865419"/>
              <a:gd name="connsiteY0" fmla="*/ 0 h 1985564"/>
              <a:gd name="connsiteX1" fmla="*/ 3334559 w 3865419"/>
              <a:gd name="connsiteY1" fmla="*/ 41564 h 1985564"/>
              <a:gd name="connsiteX2" fmla="*/ 3865419 w 3865419"/>
              <a:gd name="connsiteY2" fmla="*/ 1172874 h 1985564"/>
              <a:gd name="connsiteX3" fmla="*/ 3334559 w 3865419"/>
              <a:gd name="connsiteY3" fmla="*/ 1985564 h 1985564"/>
              <a:gd name="connsiteX4" fmla="*/ 418559 w 3865419"/>
              <a:gd name="connsiteY4" fmla="*/ 1985564 h 1985564"/>
              <a:gd name="connsiteX5" fmla="*/ 0 w 3865419"/>
              <a:gd name="connsiteY5" fmla="*/ 1089746 h 1985564"/>
              <a:gd name="connsiteX6" fmla="*/ 927714 w 3865419"/>
              <a:gd name="connsiteY6" fmla="*/ 0 h 1985564"/>
              <a:gd name="connsiteX0" fmla="*/ 543251 w 3480956"/>
              <a:gd name="connsiteY0" fmla="*/ 0 h 1985564"/>
              <a:gd name="connsiteX1" fmla="*/ 2950096 w 3480956"/>
              <a:gd name="connsiteY1" fmla="*/ 41564 h 1985564"/>
              <a:gd name="connsiteX2" fmla="*/ 3480956 w 3480956"/>
              <a:gd name="connsiteY2" fmla="*/ 1172874 h 1985564"/>
              <a:gd name="connsiteX3" fmla="*/ 2950096 w 3480956"/>
              <a:gd name="connsiteY3" fmla="*/ 1985564 h 1985564"/>
              <a:gd name="connsiteX4" fmla="*/ 34096 w 3480956"/>
              <a:gd name="connsiteY4" fmla="*/ 1985564 h 1985564"/>
              <a:gd name="connsiteX5" fmla="*/ 0 w 3480956"/>
              <a:gd name="connsiteY5" fmla="*/ 809191 h 1985564"/>
              <a:gd name="connsiteX6" fmla="*/ 543251 w 3480956"/>
              <a:gd name="connsiteY6" fmla="*/ 0 h 1985564"/>
              <a:gd name="connsiteX0" fmla="*/ 543251 w 3480956"/>
              <a:gd name="connsiteY0" fmla="*/ 0 h 1985564"/>
              <a:gd name="connsiteX1" fmla="*/ 2950096 w 3480956"/>
              <a:gd name="connsiteY1" fmla="*/ 41564 h 1985564"/>
              <a:gd name="connsiteX2" fmla="*/ 3480956 w 3480956"/>
              <a:gd name="connsiteY2" fmla="*/ 1172874 h 1985564"/>
              <a:gd name="connsiteX3" fmla="*/ 2950096 w 3480956"/>
              <a:gd name="connsiteY3" fmla="*/ 1985564 h 1985564"/>
              <a:gd name="connsiteX4" fmla="*/ 304259 w 3480956"/>
              <a:gd name="connsiteY4" fmla="*/ 1985564 h 1985564"/>
              <a:gd name="connsiteX5" fmla="*/ 0 w 3480956"/>
              <a:gd name="connsiteY5" fmla="*/ 809191 h 1985564"/>
              <a:gd name="connsiteX6" fmla="*/ 543251 w 3480956"/>
              <a:gd name="connsiteY6" fmla="*/ 0 h 1985564"/>
              <a:gd name="connsiteX0" fmla="*/ 543251 w 3480956"/>
              <a:gd name="connsiteY0" fmla="*/ 0 h 1995955"/>
              <a:gd name="connsiteX1" fmla="*/ 2950096 w 3480956"/>
              <a:gd name="connsiteY1" fmla="*/ 41564 h 1995955"/>
              <a:gd name="connsiteX2" fmla="*/ 3480956 w 3480956"/>
              <a:gd name="connsiteY2" fmla="*/ 1172874 h 1995955"/>
              <a:gd name="connsiteX3" fmla="*/ 2544850 w 3480956"/>
              <a:gd name="connsiteY3" fmla="*/ 1995955 h 1995955"/>
              <a:gd name="connsiteX4" fmla="*/ 304259 w 3480956"/>
              <a:gd name="connsiteY4" fmla="*/ 1985564 h 1995955"/>
              <a:gd name="connsiteX5" fmla="*/ 0 w 3480956"/>
              <a:gd name="connsiteY5" fmla="*/ 809191 h 1995955"/>
              <a:gd name="connsiteX6" fmla="*/ 543251 w 3480956"/>
              <a:gd name="connsiteY6" fmla="*/ 0 h 1995955"/>
              <a:gd name="connsiteX0" fmla="*/ 543251 w 3127665"/>
              <a:gd name="connsiteY0" fmla="*/ 0 h 1995955"/>
              <a:gd name="connsiteX1" fmla="*/ 2950096 w 3127665"/>
              <a:gd name="connsiteY1" fmla="*/ 41564 h 1995955"/>
              <a:gd name="connsiteX2" fmla="*/ 3127665 w 3127665"/>
              <a:gd name="connsiteY2" fmla="*/ 1235219 h 1995955"/>
              <a:gd name="connsiteX3" fmla="*/ 2544850 w 3127665"/>
              <a:gd name="connsiteY3" fmla="*/ 1995955 h 1995955"/>
              <a:gd name="connsiteX4" fmla="*/ 304259 w 3127665"/>
              <a:gd name="connsiteY4" fmla="*/ 1985564 h 1995955"/>
              <a:gd name="connsiteX5" fmla="*/ 0 w 3127665"/>
              <a:gd name="connsiteY5" fmla="*/ 809191 h 1995955"/>
              <a:gd name="connsiteX6" fmla="*/ 543251 w 3127665"/>
              <a:gd name="connsiteY6" fmla="*/ 0 h 1995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7665" h="1995955">
                <a:moveTo>
                  <a:pt x="543251" y="0"/>
                </a:moveTo>
                <a:lnTo>
                  <a:pt x="2950096" y="41564"/>
                </a:lnTo>
                <a:lnTo>
                  <a:pt x="3127665" y="1235219"/>
                </a:lnTo>
                <a:lnTo>
                  <a:pt x="2544850" y="1995955"/>
                </a:lnTo>
                <a:lnTo>
                  <a:pt x="304259" y="1985564"/>
                </a:lnTo>
                <a:lnTo>
                  <a:pt x="0" y="809191"/>
                </a:lnTo>
                <a:lnTo>
                  <a:pt x="543251" y="0"/>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Rectangle 1"/>
          <p:cNvSpPr/>
          <p:nvPr/>
        </p:nvSpPr>
        <p:spPr>
          <a:xfrm>
            <a:off x="1683326" y="2744499"/>
            <a:ext cx="3127665" cy="1995955"/>
          </a:xfrm>
          <a:custGeom>
            <a:avLst/>
            <a:gdLst>
              <a:gd name="connsiteX0" fmla="*/ 0 w 2916000"/>
              <a:gd name="connsiteY0" fmla="*/ 0 h 1944000"/>
              <a:gd name="connsiteX1" fmla="*/ 2916000 w 2916000"/>
              <a:gd name="connsiteY1" fmla="*/ 0 h 1944000"/>
              <a:gd name="connsiteX2" fmla="*/ 2916000 w 2916000"/>
              <a:gd name="connsiteY2" fmla="*/ 1944000 h 1944000"/>
              <a:gd name="connsiteX3" fmla="*/ 0 w 2916000"/>
              <a:gd name="connsiteY3" fmla="*/ 1944000 h 1944000"/>
              <a:gd name="connsiteX4" fmla="*/ 0 w 2916000"/>
              <a:gd name="connsiteY4" fmla="*/ 0 h 1944000"/>
              <a:gd name="connsiteX0" fmla="*/ 0 w 2916000"/>
              <a:gd name="connsiteY0" fmla="*/ 0 h 1944000"/>
              <a:gd name="connsiteX1" fmla="*/ 2916000 w 2916000"/>
              <a:gd name="connsiteY1" fmla="*/ 0 h 1944000"/>
              <a:gd name="connsiteX2" fmla="*/ 2906532 w 2916000"/>
              <a:gd name="connsiteY2" fmla="*/ 881928 h 1944000"/>
              <a:gd name="connsiteX3" fmla="*/ 2916000 w 2916000"/>
              <a:gd name="connsiteY3" fmla="*/ 1944000 h 1944000"/>
              <a:gd name="connsiteX4" fmla="*/ 0 w 2916000"/>
              <a:gd name="connsiteY4" fmla="*/ 1944000 h 1944000"/>
              <a:gd name="connsiteX5" fmla="*/ 0 w 2916000"/>
              <a:gd name="connsiteY5" fmla="*/ 0 h 1944000"/>
              <a:gd name="connsiteX0" fmla="*/ 0 w 3446860"/>
              <a:gd name="connsiteY0" fmla="*/ 0 h 1944000"/>
              <a:gd name="connsiteX1" fmla="*/ 2916000 w 3446860"/>
              <a:gd name="connsiteY1" fmla="*/ 0 h 1944000"/>
              <a:gd name="connsiteX2" fmla="*/ 3446860 w 3446860"/>
              <a:gd name="connsiteY2" fmla="*/ 1131310 h 1944000"/>
              <a:gd name="connsiteX3" fmla="*/ 2916000 w 3446860"/>
              <a:gd name="connsiteY3" fmla="*/ 1944000 h 1944000"/>
              <a:gd name="connsiteX4" fmla="*/ 0 w 3446860"/>
              <a:gd name="connsiteY4" fmla="*/ 1944000 h 1944000"/>
              <a:gd name="connsiteX5" fmla="*/ 0 w 3446860"/>
              <a:gd name="connsiteY5" fmla="*/ 0 h 1944000"/>
              <a:gd name="connsiteX0" fmla="*/ 13314 w 3460174"/>
              <a:gd name="connsiteY0" fmla="*/ 0 h 1944000"/>
              <a:gd name="connsiteX1" fmla="*/ 2929314 w 3460174"/>
              <a:gd name="connsiteY1" fmla="*/ 0 h 1944000"/>
              <a:gd name="connsiteX2" fmla="*/ 3460174 w 3460174"/>
              <a:gd name="connsiteY2" fmla="*/ 1131310 h 1944000"/>
              <a:gd name="connsiteX3" fmla="*/ 2929314 w 3460174"/>
              <a:gd name="connsiteY3" fmla="*/ 1944000 h 1944000"/>
              <a:gd name="connsiteX4" fmla="*/ 13314 w 3460174"/>
              <a:gd name="connsiteY4" fmla="*/ 1944000 h 1944000"/>
              <a:gd name="connsiteX5" fmla="*/ 0 w 3460174"/>
              <a:gd name="connsiteY5" fmla="*/ 954664 h 1944000"/>
              <a:gd name="connsiteX6" fmla="*/ 13314 w 3460174"/>
              <a:gd name="connsiteY6" fmla="*/ 0 h 1944000"/>
              <a:gd name="connsiteX0" fmla="*/ 418559 w 3865419"/>
              <a:gd name="connsiteY0" fmla="*/ 0 h 1944000"/>
              <a:gd name="connsiteX1" fmla="*/ 3334559 w 3865419"/>
              <a:gd name="connsiteY1" fmla="*/ 0 h 1944000"/>
              <a:gd name="connsiteX2" fmla="*/ 3865419 w 3865419"/>
              <a:gd name="connsiteY2" fmla="*/ 1131310 h 1944000"/>
              <a:gd name="connsiteX3" fmla="*/ 3334559 w 3865419"/>
              <a:gd name="connsiteY3" fmla="*/ 1944000 h 1944000"/>
              <a:gd name="connsiteX4" fmla="*/ 418559 w 3865419"/>
              <a:gd name="connsiteY4" fmla="*/ 1944000 h 1944000"/>
              <a:gd name="connsiteX5" fmla="*/ 0 w 3865419"/>
              <a:gd name="connsiteY5" fmla="*/ 1048182 h 1944000"/>
              <a:gd name="connsiteX6" fmla="*/ 418559 w 3865419"/>
              <a:gd name="connsiteY6" fmla="*/ 0 h 1944000"/>
              <a:gd name="connsiteX0" fmla="*/ 927714 w 3865419"/>
              <a:gd name="connsiteY0" fmla="*/ 0 h 1985564"/>
              <a:gd name="connsiteX1" fmla="*/ 3334559 w 3865419"/>
              <a:gd name="connsiteY1" fmla="*/ 41564 h 1985564"/>
              <a:gd name="connsiteX2" fmla="*/ 3865419 w 3865419"/>
              <a:gd name="connsiteY2" fmla="*/ 1172874 h 1985564"/>
              <a:gd name="connsiteX3" fmla="*/ 3334559 w 3865419"/>
              <a:gd name="connsiteY3" fmla="*/ 1985564 h 1985564"/>
              <a:gd name="connsiteX4" fmla="*/ 418559 w 3865419"/>
              <a:gd name="connsiteY4" fmla="*/ 1985564 h 1985564"/>
              <a:gd name="connsiteX5" fmla="*/ 0 w 3865419"/>
              <a:gd name="connsiteY5" fmla="*/ 1089746 h 1985564"/>
              <a:gd name="connsiteX6" fmla="*/ 927714 w 3865419"/>
              <a:gd name="connsiteY6" fmla="*/ 0 h 1985564"/>
              <a:gd name="connsiteX0" fmla="*/ 543251 w 3480956"/>
              <a:gd name="connsiteY0" fmla="*/ 0 h 1985564"/>
              <a:gd name="connsiteX1" fmla="*/ 2950096 w 3480956"/>
              <a:gd name="connsiteY1" fmla="*/ 41564 h 1985564"/>
              <a:gd name="connsiteX2" fmla="*/ 3480956 w 3480956"/>
              <a:gd name="connsiteY2" fmla="*/ 1172874 h 1985564"/>
              <a:gd name="connsiteX3" fmla="*/ 2950096 w 3480956"/>
              <a:gd name="connsiteY3" fmla="*/ 1985564 h 1985564"/>
              <a:gd name="connsiteX4" fmla="*/ 34096 w 3480956"/>
              <a:gd name="connsiteY4" fmla="*/ 1985564 h 1985564"/>
              <a:gd name="connsiteX5" fmla="*/ 0 w 3480956"/>
              <a:gd name="connsiteY5" fmla="*/ 809191 h 1985564"/>
              <a:gd name="connsiteX6" fmla="*/ 543251 w 3480956"/>
              <a:gd name="connsiteY6" fmla="*/ 0 h 1985564"/>
              <a:gd name="connsiteX0" fmla="*/ 543251 w 3480956"/>
              <a:gd name="connsiteY0" fmla="*/ 0 h 1985564"/>
              <a:gd name="connsiteX1" fmla="*/ 2950096 w 3480956"/>
              <a:gd name="connsiteY1" fmla="*/ 41564 h 1985564"/>
              <a:gd name="connsiteX2" fmla="*/ 3480956 w 3480956"/>
              <a:gd name="connsiteY2" fmla="*/ 1172874 h 1985564"/>
              <a:gd name="connsiteX3" fmla="*/ 2950096 w 3480956"/>
              <a:gd name="connsiteY3" fmla="*/ 1985564 h 1985564"/>
              <a:gd name="connsiteX4" fmla="*/ 304259 w 3480956"/>
              <a:gd name="connsiteY4" fmla="*/ 1985564 h 1985564"/>
              <a:gd name="connsiteX5" fmla="*/ 0 w 3480956"/>
              <a:gd name="connsiteY5" fmla="*/ 809191 h 1985564"/>
              <a:gd name="connsiteX6" fmla="*/ 543251 w 3480956"/>
              <a:gd name="connsiteY6" fmla="*/ 0 h 1985564"/>
              <a:gd name="connsiteX0" fmla="*/ 543251 w 3480956"/>
              <a:gd name="connsiteY0" fmla="*/ 0 h 1995955"/>
              <a:gd name="connsiteX1" fmla="*/ 2950096 w 3480956"/>
              <a:gd name="connsiteY1" fmla="*/ 41564 h 1995955"/>
              <a:gd name="connsiteX2" fmla="*/ 3480956 w 3480956"/>
              <a:gd name="connsiteY2" fmla="*/ 1172874 h 1995955"/>
              <a:gd name="connsiteX3" fmla="*/ 2544850 w 3480956"/>
              <a:gd name="connsiteY3" fmla="*/ 1995955 h 1995955"/>
              <a:gd name="connsiteX4" fmla="*/ 304259 w 3480956"/>
              <a:gd name="connsiteY4" fmla="*/ 1985564 h 1995955"/>
              <a:gd name="connsiteX5" fmla="*/ 0 w 3480956"/>
              <a:gd name="connsiteY5" fmla="*/ 809191 h 1995955"/>
              <a:gd name="connsiteX6" fmla="*/ 543251 w 3480956"/>
              <a:gd name="connsiteY6" fmla="*/ 0 h 1995955"/>
              <a:gd name="connsiteX0" fmla="*/ 543251 w 3127665"/>
              <a:gd name="connsiteY0" fmla="*/ 0 h 1995955"/>
              <a:gd name="connsiteX1" fmla="*/ 2950096 w 3127665"/>
              <a:gd name="connsiteY1" fmla="*/ 41564 h 1995955"/>
              <a:gd name="connsiteX2" fmla="*/ 3127665 w 3127665"/>
              <a:gd name="connsiteY2" fmla="*/ 1235219 h 1995955"/>
              <a:gd name="connsiteX3" fmla="*/ 2544850 w 3127665"/>
              <a:gd name="connsiteY3" fmla="*/ 1995955 h 1995955"/>
              <a:gd name="connsiteX4" fmla="*/ 304259 w 3127665"/>
              <a:gd name="connsiteY4" fmla="*/ 1985564 h 1995955"/>
              <a:gd name="connsiteX5" fmla="*/ 0 w 3127665"/>
              <a:gd name="connsiteY5" fmla="*/ 809191 h 1995955"/>
              <a:gd name="connsiteX6" fmla="*/ 543251 w 3127665"/>
              <a:gd name="connsiteY6" fmla="*/ 0 h 1995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7665" h="1995955">
                <a:moveTo>
                  <a:pt x="543251" y="0"/>
                </a:moveTo>
                <a:lnTo>
                  <a:pt x="2950096" y="41564"/>
                </a:lnTo>
                <a:lnTo>
                  <a:pt x="3127665" y="1235219"/>
                </a:lnTo>
                <a:lnTo>
                  <a:pt x="2544850" y="1995955"/>
                </a:lnTo>
                <a:lnTo>
                  <a:pt x="304259" y="1985564"/>
                </a:lnTo>
                <a:lnTo>
                  <a:pt x="0" y="809191"/>
                </a:lnTo>
                <a:lnTo>
                  <a:pt x="543251" y="0"/>
                </a:lnTo>
                <a:close/>
              </a:path>
            </a:pathLst>
          </a:cu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Content Placeholder 2"/>
          <p:cNvSpPr>
            <a:spLocks noGrp="1"/>
          </p:cNvSpPr>
          <p:nvPr>
            <p:ph idx="1"/>
          </p:nvPr>
        </p:nvSpPr>
        <p:spPr>
          <a:xfrm>
            <a:off x="642072" y="1380290"/>
            <a:ext cx="6304828" cy="4852936"/>
          </a:xfrm>
        </p:spPr>
        <p:txBody>
          <a:bodyPr>
            <a:normAutofit/>
          </a:bodyPr>
          <a:lstStyle/>
          <a:p>
            <a:r>
              <a:rPr lang="en-US" altLang="zh-CN" sz="3200" dirty="0" smtClean="0"/>
              <a:t>Positive </a:t>
            </a:r>
            <a:r>
              <a:rPr lang="en-US" altLang="zh-CN" sz="3200" dirty="0" err="1"/>
              <a:t>barycentric</a:t>
            </a:r>
            <a:r>
              <a:rPr lang="en-US" altLang="zh-CN" sz="3200" dirty="0"/>
              <a:t> coordinates</a:t>
            </a:r>
          </a:p>
          <a:p>
            <a:pPr lvl="1"/>
            <a:r>
              <a:rPr lang="en-US" altLang="zh-CN" sz="2800" dirty="0"/>
              <a:t>Convex boundary</a:t>
            </a:r>
          </a:p>
          <a:p>
            <a:pPr lvl="1"/>
            <a:r>
              <a:rPr lang="en-US" altLang="zh-CN" sz="2800" dirty="0" smtClean="0"/>
              <a:t>Guaranteed </a:t>
            </a:r>
            <a:r>
              <a:rPr lang="en-US" altLang="zh-CN" sz="2800" dirty="0" err="1"/>
              <a:t>bijectivity</a:t>
            </a:r>
            <a:endParaRPr lang="en-US" altLang="zh-CN" sz="2800" dirty="0"/>
          </a:p>
          <a:p>
            <a:endParaRPr lang="en-US" altLang="zh-CN" sz="3200" dirty="0"/>
          </a:p>
        </p:txBody>
      </p:sp>
      <p:grpSp>
        <p:nvGrpSpPr>
          <p:cNvPr id="4" name="Group 3"/>
          <p:cNvGrpSpPr/>
          <p:nvPr/>
        </p:nvGrpSpPr>
        <p:grpSpPr>
          <a:xfrm>
            <a:off x="1765971" y="2835338"/>
            <a:ext cx="2818901" cy="3867534"/>
            <a:chOff x="-1429431" y="3760112"/>
            <a:chExt cx="1763395" cy="2419379"/>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0986" y="3760112"/>
              <a:ext cx="1615250" cy="1126010"/>
            </a:xfrm>
            <a:prstGeom prst="rect">
              <a:avLst/>
            </a:prstGeom>
            <a:noFill/>
            <a:ln>
              <a:noFill/>
            </a:ln>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9431" y="5053481"/>
              <a:ext cx="1763395" cy="1126010"/>
            </a:xfrm>
            <a:prstGeom prst="rect">
              <a:avLst/>
            </a:prstGeom>
            <a:noFill/>
            <a:ln>
              <a:noFill/>
            </a:ln>
          </p:spPr>
        </p:pic>
      </p:grpSp>
      <p:sp>
        <p:nvSpPr>
          <p:cNvPr id="22" name="Freeform 21"/>
          <p:cNvSpPr/>
          <p:nvPr/>
        </p:nvSpPr>
        <p:spPr>
          <a:xfrm flipV="1">
            <a:off x="4833880" y="4589619"/>
            <a:ext cx="1376989" cy="45719"/>
          </a:xfrm>
          <a:custGeom>
            <a:avLst/>
            <a:gdLst>
              <a:gd name="connsiteX0" fmla="*/ 131026 w 2725139"/>
              <a:gd name="connsiteY0" fmla="*/ 18293 h 845545"/>
              <a:gd name="connsiteX1" fmla="*/ 131026 w 2725139"/>
              <a:gd name="connsiteY1" fmla="*/ 97806 h 845545"/>
              <a:gd name="connsiteX2" fmla="*/ 1492687 w 2725139"/>
              <a:gd name="connsiteY2" fmla="*/ 773667 h 845545"/>
              <a:gd name="connsiteX3" fmla="*/ 2725139 w 2725139"/>
              <a:gd name="connsiteY3" fmla="*/ 793545 h 845545"/>
              <a:gd name="connsiteX0" fmla="*/ 0 w 2594113"/>
              <a:gd name="connsiteY0" fmla="*/ 0 h 747739"/>
              <a:gd name="connsiteX1" fmla="*/ 1361661 w 2594113"/>
              <a:gd name="connsiteY1" fmla="*/ 675861 h 747739"/>
              <a:gd name="connsiteX2" fmla="*/ 2594113 w 2594113"/>
              <a:gd name="connsiteY2" fmla="*/ 695739 h 747739"/>
              <a:gd name="connsiteX0" fmla="*/ 0 w 2633870"/>
              <a:gd name="connsiteY0" fmla="*/ 0 h 864518"/>
              <a:gd name="connsiteX1" fmla="*/ 1401418 w 2633870"/>
              <a:gd name="connsiteY1" fmla="*/ 785192 h 864518"/>
              <a:gd name="connsiteX2" fmla="*/ 2633870 w 2633870"/>
              <a:gd name="connsiteY2" fmla="*/ 805070 h 864518"/>
              <a:gd name="connsiteX0" fmla="*/ 0 w 2723322"/>
              <a:gd name="connsiteY0" fmla="*/ 0 h 899018"/>
              <a:gd name="connsiteX1" fmla="*/ 1401418 w 2723322"/>
              <a:gd name="connsiteY1" fmla="*/ 785192 h 899018"/>
              <a:gd name="connsiteX2" fmla="*/ 2723322 w 2723322"/>
              <a:gd name="connsiteY2" fmla="*/ 864705 h 899018"/>
              <a:gd name="connsiteX0" fmla="*/ 0 w 2991678"/>
              <a:gd name="connsiteY0" fmla="*/ 0 h 804258"/>
              <a:gd name="connsiteX1" fmla="*/ 1401418 w 2991678"/>
              <a:gd name="connsiteY1" fmla="*/ 785192 h 804258"/>
              <a:gd name="connsiteX2" fmla="*/ 2991678 w 2991678"/>
              <a:gd name="connsiteY2" fmla="*/ 556592 h 804258"/>
              <a:gd name="connsiteX0" fmla="*/ 0 w 2991678"/>
              <a:gd name="connsiteY0" fmla="*/ 0 h 809491"/>
              <a:gd name="connsiteX1" fmla="*/ 1401418 w 2991678"/>
              <a:gd name="connsiteY1" fmla="*/ 785192 h 809491"/>
              <a:gd name="connsiteX2" fmla="*/ 2991678 w 2991678"/>
              <a:gd name="connsiteY2" fmla="*/ 556592 h 809491"/>
            </a:gdLst>
            <a:ahLst/>
            <a:cxnLst>
              <a:cxn ang="0">
                <a:pos x="connsiteX0" y="connsiteY0"/>
              </a:cxn>
              <a:cxn ang="0">
                <a:pos x="connsiteX1" y="connsiteY1"/>
              </a:cxn>
              <a:cxn ang="0">
                <a:pos x="connsiteX2" y="connsiteY2"/>
              </a:cxn>
            </a:cxnLst>
            <a:rect l="l" t="t" r="r" b="b"/>
            <a:pathLst>
              <a:path w="2991678" h="809491">
                <a:moveTo>
                  <a:pt x="0" y="0"/>
                </a:moveTo>
                <a:cubicBezTo>
                  <a:pt x="226944" y="125896"/>
                  <a:pt x="902805" y="692427"/>
                  <a:pt x="1401418" y="785192"/>
                </a:cubicBezTo>
                <a:cubicBezTo>
                  <a:pt x="1900031" y="877957"/>
                  <a:pt x="2631385" y="684144"/>
                  <a:pt x="2991678" y="556592"/>
                </a:cubicBezTo>
              </a:path>
            </a:pathLst>
          </a:custGeom>
          <a:noFill/>
          <a:ln w="101600">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ln w="0"/>
              <a:solidFill>
                <a:srgbClr val="FF0000"/>
              </a:solidFill>
              <a:effectLst>
                <a:outerShdw blurRad="38100" dist="19050" dir="2700000" algn="tl" rotWithShape="0">
                  <a:schemeClr val="dk1">
                    <a:alpha val="40000"/>
                  </a:schemeClr>
                </a:outerShdw>
              </a:effectLst>
            </a:endParaRPr>
          </a:p>
        </p:txBody>
      </p:sp>
      <p:sp>
        <p:nvSpPr>
          <p:cNvPr id="15" name="Title 1"/>
          <p:cNvSpPr txBox="1">
            <a:spLocks/>
          </p:cNvSpPr>
          <p:nvPr/>
        </p:nvSpPr>
        <p:spPr>
          <a:xfrm>
            <a:off x="501997" y="34742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800" dirty="0"/>
              <a:t>Shape interpolation – previous work</a:t>
            </a:r>
            <a:endParaRPr lang="zh-CN" altLang="en-US" sz="4800"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8920" y="3758063"/>
            <a:ext cx="2640812" cy="1800000"/>
          </a:xfrm>
          <a:prstGeom prst="rect">
            <a:avLst/>
          </a:prstGeom>
        </p:spPr>
      </p:pic>
      <p:sp>
        <p:nvSpPr>
          <p:cNvPr id="12" name="Rectangle 11"/>
          <p:cNvSpPr/>
          <p:nvPr/>
        </p:nvSpPr>
        <p:spPr>
          <a:xfrm>
            <a:off x="8518545" y="3817086"/>
            <a:ext cx="707590" cy="859570"/>
          </a:xfrm>
          <a:prstGeom prst="rect">
            <a:avLst/>
          </a:pr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2992" y="1460499"/>
            <a:ext cx="1828913" cy="2373589"/>
          </a:xfrm>
          <a:prstGeom prst="rect">
            <a:avLst/>
          </a:prstGeom>
          <a:ln>
            <a:solidFill>
              <a:srgbClr val="00B050"/>
            </a:solidFill>
          </a:ln>
        </p:spPr>
      </p:pic>
      <p:sp>
        <p:nvSpPr>
          <p:cNvPr id="19" name="Freeform 18"/>
          <p:cNvSpPr/>
          <p:nvPr/>
        </p:nvSpPr>
        <p:spPr>
          <a:xfrm rot="19254251">
            <a:off x="9295044" y="4086472"/>
            <a:ext cx="1160317" cy="235068"/>
          </a:xfrm>
          <a:custGeom>
            <a:avLst/>
            <a:gdLst>
              <a:gd name="connsiteX0" fmla="*/ 131026 w 2725139"/>
              <a:gd name="connsiteY0" fmla="*/ 18293 h 845545"/>
              <a:gd name="connsiteX1" fmla="*/ 131026 w 2725139"/>
              <a:gd name="connsiteY1" fmla="*/ 97806 h 845545"/>
              <a:gd name="connsiteX2" fmla="*/ 1492687 w 2725139"/>
              <a:gd name="connsiteY2" fmla="*/ 773667 h 845545"/>
              <a:gd name="connsiteX3" fmla="*/ 2725139 w 2725139"/>
              <a:gd name="connsiteY3" fmla="*/ 793545 h 845545"/>
              <a:gd name="connsiteX0" fmla="*/ 0 w 2594113"/>
              <a:gd name="connsiteY0" fmla="*/ 0 h 747739"/>
              <a:gd name="connsiteX1" fmla="*/ 1361661 w 2594113"/>
              <a:gd name="connsiteY1" fmla="*/ 675861 h 747739"/>
              <a:gd name="connsiteX2" fmla="*/ 2594113 w 2594113"/>
              <a:gd name="connsiteY2" fmla="*/ 695739 h 747739"/>
              <a:gd name="connsiteX0" fmla="*/ 0 w 2633870"/>
              <a:gd name="connsiteY0" fmla="*/ 0 h 864518"/>
              <a:gd name="connsiteX1" fmla="*/ 1401418 w 2633870"/>
              <a:gd name="connsiteY1" fmla="*/ 785192 h 864518"/>
              <a:gd name="connsiteX2" fmla="*/ 2633870 w 2633870"/>
              <a:gd name="connsiteY2" fmla="*/ 805070 h 864518"/>
              <a:gd name="connsiteX0" fmla="*/ 0 w 2723322"/>
              <a:gd name="connsiteY0" fmla="*/ 0 h 899018"/>
              <a:gd name="connsiteX1" fmla="*/ 1401418 w 2723322"/>
              <a:gd name="connsiteY1" fmla="*/ 785192 h 899018"/>
              <a:gd name="connsiteX2" fmla="*/ 2723322 w 2723322"/>
              <a:gd name="connsiteY2" fmla="*/ 864705 h 899018"/>
              <a:gd name="connsiteX0" fmla="*/ 0 w 2991678"/>
              <a:gd name="connsiteY0" fmla="*/ 0 h 804258"/>
              <a:gd name="connsiteX1" fmla="*/ 1401418 w 2991678"/>
              <a:gd name="connsiteY1" fmla="*/ 785192 h 804258"/>
              <a:gd name="connsiteX2" fmla="*/ 2991678 w 2991678"/>
              <a:gd name="connsiteY2" fmla="*/ 556592 h 804258"/>
              <a:gd name="connsiteX0" fmla="*/ 0 w 2991678"/>
              <a:gd name="connsiteY0" fmla="*/ 0 h 809491"/>
              <a:gd name="connsiteX1" fmla="*/ 1401418 w 2991678"/>
              <a:gd name="connsiteY1" fmla="*/ 785192 h 809491"/>
              <a:gd name="connsiteX2" fmla="*/ 2991678 w 2991678"/>
              <a:gd name="connsiteY2" fmla="*/ 556592 h 809491"/>
            </a:gdLst>
            <a:ahLst/>
            <a:cxnLst>
              <a:cxn ang="0">
                <a:pos x="connsiteX0" y="connsiteY0"/>
              </a:cxn>
              <a:cxn ang="0">
                <a:pos x="connsiteX1" y="connsiteY1"/>
              </a:cxn>
              <a:cxn ang="0">
                <a:pos x="connsiteX2" y="connsiteY2"/>
              </a:cxn>
            </a:cxnLst>
            <a:rect l="l" t="t" r="r" b="b"/>
            <a:pathLst>
              <a:path w="2991678" h="809491">
                <a:moveTo>
                  <a:pt x="0" y="0"/>
                </a:moveTo>
                <a:cubicBezTo>
                  <a:pt x="226944" y="125896"/>
                  <a:pt x="902805" y="692427"/>
                  <a:pt x="1401418" y="785192"/>
                </a:cubicBezTo>
                <a:cubicBezTo>
                  <a:pt x="1900031" y="877957"/>
                  <a:pt x="2631385" y="684144"/>
                  <a:pt x="2991678" y="556592"/>
                </a:cubicBezTo>
              </a:path>
            </a:pathLst>
          </a:custGeom>
          <a:noFill/>
          <a:ln w="101600">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1981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up)">
                                      <p:cBhvr>
                                        <p:cTn id="7" dur="500"/>
                                        <p:tgtEl>
                                          <p:spTgt spid="3">
                                            <p:txEl>
                                              <p:pRg st="1" end="1"/>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par>
                                <p:cTn id="28" presetID="14" presetClass="entr" presetSubtype="1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randombar(horizont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xit" presetSubtype="4" fill="hold" grpId="1" nodeType="clickEffect">
                                  <p:stCondLst>
                                    <p:cond delay="0"/>
                                  </p:stCondLst>
                                  <p:childTnLst>
                                    <p:animEffect transition="out" filter="wipe(down)">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childTnLst>
                          </p:cTn>
                        </p:par>
                        <p:par>
                          <p:cTn id="36" fill="hold">
                            <p:stCondLst>
                              <p:cond delay="500"/>
                            </p:stCondLst>
                            <p:childTnLst>
                              <p:par>
                                <p:cTn id="37" presetID="22" presetClass="entr" presetSubtype="1" fill="hold" nodeType="after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up)">
                                      <p:cBhvr>
                                        <p:cTn id="39" dur="500"/>
                                        <p:tgtEl>
                                          <p:spTgt spid="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heel(1)">
                                      <p:cBhvr>
                                        <p:cTn id="44" dur="500"/>
                                        <p:tgtEl>
                                          <p:spTgt spid="12"/>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left)">
                                      <p:cBhvr>
                                        <p:cTn id="48" dur="500"/>
                                        <p:tgtEl>
                                          <p:spTgt spid="19"/>
                                        </p:tgtEl>
                                      </p:cBhvr>
                                    </p:animEffec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4" grpId="0" animBg="1"/>
      <p:bldP spid="2" grpId="0" animBg="1"/>
      <p:bldP spid="22" grpId="0" animBg="1"/>
      <p:bldP spid="12"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0800" y="1461600"/>
            <a:ext cx="10943521" cy="4351338"/>
          </a:xfrm>
        </p:spPr>
        <p:txBody>
          <a:bodyPr>
            <a:noAutofit/>
          </a:bodyPr>
          <a:lstStyle/>
          <a:p>
            <a:r>
              <a:rPr lang="en-US" altLang="zh-CN" sz="3200" dirty="0" smtClean="0"/>
              <a:t>Independent </a:t>
            </a:r>
            <a:r>
              <a:rPr lang="en-US" altLang="zh-CN" sz="3200" dirty="0"/>
              <a:t>per-element(edge/face/triangle pair</a:t>
            </a:r>
            <a:r>
              <a:rPr lang="en-US" altLang="zh-CN" sz="3200" dirty="0" smtClean="0"/>
              <a:t>…) interpolation </a:t>
            </a:r>
            <a:r>
              <a:rPr lang="en-US" altLang="zh-CN" sz="3200" dirty="0"/>
              <a:t>+ Poisson</a:t>
            </a:r>
          </a:p>
          <a:p>
            <a:pPr lvl="1"/>
            <a:r>
              <a:rPr lang="en-US" altLang="zh-CN" dirty="0"/>
              <a:t>ARAP interpolation [Alexa </a:t>
            </a:r>
            <a:r>
              <a:rPr lang="en-US" altLang="zh-CN" i="1" dirty="0" smtClean="0"/>
              <a:t>et.</a:t>
            </a:r>
            <a:r>
              <a:rPr lang="en-US" altLang="zh-CN" dirty="0" smtClean="0"/>
              <a:t> </a:t>
            </a:r>
            <a:r>
              <a:rPr lang="en-US" altLang="zh-CN" i="1" dirty="0"/>
              <a:t>al</a:t>
            </a:r>
            <a:r>
              <a:rPr lang="en-US" altLang="zh-CN" dirty="0"/>
              <a:t>. 2000]</a:t>
            </a:r>
          </a:p>
          <a:p>
            <a:pPr lvl="1"/>
            <a:r>
              <a:rPr lang="en-US" altLang="zh-CN" dirty="0"/>
              <a:t>ARAP local/global [Chao </a:t>
            </a:r>
            <a:r>
              <a:rPr lang="en-US" altLang="zh-CN" i="1" dirty="0"/>
              <a:t>et.</a:t>
            </a:r>
            <a:r>
              <a:rPr lang="en-US" altLang="zh-CN" dirty="0"/>
              <a:t> </a:t>
            </a:r>
            <a:r>
              <a:rPr lang="en-US" altLang="zh-CN" i="1" dirty="0"/>
              <a:t>al</a:t>
            </a:r>
            <a:r>
              <a:rPr lang="en-US" altLang="zh-CN" dirty="0"/>
              <a:t>. 2010, Liu </a:t>
            </a:r>
            <a:r>
              <a:rPr lang="en-US" altLang="zh-CN" i="1" dirty="0"/>
              <a:t>et.</a:t>
            </a:r>
            <a:r>
              <a:rPr lang="en-US" altLang="zh-CN" dirty="0"/>
              <a:t> </a:t>
            </a:r>
            <a:r>
              <a:rPr lang="en-US" altLang="zh-CN" i="1" dirty="0"/>
              <a:t>al</a:t>
            </a:r>
            <a:r>
              <a:rPr lang="en-US" altLang="zh-CN" dirty="0"/>
              <a:t>. 2008]</a:t>
            </a:r>
          </a:p>
          <a:p>
            <a:pPr lvl="1"/>
            <a:r>
              <a:rPr lang="en-US" altLang="zh-CN" dirty="0"/>
              <a:t>Free-form motion processing [</a:t>
            </a:r>
            <a:r>
              <a:rPr lang="en-US" altLang="zh-CN" dirty="0" err="1"/>
              <a:t>Kircher</a:t>
            </a:r>
            <a:r>
              <a:rPr lang="en-US" altLang="zh-CN" dirty="0"/>
              <a:t> and Garland 2008</a:t>
            </a:r>
            <a:r>
              <a:rPr lang="en-US" altLang="zh-CN" dirty="0" smtClean="0"/>
              <a:t>]</a:t>
            </a:r>
            <a:endParaRPr lang="en-US" altLang="zh-CN"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3551" y="4553142"/>
            <a:ext cx="3221841" cy="1826509"/>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0525" y="4700466"/>
            <a:ext cx="2644267" cy="1805434"/>
          </a:xfrm>
          <a:prstGeom prst="rect">
            <a:avLst/>
          </a:prstGeom>
          <a:effectLst>
            <a:outerShdw blurRad="63500" sx="102000" sy="102000" algn="ctr" rotWithShape="0">
              <a:prstClr val="black">
                <a:alpha val="40000"/>
              </a:prstClr>
            </a:outerShdw>
          </a:effectLst>
        </p:spPr>
      </p:pic>
      <p:sp>
        <p:nvSpPr>
          <p:cNvPr id="11" name="Freeform 10"/>
          <p:cNvSpPr/>
          <p:nvPr/>
        </p:nvSpPr>
        <p:spPr>
          <a:xfrm>
            <a:off x="2317979" y="5071528"/>
            <a:ext cx="1817834" cy="217085"/>
          </a:xfrm>
          <a:custGeom>
            <a:avLst/>
            <a:gdLst>
              <a:gd name="connsiteX0" fmla="*/ 0 w 1031358"/>
              <a:gd name="connsiteY0" fmla="*/ 425472 h 468002"/>
              <a:gd name="connsiteX1" fmla="*/ 659218 w 1031358"/>
              <a:gd name="connsiteY1" fmla="*/ 169 h 468002"/>
              <a:gd name="connsiteX2" fmla="*/ 1031358 w 1031358"/>
              <a:gd name="connsiteY2" fmla="*/ 468002 h 468002"/>
              <a:gd name="connsiteX0" fmla="*/ 0 w 1031358"/>
              <a:gd name="connsiteY0" fmla="*/ 195006 h 237536"/>
              <a:gd name="connsiteX1" fmla="*/ 489098 w 1031358"/>
              <a:gd name="connsiteY1" fmla="*/ 3619 h 237536"/>
              <a:gd name="connsiteX2" fmla="*/ 1031358 w 1031358"/>
              <a:gd name="connsiteY2" fmla="*/ 237536 h 237536"/>
              <a:gd name="connsiteX0" fmla="*/ 0 w 1031358"/>
              <a:gd name="connsiteY0" fmla="*/ 58351 h 303018"/>
              <a:gd name="connsiteX1" fmla="*/ 520996 w 1031358"/>
              <a:gd name="connsiteY1" fmla="*/ 302899 h 303018"/>
              <a:gd name="connsiteX2" fmla="*/ 1031358 w 1031358"/>
              <a:gd name="connsiteY2" fmla="*/ 100881 h 303018"/>
              <a:gd name="connsiteX0" fmla="*/ 0 w 1031358"/>
              <a:gd name="connsiteY0" fmla="*/ 169350 h 211880"/>
              <a:gd name="connsiteX1" fmla="*/ 542261 w 1031358"/>
              <a:gd name="connsiteY1" fmla="*/ 9861 h 211880"/>
              <a:gd name="connsiteX2" fmla="*/ 1031358 w 1031358"/>
              <a:gd name="connsiteY2" fmla="*/ 211880 h 211880"/>
              <a:gd name="connsiteX0" fmla="*/ 0 w 1031358"/>
              <a:gd name="connsiteY0" fmla="*/ 255859 h 298389"/>
              <a:gd name="connsiteX1" fmla="*/ 542261 w 1031358"/>
              <a:gd name="connsiteY1" fmla="*/ 677 h 298389"/>
              <a:gd name="connsiteX2" fmla="*/ 1031358 w 1031358"/>
              <a:gd name="connsiteY2" fmla="*/ 298389 h 298389"/>
              <a:gd name="connsiteX0" fmla="*/ 0 w 1073888"/>
              <a:gd name="connsiteY0" fmla="*/ 255380 h 276645"/>
              <a:gd name="connsiteX1" fmla="*/ 542261 w 1073888"/>
              <a:gd name="connsiteY1" fmla="*/ 198 h 276645"/>
              <a:gd name="connsiteX2" fmla="*/ 1073888 w 1073888"/>
              <a:gd name="connsiteY2" fmla="*/ 276645 h 276645"/>
            </a:gdLst>
            <a:ahLst/>
            <a:cxnLst>
              <a:cxn ang="0">
                <a:pos x="connsiteX0" y="connsiteY0"/>
              </a:cxn>
              <a:cxn ang="0">
                <a:pos x="connsiteX1" y="connsiteY1"/>
              </a:cxn>
              <a:cxn ang="0">
                <a:pos x="connsiteX2" y="connsiteY2"/>
              </a:cxn>
            </a:cxnLst>
            <a:rect l="l" t="t" r="r" b="b"/>
            <a:pathLst>
              <a:path w="1073888" h="276645">
                <a:moveTo>
                  <a:pt x="0" y="255380"/>
                </a:moveTo>
                <a:cubicBezTo>
                  <a:pt x="243662" y="39184"/>
                  <a:pt x="363280" y="-3346"/>
                  <a:pt x="542261" y="198"/>
                </a:cubicBezTo>
                <a:cubicBezTo>
                  <a:pt x="721242" y="3742"/>
                  <a:pt x="1010093" y="173863"/>
                  <a:pt x="1073888" y="276645"/>
                </a:cubicBezTo>
              </a:path>
            </a:pathLst>
          </a:custGeom>
          <a:noFill/>
          <a:ln w="76200">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dirty="0">
              <a:ln w="0"/>
              <a:solidFill>
                <a:schemeClr val="tx1"/>
              </a:solidFill>
              <a:effectLst>
                <a:outerShdw blurRad="38100" dist="19050" dir="2700000" algn="tl" rotWithShape="0">
                  <a:schemeClr val="dk1">
                    <a:alpha val="40000"/>
                  </a:schemeClr>
                </a:outerShdw>
              </a:effectLst>
            </a:endParaRPr>
          </a:p>
          <a:p>
            <a:pPr algn="ctr"/>
            <a:r>
              <a:rPr lang="en-US" altLang="zh-CN" sz="2400" dirty="0">
                <a:ln w="0"/>
                <a:solidFill>
                  <a:srgbClr val="FF0000"/>
                </a:solidFill>
                <a:effectLst>
                  <a:outerShdw blurRad="38100" dist="19050" dir="2700000" algn="tl" rotWithShape="0">
                    <a:schemeClr val="dk1">
                      <a:alpha val="40000"/>
                    </a:schemeClr>
                  </a:outerShdw>
                </a:effectLst>
              </a:rPr>
              <a:t>Per-</a:t>
            </a:r>
            <a:r>
              <a:rPr lang="en-US" altLang="zh-CN" sz="2400" dirty="0">
                <a:solidFill>
                  <a:srgbClr val="FF0000"/>
                </a:solidFill>
              </a:rPr>
              <a:t>element</a:t>
            </a:r>
            <a:r>
              <a:rPr lang="en-US" altLang="zh-CN" sz="2400" dirty="0">
                <a:ln w="0"/>
                <a:solidFill>
                  <a:srgbClr val="FF0000"/>
                </a:solidFill>
                <a:effectLst>
                  <a:outerShdw blurRad="38100" dist="19050" dir="2700000" algn="tl" rotWithShape="0">
                    <a:schemeClr val="dk1">
                      <a:alpha val="40000"/>
                    </a:schemeClr>
                  </a:outerShdw>
                </a:effectLst>
              </a:rPr>
              <a:t> </a:t>
            </a:r>
            <a:r>
              <a:rPr lang="en-US" altLang="zh-CN" sz="2400" dirty="0" err="1">
                <a:ln w="0"/>
                <a:solidFill>
                  <a:srgbClr val="FF0000"/>
                </a:solidFill>
                <a:effectLst>
                  <a:outerShdw blurRad="38100" dist="19050" dir="2700000" algn="tl" rotWithShape="0">
                    <a:schemeClr val="dk1">
                      <a:alpha val="40000"/>
                    </a:schemeClr>
                  </a:outerShdw>
                </a:effectLst>
              </a:rPr>
              <a:t>Interp</a:t>
            </a:r>
            <a:endParaRPr lang="en-US" altLang="zh-CN" sz="2400" dirty="0">
              <a:ln w="0"/>
              <a:solidFill>
                <a:srgbClr val="FF0000"/>
              </a:solidFill>
              <a:effectLst>
                <a:outerShdw blurRad="38100" dist="19050" dir="2700000" algn="tl" rotWithShape="0">
                  <a:schemeClr val="dk1">
                    <a:alpha val="40000"/>
                  </a:schemeClr>
                </a:outerShdw>
              </a:effectLst>
            </a:endParaRPr>
          </a:p>
        </p:txBody>
      </p:sp>
      <p:grpSp>
        <p:nvGrpSpPr>
          <p:cNvPr id="10" name="Group 9"/>
          <p:cNvGrpSpPr/>
          <p:nvPr/>
        </p:nvGrpSpPr>
        <p:grpSpPr>
          <a:xfrm>
            <a:off x="183827" y="3920613"/>
            <a:ext cx="2079053" cy="2848031"/>
            <a:chOff x="-459170" y="3911714"/>
            <a:chExt cx="2079053" cy="2848031"/>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468" y="3911714"/>
              <a:ext cx="1911647" cy="1368000"/>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170" y="5391745"/>
              <a:ext cx="2079053" cy="1368000"/>
            </a:xfrm>
            <a:prstGeom prst="rect">
              <a:avLst/>
            </a:prstGeom>
            <a:effectLst>
              <a:outerShdw blurRad="63500" sx="102000" sy="102000" algn="ctr" rotWithShape="0">
                <a:prstClr val="black">
                  <a:alpha val="40000"/>
                </a:prstClr>
              </a:outerShdw>
            </a:effectLst>
          </p:spPr>
        </p:pic>
      </p:grpSp>
      <p:grpSp>
        <p:nvGrpSpPr>
          <p:cNvPr id="18" name="Group 17"/>
          <p:cNvGrpSpPr/>
          <p:nvPr/>
        </p:nvGrpSpPr>
        <p:grpSpPr>
          <a:xfrm>
            <a:off x="189959" y="3909448"/>
            <a:ext cx="2084941" cy="2859196"/>
            <a:chOff x="189959" y="3909448"/>
            <a:chExt cx="2084941" cy="2859196"/>
          </a:xfrm>
        </p:grpSpPr>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551" y="3909448"/>
              <a:ext cx="1916625" cy="136800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9959" y="5400644"/>
              <a:ext cx="2084941" cy="1368000"/>
            </a:xfrm>
            <a:prstGeom prst="rect">
              <a:avLst/>
            </a:prstGeom>
            <a:effectLst>
              <a:outerShdw blurRad="63500" sx="102000" sy="102000" algn="ctr" rotWithShape="0">
                <a:prstClr val="black">
                  <a:alpha val="40000"/>
                </a:prstClr>
              </a:outerShdw>
            </a:effectLst>
          </p:spPr>
        </p:pic>
      </p:grpSp>
      <p:sp>
        <p:nvSpPr>
          <p:cNvPr id="14" name="Freeform 13"/>
          <p:cNvSpPr/>
          <p:nvPr/>
        </p:nvSpPr>
        <p:spPr>
          <a:xfrm>
            <a:off x="6788250" y="4585476"/>
            <a:ext cx="1661843" cy="432862"/>
          </a:xfrm>
          <a:custGeom>
            <a:avLst/>
            <a:gdLst>
              <a:gd name="connsiteX0" fmla="*/ 0 w 1031358"/>
              <a:gd name="connsiteY0" fmla="*/ 425472 h 468002"/>
              <a:gd name="connsiteX1" fmla="*/ 659218 w 1031358"/>
              <a:gd name="connsiteY1" fmla="*/ 169 h 468002"/>
              <a:gd name="connsiteX2" fmla="*/ 1031358 w 1031358"/>
              <a:gd name="connsiteY2" fmla="*/ 468002 h 468002"/>
              <a:gd name="connsiteX0" fmla="*/ 0 w 1031358"/>
              <a:gd name="connsiteY0" fmla="*/ 195006 h 237536"/>
              <a:gd name="connsiteX1" fmla="*/ 489098 w 1031358"/>
              <a:gd name="connsiteY1" fmla="*/ 3619 h 237536"/>
              <a:gd name="connsiteX2" fmla="*/ 1031358 w 1031358"/>
              <a:gd name="connsiteY2" fmla="*/ 237536 h 237536"/>
              <a:gd name="connsiteX0" fmla="*/ 0 w 1031358"/>
              <a:gd name="connsiteY0" fmla="*/ 58351 h 303018"/>
              <a:gd name="connsiteX1" fmla="*/ 520996 w 1031358"/>
              <a:gd name="connsiteY1" fmla="*/ 302899 h 303018"/>
              <a:gd name="connsiteX2" fmla="*/ 1031358 w 1031358"/>
              <a:gd name="connsiteY2" fmla="*/ 100881 h 303018"/>
              <a:gd name="connsiteX0" fmla="*/ 0 w 1031358"/>
              <a:gd name="connsiteY0" fmla="*/ 169350 h 211880"/>
              <a:gd name="connsiteX1" fmla="*/ 542261 w 1031358"/>
              <a:gd name="connsiteY1" fmla="*/ 9861 h 211880"/>
              <a:gd name="connsiteX2" fmla="*/ 1031358 w 1031358"/>
              <a:gd name="connsiteY2" fmla="*/ 211880 h 211880"/>
              <a:gd name="connsiteX0" fmla="*/ 0 w 1031358"/>
              <a:gd name="connsiteY0" fmla="*/ 255859 h 298389"/>
              <a:gd name="connsiteX1" fmla="*/ 542261 w 1031358"/>
              <a:gd name="connsiteY1" fmla="*/ 677 h 298389"/>
              <a:gd name="connsiteX2" fmla="*/ 1031358 w 1031358"/>
              <a:gd name="connsiteY2" fmla="*/ 298389 h 298389"/>
              <a:gd name="connsiteX0" fmla="*/ 0 w 1073888"/>
              <a:gd name="connsiteY0" fmla="*/ 255380 h 276645"/>
              <a:gd name="connsiteX1" fmla="*/ 542261 w 1073888"/>
              <a:gd name="connsiteY1" fmla="*/ 198 h 276645"/>
              <a:gd name="connsiteX2" fmla="*/ 1073888 w 1073888"/>
              <a:gd name="connsiteY2" fmla="*/ 276645 h 276645"/>
            </a:gdLst>
            <a:ahLst/>
            <a:cxnLst>
              <a:cxn ang="0">
                <a:pos x="connsiteX0" y="connsiteY0"/>
              </a:cxn>
              <a:cxn ang="0">
                <a:pos x="connsiteX1" y="connsiteY1"/>
              </a:cxn>
              <a:cxn ang="0">
                <a:pos x="connsiteX2" y="connsiteY2"/>
              </a:cxn>
            </a:cxnLst>
            <a:rect l="l" t="t" r="r" b="b"/>
            <a:pathLst>
              <a:path w="1073888" h="276645">
                <a:moveTo>
                  <a:pt x="0" y="255380"/>
                </a:moveTo>
                <a:cubicBezTo>
                  <a:pt x="243662" y="39184"/>
                  <a:pt x="363280" y="-3346"/>
                  <a:pt x="542261" y="198"/>
                </a:cubicBezTo>
                <a:cubicBezTo>
                  <a:pt x="721242" y="3742"/>
                  <a:pt x="1010093" y="173863"/>
                  <a:pt x="1073888" y="276645"/>
                </a:cubicBezTo>
              </a:path>
            </a:pathLst>
          </a:custGeom>
          <a:noFill/>
          <a:ln w="76200">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200" dirty="0">
              <a:ln w="0"/>
              <a:solidFill>
                <a:schemeClr val="tx1"/>
              </a:solidFill>
              <a:effectLst>
                <a:outerShdw blurRad="38100" dist="19050" dir="2700000" algn="tl" rotWithShape="0">
                  <a:schemeClr val="dk1">
                    <a:alpha val="40000"/>
                  </a:schemeClr>
                </a:outerShdw>
              </a:effectLst>
            </a:endParaRPr>
          </a:p>
          <a:p>
            <a:pPr algn="ctr"/>
            <a:r>
              <a:rPr lang="en-US" altLang="zh-CN" sz="3200" dirty="0">
                <a:ln w="0"/>
                <a:solidFill>
                  <a:srgbClr val="FF0000"/>
                </a:solidFill>
                <a:effectLst>
                  <a:outerShdw blurRad="38100" dist="19050" dir="2700000" algn="tl" rotWithShape="0">
                    <a:schemeClr val="dk1">
                      <a:alpha val="40000"/>
                    </a:schemeClr>
                  </a:outerShdw>
                </a:effectLst>
              </a:rPr>
              <a:t>Poisson</a:t>
            </a:r>
          </a:p>
        </p:txBody>
      </p:sp>
      <p:sp>
        <p:nvSpPr>
          <p:cNvPr id="4" name="Rectangle 3"/>
          <p:cNvSpPr/>
          <p:nvPr/>
        </p:nvSpPr>
        <p:spPr>
          <a:xfrm>
            <a:off x="7330966" y="4168555"/>
            <a:ext cx="505267" cy="923330"/>
          </a:xfrm>
          <a:prstGeom prst="rect">
            <a:avLst/>
          </a:prstGeom>
          <a:noFill/>
        </p:spPr>
        <p:txBody>
          <a:bodyPr wrap="none" lIns="91440" tIns="45720" rIns="91440" bIns="45720">
            <a:spAutoFit/>
          </a:bodyPr>
          <a:lstStyle/>
          <a:p>
            <a:pPr algn="ctr"/>
            <a:r>
              <a:rPr lang="en-US" altLang="zh-CN"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p>
        </p:txBody>
      </p:sp>
      <p:sp>
        <p:nvSpPr>
          <p:cNvPr id="15" name="Title 1"/>
          <p:cNvSpPr txBox="1">
            <a:spLocks/>
          </p:cNvSpPr>
          <p:nvPr/>
        </p:nvSpPr>
        <p:spPr>
          <a:xfrm>
            <a:off x="501997" y="34742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800" dirty="0"/>
              <a:t>Shape interpolation – previous work</a:t>
            </a:r>
            <a:endParaRPr lang="zh-CN" altLang="en-US" sz="4800" dirty="0"/>
          </a:p>
        </p:txBody>
      </p:sp>
      <p:sp>
        <p:nvSpPr>
          <p:cNvPr id="2" name="Rectangle 1"/>
          <p:cNvSpPr/>
          <p:nvPr/>
        </p:nvSpPr>
        <p:spPr>
          <a:xfrm>
            <a:off x="5036780" y="3539865"/>
            <a:ext cx="5093637" cy="830997"/>
          </a:xfrm>
          <a:prstGeom prst="rect">
            <a:avLst/>
          </a:prstGeom>
          <a:noFill/>
          <a:ln>
            <a:solidFill>
              <a:srgbClr val="FF0000"/>
            </a:solidFill>
          </a:ln>
        </p:spPr>
        <p:style>
          <a:lnRef idx="2">
            <a:schemeClr val="accent4"/>
          </a:lnRef>
          <a:fillRef idx="1">
            <a:schemeClr val="lt1"/>
          </a:fillRef>
          <a:effectRef idx="0">
            <a:schemeClr val="accent4"/>
          </a:effectRef>
          <a:fontRef idx="minor">
            <a:schemeClr val="dk1"/>
          </a:fontRef>
        </p:style>
        <p:txBody>
          <a:bodyPr wrap="square">
            <a:spAutoFit/>
          </a:bodyPr>
          <a:lstStyle/>
          <a:p>
            <a:pPr lvl="1"/>
            <a:r>
              <a:rPr lang="en-US" altLang="zh-CN" sz="2400" dirty="0"/>
              <a:t>Bounded distortion mapping </a:t>
            </a:r>
            <a:r>
              <a:rPr lang="en-US" altLang="zh-CN" sz="2400" dirty="0" smtClean="0"/>
              <a:t>spaces </a:t>
            </a:r>
          </a:p>
          <a:p>
            <a:pPr lvl="1" algn="ctr"/>
            <a:r>
              <a:rPr lang="en-US" altLang="zh-CN" sz="2400" dirty="0" smtClean="0"/>
              <a:t>[</a:t>
            </a:r>
            <a:r>
              <a:rPr lang="en-US" altLang="zh-CN" sz="2400" dirty="0" err="1"/>
              <a:t>Lipman</a:t>
            </a:r>
            <a:r>
              <a:rPr lang="en-US" altLang="zh-CN" sz="2400" dirty="0"/>
              <a:t> 2012]</a:t>
            </a:r>
            <a:endParaRPr lang="zh-CN" altLang="en-US" sz="2400" dirty="0"/>
          </a:p>
        </p:txBody>
      </p:sp>
    </p:spTree>
    <p:extLst>
      <p:ext uri="{BB962C8B-B14F-4D97-AF65-F5344CB8AC3E}">
        <p14:creationId xmlns:p14="http://schemas.microsoft.com/office/powerpoint/2010/main" val="47312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up)">
                                      <p:cBhvr>
                                        <p:cTn id="7" dur="500"/>
                                        <p:tgtEl>
                                          <p:spTgt spid="3">
                                            <p:txEl>
                                              <p:pRg st="1" end="1"/>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up)">
                                      <p:cBhvr>
                                        <p:cTn id="10" dur="500"/>
                                        <p:tgtEl>
                                          <p:spTgt spid="3">
                                            <p:txEl>
                                              <p:pRg st="2" end="2"/>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up)">
                                      <p:cBhvr>
                                        <p:cTn id="13" dur="500"/>
                                        <p:tgtEl>
                                          <p:spTgt spid="3">
                                            <p:txEl>
                                              <p:pRg st="3" end="3"/>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0"/>
                                        </p:tgtEl>
                                        <p:attrNameLst>
                                          <p:attrName>style.visibility</p:attrName>
                                        </p:attrNameLst>
                                      </p:cBhvr>
                                      <p:to>
                                        <p:strVal val="hidden"/>
                                      </p:to>
                                    </p:set>
                                  </p:childTnLst>
                                </p:cTn>
                              </p:par>
                            </p:childTnLst>
                          </p:cTn>
                        </p:par>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par>
                          <p:cTn id="31" fill="hold">
                            <p:stCondLst>
                              <p:cond delay="500"/>
                            </p:stCondLst>
                            <p:childTnLst>
                              <p:par>
                                <p:cTn id="32" presetID="16" presetClass="entr" presetSubtype="21"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par>
                          <p:cTn id="40" fill="hold">
                            <p:stCondLst>
                              <p:cond delay="500"/>
                            </p:stCondLst>
                            <p:childTnLst>
                              <p:par>
                                <p:cTn id="41" presetID="14" presetClass="entr" presetSubtype="10"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randombar(horizontal)">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randombar(horizontal)">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barn(inVertical)">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4"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400" y="349200"/>
            <a:ext cx="10515600" cy="1325563"/>
          </a:xfrm>
        </p:spPr>
        <p:txBody>
          <a:bodyPr>
            <a:normAutofit/>
          </a:bodyPr>
          <a:lstStyle/>
          <a:p>
            <a:r>
              <a:rPr lang="en-US" altLang="zh-CN" sz="5400" dirty="0" smtClean="0"/>
              <a:t>Our 2-step solution</a:t>
            </a:r>
            <a:endParaRPr lang="zh-CN" altLang="en-US" sz="5400" dirty="0"/>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215299" y="2891191"/>
            <a:ext cx="3536199" cy="2138868"/>
          </a:xfrm>
          <a:effectLst>
            <a:outerShdw blurRad="76200" dir="18900000" sy="23000" kx="-1200000" algn="bl" rotWithShape="0">
              <a:prstClr val="black">
                <a:alpha val="20000"/>
              </a:prstClr>
            </a:outerShdw>
          </a:effectLst>
        </p:spPr>
      </p:pic>
      <p:pic>
        <p:nvPicPr>
          <p:cNvPr id="6"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444" y="1775313"/>
            <a:ext cx="2519709" cy="1756519"/>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120" y="3960625"/>
            <a:ext cx="2375477" cy="1516853"/>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56007" y="3142080"/>
            <a:ext cx="3235470" cy="1797098"/>
          </a:xfrm>
          <a:prstGeom prst="rect">
            <a:avLst/>
          </a:prstGeom>
          <a:effectLst>
            <a:outerShdw blurRad="63500" sx="102000" sy="102000" algn="ctr" rotWithShape="0">
              <a:prstClr val="black">
                <a:alpha val="40000"/>
              </a:prstClr>
            </a:outerShdw>
          </a:effectLst>
        </p:spPr>
      </p:pic>
      <p:sp>
        <p:nvSpPr>
          <p:cNvPr id="13" name="Freeform 12"/>
          <p:cNvSpPr/>
          <p:nvPr/>
        </p:nvSpPr>
        <p:spPr>
          <a:xfrm rot="622602">
            <a:off x="7395873" y="2617790"/>
            <a:ext cx="1962484" cy="310913"/>
          </a:xfrm>
          <a:custGeom>
            <a:avLst/>
            <a:gdLst>
              <a:gd name="connsiteX0" fmla="*/ 0 w 1031358"/>
              <a:gd name="connsiteY0" fmla="*/ 425472 h 468002"/>
              <a:gd name="connsiteX1" fmla="*/ 659218 w 1031358"/>
              <a:gd name="connsiteY1" fmla="*/ 169 h 468002"/>
              <a:gd name="connsiteX2" fmla="*/ 1031358 w 1031358"/>
              <a:gd name="connsiteY2" fmla="*/ 468002 h 468002"/>
              <a:gd name="connsiteX0" fmla="*/ 0 w 1031358"/>
              <a:gd name="connsiteY0" fmla="*/ 195006 h 237536"/>
              <a:gd name="connsiteX1" fmla="*/ 489098 w 1031358"/>
              <a:gd name="connsiteY1" fmla="*/ 3619 h 237536"/>
              <a:gd name="connsiteX2" fmla="*/ 1031358 w 1031358"/>
              <a:gd name="connsiteY2" fmla="*/ 237536 h 237536"/>
              <a:gd name="connsiteX0" fmla="*/ 0 w 1031358"/>
              <a:gd name="connsiteY0" fmla="*/ 58351 h 303018"/>
              <a:gd name="connsiteX1" fmla="*/ 520996 w 1031358"/>
              <a:gd name="connsiteY1" fmla="*/ 302899 h 303018"/>
              <a:gd name="connsiteX2" fmla="*/ 1031358 w 1031358"/>
              <a:gd name="connsiteY2" fmla="*/ 100881 h 303018"/>
              <a:gd name="connsiteX0" fmla="*/ 0 w 1031358"/>
              <a:gd name="connsiteY0" fmla="*/ 169350 h 211880"/>
              <a:gd name="connsiteX1" fmla="*/ 542261 w 1031358"/>
              <a:gd name="connsiteY1" fmla="*/ 9861 h 211880"/>
              <a:gd name="connsiteX2" fmla="*/ 1031358 w 1031358"/>
              <a:gd name="connsiteY2" fmla="*/ 211880 h 211880"/>
              <a:gd name="connsiteX0" fmla="*/ 0 w 1031358"/>
              <a:gd name="connsiteY0" fmla="*/ 255859 h 298389"/>
              <a:gd name="connsiteX1" fmla="*/ 542261 w 1031358"/>
              <a:gd name="connsiteY1" fmla="*/ 677 h 298389"/>
              <a:gd name="connsiteX2" fmla="*/ 1031358 w 1031358"/>
              <a:gd name="connsiteY2" fmla="*/ 298389 h 298389"/>
              <a:gd name="connsiteX0" fmla="*/ 0 w 1073888"/>
              <a:gd name="connsiteY0" fmla="*/ 255380 h 276645"/>
              <a:gd name="connsiteX1" fmla="*/ 542261 w 1073888"/>
              <a:gd name="connsiteY1" fmla="*/ 198 h 276645"/>
              <a:gd name="connsiteX2" fmla="*/ 1073888 w 1073888"/>
              <a:gd name="connsiteY2" fmla="*/ 276645 h 276645"/>
            </a:gdLst>
            <a:ahLst/>
            <a:cxnLst>
              <a:cxn ang="0">
                <a:pos x="connsiteX0" y="connsiteY0"/>
              </a:cxn>
              <a:cxn ang="0">
                <a:pos x="connsiteX1" y="connsiteY1"/>
              </a:cxn>
              <a:cxn ang="0">
                <a:pos x="connsiteX2" y="connsiteY2"/>
              </a:cxn>
            </a:cxnLst>
            <a:rect l="l" t="t" r="r" b="b"/>
            <a:pathLst>
              <a:path w="1073888" h="276645">
                <a:moveTo>
                  <a:pt x="0" y="255380"/>
                </a:moveTo>
                <a:cubicBezTo>
                  <a:pt x="243662" y="39184"/>
                  <a:pt x="363280" y="-3346"/>
                  <a:pt x="542261" y="198"/>
                </a:cubicBezTo>
                <a:cubicBezTo>
                  <a:pt x="721242" y="3742"/>
                  <a:pt x="1010093" y="173863"/>
                  <a:pt x="1073888" y="276645"/>
                </a:cubicBezTo>
              </a:path>
            </a:pathLst>
          </a:custGeom>
          <a:noFill/>
          <a:ln w="76200">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ln w="0"/>
              <a:solidFill>
                <a:schemeClr val="tx1"/>
              </a:solidFill>
              <a:effectLst>
                <a:outerShdw blurRad="38100" dist="19050" dir="2700000" algn="tl" rotWithShape="0">
                  <a:schemeClr val="dk1">
                    <a:alpha val="40000"/>
                  </a:schemeClr>
                </a:outerShdw>
              </a:effectLst>
            </a:endParaRPr>
          </a:p>
          <a:p>
            <a:pPr algn="ctr"/>
            <a:endParaRPr lang="en-US" altLang="zh-CN" dirty="0">
              <a:ln w="0"/>
              <a:solidFill>
                <a:schemeClr val="tx1"/>
              </a:solidFill>
              <a:effectLst>
                <a:outerShdw blurRad="38100" dist="19050" dir="2700000" algn="tl" rotWithShape="0">
                  <a:schemeClr val="dk1">
                    <a:alpha val="40000"/>
                  </a:schemeClr>
                </a:outerShdw>
              </a:effectLst>
            </a:endParaRPr>
          </a:p>
          <a:p>
            <a:pPr algn="ctr"/>
            <a:r>
              <a:rPr lang="en-US" altLang="zh-CN" sz="2800" dirty="0">
                <a:ln w="0"/>
                <a:solidFill>
                  <a:schemeClr val="tx1"/>
                </a:solidFill>
                <a:effectLst>
                  <a:outerShdw blurRad="38100" dist="19050" dir="2700000" algn="tl" rotWithShape="0">
                    <a:schemeClr val="dk1">
                      <a:alpha val="40000"/>
                    </a:schemeClr>
                  </a:outerShdw>
                </a:effectLst>
              </a:rPr>
              <a:t>Conformal map</a:t>
            </a:r>
            <a:endParaRPr lang="zh-CN" altLang="en-US" sz="2800" dirty="0">
              <a:ln w="0"/>
              <a:solidFill>
                <a:schemeClr val="tx1"/>
              </a:solidFill>
              <a:effectLst>
                <a:outerShdw blurRad="38100" dist="19050" dir="2700000" algn="tl" rotWithShape="0">
                  <a:schemeClr val="dk1">
                    <a:alpha val="40000"/>
                  </a:schemeClr>
                </a:outerShdw>
              </a:effectLst>
            </a:endParaRPr>
          </a:p>
        </p:txBody>
      </p:sp>
      <p:sp>
        <p:nvSpPr>
          <p:cNvPr id="16" name="Freeform 15"/>
          <p:cNvSpPr/>
          <p:nvPr/>
        </p:nvSpPr>
        <p:spPr>
          <a:xfrm rot="666503">
            <a:off x="2735073" y="2367511"/>
            <a:ext cx="2102356" cy="811470"/>
          </a:xfrm>
          <a:custGeom>
            <a:avLst/>
            <a:gdLst>
              <a:gd name="connsiteX0" fmla="*/ 0 w 1031358"/>
              <a:gd name="connsiteY0" fmla="*/ 425472 h 468002"/>
              <a:gd name="connsiteX1" fmla="*/ 659218 w 1031358"/>
              <a:gd name="connsiteY1" fmla="*/ 169 h 468002"/>
              <a:gd name="connsiteX2" fmla="*/ 1031358 w 1031358"/>
              <a:gd name="connsiteY2" fmla="*/ 468002 h 468002"/>
              <a:gd name="connsiteX0" fmla="*/ 0 w 1031358"/>
              <a:gd name="connsiteY0" fmla="*/ 195006 h 237536"/>
              <a:gd name="connsiteX1" fmla="*/ 489098 w 1031358"/>
              <a:gd name="connsiteY1" fmla="*/ 3619 h 237536"/>
              <a:gd name="connsiteX2" fmla="*/ 1031358 w 1031358"/>
              <a:gd name="connsiteY2" fmla="*/ 237536 h 237536"/>
              <a:gd name="connsiteX0" fmla="*/ 0 w 1031358"/>
              <a:gd name="connsiteY0" fmla="*/ 58351 h 303018"/>
              <a:gd name="connsiteX1" fmla="*/ 520996 w 1031358"/>
              <a:gd name="connsiteY1" fmla="*/ 302899 h 303018"/>
              <a:gd name="connsiteX2" fmla="*/ 1031358 w 1031358"/>
              <a:gd name="connsiteY2" fmla="*/ 100881 h 303018"/>
              <a:gd name="connsiteX0" fmla="*/ 0 w 1031358"/>
              <a:gd name="connsiteY0" fmla="*/ 169350 h 211880"/>
              <a:gd name="connsiteX1" fmla="*/ 542261 w 1031358"/>
              <a:gd name="connsiteY1" fmla="*/ 9861 h 211880"/>
              <a:gd name="connsiteX2" fmla="*/ 1031358 w 1031358"/>
              <a:gd name="connsiteY2" fmla="*/ 211880 h 211880"/>
              <a:gd name="connsiteX0" fmla="*/ 0 w 1031358"/>
              <a:gd name="connsiteY0" fmla="*/ 255859 h 298389"/>
              <a:gd name="connsiteX1" fmla="*/ 542261 w 1031358"/>
              <a:gd name="connsiteY1" fmla="*/ 677 h 298389"/>
              <a:gd name="connsiteX2" fmla="*/ 1031358 w 1031358"/>
              <a:gd name="connsiteY2" fmla="*/ 298389 h 298389"/>
              <a:gd name="connsiteX0" fmla="*/ 0 w 1073888"/>
              <a:gd name="connsiteY0" fmla="*/ 255380 h 276645"/>
              <a:gd name="connsiteX1" fmla="*/ 542261 w 1073888"/>
              <a:gd name="connsiteY1" fmla="*/ 198 h 276645"/>
              <a:gd name="connsiteX2" fmla="*/ 1073888 w 1073888"/>
              <a:gd name="connsiteY2" fmla="*/ 276645 h 276645"/>
              <a:gd name="connsiteX0" fmla="*/ 0 w 1489334"/>
              <a:gd name="connsiteY0" fmla="*/ 282919 h 803915"/>
              <a:gd name="connsiteX1" fmla="*/ 542261 w 1489334"/>
              <a:gd name="connsiteY1" fmla="*/ 27737 h 803915"/>
              <a:gd name="connsiteX2" fmla="*/ 1489334 w 1489334"/>
              <a:gd name="connsiteY2" fmla="*/ 803915 h 803915"/>
              <a:gd name="connsiteX0" fmla="*/ 0 w 1489334"/>
              <a:gd name="connsiteY0" fmla="*/ 282919 h 803915"/>
              <a:gd name="connsiteX1" fmla="*/ 542261 w 1489334"/>
              <a:gd name="connsiteY1" fmla="*/ 27737 h 803915"/>
              <a:gd name="connsiteX2" fmla="*/ 1489334 w 1489334"/>
              <a:gd name="connsiteY2" fmla="*/ 803915 h 803915"/>
              <a:gd name="connsiteX0" fmla="*/ 0 w 1489334"/>
              <a:gd name="connsiteY0" fmla="*/ 282919 h 803915"/>
              <a:gd name="connsiteX1" fmla="*/ 542261 w 1489334"/>
              <a:gd name="connsiteY1" fmla="*/ 27737 h 803915"/>
              <a:gd name="connsiteX2" fmla="*/ 1489334 w 1489334"/>
              <a:gd name="connsiteY2" fmla="*/ 803915 h 803915"/>
              <a:gd name="connsiteX0" fmla="*/ 0 w 1489334"/>
              <a:gd name="connsiteY0" fmla="*/ 301796 h 822792"/>
              <a:gd name="connsiteX1" fmla="*/ 714710 w 1489334"/>
              <a:gd name="connsiteY1" fmla="*/ 25348 h 822792"/>
              <a:gd name="connsiteX2" fmla="*/ 1489334 w 1489334"/>
              <a:gd name="connsiteY2" fmla="*/ 822792 h 822792"/>
              <a:gd name="connsiteX0" fmla="*/ 0 w 1489334"/>
              <a:gd name="connsiteY0" fmla="*/ 301796 h 822792"/>
              <a:gd name="connsiteX1" fmla="*/ 871482 w 1489334"/>
              <a:gd name="connsiteY1" fmla="*/ 25348 h 822792"/>
              <a:gd name="connsiteX2" fmla="*/ 1489334 w 1489334"/>
              <a:gd name="connsiteY2" fmla="*/ 822792 h 822792"/>
            </a:gdLst>
            <a:ahLst/>
            <a:cxnLst>
              <a:cxn ang="0">
                <a:pos x="connsiteX0" y="connsiteY0"/>
              </a:cxn>
              <a:cxn ang="0">
                <a:pos x="connsiteX1" y="connsiteY1"/>
              </a:cxn>
              <a:cxn ang="0">
                <a:pos x="connsiteX2" y="connsiteY2"/>
              </a:cxn>
            </a:cxnLst>
            <a:rect l="l" t="t" r="r" b="b"/>
            <a:pathLst>
              <a:path w="1489334" h="822792">
                <a:moveTo>
                  <a:pt x="0" y="301796"/>
                </a:moveTo>
                <a:cubicBezTo>
                  <a:pt x="243662" y="85600"/>
                  <a:pt x="623260" y="-61485"/>
                  <a:pt x="871482" y="25348"/>
                </a:cubicBezTo>
                <a:cubicBezTo>
                  <a:pt x="1119704" y="112181"/>
                  <a:pt x="1159026" y="113955"/>
                  <a:pt x="1489334" y="822792"/>
                </a:cubicBezTo>
              </a:path>
            </a:pathLst>
          </a:custGeom>
          <a:noFill/>
          <a:ln w="76200">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n w="0"/>
                <a:solidFill>
                  <a:schemeClr val="tx1"/>
                </a:solidFill>
                <a:effectLst>
                  <a:outerShdw blurRad="38100" dist="19050" dir="2700000" algn="tl" rotWithShape="0">
                    <a:schemeClr val="dk1">
                      <a:alpha val="40000"/>
                    </a:schemeClr>
                  </a:outerShdw>
                </a:effectLst>
              </a:rPr>
              <a:t>Metric interpolation</a:t>
            </a:r>
            <a:endParaRPr lang="zh-CN" altLang="en-US" sz="2800" dirty="0">
              <a:ln w="0"/>
              <a:solidFill>
                <a:schemeClr val="tx1"/>
              </a:solidFill>
              <a:effectLst>
                <a:outerShdw blurRad="38100" dist="19050" dir="2700000" algn="tl" rotWithShape="0">
                  <a:schemeClr val="dk1">
                    <a:alpha val="40000"/>
                  </a:schemeClr>
                </a:outerShdw>
              </a:effectLst>
            </a:endParaRPr>
          </a:p>
        </p:txBody>
      </p:sp>
      <p:sp>
        <p:nvSpPr>
          <p:cNvPr id="17" name="Rectangle 16"/>
          <p:cNvSpPr/>
          <p:nvPr/>
        </p:nvSpPr>
        <p:spPr>
          <a:xfrm>
            <a:off x="750389" y="6020101"/>
            <a:ext cx="1316882" cy="707886"/>
          </a:xfrm>
          <a:prstGeom prst="rect">
            <a:avLst/>
          </a:prstGeom>
        </p:spPr>
        <p:txBody>
          <a:bodyPr wrap="square">
            <a:spAutoFit/>
          </a:bodyPr>
          <a:lstStyle/>
          <a:p>
            <a:r>
              <a:rPr lang="en-US" altLang="zh-CN" sz="4000" dirty="0"/>
              <a:t>Input</a:t>
            </a:r>
            <a:endParaRPr lang="zh-CN" altLang="en-US" sz="4000" dirty="0"/>
          </a:p>
        </p:txBody>
      </p:sp>
      <p:sp>
        <p:nvSpPr>
          <p:cNvPr id="18" name="Rectangle 17"/>
          <p:cNvSpPr/>
          <p:nvPr/>
        </p:nvSpPr>
        <p:spPr>
          <a:xfrm>
            <a:off x="9472119" y="6020101"/>
            <a:ext cx="1675459" cy="707886"/>
          </a:xfrm>
          <a:prstGeom prst="rect">
            <a:avLst/>
          </a:prstGeom>
        </p:spPr>
        <p:txBody>
          <a:bodyPr wrap="none">
            <a:spAutoFit/>
          </a:bodyPr>
          <a:lstStyle/>
          <a:p>
            <a:r>
              <a:rPr lang="en-US" altLang="zh-CN" sz="4000" dirty="0"/>
              <a:t>Output</a:t>
            </a:r>
            <a:endParaRPr lang="zh-CN" altLang="en-US" sz="4000" dirty="0"/>
          </a:p>
        </p:txBody>
      </p:sp>
      <p:sp>
        <p:nvSpPr>
          <p:cNvPr id="14" name="Rectangle 13"/>
          <p:cNvSpPr/>
          <p:nvPr/>
        </p:nvSpPr>
        <p:spPr>
          <a:xfrm>
            <a:off x="5390673" y="5031477"/>
            <a:ext cx="1369028" cy="584775"/>
          </a:xfrm>
          <a:prstGeom prst="rect">
            <a:avLst/>
          </a:prstGeom>
        </p:spPr>
        <p:txBody>
          <a:bodyPr wrap="none">
            <a:prstTxWarp prst="textDeflateBottom">
              <a:avLst/>
            </a:prstTxWarp>
            <a:spAutoFit/>
          </a:bodyPr>
          <a:lstStyle/>
          <a:p>
            <a:pPr algn="ctr"/>
            <a:r>
              <a:rPr lang="en-US" altLang="zh-CN" sz="32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Curved</a:t>
            </a:r>
            <a:endParaRPr lang="zh-CN" altLang="en-US" sz="3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5" name="Rectangular Callout 14"/>
          <p:cNvSpPr/>
          <p:nvPr/>
        </p:nvSpPr>
        <p:spPr>
          <a:xfrm>
            <a:off x="1851691" y="5178511"/>
            <a:ext cx="3137515" cy="953355"/>
          </a:xfrm>
          <a:prstGeom prst="wedgeRectCallout">
            <a:avLst>
              <a:gd name="adj1" fmla="val -2343"/>
              <a:gd name="adj2" fmla="val -256186"/>
            </a:avLst>
          </a:prstGeom>
          <a:solidFill>
            <a:schemeClr val="accent2">
              <a:lumMod val="20000"/>
              <a:lumOff val="80000"/>
            </a:schemeClr>
          </a:solidFill>
          <a:ln>
            <a:solidFill>
              <a:schemeClr val="accent2">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2800" dirty="0" smtClean="0">
                <a:solidFill>
                  <a:srgbClr val="FF0000"/>
                </a:solidFill>
              </a:rPr>
              <a:t>Point-wise </a:t>
            </a:r>
            <a:r>
              <a:rPr lang="en-US" altLang="zh-CN" sz="2800" dirty="0" smtClean="0"/>
              <a:t>bounded</a:t>
            </a:r>
          </a:p>
          <a:p>
            <a:pPr algn="ctr"/>
            <a:r>
              <a:rPr lang="en-US" altLang="zh-CN" sz="2800" dirty="0" smtClean="0"/>
              <a:t>distortion</a:t>
            </a:r>
            <a:endParaRPr lang="zh-CN" altLang="en-US" sz="2800" dirty="0"/>
          </a:p>
        </p:txBody>
      </p:sp>
      <p:sp>
        <p:nvSpPr>
          <p:cNvPr id="20" name="Rectangular Callout 19"/>
          <p:cNvSpPr/>
          <p:nvPr/>
        </p:nvSpPr>
        <p:spPr>
          <a:xfrm>
            <a:off x="7514263" y="5164773"/>
            <a:ext cx="2516182" cy="661262"/>
          </a:xfrm>
          <a:prstGeom prst="wedgeRectCallout">
            <a:avLst>
              <a:gd name="adj1" fmla="val -16483"/>
              <a:gd name="adj2" fmla="val -285753"/>
            </a:avLst>
          </a:prstGeom>
          <a:solidFill>
            <a:schemeClr val="accent2">
              <a:lumMod val="20000"/>
              <a:lumOff val="80000"/>
            </a:schemeClr>
          </a:solidFill>
          <a:ln>
            <a:solidFill>
              <a:schemeClr val="accent2">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2800" dirty="0" smtClean="0">
                <a:ln w="0"/>
                <a:solidFill>
                  <a:srgbClr val="FF0000"/>
                </a:solidFill>
                <a:effectLst>
                  <a:outerShdw blurRad="38100" dist="19050" dir="2700000" algn="tl" rotWithShape="0">
                    <a:schemeClr val="dk1">
                      <a:alpha val="40000"/>
                    </a:schemeClr>
                  </a:outerShdw>
                </a:effectLst>
              </a:rPr>
              <a:t>No </a:t>
            </a:r>
            <a:r>
              <a:rPr lang="en-US" altLang="zh-CN" sz="2800" dirty="0" smtClean="0"/>
              <a:t>distortion</a:t>
            </a:r>
            <a:endParaRPr lang="zh-CN" altLang="en-US" sz="2800" dirty="0"/>
          </a:p>
        </p:txBody>
      </p:sp>
    </p:spTree>
    <p:extLst>
      <p:ext uri="{BB962C8B-B14F-4D97-AF65-F5344CB8AC3E}">
        <p14:creationId xmlns:p14="http://schemas.microsoft.com/office/powerpoint/2010/main" val="178861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4" grpId="0"/>
      <p:bldP spid="15"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400" y="349200"/>
            <a:ext cx="7886700" cy="1325563"/>
          </a:xfrm>
        </p:spPr>
        <p:txBody>
          <a:bodyPr>
            <a:normAutofit/>
          </a:bodyPr>
          <a:lstStyle/>
          <a:p>
            <a:r>
              <a:rPr lang="en-US" altLang="zh-CN" sz="5400" dirty="0" smtClean="0"/>
              <a:t>Pullback metric</a:t>
            </a:r>
            <a:endParaRPr lang="zh-CN" altLang="en-US" sz="5400" dirty="0"/>
          </a:p>
        </p:txBody>
      </p:sp>
      <p:sp>
        <p:nvSpPr>
          <p:cNvPr id="3" name="Content Placeholder 2"/>
          <p:cNvSpPr>
            <a:spLocks noGrp="1"/>
          </p:cNvSpPr>
          <p:nvPr>
            <p:ph idx="1"/>
          </p:nvPr>
        </p:nvSpPr>
        <p:spPr>
          <a:xfrm>
            <a:off x="838200" y="1825625"/>
            <a:ext cx="10515600" cy="4351338"/>
          </a:xfrm>
        </p:spPr>
        <p:txBody>
          <a:bodyPr/>
          <a:lstStyle/>
          <a:p>
            <a:endParaRPr lang="en-US" altLang="zh-CN" b="0" i="1" dirty="0" smtClean="0">
              <a:latin typeface="Cambria Math" panose="02040503050406030204" pitchFamily="18" charset="0"/>
            </a:endParaRPr>
          </a:p>
          <a:p>
            <a:endParaRPr lang="en-US" altLang="zh-CN" dirty="0"/>
          </a:p>
          <a:p>
            <a:endParaRPr lang="en-US" altLang="zh-CN" dirty="0" smtClean="0"/>
          </a:p>
        </p:txBody>
      </p:sp>
      <mc:AlternateContent xmlns:mc="http://schemas.openxmlformats.org/markup-compatibility/2006" xmlns:a14="http://schemas.microsoft.com/office/drawing/2010/main">
        <mc:Choice Requires="a14">
          <p:sp>
            <p:nvSpPr>
              <p:cNvPr id="16" name="TextBox 15"/>
              <p:cNvSpPr txBox="1"/>
              <p:nvPr/>
            </p:nvSpPr>
            <p:spPr>
              <a:xfrm>
                <a:off x="4056363" y="1070141"/>
                <a:ext cx="4330737" cy="938077"/>
              </a:xfrm>
              <a:prstGeom prst="rect">
                <a:avLst/>
              </a:prstGeom>
              <a:noFill/>
            </p:spPr>
            <p:txBody>
              <a:bodyPr wrap="none" lIns="0" tIns="0" rIns="0" bIns="0" rtlCol="0">
                <a:spAutoFit/>
              </a:bodyPr>
              <a:lstStyle/>
              <a:p>
                <a:pPr>
                  <a:lnSpc>
                    <a:spcPct val="150000"/>
                  </a:lnSpc>
                </a:pPr>
                <a14:m>
                  <m:oMathPara xmlns:m="http://schemas.openxmlformats.org/officeDocument/2006/math">
                    <m:oMathParaPr>
                      <m:jc m:val="centerGroup"/>
                    </m:oMathParaPr>
                    <m:oMath xmlns:m="http://schemas.openxmlformats.org/officeDocument/2006/math">
                      <m:r>
                        <a:rPr lang="en-US" altLang="zh-CN" sz="3600" i="1" smtClean="0">
                          <a:latin typeface="Cambria Math" panose="02040503050406030204" pitchFamily="18" charset="0"/>
                        </a:rPr>
                        <m:t>𝜙</m:t>
                      </m:r>
                      <m:r>
                        <a:rPr lang="en-US" altLang="zh-CN" sz="3600" i="1" smtClean="0">
                          <a:latin typeface="Cambria Math" panose="02040503050406030204" pitchFamily="18" charset="0"/>
                        </a:rPr>
                        <m:t>=</m:t>
                      </m:r>
                      <m:d>
                        <m:dPr>
                          <m:ctrlPr>
                            <a:rPr lang="en-US" altLang="zh-CN" sz="3600" i="1">
                              <a:latin typeface="Cambria Math" panose="02040503050406030204" pitchFamily="18" charset="0"/>
                            </a:rPr>
                          </m:ctrlPr>
                        </m:dPr>
                        <m:e>
                          <m:r>
                            <a:rPr lang="en-US" altLang="zh-CN" sz="3600" b="0" i="1" smtClean="0">
                              <a:latin typeface="Cambria Math" panose="02040503050406030204" pitchFamily="18" charset="0"/>
                            </a:rPr>
                            <m:t>𝑢</m:t>
                          </m:r>
                          <m:d>
                            <m:dPr>
                              <m:ctrlPr>
                                <a:rPr lang="en-US" altLang="zh-CN" sz="3600" i="1">
                                  <a:latin typeface="Cambria Math" panose="02040503050406030204" pitchFamily="18" charset="0"/>
                                </a:rPr>
                              </m:ctrlPr>
                            </m:dPr>
                            <m:e>
                              <m:r>
                                <a:rPr lang="en-US" altLang="zh-CN" sz="3600" i="1">
                                  <a:latin typeface="Cambria Math" panose="02040503050406030204" pitchFamily="18" charset="0"/>
                                </a:rPr>
                                <m:t>𝑥</m:t>
                              </m:r>
                              <m:r>
                                <a:rPr lang="en-US" altLang="zh-CN" sz="3600" i="1">
                                  <a:latin typeface="Cambria Math" panose="02040503050406030204" pitchFamily="18" charset="0"/>
                                </a:rPr>
                                <m:t>,</m:t>
                              </m:r>
                              <m:r>
                                <a:rPr lang="en-US" altLang="zh-CN" sz="3600" i="1">
                                  <a:latin typeface="Cambria Math" panose="02040503050406030204" pitchFamily="18" charset="0"/>
                                </a:rPr>
                                <m:t>𝑦</m:t>
                              </m:r>
                            </m:e>
                          </m:d>
                          <m:r>
                            <a:rPr lang="en-US" altLang="zh-CN" sz="3600" i="1">
                              <a:latin typeface="Cambria Math" panose="02040503050406030204" pitchFamily="18" charset="0"/>
                            </a:rPr>
                            <m:t>,</m:t>
                          </m:r>
                          <m:r>
                            <a:rPr lang="en-US" altLang="zh-CN" sz="3600" b="0" i="1" smtClean="0">
                              <a:latin typeface="Cambria Math" panose="02040503050406030204" pitchFamily="18" charset="0"/>
                            </a:rPr>
                            <m:t>𝑣</m:t>
                          </m:r>
                          <m:d>
                            <m:dPr>
                              <m:ctrlPr>
                                <a:rPr lang="en-US" altLang="zh-CN" sz="3600" i="1">
                                  <a:latin typeface="Cambria Math" panose="02040503050406030204" pitchFamily="18" charset="0"/>
                                </a:rPr>
                              </m:ctrlPr>
                            </m:dPr>
                            <m:e>
                              <m:r>
                                <a:rPr lang="en-US" altLang="zh-CN" sz="3600" i="1">
                                  <a:latin typeface="Cambria Math" panose="02040503050406030204" pitchFamily="18" charset="0"/>
                                </a:rPr>
                                <m:t>𝑥</m:t>
                              </m:r>
                              <m:r>
                                <a:rPr lang="en-US" altLang="zh-CN" sz="3600" i="1">
                                  <a:latin typeface="Cambria Math" panose="02040503050406030204" pitchFamily="18" charset="0"/>
                                </a:rPr>
                                <m:t>,</m:t>
                              </m:r>
                              <m:r>
                                <a:rPr lang="en-US" altLang="zh-CN" sz="3600" i="1">
                                  <a:latin typeface="Cambria Math" panose="02040503050406030204" pitchFamily="18" charset="0"/>
                                </a:rPr>
                                <m:t>𝑦</m:t>
                              </m:r>
                            </m:e>
                          </m:d>
                        </m:e>
                      </m:d>
                    </m:oMath>
                  </m:oMathPara>
                </a14:m>
                <a:endParaRPr lang="en-US" altLang="zh-CN" sz="3600" i="1" dirty="0">
                  <a:latin typeface="Cambria Math" panose="02040503050406030204" pitchFamily="18"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4056363" y="1070141"/>
                <a:ext cx="4330737" cy="938077"/>
              </a:xfrm>
              <a:prstGeom prst="rect">
                <a:avLst/>
              </a:prstGeom>
              <a:blipFill rotWithShape="0">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3070852" y="4152462"/>
                <a:ext cx="2912528" cy="1845762"/>
              </a:xfrm>
              <a:prstGeom prst="rect">
                <a:avLst/>
              </a:prstGeom>
              <a:ln w="19050">
                <a:noFill/>
              </a:ln>
            </p:spPr>
            <p:style>
              <a:lnRef idx="2">
                <a:schemeClr val="accent4"/>
              </a:lnRef>
              <a:fillRef idx="1">
                <a:schemeClr val="lt1"/>
              </a:fillRef>
              <a:effectRef idx="0">
                <a:schemeClr val="accent4"/>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400" i="1" smtClean="0">
                          <a:latin typeface="Cambria Math" panose="02040503050406030204" pitchFamily="18" charset="0"/>
                        </a:rPr>
                        <m:t>𝐽</m:t>
                      </m:r>
                      <m:r>
                        <a:rPr lang="en-US" altLang="zh-CN" sz="2400" i="1" smtClean="0">
                          <a:latin typeface="Cambria Math" panose="02040503050406030204" pitchFamily="18" charset="0"/>
                        </a:rPr>
                        <m:t>=</m:t>
                      </m:r>
                      <m:d>
                        <m:dPr>
                          <m:ctrlPr>
                            <a:rPr lang="en-US" altLang="zh-CN" sz="2400" i="1">
                              <a:latin typeface="Cambria Math" panose="02040503050406030204" pitchFamily="18" charset="0"/>
                            </a:rPr>
                          </m:ctrlPr>
                        </m:dPr>
                        <m:e>
                          <m:m>
                            <m:mPr>
                              <m:mcs>
                                <m:mc>
                                  <m:mcPr>
                                    <m:count m:val="2"/>
                                    <m:mcJc m:val="center"/>
                                  </m:mcPr>
                                </m:mc>
                              </m:mcs>
                              <m:ctrlPr>
                                <a:rPr lang="en-US" altLang="zh-CN" sz="2400" i="1">
                                  <a:latin typeface="Cambria Math" panose="02040503050406030204" pitchFamily="18" charset="0"/>
                                </a:rPr>
                              </m:ctrlPr>
                            </m:mPr>
                            <m:mr>
                              <m:e>
                                <m:f>
                                  <m:fPr>
                                    <m:ctrlPr>
                                      <a:rPr lang="en-US" altLang="zh-CN" sz="2400" i="1" smtClean="0">
                                        <a:latin typeface="Cambria Math" panose="02040503050406030204" pitchFamily="18" charset="0"/>
                                      </a:rPr>
                                    </m:ctrlPr>
                                  </m:fPr>
                                  <m:num>
                                    <m:r>
                                      <m:rPr>
                                        <m:brk m:alnAt="7"/>
                                      </m:rPr>
                                      <a:rPr lang="en-US" altLang="zh-CN" sz="2400" i="1" smtClean="0">
                                        <a:latin typeface="Cambria Math" panose="02040503050406030204" pitchFamily="18" charset="0"/>
                                      </a:rPr>
                                      <m:t>𝜕</m:t>
                                    </m:r>
                                    <m:r>
                                      <a:rPr lang="en-US" altLang="zh-CN" sz="2400" b="0" i="1" smtClean="0">
                                        <a:latin typeface="Cambria Math" panose="02040503050406030204" pitchFamily="18" charset="0"/>
                                      </a:rPr>
                                      <m:t>𝑢</m:t>
                                    </m:r>
                                  </m:num>
                                  <m:den>
                                    <m:r>
                                      <m:rPr>
                                        <m:brk m:alnAt="7"/>
                                      </m:rPr>
                                      <a:rPr lang="en-US" altLang="zh-CN" sz="2400" i="1" smtClean="0">
                                        <a:latin typeface="Cambria Math" panose="02040503050406030204" pitchFamily="18" charset="0"/>
                                      </a:rPr>
                                      <m:t>𝜕</m:t>
                                    </m:r>
                                    <m:r>
                                      <a:rPr lang="en-US" altLang="zh-CN" sz="2400" i="1" smtClean="0">
                                        <a:latin typeface="Cambria Math" panose="02040503050406030204" pitchFamily="18" charset="0"/>
                                      </a:rPr>
                                      <m:t>𝑥</m:t>
                                    </m:r>
                                  </m:den>
                                </m:f>
                              </m:e>
                              <m:e>
                                <m:f>
                                  <m:fPr>
                                    <m:ctrlPr>
                                      <a:rPr lang="en-US" altLang="zh-CN" sz="2400" i="1">
                                        <a:latin typeface="Cambria Math" panose="02040503050406030204" pitchFamily="18" charset="0"/>
                                      </a:rPr>
                                    </m:ctrlPr>
                                  </m:fPr>
                                  <m:num>
                                    <m:r>
                                      <m:rPr>
                                        <m:brk m:alnAt="7"/>
                                      </m:rPr>
                                      <a:rPr lang="en-US" altLang="zh-CN" sz="2400" i="1">
                                        <a:latin typeface="Cambria Math" panose="02040503050406030204" pitchFamily="18" charset="0"/>
                                      </a:rPr>
                                      <m:t>𝜕</m:t>
                                    </m:r>
                                    <m:r>
                                      <a:rPr lang="en-US" altLang="zh-CN" sz="2400" i="1">
                                        <a:latin typeface="Cambria Math" panose="02040503050406030204" pitchFamily="18" charset="0"/>
                                      </a:rPr>
                                      <m:t>𝑢</m:t>
                                    </m:r>
                                  </m:num>
                                  <m:den>
                                    <m:r>
                                      <m:rPr>
                                        <m:brk m:alnAt="7"/>
                                      </m:rPr>
                                      <a:rPr lang="en-US" altLang="zh-CN" sz="2400" i="1">
                                        <a:latin typeface="Cambria Math" panose="02040503050406030204" pitchFamily="18" charset="0"/>
                                      </a:rPr>
                                      <m:t>𝜕</m:t>
                                    </m:r>
                                    <m:r>
                                      <a:rPr lang="en-US" altLang="zh-CN" sz="2400" b="0" i="1" smtClean="0">
                                        <a:latin typeface="Cambria Math" panose="02040503050406030204" pitchFamily="18" charset="0"/>
                                      </a:rPr>
                                      <m:t>𝑦</m:t>
                                    </m:r>
                                  </m:den>
                                </m:f>
                              </m:e>
                            </m:mr>
                            <m:mr>
                              <m:e>
                                <m:f>
                                  <m:fPr>
                                    <m:ctrlPr>
                                      <a:rPr lang="en-US" altLang="zh-CN" sz="2400" i="1">
                                        <a:latin typeface="Cambria Math" panose="02040503050406030204" pitchFamily="18" charset="0"/>
                                      </a:rPr>
                                    </m:ctrlPr>
                                  </m:fPr>
                                  <m:num>
                                    <m:r>
                                      <m:rPr>
                                        <m:brk m:alnAt="7"/>
                                      </m:rPr>
                                      <a:rPr lang="en-US" altLang="zh-CN" sz="2400" i="1">
                                        <a:latin typeface="Cambria Math" panose="02040503050406030204" pitchFamily="18" charset="0"/>
                                      </a:rPr>
                                      <m:t>𝜕</m:t>
                                    </m:r>
                                    <m:r>
                                      <a:rPr lang="en-US" altLang="zh-CN" sz="2400" b="0" i="1" smtClean="0">
                                        <a:latin typeface="Cambria Math" panose="02040503050406030204" pitchFamily="18" charset="0"/>
                                      </a:rPr>
                                      <m:t>𝑣</m:t>
                                    </m:r>
                                  </m:num>
                                  <m:den>
                                    <m:r>
                                      <m:rPr>
                                        <m:brk m:alnAt="7"/>
                                      </m:rPr>
                                      <a:rPr lang="en-US" altLang="zh-CN" sz="2400" i="1">
                                        <a:latin typeface="Cambria Math" panose="02040503050406030204" pitchFamily="18" charset="0"/>
                                      </a:rPr>
                                      <m:t>𝜕</m:t>
                                    </m:r>
                                    <m:r>
                                      <a:rPr lang="en-US" altLang="zh-CN" sz="2400" b="0" i="1" smtClean="0">
                                        <a:latin typeface="Cambria Math" panose="02040503050406030204" pitchFamily="18" charset="0"/>
                                      </a:rPr>
                                      <m:t>𝑥</m:t>
                                    </m:r>
                                  </m:den>
                                </m:f>
                              </m:e>
                              <m:e>
                                <m:f>
                                  <m:fPr>
                                    <m:ctrlPr>
                                      <a:rPr lang="en-US" altLang="zh-CN" sz="2400" i="1">
                                        <a:latin typeface="Cambria Math" panose="02040503050406030204" pitchFamily="18" charset="0"/>
                                      </a:rPr>
                                    </m:ctrlPr>
                                  </m:fPr>
                                  <m:num>
                                    <m:r>
                                      <m:rPr>
                                        <m:brk m:alnAt="7"/>
                                      </m:rPr>
                                      <a:rPr lang="en-US" altLang="zh-CN" sz="2400" i="1">
                                        <a:latin typeface="Cambria Math" panose="02040503050406030204" pitchFamily="18" charset="0"/>
                                      </a:rPr>
                                      <m:t>𝜕</m:t>
                                    </m:r>
                                    <m:r>
                                      <a:rPr lang="en-US" altLang="zh-CN" sz="2400" b="0" i="1" smtClean="0">
                                        <a:latin typeface="Cambria Math" panose="02040503050406030204" pitchFamily="18" charset="0"/>
                                      </a:rPr>
                                      <m:t>𝑣</m:t>
                                    </m:r>
                                  </m:num>
                                  <m:den>
                                    <m:r>
                                      <m:rPr>
                                        <m:brk m:alnAt="7"/>
                                      </m:rPr>
                                      <a:rPr lang="en-US" altLang="zh-CN" sz="2400" i="1">
                                        <a:latin typeface="Cambria Math" panose="02040503050406030204" pitchFamily="18" charset="0"/>
                                      </a:rPr>
                                      <m:t>𝜕</m:t>
                                    </m:r>
                                    <m:r>
                                      <a:rPr lang="en-US" altLang="zh-CN" sz="2400" i="1">
                                        <a:latin typeface="Cambria Math" panose="02040503050406030204" pitchFamily="18" charset="0"/>
                                      </a:rPr>
                                      <m:t>𝑦</m:t>
                                    </m:r>
                                  </m:den>
                                </m:f>
                              </m:e>
                            </m:mr>
                          </m:m>
                        </m:e>
                      </m:d>
                    </m:oMath>
                  </m:oMathPara>
                </a14:m>
                <a:endParaRPr lang="en-US" altLang="zh-CN" sz="2400" dirty="0"/>
              </a:p>
            </p:txBody>
          </p:sp>
        </mc:Choice>
        <mc:Fallback xmlns="">
          <p:sp>
            <p:nvSpPr>
              <p:cNvPr id="17" name="Rectangle 16"/>
              <p:cNvSpPr>
                <a:spLocks noRot="1" noChangeAspect="1" noMove="1" noResize="1" noEditPoints="1" noAdjustHandles="1" noChangeArrowheads="1" noChangeShapeType="1" noTextEdit="1"/>
              </p:cNvSpPr>
              <p:nvPr/>
            </p:nvSpPr>
            <p:spPr>
              <a:xfrm>
                <a:off x="3070852" y="4152462"/>
                <a:ext cx="2912528" cy="1845762"/>
              </a:xfrm>
              <a:prstGeom prst="rect">
                <a:avLst/>
              </a:prstGeom>
              <a:blipFill rotWithShape="0">
                <a:blip r:embed="rId4"/>
                <a:stretch>
                  <a:fillRect/>
                </a:stretch>
              </a:blipFill>
              <a:ln w="19050">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924329" y="4665365"/>
                <a:ext cx="1711944" cy="830997"/>
              </a:xfrm>
              <a:prstGeom prst="rect">
                <a:avLst/>
              </a:prstGeom>
              <a:ln w="19050"/>
            </p:spPr>
            <p:style>
              <a:lnRef idx="2">
                <a:schemeClr val="accent4"/>
              </a:lnRef>
              <a:fillRef idx="1">
                <a:schemeClr val="lt1"/>
              </a:fillRef>
              <a:effectRef idx="0">
                <a:schemeClr val="accent4"/>
              </a:effectRef>
              <a:fontRef idx="minor">
                <a:schemeClr val="dk1"/>
              </a:fontRef>
            </p:style>
            <p:txBody>
              <a:bodyPr wrap="none">
                <a:spAutoFit/>
              </a:bodyPr>
              <a:lstStyle/>
              <a:p>
                <a:pPr>
                  <a:lnSpc>
                    <a:spcPct val="150000"/>
                  </a:lnSpc>
                </a:pPr>
                <a14:m>
                  <m:oMathPara xmlns:m="http://schemas.openxmlformats.org/officeDocument/2006/math">
                    <m:oMathParaPr>
                      <m:jc m:val="centerGroup"/>
                    </m:oMathParaPr>
                    <m:oMath xmlns:m="http://schemas.openxmlformats.org/officeDocument/2006/math">
                      <m:r>
                        <a:rPr lang="en-US" altLang="zh-CN" sz="3200" i="1" smtClean="0">
                          <a:solidFill>
                            <a:srgbClr val="FF0000"/>
                          </a:solidFill>
                          <a:latin typeface="Cambria Math" panose="02040503050406030204" pitchFamily="18" charset="0"/>
                        </a:rPr>
                        <m:t>𝑀</m:t>
                      </m:r>
                      <m:r>
                        <a:rPr lang="en-US" altLang="zh-CN" sz="3200" i="1">
                          <a:latin typeface="Cambria Math" panose="02040503050406030204" pitchFamily="18" charset="0"/>
                        </a:rPr>
                        <m:t>=</m:t>
                      </m:r>
                      <m:sSup>
                        <m:sSupPr>
                          <m:ctrlPr>
                            <a:rPr lang="en-US" altLang="zh-CN" sz="3200" i="1">
                              <a:latin typeface="Cambria Math" panose="02040503050406030204" pitchFamily="18" charset="0"/>
                            </a:rPr>
                          </m:ctrlPr>
                        </m:sSupPr>
                        <m:e>
                          <m:r>
                            <a:rPr lang="en-US" altLang="zh-CN" sz="3200" i="1">
                              <a:latin typeface="Cambria Math" panose="02040503050406030204" pitchFamily="18" charset="0"/>
                            </a:rPr>
                            <m:t>𝐽</m:t>
                          </m:r>
                        </m:e>
                        <m:sup>
                          <m:r>
                            <a:rPr lang="en-US" altLang="zh-CN" sz="3200" b="0" i="1" smtClean="0">
                              <a:latin typeface="Cambria Math" panose="02040503050406030204" pitchFamily="18" charset="0"/>
                            </a:rPr>
                            <m:t>𝑇</m:t>
                          </m:r>
                        </m:sup>
                      </m:sSup>
                      <m:r>
                        <a:rPr lang="en-US" altLang="zh-CN" sz="3200" i="1">
                          <a:latin typeface="Cambria Math" panose="02040503050406030204" pitchFamily="18" charset="0"/>
                        </a:rPr>
                        <m:t>𝐽</m:t>
                      </m:r>
                    </m:oMath>
                  </m:oMathPara>
                </a14:m>
                <a:endParaRPr lang="zh-CN" altLang="en-US" sz="3200" dirty="0"/>
              </a:p>
            </p:txBody>
          </p:sp>
        </mc:Choice>
        <mc:Fallback xmlns="">
          <p:sp>
            <p:nvSpPr>
              <p:cNvPr id="18" name="Rectangle 17"/>
              <p:cNvSpPr>
                <a:spLocks noRot="1" noChangeAspect="1" noMove="1" noResize="1" noEditPoints="1" noAdjustHandles="1" noChangeArrowheads="1" noChangeShapeType="1" noTextEdit="1"/>
              </p:cNvSpPr>
              <p:nvPr/>
            </p:nvSpPr>
            <p:spPr>
              <a:xfrm>
                <a:off x="924329" y="4665365"/>
                <a:ext cx="1711944" cy="830997"/>
              </a:xfrm>
              <a:prstGeom prst="rect">
                <a:avLst/>
              </a:prstGeom>
              <a:blipFill rotWithShape="0">
                <a:blip r:embed="rId5"/>
                <a:stretch>
                  <a:fillRect/>
                </a:stretch>
              </a:blipFill>
              <a:ln w="19050"/>
            </p:spPr>
            <p:txBody>
              <a:bodyPr/>
              <a:lstStyle/>
              <a:p>
                <a:r>
                  <a:rPr lang="zh-CN" altLang="en-US">
                    <a:noFill/>
                  </a:rPr>
                  <a:t> </a:t>
                </a:r>
              </a:p>
            </p:txBody>
          </p:sp>
        </mc:Fallback>
      </mc:AlternateContent>
      <p:cxnSp>
        <p:nvCxnSpPr>
          <p:cNvPr id="20" name="Straight Arrow Connector 19"/>
          <p:cNvCxnSpPr/>
          <p:nvPr/>
        </p:nvCxnSpPr>
        <p:spPr>
          <a:xfrm>
            <a:off x="5366742" y="2991182"/>
            <a:ext cx="1458516" cy="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732482" y="4062412"/>
            <a:ext cx="3047309" cy="523220"/>
          </a:xfrm>
          <a:prstGeom prst="rect">
            <a:avLst/>
          </a:prstGeom>
        </p:spPr>
        <p:txBody>
          <a:bodyPr wrap="none">
            <a:spAutoFit/>
          </a:bodyPr>
          <a:lstStyle/>
          <a:p>
            <a:r>
              <a:rPr lang="en-US" altLang="zh-CN" sz="2800" dirty="0"/>
              <a:t>The</a:t>
            </a:r>
            <a:r>
              <a:rPr lang="en-US" altLang="zh-CN" sz="2800" i="1" dirty="0"/>
              <a:t> Pullback</a:t>
            </a:r>
            <a:r>
              <a:rPr lang="en-US" altLang="zh-CN" sz="2800" dirty="0"/>
              <a:t> metric</a:t>
            </a:r>
            <a:endParaRPr lang="zh-CN" altLang="en-US" sz="2800" dirty="0"/>
          </a:p>
        </p:txBody>
      </p:sp>
      <mc:AlternateContent xmlns:mc="http://schemas.openxmlformats.org/markup-compatibility/2006" xmlns:a14="http://schemas.microsoft.com/office/drawing/2010/main">
        <mc:Choice Requires="a14">
          <p:sp>
            <p:nvSpPr>
              <p:cNvPr id="36" name="Rectangle 35"/>
              <p:cNvSpPr/>
              <p:nvPr/>
            </p:nvSpPr>
            <p:spPr>
              <a:xfrm>
                <a:off x="5809786" y="4331784"/>
                <a:ext cx="5831206" cy="461665"/>
              </a:xfrm>
              <a:prstGeom prst="rect">
                <a:avLst/>
              </a:prstGeom>
            </p:spPr>
            <p:txBody>
              <a:bodyPr wrap="square">
                <a:spAutoFit/>
              </a:bodyPr>
              <a:lstStyle/>
              <a:p>
                <a:pPr algn="just"/>
                <a14:m>
                  <m:oMathPara xmlns:m="http://schemas.openxmlformats.org/officeDocument/2006/math">
                    <m:oMathParaPr>
                      <m:jc m:val="centerGroup"/>
                    </m:oMathParaPr>
                    <m:oMath xmlns:m="http://schemas.openxmlformats.org/officeDocument/2006/math">
                      <m:d>
                        <m:dPr>
                          <m:begChr m:val="‖"/>
                          <m:endChr m:val="‖"/>
                          <m:ctrlPr>
                            <a:rPr lang="en-US" altLang="zh-CN" sz="2400" i="1" smtClean="0">
                              <a:latin typeface="Cambria Math" panose="02040503050406030204" pitchFamily="18" charset="0"/>
                            </a:rPr>
                          </m:ctrlPr>
                        </m:dPr>
                        <m:e>
                          <m:r>
                            <a:rPr lang="en-US" altLang="zh-CN" sz="2400" i="1">
                              <a:latin typeface="Cambria Math" panose="02040503050406030204" pitchFamily="18" charset="0"/>
                            </a:rPr>
                            <m:t>𝜙</m:t>
                          </m:r>
                          <m:d>
                            <m:dPr>
                              <m:ctrlPr>
                                <a:rPr lang="en-US" altLang="zh-CN" sz="2400" i="1">
                                  <a:latin typeface="Cambria Math" panose="02040503050406030204" pitchFamily="18" charset="0"/>
                                </a:rPr>
                              </m:ctrlPr>
                            </m:dPr>
                            <m:e>
                              <m:sSub>
                                <m:sSubPr>
                                  <m:ctrlPr>
                                    <a:rPr lang="en-US" altLang="zh-CN" sz="2400" i="1">
                                      <a:latin typeface="Cambria Math" panose="02040503050406030204" pitchFamily="18" charset="0"/>
                                    </a:rPr>
                                  </m:ctrlPr>
                                </m:sSubPr>
                                <m:e>
                                  <m:r>
                                    <a:rPr lang="en-US" altLang="zh-CN" sz="2400" b="0" i="1" smtClean="0">
                                      <a:latin typeface="Cambria Math" panose="02040503050406030204" pitchFamily="18" charset="0"/>
                                    </a:rPr>
                                    <m:t>𝑝</m:t>
                                  </m:r>
                                </m:e>
                                <m:sub>
                                  <m:r>
                                    <a:rPr lang="en-US" altLang="zh-CN" sz="2400" i="1">
                                      <a:latin typeface="Cambria Math" panose="02040503050406030204" pitchFamily="18" charset="0"/>
                                    </a:rPr>
                                    <m:t>1</m:t>
                                  </m:r>
                                </m:sub>
                              </m:sSub>
                            </m:e>
                          </m:d>
                          <m:r>
                            <a:rPr lang="en-US" altLang="zh-CN" sz="2400" i="1">
                              <a:latin typeface="Cambria Math" panose="02040503050406030204" pitchFamily="18" charset="0"/>
                            </a:rPr>
                            <m:t>−</m:t>
                          </m:r>
                          <m:r>
                            <a:rPr lang="en-US" altLang="zh-CN" sz="2400" i="1">
                              <a:latin typeface="Cambria Math" panose="02040503050406030204" pitchFamily="18" charset="0"/>
                            </a:rPr>
                            <m:t>𝜙</m:t>
                          </m:r>
                          <m:d>
                            <m:dPr>
                              <m:ctrlPr>
                                <a:rPr lang="en-US" altLang="zh-CN" sz="2400" i="1">
                                  <a:latin typeface="Cambria Math" panose="02040503050406030204" pitchFamily="18" charset="0"/>
                                </a:rPr>
                              </m:ctrlPr>
                            </m:dPr>
                            <m:e>
                              <m:sSub>
                                <m:sSubPr>
                                  <m:ctrlPr>
                                    <a:rPr lang="en-US" altLang="zh-CN" sz="2400" i="1">
                                      <a:latin typeface="Cambria Math" panose="02040503050406030204" pitchFamily="18" charset="0"/>
                                    </a:rPr>
                                  </m:ctrlPr>
                                </m:sSubPr>
                                <m:e>
                                  <m:r>
                                    <a:rPr lang="en-US" altLang="zh-CN" sz="2400" b="0" i="1" smtClean="0">
                                      <a:latin typeface="Cambria Math" panose="02040503050406030204" pitchFamily="18" charset="0"/>
                                    </a:rPr>
                                    <m:t>𝑝</m:t>
                                  </m:r>
                                </m:e>
                                <m:sub>
                                  <m:r>
                                    <a:rPr lang="en-US" altLang="zh-CN" sz="2400" i="1">
                                      <a:latin typeface="Cambria Math" panose="02040503050406030204" pitchFamily="18" charset="0"/>
                                    </a:rPr>
                                    <m:t>2</m:t>
                                  </m:r>
                                </m:sub>
                              </m:sSub>
                            </m:e>
                          </m:d>
                        </m:e>
                      </m:d>
                      <m:r>
                        <a:rPr lang="en-US" altLang="zh-CN" sz="2400" i="1">
                          <a:latin typeface="Cambria Math" panose="02040503050406030204" pitchFamily="18" charset="0"/>
                        </a:rPr>
                        <m:t>=</m:t>
                      </m:r>
                      <m:sSup>
                        <m:sSupPr>
                          <m:ctrlPr>
                            <a:rPr lang="en-US" altLang="zh-CN" sz="2400" i="1">
                              <a:latin typeface="Cambria Math" panose="02040503050406030204" pitchFamily="18" charset="0"/>
                            </a:rPr>
                          </m:ctrlPr>
                        </m:sSupPr>
                        <m:e>
                          <m:d>
                            <m:dPr>
                              <m:ctrlPr>
                                <a:rPr lang="en-US" altLang="zh-CN" sz="2400" i="1">
                                  <a:latin typeface="Cambria Math" panose="02040503050406030204" pitchFamily="18" charset="0"/>
                                </a:rPr>
                              </m:ctrlPr>
                            </m:dPr>
                            <m:e>
                              <m:sSub>
                                <m:sSubPr>
                                  <m:ctrlPr>
                                    <a:rPr lang="en-US" altLang="zh-CN" sz="2400" i="1">
                                      <a:latin typeface="Cambria Math" panose="02040503050406030204" pitchFamily="18" charset="0"/>
                                    </a:rPr>
                                  </m:ctrlPr>
                                </m:sSubPr>
                                <m:e>
                                  <m:r>
                                    <a:rPr lang="en-US" altLang="zh-CN" sz="2400" b="0" i="1" smtClean="0">
                                      <a:latin typeface="Cambria Math" panose="02040503050406030204" pitchFamily="18" charset="0"/>
                                    </a:rPr>
                                    <m:t>𝑝</m:t>
                                  </m:r>
                                </m:e>
                                <m:sub>
                                  <m:r>
                                    <a:rPr lang="en-US" altLang="zh-CN" sz="2400" i="1">
                                      <a:latin typeface="Cambria Math" panose="02040503050406030204" pitchFamily="18" charset="0"/>
                                    </a:rPr>
                                    <m:t>1</m:t>
                                  </m:r>
                                </m:sub>
                              </m:sSub>
                              <m:r>
                                <a:rPr lang="en-US" altLang="zh-CN" sz="2400" i="1">
                                  <a:latin typeface="Cambria Math" panose="02040503050406030204" pitchFamily="18" charset="0"/>
                                </a:rPr>
                                <m:t>−</m:t>
                              </m:r>
                              <m:sSub>
                                <m:sSubPr>
                                  <m:ctrlPr>
                                    <a:rPr lang="en-US" altLang="zh-CN" sz="2400" i="1">
                                      <a:latin typeface="Cambria Math" panose="02040503050406030204" pitchFamily="18" charset="0"/>
                                    </a:rPr>
                                  </m:ctrlPr>
                                </m:sSubPr>
                                <m:e>
                                  <m:r>
                                    <a:rPr lang="en-US" altLang="zh-CN" sz="2400" b="0" i="1" smtClean="0">
                                      <a:latin typeface="Cambria Math" panose="02040503050406030204" pitchFamily="18" charset="0"/>
                                    </a:rPr>
                                    <m:t>𝑝</m:t>
                                  </m:r>
                                </m:e>
                                <m:sub>
                                  <m:r>
                                    <a:rPr lang="en-US" altLang="zh-CN" sz="2400" i="1">
                                      <a:latin typeface="Cambria Math" panose="02040503050406030204" pitchFamily="18" charset="0"/>
                                    </a:rPr>
                                    <m:t>2</m:t>
                                  </m:r>
                                </m:sub>
                              </m:sSub>
                            </m:e>
                          </m:d>
                        </m:e>
                        <m:sup>
                          <m:r>
                            <a:rPr lang="en-US" altLang="zh-CN" sz="2400" b="0" i="1" smtClean="0">
                              <a:latin typeface="Cambria Math" panose="02040503050406030204" pitchFamily="18" charset="0"/>
                            </a:rPr>
                            <m:t>𝑇</m:t>
                          </m:r>
                        </m:sup>
                      </m:sSup>
                      <m:r>
                        <a:rPr lang="en-US" altLang="zh-CN" sz="2400" i="1">
                          <a:solidFill>
                            <a:srgbClr val="FF0000"/>
                          </a:solidFill>
                          <a:latin typeface="Cambria Math" panose="02040503050406030204" pitchFamily="18" charset="0"/>
                        </a:rPr>
                        <m:t>𝑀</m:t>
                      </m:r>
                      <m:d>
                        <m:dPr>
                          <m:ctrlPr>
                            <a:rPr lang="en-US" altLang="zh-CN" sz="2400" i="1">
                              <a:latin typeface="Cambria Math" panose="02040503050406030204" pitchFamily="18" charset="0"/>
                            </a:rPr>
                          </m:ctrlPr>
                        </m:dPr>
                        <m:e>
                          <m:sSub>
                            <m:sSubPr>
                              <m:ctrlPr>
                                <a:rPr lang="en-US" altLang="zh-CN" sz="2400" i="1">
                                  <a:latin typeface="Cambria Math" panose="02040503050406030204" pitchFamily="18" charset="0"/>
                                </a:rPr>
                              </m:ctrlPr>
                            </m:sSubPr>
                            <m:e>
                              <m:r>
                                <a:rPr lang="en-US" altLang="zh-CN" sz="2400" b="0" i="1" smtClean="0">
                                  <a:latin typeface="Cambria Math" panose="02040503050406030204" pitchFamily="18" charset="0"/>
                                </a:rPr>
                                <m:t>𝑝</m:t>
                              </m:r>
                            </m:e>
                            <m:sub>
                              <m:r>
                                <a:rPr lang="en-US" altLang="zh-CN" sz="2400" i="1">
                                  <a:latin typeface="Cambria Math" panose="02040503050406030204" pitchFamily="18" charset="0"/>
                                </a:rPr>
                                <m:t>1</m:t>
                              </m:r>
                            </m:sub>
                          </m:sSub>
                          <m:r>
                            <a:rPr lang="en-US" altLang="zh-CN" sz="2400" i="1">
                              <a:latin typeface="Cambria Math" panose="02040503050406030204" pitchFamily="18" charset="0"/>
                            </a:rPr>
                            <m:t>−</m:t>
                          </m:r>
                          <m:sSub>
                            <m:sSubPr>
                              <m:ctrlPr>
                                <a:rPr lang="en-US" altLang="zh-CN" sz="2400" i="1">
                                  <a:latin typeface="Cambria Math" panose="02040503050406030204" pitchFamily="18" charset="0"/>
                                </a:rPr>
                              </m:ctrlPr>
                            </m:sSubPr>
                            <m:e>
                              <m:r>
                                <a:rPr lang="en-US" altLang="zh-CN" sz="2400" b="0" i="1" smtClean="0">
                                  <a:latin typeface="Cambria Math" panose="02040503050406030204" pitchFamily="18" charset="0"/>
                                </a:rPr>
                                <m:t>𝑝</m:t>
                              </m:r>
                            </m:e>
                            <m:sub>
                              <m:r>
                                <a:rPr lang="en-US" altLang="zh-CN" sz="2400" i="1">
                                  <a:latin typeface="Cambria Math" panose="02040503050406030204" pitchFamily="18" charset="0"/>
                                </a:rPr>
                                <m:t>2</m:t>
                              </m:r>
                            </m:sub>
                          </m:sSub>
                        </m:e>
                      </m:d>
                    </m:oMath>
                  </m:oMathPara>
                </a14:m>
                <a:endParaRPr lang="zh-CN" altLang="en-US" sz="2400" dirty="0"/>
              </a:p>
            </p:txBody>
          </p:sp>
        </mc:Choice>
        <mc:Fallback xmlns="">
          <p:sp>
            <p:nvSpPr>
              <p:cNvPr id="36" name="Rectangle 35"/>
              <p:cNvSpPr>
                <a:spLocks noRot="1" noChangeAspect="1" noMove="1" noResize="1" noEditPoints="1" noAdjustHandles="1" noChangeArrowheads="1" noChangeShapeType="1" noTextEdit="1"/>
              </p:cNvSpPr>
              <p:nvPr/>
            </p:nvSpPr>
            <p:spPr>
              <a:xfrm>
                <a:off x="5809786" y="4331784"/>
                <a:ext cx="5831206" cy="461665"/>
              </a:xfrm>
              <a:prstGeom prst="rect">
                <a:avLst/>
              </a:prstGeom>
              <a:blipFill rotWithShape="0">
                <a:blip r:embed="rId6"/>
                <a:stretch>
                  <a:fillRect b="-17333"/>
                </a:stretch>
              </a:blipFill>
            </p:spPr>
            <p:txBody>
              <a:bodyPr/>
              <a:lstStyle/>
              <a:p>
                <a:r>
                  <a:rPr lang="zh-CN" altLang="en-US">
                    <a:noFill/>
                  </a:rPr>
                  <a:t> </a:t>
                </a:r>
              </a:p>
            </p:txBody>
          </p:sp>
        </mc:Fallback>
      </mc:AlternateContent>
      <p:grpSp>
        <p:nvGrpSpPr>
          <p:cNvPr id="40" name="Group 39"/>
          <p:cNvGrpSpPr/>
          <p:nvPr/>
        </p:nvGrpSpPr>
        <p:grpSpPr>
          <a:xfrm>
            <a:off x="2088168" y="1877641"/>
            <a:ext cx="3005043" cy="2156035"/>
            <a:chOff x="1331461" y="2275053"/>
            <a:chExt cx="2498827" cy="1792839"/>
          </a:xfrm>
        </p:grpSpPr>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1461" y="2275053"/>
              <a:ext cx="2498827" cy="1792839"/>
            </a:xfrm>
            <a:prstGeom prst="rect">
              <a:avLst/>
            </a:prstGeom>
            <a:effectLst>
              <a:outerShdw blurRad="63500" sx="102000" sy="102000" algn="ctr" rotWithShape="0">
                <a:prstClr val="black">
                  <a:alpha val="40000"/>
                </a:prstClr>
              </a:outerShdw>
            </a:effectLst>
          </p:spPr>
        </p:pic>
        <mc:AlternateContent xmlns:mc="http://schemas.openxmlformats.org/markup-compatibility/2006" xmlns:a14="http://schemas.microsoft.com/office/drawing/2010/main">
          <mc:Choice Requires="a14">
            <p:sp>
              <p:nvSpPr>
                <p:cNvPr id="24" name="Oval 23"/>
                <p:cNvSpPr/>
                <p:nvPr/>
              </p:nvSpPr>
              <p:spPr>
                <a:xfrm>
                  <a:off x="2094607" y="2840648"/>
                  <a:ext cx="108000" cy="10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smtClean="0">
                    <a:solidFill>
                      <a:schemeClr val="bg1"/>
                    </a:solidFill>
                  </a:endParaRPr>
                </a:p>
                <a:p>
                  <a:pPr algn="ctr"/>
                  <a14:m>
                    <m:oMathPara xmlns:m="http://schemas.openxmlformats.org/officeDocument/2006/math">
                      <m:oMathParaPr>
                        <m:jc m:val="centerGroup"/>
                      </m:oMathParaPr>
                      <m:oMath xmlns:m="http://schemas.openxmlformats.org/officeDocument/2006/math">
                        <m:sSub>
                          <m:sSubPr>
                            <m:ctrlPr>
                              <a:rPr lang="en-US" altLang="zh-CN" sz="3600" i="1" dirty="0">
                                <a:solidFill>
                                  <a:schemeClr val="bg1"/>
                                </a:solidFill>
                                <a:latin typeface="Cambria Math" panose="02040503050406030204" pitchFamily="18" charset="0"/>
                              </a:rPr>
                            </m:ctrlPr>
                          </m:sSubPr>
                          <m:e>
                            <m:r>
                              <a:rPr lang="en-US" altLang="zh-CN" sz="3600" b="0" i="1" dirty="0" smtClean="0">
                                <a:solidFill>
                                  <a:schemeClr val="bg1"/>
                                </a:solidFill>
                                <a:latin typeface="Cambria Math" panose="02040503050406030204" pitchFamily="18" charset="0"/>
                              </a:rPr>
                              <m:t>𝑝</m:t>
                            </m:r>
                          </m:e>
                          <m:sub>
                            <m:r>
                              <a:rPr lang="en-US" altLang="zh-CN" sz="3600" i="1" dirty="0">
                                <a:solidFill>
                                  <a:schemeClr val="bg1"/>
                                </a:solidFill>
                                <a:latin typeface="Cambria Math" panose="02040503050406030204" pitchFamily="18" charset="0"/>
                              </a:rPr>
                              <m:t>1</m:t>
                            </m:r>
                          </m:sub>
                        </m:sSub>
                      </m:oMath>
                    </m:oMathPara>
                  </a14:m>
                  <a:endParaRPr lang="zh-CN" altLang="en-US" dirty="0">
                    <a:solidFill>
                      <a:schemeClr val="bg1"/>
                    </a:solidFill>
                  </a:endParaRPr>
                </a:p>
              </p:txBody>
            </p:sp>
          </mc:Choice>
          <mc:Fallback xmlns="">
            <p:sp>
              <p:nvSpPr>
                <p:cNvPr id="24" name="Oval 23"/>
                <p:cNvSpPr>
                  <a:spLocks noRot="1" noChangeAspect="1" noMove="1" noResize="1" noEditPoints="1" noAdjustHandles="1" noChangeArrowheads="1" noChangeShapeType="1" noTextEdit="1"/>
                </p:cNvSpPr>
                <p:nvPr/>
              </p:nvSpPr>
              <p:spPr>
                <a:xfrm>
                  <a:off x="2094607" y="2840648"/>
                  <a:ext cx="108000" cy="108000"/>
                </a:xfrm>
                <a:prstGeom prst="ellipse">
                  <a:avLst/>
                </a:prstGeom>
                <a:blipFill rotWithShape="0">
                  <a:blip r:embed="rId8"/>
                  <a:stretch>
                    <a:fillRect r="-266667" b="-252381"/>
                  </a:stretch>
                </a:blipFill>
                <a:ln>
                  <a:noFill/>
                </a:ln>
              </p:spPr>
              <p:txBody>
                <a:bodyPr/>
                <a:lstStyle/>
                <a:p>
                  <a:r>
                    <a:rPr lang="zh-CN" altLang="en-US">
                      <a:noFill/>
                    </a:rPr>
                    <a:t> </a:t>
                  </a:r>
                </a:p>
              </p:txBody>
            </p:sp>
          </mc:Fallback>
        </mc:AlternateContent>
        <p:cxnSp>
          <p:nvCxnSpPr>
            <p:cNvPr id="26" name="Straight Arrow Connector 25"/>
            <p:cNvCxnSpPr/>
            <p:nvPr/>
          </p:nvCxnSpPr>
          <p:spPr>
            <a:xfrm flipV="1">
              <a:off x="2189907" y="2606853"/>
              <a:ext cx="311695" cy="249670"/>
            </a:xfrm>
            <a:prstGeom prst="straightConnector1">
              <a:avLst/>
            </a:prstGeom>
            <a:ln w="38100">
              <a:solidFill>
                <a:schemeClr val="bg1"/>
              </a:solidFill>
              <a:headEnd type="none" w="med" len="med"/>
              <a:tailEnd type="arrow" w="med" len="med"/>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37" name="Rectangle 36"/>
                <p:cNvSpPr/>
                <p:nvPr/>
              </p:nvSpPr>
              <p:spPr>
                <a:xfrm>
                  <a:off x="2418708" y="2293730"/>
                  <a:ext cx="621163" cy="5374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3600" i="1" smtClean="0">
                                <a:solidFill>
                                  <a:schemeClr val="bg1"/>
                                </a:solidFill>
                                <a:latin typeface="Cambria Math" panose="02040503050406030204" pitchFamily="18" charset="0"/>
                              </a:rPr>
                            </m:ctrlPr>
                          </m:sSubPr>
                          <m:e>
                            <m:r>
                              <a:rPr lang="en-US" altLang="zh-CN" sz="3600" b="0" i="1" smtClean="0">
                                <a:solidFill>
                                  <a:schemeClr val="bg1"/>
                                </a:solidFill>
                                <a:latin typeface="Cambria Math" panose="02040503050406030204" pitchFamily="18" charset="0"/>
                              </a:rPr>
                              <m:t>𝑝</m:t>
                            </m:r>
                          </m:e>
                          <m:sub>
                            <m:r>
                              <a:rPr lang="en-US" altLang="zh-CN" sz="3600" i="1">
                                <a:solidFill>
                                  <a:schemeClr val="bg1"/>
                                </a:solidFill>
                                <a:latin typeface="Cambria Math" panose="02040503050406030204" pitchFamily="18" charset="0"/>
                              </a:rPr>
                              <m:t>2</m:t>
                            </m:r>
                          </m:sub>
                        </m:sSub>
                      </m:oMath>
                    </m:oMathPara>
                  </a14:m>
                  <a:endParaRPr lang="zh-CN" altLang="en-US" sz="3600" dirty="0">
                    <a:solidFill>
                      <a:schemeClr val="bg1"/>
                    </a:solidFill>
                  </a:endParaRPr>
                </a:p>
              </p:txBody>
            </p:sp>
          </mc:Choice>
          <mc:Fallback xmlns="">
            <p:sp>
              <p:nvSpPr>
                <p:cNvPr id="37" name="Rectangle 36"/>
                <p:cNvSpPr>
                  <a:spLocks noRot="1" noChangeAspect="1" noMove="1" noResize="1" noEditPoints="1" noAdjustHandles="1" noChangeArrowheads="1" noChangeShapeType="1" noTextEdit="1"/>
                </p:cNvSpPr>
                <p:nvPr/>
              </p:nvSpPr>
              <p:spPr>
                <a:xfrm>
                  <a:off x="2418708" y="2293730"/>
                  <a:ext cx="621163" cy="537453"/>
                </a:xfrm>
                <a:prstGeom prst="rect">
                  <a:avLst/>
                </a:prstGeom>
                <a:blipFill rotWithShape="0">
                  <a:blip r:embed="rId9"/>
                  <a:stretch>
                    <a:fillRect/>
                  </a:stretch>
                </a:blipFill>
              </p:spPr>
              <p:txBody>
                <a:bodyPr/>
                <a:lstStyle/>
                <a:p>
                  <a:r>
                    <a:rPr lang="zh-CN" altLang="en-US">
                      <a:noFill/>
                    </a:rPr>
                    <a:t> </a:t>
                  </a:r>
                </a:p>
              </p:txBody>
            </p:sp>
          </mc:Fallback>
        </mc:AlternateContent>
      </p:grpSp>
      <p:grpSp>
        <p:nvGrpSpPr>
          <p:cNvPr id="12" name="Group 11"/>
          <p:cNvGrpSpPr/>
          <p:nvPr/>
        </p:nvGrpSpPr>
        <p:grpSpPr>
          <a:xfrm>
            <a:off x="7029857" y="1900102"/>
            <a:ext cx="3161486" cy="2086110"/>
            <a:chOff x="7062013" y="1945759"/>
            <a:chExt cx="2505317" cy="1653136"/>
          </a:xfrm>
        </p:grpSpPr>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62013" y="1945759"/>
              <a:ext cx="2505317" cy="1653136"/>
            </a:xfrm>
            <a:prstGeom prst="rect">
              <a:avLst/>
            </a:prstGeom>
            <a:effectLst>
              <a:outerShdw blurRad="63500" sx="102000" sy="102000" algn="ctr" rotWithShape="0">
                <a:prstClr val="black">
                  <a:alpha val="40000"/>
                </a:prstClr>
              </a:outerShdw>
            </a:effectLst>
          </p:spPr>
        </p:pic>
        <mc:AlternateContent xmlns:mc="http://schemas.openxmlformats.org/markup-compatibility/2006" xmlns:a14="http://schemas.microsoft.com/office/drawing/2010/main">
          <mc:Choice Requires="a14">
            <p:sp>
              <p:nvSpPr>
                <p:cNvPr id="25" name="Oval 24"/>
                <p:cNvSpPr/>
                <p:nvPr/>
              </p:nvSpPr>
              <p:spPr>
                <a:xfrm>
                  <a:off x="7699665" y="2476726"/>
                  <a:ext cx="108000" cy="10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i="1" dirty="0" smtClean="0">
                    <a:solidFill>
                      <a:schemeClr val="tx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altLang="zh-CN" sz="2800" i="1" smtClean="0">
                            <a:solidFill>
                              <a:schemeClr val="bg1"/>
                            </a:solidFill>
                            <a:latin typeface="Cambria Math" panose="02040503050406030204" pitchFamily="18" charset="0"/>
                          </a:rPr>
                          <m:t>𝜙</m:t>
                        </m:r>
                        <m:d>
                          <m:dPr>
                            <m:ctrlPr>
                              <a:rPr lang="en-US" altLang="zh-CN" sz="2800" i="1">
                                <a:solidFill>
                                  <a:schemeClr val="bg1"/>
                                </a:solidFill>
                                <a:latin typeface="Cambria Math" panose="02040503050406030204" pitchFamily="18" charset="0"/>
                              </a:rPr>
                            </m:ctrlPr>
                          </m:dPr>
                          <m:e>
                            <m:sSub>
                              <m:sSubPr>
                                <m:ctrlPr>
                                  <a:rPr lang="en-US" altLang="zh-CN" sz="2800" i="1">
                                    <a:solidFill>
                                      <a:schemeClr val="bg1"/>
                                    </a:solidFill>
                                    <a:latin typeface="Cambria Math" panose="02040503050406030204" pitchFamily="18" charset="0"/>
                                  </a:rPr>
                                </m:ctrlPr>
                              </m:sSubPr>
                              <m:e>
                                <m:r>
                                  <a:rPr lang="en-US" altLang="zh-CN" sz="2800" b="0" i="1" smtClean="0">
                                    <a:solidFill>
                                      <a:schemeClr val="bg1"/>
                                    </a:solidFill>
                                    <a:latin typeface="Cambria Math" panose="02040503050406030204" pitchFamily="18" charset="0"/>
                                  </a:rPr>
                                  <m:t>𝑝</m:t>
                                </m:r>
                              </m:e>
                              <m:sub>
                                <m:r>
                                  <a:rPr lang="en-US" altLang="zh-CN" sz="2800" i="1">
                                    <a:solidFill>
                                      <a:schemeClr val="bg1"/>
                                    </a:solidFill>
                                    <a:latin typeface="Cambria Math" panose="02040503050406030204" pitchFamily="18" charset="0"/>
                                  </a:rPr>
                                  <m:t>1</m:t>
                                </m:r>
                              </m:sub>
                            </m:sSub>
                          </m:e>
                        </m:d>
                      </m:oMath>
                    </m:oMathPara>
                  </a14:m>
                  <a:endParaRPr lang="en-US" altLang="zh-CN" sz="2800" i="1" dirty="0">
                    <a:solidFill>
                      <a:schemeClr val="bg1"/>
                    </a:solidFill>
                    <a:latin typeface="Cambria Math" panose="02040503050406030204" pitchFamily="18" charset="0"/>
                  </a:endParaRPr>
                </a:p>
              </p:txBody>
            </p:sp>
          </mc:Choice>
          <mc:Fallback xmlns="">
            <p:sp>
              <p:nvSpPr>
                <p:cNvPr id="25" name="Oval 24"/>
                <p:cNvSpPr>
                  <a:spLocks noRot="1" noChangeAspect="1" noMove="1" noResize="1" noEditPoints="1" noAdjustHandles="1" noChangeArrowheads="1" noChangeShapeType="1" noTextEdit="1"/>
                </p:cNvSpPr>
                <p:nvPr/>
              </p:nvSpPr>
              <p:spPr>
                <a:xfrm>
                  <a:off x="7699665" y="2476726"/>
                  <a:ext cx="108000" cy="108000"/>
                </a:xfrm>
                <a:prstGeom prst="ellipse">
                  <a:avLst/>
                </a:prstGeom>
                <a:blipFill rotWithShape="0">
                  <a:blip r:embed="rId11"/>
                  <a:stretch>
                    <a:fillRect r="-565217" b="-209091"/>
                  </a:stretch>
                </a:blipFill>
                <a:ln>
                  <a:noFill/>
                </a:ln>
              </p:spPr>
              <p:txBody>
                <a:bodyPr/>
                <a:lstStyle/>
                <a:p>
                  <a:r>
                    <a:rPr lang="zh-CN" altLang="en-US">
                      <a:noFill/>
                    </a:rPr>
                    <a:t> </a:t>
                  </a:r>
                </a:p>
              </p:txBody>
            </p:sp>
          </mc:Fallback>
        </mc:AlternateContent>
        <p:cxnSp>
          <p:nvCxnSpPr>
            <p:cNvPr id="32" name="Straight Arrow Connector 31"/>
            <p:cNvCxnSpPr/>
            <p:nvPr/>
          </p:nvCxnSpPr>
          <p:spPr>
            <a:xfrm flipV="1">
              <a:off x="7805695" y="2354585"/>
              <a:ext cx="257374" cy="155464"/>
            </a:xfrm>
            <a:prstGeom prst="straightConnector1">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Rectangle 40"/>
                <p:cNvSpPr/>
                <p:nvPr/>
              </p:nvSpPr>
              <p:spPr>
                <a:xfrm>
                  <a:off x="7941686" y="2053680"/>
                  <a:ext cx="929960" cy="4146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800" i="1" smtClean="0">
                            <a:solidFill>
                              <a:schemeClr val="bg1"/>
                            </a:solidFill>
                            <a:latin typeface="Cambria Math" panose="02040503050406030204" pitchFamily="18" charset="0"/>
                          </a:rPr>
                          <m:t>𝜙</m:t>
                        </m:r>
                        <m:d>
                          <m:dPr>
                            <m:ctrlPr>
                              <a:rPr lang="en-US" altLang="zh-CN" sz="2800" i="1">
                                <a:solidFill>
                                  <a:schemeClr val="bg1"/>
                                </a:solidFill>
                                <a:latin typeface="Cambria Math" panose="02040503050406030204" pitchFamily="18" charset="0"/>
                              </a:rPr>
                            </m:ctrlPr>
                          </m:dPr>
                          <m:e>
                            <m:sSub>
                              <m:sSubPr>
                                <m:ctrlPr>
                                  <a:rPr lang="en-US" altLang="zh-CN" sz="2800" i="1">
                                    <a:solidFill>
                                      <a:schemeClr val="bg1"/>
                                    </a:solidFill>
                                    <a:latin typeface="Cambria Math" panose="02040503050406030204" pitchFamily="18" charset="0"/>
                                  </a:rPr>
                                </m:ctrlPr>
                              </m:sSubPr>
                              <m:e>
                                <m:r>
                                  <a:rPr lang="en-US" altLang="zh-CN" sz="2800" b="0" i="1" smtClean="0">
                                    <a:solidFill>
                                      <a:schemeClr val="bg1"/>
                                    </a:solidFill>
                                    <a:latin typeface="Cambria Math" panose="02040503050406030204" pitchFamily="18" charset="0"/>
                                  </a:rPr>
                                  <m:t>𝑝</m:t>
                                </m:r>
                              </m:e>
                              <m:sub>
                                <m:r>
                                  <a:rPr lang="en-US" altLang="zh-CN" sz="2800" i="1">
                                    <a:solidFill>
                                      <a:schemeClr val="bg1"/>
                                    </a:solidFill>
                                    <a:latin typeface="Cambria Math" panose="02040503050406030204" pitchFamily="18" charset="0"/>
                                  </a:rPr>
                                  <m:t>2</m:t>
                                </m:r>
                              </m:sub>
                            </m:sSub>
                          </m:e>
                        </m:d>
                      </m:oMath>
                    </m:oMathPara>
                  </a14:m>
                  <a:endParaRPr lang="zh-CN" altLang="en-US" sz="2800" dirty="0">
                    <a:solidFill>
                      <a:schemeClr val="bg1"/>
                    </a:solidFill>
                  </a:endParaRPr>
                </a:p>
              </p:txBody>
            </p:sp>
          </mc:Choice>
          <mc:Fallback xmlns="">
            <p:sp>
              <p:nvSpPr>
                <p:cNvPr id="41" name="Rectangle 40"/>
                <p:cNvSpPr>
                  <a:spLocks noRot="1" noChangeAspect="1" noMove="1" noResize="1" noEditPoints="1" noAdjustHandles="1" noChangeArrowheads="1" noChangeShapeType="1" noTextEdit="1"/>
                </p:cNvSpPr>
                <p:nvPr/>
              </p:nvSpPr>
              <p:spPr>
                <a:xfrm>
                  <a:off x="7941686" y="2053680"/>
                  <a:ext cx="929960" cy="414625"/>
                </a:xfrm>
                <a:prstGeom prst="rect">
                  <a:avLst/>
                </a:prstGeom>
                <a:blipFill rotWithShape="0">
                  <a:blip r:embed="rId12"/>
                  <a:stretch>
                    <a:fillRect/>
                  </a:stretch>
                </a:blipFill>
              </p:spPr>
              <p:txBody>
                <a:bodyPr/>
                <a:lstStyle/>
                <a:p>
                  <a:r>
                    <a:rPr lang="zh-CN" altLang="en-US">
                      <a:noFill/>
                    </a:rPr>
                    <a:t> </a:t>
                  </a:r>
                </a:p>
              </p:txBody>
            </p:sp>
          </mc:Fallback>
        </mc:AlternateContent>
      </p:grpSp>
      <p:sp>
        <p:nvSpPr>
          <p:cNvPr id="6" name="Rounded Rectangular Callout 5"/>
          <p:cNvSpPr/>
          <p:nvPr/>
        </p:nvSpPr>
        <p:spPr>
          <a:xfrm>
            <a:off x="732482" y="5846050"/>
            <a:ext cx="3241271" cy="963514"/>
          </a:xfrm>
          <a:prstGeom prst="wedgeRoundRectCallout">
            <a:avLst>
              <a:gd name="adj1" fmla="val -26365"/>
              <a:gd name="adj2" fmla="val -92072"/>
              <a:gd name="adj3" fmla="val 16667"/>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400" dirty="0" smtClean="0">
                <a:solidFill>
                  <a:srgbClr val="FFFF00"/>
                </a:solidFill>
              </a:rPr>
              <a:t>Symmetric Positive Definite</a:t>
            </a:r>
            <a:endParaRPr lang="zh-CN" altLang="en-US" sz="2400" dirty="0">
              <a:solidFill>
                <a:srgbClr val="FFFF00"/>
              </a:solidFill>
            </a:endParaRPr>
          </a:p>
        </p:txBody>
      </p:sp>
    </p:spTree>
    <p:extLst>
      <p:ext uri="{BB962C8B-B14F-4D97-AF65-F5344CB8AC3E}">
        <p14:creationId xmlns:p14="http://schemas.microsoft.com/office/powerpoint/2010/main" val="377756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36"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400" y="349200"/>
            <a:ext cx="10483123" cy="1325563"/>
          </a:xfrm>
        </p:spPr>
        <p:txBody>
          <a:bodyPr>
            <a:normAutofit/>
          </a:bodyPr>
          <a:lstStyle/>
          <a:p>
            <a:r>
              <a:rPr lang="en-US" altLang="zh-CN" sz="4800" dirty="0" smtClean="0"/>
              <a:t>Bounded distortion interpolation – Step 1</a:t>
            </a:r>
            <a:endParaRPr lang="zh-CN" altLang="en-US" sz="4800" dirty="0"/>
          </a:p>
        </p:txBody>
      </p:sp>
      <p:pic>
        <p:nvPicPr>
          <p:cNvPr id="27" name="Content Placeholder 2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744543" y="3087873"/>
            <a:ext cx="3922821" cy="2590273"/>
          </a:xfrm>
          <a:effectLst>
            <a:outerShdw blurRad="76200" dir="18900000" sy="23000" kx="-1200000" algn="bl" rotWithShape="0">
              <a:prstClr val="black">
                <a:alpha val="20000"/>
              </a:prst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479" y="4168808"/>
            <a:ext cx="2505317" cy="1653136"/>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479" y="1514252"/>
            <a:ext cx="2498827" cy="1792839"/>
          </a:xfrm>
          <a:prstGeom prst="rect">
            <a:avLst/>
          </a:prstGeom>
          <a:effectLst>
            <a:outerShdw blurRad="63500" sx="102000" sy="102000" algn="ctr" rotWithShape="0">
              <a:prstClr val="black">
                <a:alpha val="40000"/>
              </a:prstClr>
            </a:outerShdw>
          </a:effectLst>
        </p:spPr>
      </p:pic>
      <p:sp>
        <p:nvSpPr>
          <p:cNvPr id="17" name="Rectangle 16"/>
          <p:cNvSpPr/>
          <p:nvPr/>
        </p:nvSpPr>
        <p:spPr>
          <a:xfrm>
            <a:off x="897910" y="3348281"/>
            <a:ext cx="1460336" cy="646331"/>
          </a:xfrm>
          <a:prstGeom prst="rect">
            <a:avLst/>
          </a:prstGeom>
        </p:spPr>
        <p:txBody>
          <a:bodyPr wrap="none">
            <a:spAutoFit/>
          </a:bodyPr>
          <a:lstStyle/>
          <a:p>
            <a:r>
              <a:rPr lang="en-US" altLang="zh-CN" sz="3600" dirty="0"/>
              <a:t>Source</a:t>
            </a:r>
            <a:endParaRPr lang="zh-CN" altLang="en-US" sz="3600" dirty="0"/>
          </a:p>
        </p:txBody>
      </p:sp>
      <p:sp>
        <p:nvSpPr>
          <p:cNvPr id="18" name="Rectangle 17"/>
          <p:cNvSpPr/>
          <p:nvPr/>
        </p:nvSpPr>
        <p:spPr>
          <a:xfrm>
            <a:off x="897910" y="5831954"/>
            <a:ext cx="1342996" cy="646331"/>
          </a:xfrm>
          <a:prstGeom prst="rect">
            <a:avLst/>
          </a:prstGeom>
        </p:spPr>
        <p:txBody>
          <a:bodyPr wrap="none">
            <a:spAutoFit/>
          </a:bodyPr>
          <a:lstStyle/>
          <a:p>
            <a:r>
              <a:rPr lang="en-US" altLang="zh-CN" sz="3600" dirty="0"/>
              <a:t>Target</a:t>
            </a:r>
            <a:endParaRPr lang="zh-CN" altLang="en-US" sz="3600" dirty="0"/>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6586" y="1266093"/>
            <a:ext cx="2498827" cy="1792839"/>
          </a:xfrm>
          <a:prstGeom prst="rect">
            <a:avLst/>
          </a:prstGeom>
          <a:effectLst>
            <a:outerShdw blurRad="63500" sx="102000" sy="102000" algn="ctr" rotWithShape="0">
              <a:prstClr val="black">
                <a:alpha val="40000"/>
              </a:prstClr>
            </a:outerShdw>
          </a:effectLst>
        </p:spPr>
      </p:pic>
      <mc:AlternateContent xmlns:mc="http://schemas.openxmlformats.org/markup-compatibility/2006" xmlns:a14="http://schemas.microsoft.com/office/drawing/2010/main">
        <mc:Choice Requires="a14">
          <p:sp>
            <p:nvSpPr>
              <p:cNvPr id="23" name="Freeform 22"/>
              <p:cNvSpPr/>
              <p:nvPr/>
            </p:nvSpPr>
            <p:spPr>
              <a:xfrm rot="20696601">
                <a:off x="3179535" y="2172251"/>
                <a:ext cx="1245445" cy="198011"/>
              </a:xfrm>
              <a:custGeom>
                <a:avLst/>
                <a:gdLst>
                  <a:gd name="connsiteX0" fmla="*/ 1254642 w 1254642"/>
                  <a:gd name="connsiteY0" fmla="*/ 103383 h 528686"/>
                  <a:gd name="connsiteX1" fmla="*/ 754911 w 1254642"/>
                  <a:gd name="connsiteY1" fmla="*/ 28955 h 528686"/>
                  <a:gd name="connsiteX2" fmla="*/ 0 w 1254642"/>
                  <a:gd name="connsiteY2" fmla="*/ 528686 h 528686"/>
                  <a:gd name="connsiteX0" fmla="*/ 1297172 w 1297172"/>
                  <a:gd name="connsiteY0" fmla="*/ 171756 h 171756"/>
                  <a:gd name="connsiteX1" fmla="*/ 797441 w 1297172"/>
                  <a:gd name="connsiteY1" fmla="*/ 97328 h 171756"/>
                  <a:gd name="connsiteX2" fmla="*/ 0 w 1297172"/>
                  <a:gd name="connsiteY2" fmla="*/ 97329 h 171756"/>
                  <a:gd name="connsiteX0" fmla="*/ 1297172 w 1297172"/>
                  <a:gd name="connsiteY0" fmla="*/ 242613 h 242613"/>
                  <a:gd name="connsiteX1" fmla="*/ 797441 w 1297172"/>
                  <a:gd name="connsiteY1" fmla="*/ 168185 h 242613"/>
                  <a:gd name="connsiteX2" fmla="*/ 0 w 1297172"/>
                  <a:gd name="connsiteY2" fmla="*/ 168186 h 242613"/>
                  <a:gd name="connsiteX0" fmla="*/ 1297172 w 1297172"/>
                  <a:gd name="connsiteY0" fmla="*/ 314455 h 314455"/>
                  <a:gd name="connsiteX1" fmla="*/ 882501 w 1297172"/>
                  <a:gd name="connsiteY1" fmla="*/ 48641 h 314455"/>
                  <a:gd name="connsiteX2" fmla="*/ 0 w 1297172"/>
                  <a:gd name="connsiteY2" fmla="*/ 240028 h 314455"/>
                  <a:gd name="connsiteX0" fmla="*/ 1297172 w 1297172"/>
                  <a:gd name="connsiteY0" fmla="*/ 306351 h 306351"/>
                  <a:gd name="connsiteX1" fmla="*/ 882501 w 1297172"/>
                  <a:gd name="connsiteY1" fmla="*/ 40537 h 306351"/>
                  <a:gd name="connsiteX2" fmla="*/ 0 w 1297172"/>
                  <a:gd name="connsiteY2" fmla="*/ 231924 h 306351"/>
                  <a:gd name="connsiteX0" fmla="*/ 1297172 w 1297172"/>
                  <a:gd name="connsiteY0" fmla="*/ 310029 h 310029"/>
                  <a:gd name="connsiteX1" fmla="*/ 882501 w 1297172"/>
                  <a:gd name="connsiteY1" fmla="*/ 44215 h 310029"/>
                  <a:gd name="connsiteX2" fmla="*/ 0 w 1297172"/>
                  <a:gd name="connsiteY2" fmla="*/ 235602 h 310029"/>
                  <a:gd name="connsiteX0" fmla="*/ 1297172 w 1297172"/>
                  <a:gd name="connsiteY0" fmla="*/ 298477 h 298477"/>
                  <a:gd name="connsiteX1" fmla="*/ 882501 w 1297172"/>
                  <a:gd name="connsiteY1" fmla="*/ 32663 h 298477"/>
                  <a:gd name="connsiteX2" fmla="*/ 0 w 1297172"/>
                  <a:gd name="connsiteY2" fmla="*/ 224050 h 298477"/>
                  <a:gd name="connsiteX0" fmla="*/ 1297172 w 1297172"/>
                  <a:gd name="connsiteY0" fmla="*/ 74427 h 74427"/>
                  <a:gd name="connsiteX1" fmla="*/ 0 w 1297172"/>
                  <a:gd name="connsiteY1" fmla="*/ 0 h 74427"/>
                  <a:gd name="connsiteX0" fmla="*/ 1297172 w 1297172"/>
                  <a:gd name="connsiteY0" fmla="*/ 74427 h 74427"/>
                  <a:gd name="connsiteX1" fmla="*/ 361507 w 1297172"/>
                  <a:gd name="connsiteY1" fmla="*/ 21267 h 74427"/>
                  <a:gd name="connsiteX2" fmla="*/ 0 w 1297172"/>
                  <a:gd name="connsiteY2" fmla="*/ 0 h 74427"/>
                  <a:gd name="connsiteX0" fmla="*/ 1297172 w 1297172"/>
                  <a:gd name="connsiteY0" fmla="*/ 74427 h 180755"/>
                  <a:gd name="connsiteX1" fmla="*/ 701749 w 1297172"/>
                  <a:gd name="connsiteY1" fmla="*/ 180755 h 180755"/>
                  <a:gd name="connsiteX2" fmla="*/ 0 w 1297172"/>
                  <a:gd name="connsiteY2" fmla="*/ 0 h 180755"/>
                  <a:gd name="connsiteX0" fmla="*/ 1297172 w 1297172"/>
                  <a:gd name="connsiteY0" fmla="*/ 148853 h 148853"/>
                  <a:gd name="connsiteX1" fmla="*/ 691117 w 1297172"/>
                  <a:gd name="connsiteY1" fmla="*/ 0 h 148853"/>
                  <a:gd name="connsiteX2" fmla="*/ 0 w 1297172"/>
                  <a:gd name="connsiteY2" fmla="*/ 74426 h 148853"/>
                  <a:gd name="connsiteX0" fmla="*/ 1297172 w 1297172"/>
                  <a:gd name="connsiteY0" fmla="*/ 162554 h 162554"/>
                  <a:gd name="connsiteX1" fmla="*/ 691117 w 1297172"/>
                  <a:gd name="connsiteY1" fmla="*/ 13701 h 162554"/>
                  <a:gd name="connsiteX2" fmla="*/ 0 w 1297172"/>
                  <a:gd name="connsiteY2" fmla="*/ 88127 h 162554"/>
                  <a:gd name="connsiteX0" fmla="*/ 1297172 w 1297172"/>
                  <a:gd name="connsiteY0" fmla="*/ 152098 h 152098"/>
                  <a:gd name="connsiteX1" fmla="*/ 691117 w 1297172"/>
                  <a:gd name="connsiteY1" fmla="*/ 3245 h 152098"/>
                  <a:gd name="connsiteX2" fmla="*/ 0 w 1297172"/>
                  <a:gd name="connsiteY2" fmla="*/ 77671 h 152098"/>
                  <a:gd name="connsiteX0" fmla="*/ 1297172 w 1297172"/>
                  <a:gd name="connsiteY0" fmla="*/ 278159 h 278159"/>
                  <a:gd name="connsiteX1" fmla="*/ 574159 w 1297172"/>
                  <a:gd name="connsiteY1" fmla="*/ 1715 h 278159"/>
                  <a:gd name="connsiteX2" fmla="*/ 0 w 1297172"/>
                  <a:gd name="connsiteY2" fmla="*/ 203732 h 278159"/>
                  <a:gd name="connsiteX0" fmla="*/ 1297172 w 1297172"/>
                  <a:gd name="connsiteY0" fmla="*/ 278159 h 278159"/>
                  <a:gd name="connsiteX1" fmla="*/ 574159 w 1297172"/>
                  <a:gd name="connsiteY1" fmla="*/ 1715 h 278159"/>
                  <a:gd name="connsiteX2" fmla="*/ 0 w 1297172"/>
                  <a:gd name="connsiteY2" fmla="*/ 203732 h 278159"/>
                  <a:gd name="connsiteX0" fmla="*/ 723013 w 723013"/>
                  <a:gd name="connsiteY0" fmla="*/ 278159 h 278159"/>
                  <a:gd name="connsiteX1" fmla="*/ 0 w 723013"/>
                  <a:gd name="connsiteY1" fmla="*/ 1715 h 278159"/>
                  <a:gd name="connsiteX0" fmla="*/ 1286539 w 1286539"/>
                  <a:gd name="connsiteY0" fmla="*/ 53663 h 53663"/>
                  <a:gd name="connsiteX1" fmla="*/ 0 w 1286539"/>
                  <a:gd name="connsiteY1" fmla="*/ 11135 h 53663"/>
                  <a:gd name="connsiteX0" fmla="*/ 1286539 w 1286539"/>
                  <a:gd name="connsiteY0" fmla="*/ 195334 h 195334"/>
                  <a:gd name="connsiteX1" fmla="*/ 0 w 1286539"/>
                  <a:gd name="connsiteY1" fmla="*/ 152806 h 195334"/>
                </a:gdLst>
                <a:ahLst/>
                <a:cxnLst>
                  <a:cxn ang="0">
                    <a:pos x="connsiteX0" y="connsiteY0"/>
                  </a:cxn>
                  <a:cxn ang="0">
                    <a:pos x="connsiteX1" y="connsiteY1"/>
                  </a:cxn>
                </a:cxnLst>
                <a:rect l="l" t="t" r="r" b="b"/>
                <a:pathLst>
                  <a:path w="1286539" h="195334">
                    <a:moveTo>
                      <a:pt x="1286539" y="195334"/>
                    </a:moveTo>
                    <a:cubicBezTo>
                      <a:pt x="1084521" y="145716"/>
                      <a:pt x="520995" y="-190981"/>
                      <a:pt x="0" y="152806"/>
                    </a:cubicBezTo>
                  </a:path>
                </a:pathLst>
              </a:custGeom>
              <a:noFill/>
              <a:ln w="57150">
                <a:solidFill>
                  <a:srgbClr val="7030A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4400" i="1" dirty="0">
                  <a:solidFill>
                    <a:schemeClr val="tx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en-US" altLang="zh-CN" sz="4400" i="1">
                              <a:solidFill>
                                <a:schemeClr val="tx1"/>
                              </a:solidFill>
                              <a:latin typeface="Cambria Math" panose="02040503050406030204" pitchFamily="18" charset="0"/>
                            </a:rPr>
                          </m:ctrlPr>
                        </m:sSubPr>
                        <m:e>
                          <m:r>
                            <a:rPr lang="en-US" altLang="zh-CN" sz="4400" i="1">
                              <a:solidFill>
                                <a:schemeClr val="tx1"/>
                              </a:solidFill>
                              <a:latin typeface="Cambria Math" panose="02040503050406030204" pitchFamily="18" charset="0"/>
                            </a:rPr>
                            <m:t>𝐼</m:t>
                          </m:r>
                        </m:e>
                        <m:sub>
                          <m:r>
                            <a:rPr lang="en-US" altLang="zh-CN" sz="4400" i="1">
                              <a:solidFill>
                                <a:schemeClr val="tx1"/>
                              </a:solidFill>
                              <a:latin typeface="Cambria Math" panose="02040503050406030204" pitchFamily="18" charset="0"/>
                            </a:rPr>
                            <m:t>𝑑</m:t>
                          </m:r>
                        </m:sub>
                      </m:sSub>
                    </m:oMath>
                  </m:oMathPara>
                </a14:m>
                <a:endParaRPr lang="zh-CN" altLang="en-US" sz="4400" dirty="0">
                  <a:solidFill>
                    <a:schemeClr val="tx1"/>
                  </a:solidFill>
                </a:endParaRPr>
              </a:p>
            </p:txBody>
          </p:sp>
        </mc:Choice>
        <mc:Fallback xmlns="">
          <p:sp>
            <p:nvSpPr>
              <p:cNvPr id="23" name="Freeform 22"/>
              <p:cNvSpPr>
                <a:spLocks noRot="1" noChangeAspect="1" noMove="1" noResize="1" noEditPoints="1" noAdjustHandles="1" noChangeArrowheads="1" noChangeShapeType="1" noTextEdit="1"/>
              </p:cNvSpPr>
              <p:nvPr/>
            </p:nvSpPr>
            <p:spPr>
              <a:xfrm rot="20696601">
                <a:off x="3179535" y="2172251"/>
                <a:ext cx="1245445" cy="198011"/>
              </a:xfrm>
              <a:custGeom>
                <a:avLst/>
                <a:gdLst>
                  <a:gd name="connsiteX0" fmla="*/ 1254642 w 1254642"/>
                  <a:gd name="connsiteY0" fmla="*/ 103383 h 528686"/>
                  <a:gd name="connsiteX1" fmla="*/ 754911 w 1254642"/>
                  <a:gd name="connsiteY1" fmla="*/ 28955 h 528686"/>
                  <a:gd name="connsiteX2" fmla="*/ 0 w 1254642"/>
                  <a:gd name="connsiteY2" fmla="*/ 528686 h 528686"/>
                  <a:gd name="connsiteX0" fmla="*/ 1297172 w 1297172"/>
                  <a:gd name="connsiteY0" fmla="*/ 171756 h 171756"/>
                  <a:gd name="connsiteX1" fmla="*/ 797441 w 1297172"/>
                  <a:gd name="connsiteY1" fmla="*/ 97328 h 171756"/>
                  <a:gd name="connsiteX2" fmla="*/ 0 w 1297172"/>
                  <a:gd name="connsiteY2" fmla="*/ 97329 h 171756"/>
                  <a:gd name="connsiteX0" fmla="*/ 1297172 w 1297172"/>
                  <a:gd name="connsiteY0" fmla="*/ 242613 h 242613"/>
                  <a:gd name="connsiteX1" fmla="*/ 797441 w 1297172"/>
                  <a:gd name="connsiteY1" fmla="*/ 168185 h 242613"/>
                  <a:gd name="connsiteX2" fmla="*/ 0 w 1297172"/>
                  <a:gd name="connsiteY2" fmla="*/ 168186 h 242613"/>
                  <a:gd name="connsiteX0" fmla="*/ 1297172 w 1297172"/>
                  <a:gd name="connsiteY0" fmla="*/ 314455 h 314455"/>
                  <a:gd name="connsiteX1" fmla="*/ 882501 w 1297172"/>
                  <a:gd name="connsiteY1" fmla="*/ 48641 h 314455"/>
                  <a:gd name="connsiteX2" fmla="*/ 0 w 1297172"/>
                  <a:gd name="connsiteY2" fmla="*/ 240028 h 314455"/>
                  <a:gd name="connsiteX0" fmla="*/ 1297172 w 1297172"/>
                  <a:gd name="connsiteY0" fmla="*/ 306351 h 306351"/>
                  <a:gd name="connsiteX1" fmla="*/ 882501 w 1297172"/>
                  <a:gd name="connsiteY1" fmla="*/ 40537 h 306351"/>
                  <a:gd name="connsiteX2" fmla="*/ 0 w 1297172"/>
                  <a:gd name="connsiteY2" fmla="*/ 231924 h 306351"/>
                  <a:gd name="connsiteX0" fmla="*/ 1297172 w 1297172"/>
                  <a:gd name="connsiteY0" fmla="*/ 310029 h 310029"/>
                  <a:gd name="connsiteX1" fmla="*/ 882501 w 1297172"/>
                  <a:gd name="connsiteY1" fmla="*/ 44215 h 310029"/>
                  <a:gd name="connsiteX2" fmla="*/ 0 w 1297172"/>
                  <a:gd name="connsiteY2" fmla="*/ 235602 h 310029"/>
                  <a:gd name="connsiteX0" fmla="*/ 1297172 w 1297172"/>
                  <a:gd name="connsiteY0" fmla="*/ 298477 h 298477"/>
                  <a:gd name="connsiteX1" fmla="*/ 882501 w 1297172"/>
                  <a:gd name="connsiteY1" fmla="*/ 32663 h 298477"/>
                  <a:gd name="connsiteX2" fmla="*/ 0 w 1297172"/>
                  <a:gd name="connsiteY2" fmla="*/ 224050 h 298477"/>
                  <a:gd name="connsiteX0" fmla="*/ 1297172 w 1297172"/>
                  <a:gd name="connsiteY0" fmla="*/ 74427 h 74427"/>
                  <a:gd name="connsiteX1" fmla="*/ 0 w 1297172"/>
                  <a:gd name="connsiteY1" fmla="*/ 0 h 74427"/>
                  <a:gd name="connsiteX0" fmla="*/ 1297172 w 1297172"/>
                  <a:gd name="connsiteY0" fmla="*/ 74427 h 74427"/>
                  <a:gd name="connsiteX1" fmla="*/ 361507 w 1297172"/>
                  <a:gd name="connsiteY1" fmla="*/ 21267 h 74427"/>
                  <a:gd name="connsiteX2" fmla="*/ 0 w 1297172"/>
                  <a:gd name="connsiteY2" fmla="*/ 0 h 74427"/>
                  <a:gd name="connsiteX0" fmla="*/ 1297172 w 1297172"/>
                  <a:gd name="connsiteY0" fmla="*/ 74427 h 180755"/>
                  <a:gd name="connsiteX1" fmla="*/ 701749 w 1297172"/>
                  <a:gd name="connsiteY1" fmla="*/ 180755 h 180755"/>
                  <a:gd name="connsiteX2" fmla="*/ 0 w 1297172"/>
                  <a:gd name="connsiteY2" fmla="*/ 0 h 180755"/>
                  <a:gd name="connsiteX0" fmla="*/ 1297172 w 1297172"/>
                  <a:gd name="connsiteY0" fmla="*/ 148853 h 148853"/>
                  <a:gd name="connsiteX1" fmla="*/ 691117 w 1297172"/>
                  <a:gd name="connsiteY1" fmla="*/ 0 h 148853"/>
                  <a:gd name="connsiteX2" fmla="*/ 0 w 1297172"/>
                  <a:gd name="connsiteY2" fmla="*/ 74426 h 148853"/>
                  <a:gd name="connsiteX0" fmla="*/ 1297172 w 1297172"/>
                  <a:gd name="connsiteY0" fmla="*/ 162554 h 162554"/>
                  <a:gd name="connsiteX1" fmla="*/ 691117 w 1297172"/>
                  <a:gd name="connsiteY1" fmla="*/ 13701 h 162554"/>
                  <a:gd name="connsiteX2" fmla="*/ 0 w 1297172"/>
                  <a:gd name="connsiteY2" fmla="*/ 88127 h 162554"/>
                  <a:gd name="connsiteX0" fmla="*/ 1297172 w 1297172"/>
                  <a:gd name="connsiteY0" fmla="*/ 152098 h 152098"/>
                  <a:gd name="connsiteX1" fmla="*/ 691117 w 1297172"/>
                  <a:gd name="connsiteY1" fmla="*/ 3245 h 152098"/>
                  <a:gd name="connsiteX2" fmla="*/ 0 w 1297172"/>
                  <a:gd name="connsiteY2" fmla="*/ 77671 h 152098"/>
                  <a:gd name="connsiteX0" fmla="*/ 1297172 w 1297172"/>
                  <a:gd name="connsiteY0" fmla="*/ 278159 h 278159"/>
                  <a:gd name="connsiteX1" fmla="*/ 574159 w 1297172"/>
                  <a:gd name="connsiteY1" fmla="*/ 1715 h 278159"/>
                  <a:gd name="connsiteX2" fmla="*/ 0 w 1297172"/>
                  <a:gd name="connsiteY2" fmla="*/ 203732 h 278159"/>
                  <a:gd name="connsiteX0" fmla="*/ 1297172 w 1297172"/>
                  <a:gd name="connsiteY0" fmla="*/ 278159 h 278159"/>
                  <a:gd name="connsiteX1" fmla="*/ 574159 w 1297172"/>
                  <a:gd name="connsiteY1" fmla="*/ 1715 h 278159"/>
                  <a:gd name="connsiteX2" fmla="*/ 0 w 1297172"/>
                  <a:gd name="connsiteY2" fmla="*/ 203732 h 278159"/>
                  <a:gd name="connsiteX0" fmla="*/ 723013 w 723013"/>
                  <a:gd name="connsiteY0" fmla="*/ 278159 h 278159"/>
                  <a:gd name="connsiteX1" fmla="*/ 0 w 723013"/>
                  <a:gd name="connsiteY1" fmla="*/ 1715 h 278159"/>
                  <a:gd name="connsiteX0" fmla="*/ 1286539 w 1286539"/>
                  <a:gd name="connsiteY0" fmla="*/ 53663 h 53663"/>
                  <a:gd name="connsiteX1" fmla="*/ 0 w 1286539"/>
                  <a:gd name="connsiteY1" fmla="*/ 11135 h 53663"/>
                  <a:gd name="connsiteX0" fmla="*/ 1286539 w 1286539"/>
                  <a:gd name="connsiteY0" fmla="*/ 195334 h 195334"/>
                  <a:gd name="connsiteX1" fmla="*/ 0 w 1286539"/>
                  <a:gd name="connsiteY1" fmla="*/ 152806 h 195334"/>
                </a:gdLst>
                <a:ahLst/>
                <a:cxnLst>
                  <a:cxn ang="0">
                    <a:pos x="connsiteX0" y="connsiteY0"/>
                  </a:cxn>
                  <a:cxn ang="0">
                    <a:pos x="connsiteX1" y="connsiteY1"/>
                  </a:cxn>
                </a:cxnLst>
                <a:rect l="l" t="t" r="r" b="b"/>
                <a:pathLst>
                  <a:path w="1286539" h="195334">
                    <a:moveTo>
                      <a:pt x="1286539" y="195334"/>
                    </a:moveTo>
                    <a:cubicBezTo>
                      <a:pt x="1084521" y="145716"/>
                      <a:pt x="520995" y="-190981"/>
                      <a:pt x="0" y="152806"/>
                    </a:cubicBezTo>
                  </a:path>
                </a:pathLst>
              </a:custGeom>
              <a:blipFill rotWithShape="0">
                <a:blip r:embed="rId7"/>
                <a:stretch>
                  <a:fillRect b="-67742"/>
                </a:stretch>
              </a:blipFill>
              <a:ln w="57150">
                <a:solidFill>
                  <a:srgbClr val="7030A0"/>
                </a:solidFill>
                <a:headEnd type="arrow" w="med" len="med"/>
                <a:tailEnd type="none" w="med" len="me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Freeform 23"/>
              <p:cNvSpPr/>
              <p:nvPr/>
            </p:nvSpPr>
            <p:spPr>
              <a:xfrm rot="746552" flipH="1">
                <a:off x="2959564" y="2681548"/>
                <a:ext cx="432728" cy="1416082"/>
              </a:xfrm>
              <a:custGeom>
                <a:avLst/>
                <a:gdLst>
                  <a:gd name="connsiteX0" fmla="*/ 2041451 w 2041451"/>
                  <a:gd name="connsiteY0" fmla="*/ 0 h 2226930"/>
                  <a:gd name="connsiteX1" fmla="*/ 1509823 w 2041451"/>
                  <a:gd name="connsiteY1" fmla="*/ 2073349 h 2226930"/>
                  <a:gd name="connsiteX2" fmla="*/ 0 w 2041451"/>
                  <a:gd name="connsiteY2" fmla="*/ 2073349 h 2226930"/>
                  <a:gd name="connsiteX3" fmla="*/ 0 w 2041451"/>
                  <a:gd name="connsiteY3" fmla="*/ 2073349 h 2226930"/>
                  <a:gd name="connsiteX0" fmla="*/ 2041451 w 2041451"/>
                  <a:gd name="connsiteY0" fmla="*/ 0 h 2226930"/>
                  <a:gd name="connsiteX1" fmla="*/ 1509823 w 2041451"/>
                  <a:gd name="connsiteY1" fmla="*/ 2073349 h 2226930"/>
                  <a:gd name="connsiteX2" fmla="*/ 0 w 2041451"/>
                  <a:gd name="connsiteY2" fmla="*/ 2073349 h 2226930"/>
                  <a:gd name="connsiteX0" fmla="*/ 531628 w 531628"/>
                  <a:gd name="connsiteY0" fmla="*/ 0 h 2073349"/>
                  <a:gd name="connsiteX1" fmla="*/ 0 w 531628"/>
                  <a:gd name="connsiteY1" fmla="*/ 2073349 h 2073349"/>
                  <a:gd name="connsiteX0" fmla="*/ 1424763 w 1424763"/>
                  <a:gd name="connsiteY0" fmla="*/ 0 h 1669312"/>
                  <a:gd name="connsiteX1" fmla="*/ 0 w 1424763"/>
                  <a:gd name="connsiteY1" fmla="*/ 1669312 h 1669312"/>
                  <a:gd name="connsiteX0" fmla="*/ 1424763 w 1424763"/>
                  <a:gd name="connsiteY0" fmla="*/ 0 h 1669312"/>
                  <a:gd name="connsiteX1" fmla="*/ 0 w 1424763"/>
                  <a:gd name="connsiteY1" fmla="*/ 1669312 h 1669312"/>
                  <a:gd name="connsiteX0" fmla="*/ 1509824 w 1509824"/>
                  <a:gd name="connsiteY0" fmla="*/ 0 h 1669312"/>
                  <a:gd name="connsiteX1" fmla="*/ 0 w 1509824"/>
                  <a:gd name="connsiteY1" fmla="*/ 1669312 h 1669312"/>
                  <a:gd name="connsiteX0" fmla="*/ 3425 w 1371568"/>
                  <a:gd name="connsiteY0" fmla="*/ 0 h 1711842"/>
                  <a:gd name="connsiteX1" fmla="*/ 1258066 w 1371568"/>
                  <a:gd name="connsiteY1" fmla="*/ 1711842 h 1711842"/>
                  <a:gd name="connsiteX0" fmla="*/ 8999 w 270167"/>
                  <a:gd name="connsiteY0" fmla="*/ 0 h 967563"/>
                  <a:gd name="connsiteX1" fmla="*/ 30264 w 270167"/>
                  <a:gd name="connsiteY1" fmla="*/ 967563 h 967563"/>
                  <a:gd name="connsiteX0" fmla="*/ 111019 w 132284"/>
                  <a:gd name="connsiteY0" fmla="*/ 0 h 967563"/>
                  <a:gd name="connsiteX1" fmla="*/ 132284 w 132284"/>
                  <a:gd name="connsiteY1" fmla="*/ 967563 h 967563"/>
                  <a:gd name="connsiteX0" fmla="*/ 119616 w 140881"/>
                  <a:gd name="connsiteY0" fmla="*/ 0 h 967563"/>
                  <a:gd name="connsiteX1" fmla="*/ 34556 w 140881"/>
                  <a:gd name="connsiteY1" fmla="*/ 404039 h 967563"/>
                  <a:gd name="connsiteX2" fmla="*/ 140881 w 140881"/>
                  <a:gd name="connsiteY2" fmla="*/ 967563 h 967563"/>
                  <a:gd name="connsiteX0" fmla="*/ 235402 w 256667"/>
                  <a:gd name="connsiteY0" fmla="*/ 0 h 967563"/>
                  <a:gd name="connsiteX1" fmla="*/ 1486 w 256667"/>
                  <a:gd name="connsiteY1" fmla="*/ 393406 h 967563"/>
                  <a:gd name="connsiteX2" fmla="*/ 256667 w 256667"/>
                  <a:gd name="connsiteY2" fmla="*/ 967563 h 967563"/>
                  <a:gd name="connsiteX0" fmla="*/ 235402 w 256667"/>
                  <a:gd name="connsiteY0" fmla="*/ 0 h 967563"/>
                  <a:gd name="connsiteX1" fmla="*/ 1486 w 256667"/>
                  <a:gd name="connsiteY1" fmla="*/ 393406 h 967563"/>
                  <a:gd name="connsiteX2" fmla="*/ 256667 w 256667"/>
                  <a:gd name="connsiteY2" fmla="*/ 967563 h 967563"/>
                  <a:gd name="connsiteX0" fmla="*/ 233916 w 255181"/>
                  <a:gd name="connsiteY0" fmla="*/ 0 h 967563"/>
                  <a:gd name="connsiteX1" fmla="*/ 0 w 255181"/>
                  <a:gd name="connsiteY1" fmla="*/ 393406 h 967563"/>
                  <a:gd name="connsiteX2" fmla="*/ 255181 w 255181"/>
                  <a:gd name="connsiteY2" fmla="*/ 967563 h 967563"/>
                  <a:gd name="connsiteX0" fmla="*/ 233916 w 255181"/>
                  <a:gd name="connsiteY0" fmla="*/ 0 h 967563"/>
                  <a:gd name="connsiteX1" fmla="*/ 0 w 255181"/>
                  <a:gd name="connsiteY1" fmla="*/ 393406 h 967563"/>
                  <a:gd name="connsiteX2" fmla="*/ 255181 w 255181"/>
                  <a:gd name="connsiteY2" fmla="*/ 967563 h 967563"/>
                  <a:gd name="connsiteX0" fmla="*/ 233916 w 297712"/>
                  <a:gd name="connsiteY0" fmla="*/ 0 h 1158950"/>
                  <a:gd name="connsiteX1" fmla="*/ 0 w 297712"/>
                  <a:gd name="connsiteY1" fmla="*/ 393406 h 1158950"/>
                  <a:gd name="connsiteX2" fmla="*/ 297712 w 297712"/>
                  <a:gd name="connsiteY2" fmla="*/ 1158950 h 1158950"/>
                  <a:gd name="connsiteX0" fmla="*/ 233916 w 297712"/>
                  <a:gd name="connsiteY0" fmla="*/ 0 h 1158950"/>
                  <a:gd name="connsiteX1" fmla="*/ 0 w 297712"/>
                  <a:gd name="connsiteY1" fmla="*/ 393406 h 1158950"/>
                  <a:gd name="connsiteX2" fmla="*/ 297712 w 297712"/>
                  <a:gd name="connsiteY2" fmla="*/ 1158950 h 1158950"/>
                  <a:gd name="connsiteX0" fmla="*/ 245928 w 309724"/>
                  <a:gd name="connsiteY0" fmla="*/ 0 h 1158950"/>
                  <a:gd name="connsiteX1" fmla="*/ 12012 w 309724"/>
                  <a:gd name="connsiteY1" fmla="*/ 393406 h 1158950"/>
                  <a:gd name="connsiteX2" fmla="*/ 309724 w 309724"/>
                  <a:gd name="connsiteY2" fmla="*/ 1158950 h 1158950"/>
                  <a:gd name="connsiteX0" fmla="*/ 233916 w 233916"/>
                  <a:gd name="connsiteY0" fmla="*/ 0 h 393406"/>
                  <a:gd name="connsiteX1" fmla="*/ 0 w 233916"/>
                  <a:gd name="connsiteY1" fmla="*/ 393406 h 393406"/>
                  <a:gd name="connsiteX0" fmla="*/ 14326 w 103974"/>
                  <a:gd name="connsiteY0" fmla="*/ 0 h 1137685"/>
                  <a:gd name="connsiteX1" fmla="*/ 56856 w 103974"/>
                  <a:gd name="connsiteY1" fmla="*/ 1137685 h 1137685"/>
                  <a:gd name="connsiteX0" fmla="*/ 148856 w 148856"/>
                  <a:gd name="connsiteY0" fmla="*/ 0 h 1095155"/>
                  <a:gd name="connsiteX1" fmla="*/ 0 w 148856"/>
                  <a:gd name="connsiteY1" fmla="*/ 1095155 h 1095155"/>
                  <a:gd name="connsiteX0" fmla="*/ 160480 w 160480"/>
                  <a:gd name="connsiteY0" fmla="*/ 0 h 1095155"/>
                  <a:gd name="connsiteX1" fmla="*/ 11624 w 160480"/>
                  <a:gd name="connsiteY1" fmla="*/ 1095155 h 1095155"/>
                </a:gdLst>
                <a:ahLst/>
                <a:cxnLst>
                  <a:cxn ang="0">
                    <a:pos x="connsiteX0" y="connsiteY0"/>
                  </a:cxn>
                  <a:cxn ang="0">
                    <a:pos x="connsiteX1" y="connsiteY1"/>
                  </a:cxn>
                </a:cxnLst>
                <a:rect l="l" t="t" r="r" b="b"/>
                <a:pathLst>
                  <a:path w="160480" h="1095155">
                    <a:moveTo>
                      <a:pt x="160480" y="0"/>
                    </a:moveTo>
                    <a:cubicBezTo>
                      <a:pt x="82508" y="131135"/>
                      <a:pt x="-37994" y="474922"/>
                      <a:pt x="11624" y="1095155"/>
                    </a:cubicBezTo>
                  </a:path>
                </a:pathLst>
              </a:custGeom>
              <a:noFill/>
              <a:ln w="57150">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CN" sz="4800" i="1" dirty="0">
                          <a:solidFill>
                            <a:schemeClr val="tx1"/>
                          </a:solidFill>
                          <a:latin typeface="Cambria Math" panose="02040503050406030204" pitchFamily="18" charset="0"/>
                        </a:rPr>
                        <m:t>𝜙</m:t>
                      </m:r>
                    </m:oMath>
                  </m:oMathPara>
                </a14:m>
                <a:endParaRPr lang="zh-CN" altLang="en-US" sz="4800" dirty="0">
                  <a:solidFill>
                    <a:schemeClr val="tx1"/>
                  </a:solidFill>
                </a:endParaRPr>
              </a:p>
            </p:txBody>
          </p:sp>
        </mc:Choice>
        <mc:Fallback xmlns="">
          <p:sp>
            <p:nvSpPr>
              <p:cNvPr id="24" name="Freeform 23"/>
              <p:cNvSpPr>
                <a:spLocks noRot="1" noChangeAspect="1" noMove="1" noResize="1" noEditPoints="1" noAdjustHandles="1" noChangeArrowheads="1" noChangeShapeType="1" noTextEdit="1"/>
              </p:cNvSpPr>
              <p:nvPr/>
            </p:nvSpPr>
            <p:spPr>
              <a:xfrm rot="746552" flipH="1">
                <a:off x="2959564" y="2681548"/>
                <a:ext cx="432728" cy="1416082"/>
              </a:xfrm>
              <a:custGeom>
                <a:avLst/>
                <a:gdLst>
                  <a:gd name="connsiteX0" fmla="*/ 2041451 w 2041451"/>
                  <a:gd name="connsiteY0" fmla="*/ 0 h 2226930"/>
                  <a:gd name="connsiteX1" fmla="*/ 1509823 w 2041451"/>
                  <a:gd name="connsiteY1" fmla="*/ 2073349 h 2226930"/>
                  <a:gd name="connsiteX2" fmla="*/ 0 w 2041451"/>
                  <a:gd name="connsiteY2" fmla="*/ 2073349 h 2226930"/>
                  <a:gd name="connsiteX3" fmla="*/ 0 w 2041451"/>
                  <a:gd name="connsiteY3" fmla="*/ 2073349 h 2226930"/>
                  <a:gd name="connsiteX0" fmla="*/ 2041451 w 2041451"/>
                  <a:gd name="connsiteY0" fmla="*/ 0 h 2226930"/>
                  <a:gd name="connsiteX1" fmla="*/ 1509823 w 2041451"/>
                  <a:gd name="connsiteY1" fmla="*/ 2073349 h 2226930"/>
                  <a:gd name="connsiteX2" fmla="*/ 0 w 2041451"/>
                  <a:gd name="connsiteY2" fmla="*/ 2073349 h 2226930"/>
                  <a:gd name="connsiteX0" fmla="*/ 531628 w 531628"/>
                  <a:gd name="connsiteY0" fmla="*/ 0 h 2073349"/>
                  <a:gd name="connsiteX1" fmla="*/ 0 w 531628"/>
                  <a:gd name="connsiteY1" fmla="*/ 2073349 h 2073349"/>
                  <a:gd name="connsiteX0" fmla="*/ 1424763 w 1424763"/>
                  <a:gd name="connsiteY0" fmla="*/ 0 h 1669312"/>
                  <a:gd name="connsiteX1" fmla="*/ 0 w 1424763"/>
                  <a:gd name="connsiteY1" fmla="*/ 1669312 h 1669312"/>
                  <a:gd name="connsiteX0" fmla="*/ 1424763 w 1424763"/>
                  <a:gd name="connsiteY0" fmla="*/ 0 h 1669312"/>
                  <a:gd name="connsiteX1" fmla="*/ 0 w 1424763"/>
                  <a:gd name="connsiteY1" fmla="*/ 1669312 h 1669312"/>
                  <a:gd name="connsiteX0" fmla="*/ 1509824 w 1509824"/>
                  <a:gd name="connsiteY0" fmla="*/ 0 h 1669312"/>
                  <a:gd name="connsiteX1" fmla="*/ 0 w 1509824"/>
                  <a:gd name="connsiteY1" fmla="*/ 1669312 h 1669312"/>
                  <a:gd name="connsiteX0" fmla="*/ 3425 w 1371568"/>
                  <a:gd name="connsiteY0" fmla="*/ 0 h 1711842"/>
                  <a:gd name="connsiteX1" fmla="*/ 1258066 w 1371568"/>
                  <a:gd name="connsiteY1" fmla="*/ 1711842 h 1711842"/>
                  <a:gd name="connsiteX0" fmla="*/ 8999 w 270167"/>
                  <a:gd name="connsiteY0" fmla="*/ 0 h 967563"/>
                  <a:gd name="connsiteX1" fmla="*/ 30264 w 270167"/>
                  <a:gd name="connsiteY1" fmla="*/ 967563 h 967563"/>
                  <a:gd name="connsiteX0" fmla="*/ 111019 w 132284"/>
                  <a:gd name="connsiteY0" fmla="*/ 0 h 967563"/>
                  <a:gd name="connsiteX1" fmla="*/ 132284 w 132284"/>
                  <a:gd name="connsiteY1" fmla="*/ 967563 h 967563"/>
                  <a:gd name="connsiteX0" fmla="*/ 119616 w 140881"/>
                  <a:gd name="connsiteY0" fmla="*/ 0 h 967563"/>
                  <a:gd name="connsiteX1" fmla="*/ 34556 w 140881"/>
                  <a:gd name="connsiteY1" fmla="*/ 404039 h 967563"/>
                  <a:gd name="connsiteX2" fmla="*/ 140881 w 140881"/>
                  <a:gd name="connsiteY2" fmla="*/ 967563 h 967563"/>
                  <a:gd name="connsiteX0" fmla="*/ 235402 w 256667"/>
                  <a:gd name="connsiteY0" fmla="*/ 0 h 967563"/>
                  <a:gd name="connsiteX1" fmla="*/ 1486 w 256667"/>
                  <a:gd name="connsiteY1" fmla="*/ 393406 h 967563"/>
                  <a:gd name="connsiteX2" fmla="*/ 256667 w 256667"/>
                  <a:gd name="connsiteY2" fmla="*/ 967563 h 967563"/>
                  <a:gd name="connsiteX0" fmla="*/ 235402 w 256667"/>
                  <a:gd name="connsiteY0" fmla="*/ 0 h 967563"/>
                  <a:gd name="connsiteX1" fmla="*/ 1486 w 256667"/>
                  <a:gd name="connsiteY1" fmla="*/ 393406 h 967563"/>
                  <a:gd name="connsiteX2" fmla="*/ 256667 w 256667"/>
                  <a:gd name="connsiteY2" fmla="*/ 967563 h 967563"/>
                  <a:gd name="connsiteX0" fmla="*/ 233916 w 255181"/>
                  <a:gd name="connsiteY0" fmla="*/ 0 h 967563"/>
                  <a:gd name="connsiteX1" fmla="*/ 0 w 255181"/>
                  <a:gd name="connsiteY1" fmla="*/ 393406 h 967563"/>
                  <a:gd name="connsiteX2" fmla="*/ 255181 w 255181"/>
                  <a:gd name="connsiteY2" fmla="*/ 967563 h 967563"/>
                  <a:gd name="connsiteX0" fmla="*/ 233916 w 255181"/>
                  <a:gd name="connsiteY0" fmla="*/ 0 h 967563"/>
                  <a:gd name="connsiteX1" fmla="*/ 0 w 255181"/>
                  <a:gd name="connsiteY1" fmla="*/ 393406 h 967563"/>
                  <a:gd name="connsiteX2" fmla="*/ 255181 w 255181"/>
                  <a:gd name="connsiteY2" fmla="*/ 967563 h 967563"/>
                  <a:gd name="connsiteX0" fmla="*/ 233916 w 297712"/>
                  <a:gd name="connsiteY0" fmla="*/ 0 h 1158950"/>
                  <a:gd name="connsiteX1" fmla="*/ 0 w 297712"/>
                  <a:gd name="connsiteY1" fmla="*/ 393406 h 1158950"/>
                  <a:gd name="connsiteX2" fmla="*/ 297712 w 297712"/>
                  <a:gd name="connsiteY2" fmla="*/ 1158950 h 1158950"/>
                  <a:gd name="connsiteX0" fmla="*/ 233916 w 297712"/>
                  <a:gd name="connsiteY0" fmla="*/ 0 h 1158950"/>
                  <a:gd name="connsiteX1" fmla="*/ 0 w 297712"/>
                  <a:gd name="connsiteY1" fmla="*/ 393406 h 1158950"/>
                  <a:gd name="connsiteX2" fmla="*/ 297712 w 297712"/>
                  <a:gd name="connsiteY2" fmla="*/ 1158950 h 1158950"/>
                  <a:gd name="connsiteX0" fmla="*/ 245928 w 309724"/>
                  <a:gd name="connsiteY0" fmla="*/ 0 h 1158950"/>
                  <a:gd name="connsiteX1" fmla="*/ 12012 w 309724"/>
                  <a:gd name="connsiteY1" fmla="*/ 393406 h 1158950"/>
                  <a:gd name="connsiteX2" fmla="*/ 309724 w 309724"/>
                  <a:gd name="connsiteY2" fmla="*/ 1158950 h 1158950"/>
                  <a:gd name="connsiteX0" fmla="*/ 233916 w 233916"/>
                  <a:gd name="connsiteY0" fmla="*/ 0 h 393406"/>
                  <a:gd name="connsiteX1" fmla="*/ 0 w 233916"/>
                  <a:gd name="connsiteY1" fmla="*/ 393406 h 393406"/>
                  <a:gd name="connsiteX0" fmla="*/ 14326 w 103974"/>
                  <a:gd name="connsiteY0" fmla="*/ 0 h 1137685"/>
                  <a:gd name="connsiteX1" fmla="*/ 56856 w 103974"/>
                  <a:gd name="connsiteY1" fmla="*/ 1137685 h 1137685"/>
                  <a:gd name="connsiteX0" fmla="*/ 148856 w 148856"/>
                  <a:gd name="connsiteY0" fmla="*/ 0 h 1095155"/>
                  <a:gd name="connsiteX1" fmla="*/ 0 w 148856"/>
                  <a:gd name="connsiteY1" fmla="*/ 1095155 h 1095155"/>
                  <a:gd name="connsiteX0" fmla="*/ 160480 w 160480"/>
                  <a:gd name="connsiteY0" fmla="*/ 0 h 1095155"/>
                  <a:gd name="connsiteX1" fmla="*/ 11624 w 160480"/>
                  <a:gd name="connsiteY1" fmla="*/ 1095155 h 1095155"/>
                </a:gdLst>
                <a:ahLst/>
                <a:cxnLst>
                  <a:cxn ang="0">
                    <a:pos x="connsiteX0" y="connsiteY0"/>
                  </a:cxn>
                  <a:cxn ang="0">
                    <a:pos x="connsiteX1" y="connsiteY1"/>
                  </a:cxn>
                </a:cxnLst>
                <a:rect l="l" t="t" r="r" b="b"/>
                <a:pathLst>
                  <a:path w="160480" h="1095155">
                    <a:moveTo>
                      <a:pt x="160480" y="0"/>
                    </a:moveTo>
                    <a:cubicBezTo>
                      <a:pt x="82508" y="131135"/>
                      <a:pt x="-37994" y="474922"/>
                      <a:pt x="11624" y="1095155"/>
                    </a:cubicBezTo>
                  </a:path>
                </a:pathLst>
              </a:custGeom>
              <a:blipFill rotWithShape="0">
                <a:blip r:embed="rId8"/>
                <a:stretch>
                  <a:fillRect l="-8235"/>
                </a:stretch>
              </a:blipFill>
              <a:ln w="57150">
                <a:solidFill>
                  <a:srgbClr val="7030A0"/>
                </a:solidFill>
                <a:headEnd type="none" w="med" len="med"/>
                <a:tailEnd type="arrow" w="med" len="me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7693254" y="5755638"/>
                <a:ext cx="3442610" cy="523220"/>
              </a:xfrm>
              <a:prstGeom prst="rect">
                <a:avLst/>
              </a:prstGeom>
              <a:ln>
                <a:solidFill>
                  <a:srgbClr val="7030A0"/>
                </a:solidFill>
              </a:ln>
              <a:effectLst>
                <a:outerShdw blurRad="50800" dist="38100" dir="13500000" algn="br" rotWithShape="0">
                  <a:prstClr val="black">
                    <a:alpha val="40000"/>
                  </a:prstClr>
                </a:outerShdw>
              </a:effectLst>
            </p:spPr>
            <p:txBody>
              <a:bodyPr wrap="none">
                <a:spAutoFit/>
              </a:bodyPr>
              <a:lstStyle/>
              <a:p>
                <a:pPr algn="ctr"/>
                <a14:m>
                  <m:oMath xmlns:m="http://schemas.openxmlformats.org/officeDocument/2006/math">
                    <m:sSub>
                      <m:sSubPr>
                        <m:ctrlPr>
                          <a:rPr lang="en-US" altLang="zh-CN" sz="2800" i="1" smtClean="0">
                            <a:solidFill>
                              <a:srgbClr val="FF0000"/>
                            </a:solidFill>
                            <a:latin typeface="Cambria Math" panose="02040503050406030204" pitchFamily="18" charset="0"/>
                          </a:rPr>
                        </m:ctrlPr>
                      </m:sSubPr>
                      <m:e>
                        <m:r>
                          <a:rPr lang="en-US" altLang="zh-CN" sz="2800" b="0" i="1" smtClean="0">
                            <a:solidFill>
                              <a:srgbClr val="FF0000"/>
                            </a:solidFill>
                            <a:latin typeface="Cambria Math" panose="02040503050406030204" pitchFamily="18" charset="0"/>
                          </a:rPr>
                          <m:t>𝑀</m:t>
                        </m:r>
                      </m:e>
                      <m:sub>
                        <m:r>
                          <a:rPr lang="en-US" altLang="zh-CN" sz="2800" i="1">
                            <a:solidFill>
                              <a:srgbClr val="FF0000"/>
                            </a:solidFill>
                            <a:latin typeface="Cambria Math" panose="02040503050406030204" pitchFamily="18" charset="0"/>
                          </a:rPr>
                          <m:t>𝑡</m:t>
                        </m:r>
                      </m:sub>
                    </m:sSub>
                  </m:oMath>
                </a14:m>
                <a:r>
                  <a:rPr lang="en-US" altLang="zh-CN" sz="2800" dirty="0" smtClean="0"/>
                  <a:t>=</a:t>
                </a:r>
                <a14:m>
                  <m:oMath xmlns:m="http://schemas.openxmlformats.org/officeDocument/2006/math">
                    <m:d>
                      <m:dPr>
                        <m:ctrlPr>
                          <a:rPr lang="en-US" altLang="zh-CN" sz="2800" i="1">
                            <a:latin typeface="Cambria Math" panose="02040503050406030204" pitchFamily="18" charset="0"/>
                          </a:rPr>
                        </m:ctrlPr>
                      </m:dPr>
                      <m:e>
                        <m:r>
                          <a:rPr lang="en-US" altLang="zh-CN" sz="2800" i="1">
                            <a:latin typeface="Cambria Math" panose="02040503050406030204" pitchFamily="18" charset="0"/>
                          </a:rPr>
                          <m:t>1−</m:t>
                        </m:r>
                        <m:r>
                          <a:rPr lang="en-US" altLang="zh-CN" sz="2800" i="1">
                            <a:latin typeface="Cambria Math" panose="02040503050406030204" pitchFamily="18" charset="0"/>
                          </a:rPr>
                          <m:t>𝑡</m:t>
                        </m:r>
                      </m:e>
                    </m:d>
                    <m:r>
                      <a:rPr lang="en-US" altLang="zh-CN" sz="2800" i="1">
                        <a:latin typeface="Cambria Math" panose="02040503050406030204" pitchFamily="18" charset="0"/>
                      </a:rPr>
                      <m:t>𝐼</m:t>
                    </m:r>
                    <m:r>
                      <a:rPr lang="en-US" altLang="zh-CN" sz="2800" i="1">
                        <a:latin typeface="Cambria Math" panose="02040503050406030204" pitchFamily="18" charset="0"/>
                      </a:rPr>
                      <m:t>+</m:t>
                    </m:r>
                    <m:r>
                      <a:rPr lang="en-US" altLang="zh-CN" sz="2800" i="1">
                        <a:latin typeface="Cambria Math" panose="02040503050406030204" pitchFamily="18" charset="0"/>
                      </a:rPr>
                      <m:t>𝑡𝑀</m:t>
                    </m:r>
                    <m:r>
                      <a:rPr lang="en-US" altLang="zh-CN" sz="2800" i="1">
                        <a:latin typeface="Cambria Math" panose="02040503050406030204" pitchFamily="18" charset="0"/>
                      </a:rPr>
                      <m:t>(</m:t>
                    </m:r>
                    <m:r>
                      <a:rPr lang="en-US" altLang="zh-CN" sz="2800" i="1">
                        <a:latin typeface="Cambria Math" panose="02040503050406030204" pitchFamily="18" charset="0"/>
                      </a:rPr>
                      <m:t>𝜙</m:t>
                    </m:r>
                    <m:r>
                      <a:rPr lang="en-US" altLang="zh-CN" sz="2800" i="1">
                        <a:latin typeface="Cambria Math" panose="02040503050406030204" pitchFamily="18" charset="0"/>
                      </a:rPr>
                      <m:t>)</m:t>
                    </m:r>
                  </m:oMath>
                </a14:m>
                <a:endParaRPr lang="zh-CN" altLang="en-US" sz="2800" dirty="0"/>
              </a:p>
            </p:txBody>
          </p:sp>
        </mc:Choice>
        <mc:Fallback xmlns="">
          <p:sp>
            <p:nvSpPr>
              <p:cNvPr id="26" name="Rectangle 25"/>
              <p:cNvSpPr>
                <a:spLocks noRot="1" noChangeAspect="1" noMove="1" noResize="1" noEditPoints="1" noAdjustHandles="1" noChangeArrowheads="1" noChangeShapeType="1" noTextEdit="1"/>
              </p:cNvSpPr>
              <p:nvPr/>
            </p:nvSpPr>
            <p:spPr>
              <a:xfrm>
                <a:off x="7693254" y="5755638"/>
                <a:ext cx="3442610" cy="523220"/>
              </a:xfrm>
              <a:prstGeom prst="rect">
                <a:avLst/>
              </a:prstGeom>
              <a:blipFill rotWithShape="0">
                <a:blip r:embed="rId9"/>
                <a:stretch>
                  <a:fillRect/>
                </a:stretch>
              </a:blipFill>
              <a:ln>
                <a:solidFill>
                  <a:srgbClr val="7030A0"/>
                </a:solidFill>
              </a:ln>
              <a:effectLst>
                <a:outerShdw blurRad="50800" dist="38100" dir="13500000" algn="br" rotWithShape="0">
                  <a:prstClr val="black">
                    <a:alpha val="40000"/>
                  </a:prstClr>
                </a:outerShdw>
              </a:effectLst>
            </p:spPr>
            <p:txBody>
              <a:bodyPr/>
              <a:lstStyle/>
              <a:p>
                <a:r>
                  <a:rPr lang="zh-CN" altLang="en-US">
                    <a:noFill/>
                  </a:rPr>
                  <a:t> </a:t>
                </a:r>
              </a:p>
            </p:txBody>
          </p:sp>
        </mc:Fallback>
      </mc:AlternateContent>
      <p:grpSp>
        <p:nvGrpSpPr>
          <p:cNvPr id="13" name="Group 12"/>
          <p:cNvGrpSpPr/>
          <p:nvPr/>
        </p:nvGrpSpPr>
        <p:grpSpPr>
          <a:xfrm>
            <a:off x="3404327" y="2921486"/>
            <a:ext cx="2453869" cy="1424510"/>
            <a:chOff x="3074127" y="2839551"/>
            <a:chExt cx="3547313" cy="2148143"/>
          </a:xfrm>
        </p:grpSpPr>
        <p:sp>
          <p:nvSpPr>
            <p:cNvPr id="10" name="Freeform 9"/>
            <p:cNvSpPr/>
            <p:nvPr/>
          </p:nvSpPr>
          <p:spPr>
            <a:xfrm>
              <a:off x="3074127" y="3558876"/>
              <a:ext cx="3547313" cy="1428818"/>
            </a:xfrm>
            <a:custGeom>
              <a:avLst/>
              <a:gdLst>
                <a:gd name="connsiteX0" fmla="*/ 0 w 1933303"/>
                <a:gd name="connsiteY0" fmla="*/ 335 h 1585295"/>
                <a:gd name="connsiteX1" fmla="*/ 609600 w 1933303"/>
                <a:gd name="connsiteY1" fmla="*/ 104838 h 1585295"/>
                <a:gd name="connsiteX2" fmla="*/ 1271451 w 1933303"/>
                <a:gd name="connsiteY2" fmla="*/ 644770 h 1585295"/>
                <a:gd name="connsiteX3" fmla="*/ 1933303 w 1933303"/>
                <a:gd name="connsiteY3" fmla="*/ 1585295 h 1585295"/>
                <a:gd name="connsiteX0" fmla="*/ 0 w 1828800"/>
                <a:gd name="connsiteY0" fmla="*/ 779 h 1577030"/>
                <a:gd name="connsiteX1" fmla="*/ 505097 w 1828800"/>
                <a:gd name="connsiteY1" fmla="*/ 96573 h 1577030"/>
                <a:gd name="connsiteX2" fmla="*/ 1166948 w 1828800"/>
                <a:gd name="connsiteY2" fmla="*/ 636505 h 1577030"/>
                <a:gd name="connsiteX3" fmla="*/ 1828800 w 1828800"/>
                <a:gd name="connsiteY3" fmla="*/ 1577030 h 1577030"/>
                <a:gd name="connsiteX0" fmla="*/ 0 w 1889760"/>
                <a:gd name="connsiteY0" fmla="*/ 779 h 1559613"/>
                <a:gd name="connsiteX1" fmla="*/ 505097 w 1889760"/>
                <a:gd name="connsiteY1" fmla="*/ 96573 h 1559613"/>
                <a:gd name="connsiteX2" fmla="*/ 1166948 w 1889760"/>
                <a:gd name="connsiteY2" fmla="*/ 636505 h 1559613"/>
                <a:gd name="connsiteX3" fmla="*/ 1889760 w 1889760"/>
                <a:gd name="connsiteY3" fmla="*/ 1559613 h 1559613"/>
                <a:gd name="connsiteX0" fmla="*/ 0 w 1811383"/>
                <a:gd name="connsiteY0" fmla="*/ 779 h 1463819"/>
                <a:gd name="connsiteX1" fmla="*/ 505097 w 1811383"/>
                <a:gd name="connsiteY1" fmla="*/ 96573 h 1463819"/>
                <a:gd name="connsiteX2" fmla="*/ 1166948 w 1811383"/>
                <a:gd name="connsiteY2" fmla="*/ 636505 h 1463819"/>
                <a:gd name="connsiteX3" fmla="*/ 1811383 w 1811383"/>
                <a:gd name="connsiteY3" fmla="*/ 1463819 h 1463819"/>
                <a:gd name="connsiteX0" fmla="*/ 0 w 1863634"/>
                <a:gd name="connsiteY0" fmla="*/ 779 h 1437693"/>
                <a:gd name="connsiteX1" fmla="*/ 505097 w 1863634"/>
                <a:gd name="connsiteY1" fmla="*/ 96573 h 1437693"/>
                <a:gd name="connsiteX2" fmla="*/ 1166948 w 1863634"/>
                <a:gd name="connsiteY2" fmla="*/ 636505 h 1437693"/>
                <a:gd name="connsiteX3" fmla="*/ 1863634 w 1863634"/>
                <a:gd name="connsiteY3" fmla="*/ 1437693 h 1437693"/>
                <a:gd name="connsiteX0" fmla="*/ 0 w 1863634"/>
                <a:gd name="connsiteY0" fmla="*/ 11149 h 1448063"/>
                <a:gd name="connsiteX1" fmla="*/ 505097 w 1863634"/>
                <a:gd name="connsiteY1" fmla="*/ 106943 h 1448063"/>
                <a:gd name="connsiteX2" fmla="*/ 897850 w 1863634"/>
                <a:gd name="connsiteY2" fmla="*/ 930415 h 1448063"/>
                <a:gd name="connsiteX3" fmla="*/ 1863634 w 1863634"/>
                <a:gd name="connsiteY3" fmla="*/ 1448063 h 1448063"/>
                <a:gd name="connsiteX0" fmla="*/ 0 w 1863634"/>
                <a:gd name="connsiteY0" fmla="*/ 11149 h 1448063"/>
                <a:gd name="connsiteX1" fmla="*/ 505097 w 1863634"/>
                <a:gd name="connsiteY1" fmla="*/ 106943 h 1448063"/>
                <a:gd name="connsiteX2" fmla="*/ 897850 w 1863634"/>
                <a:gd name="connsiteY2" fmla="*/ 930415 h 1448063"/>
                <a:gd name="connsiteX3" fmla="*/ 1863634 w 1863634"/>
                <a:gd name="connsiteY3" fmla="*/ 1448063 h 1448063"/>
                <a:gd name="connsiteX0" fmla="*/ 0 w 1863634"/>
                <a:gd name="connsiteY0" fmla="*/ 11149 h 1448063"/>
                <a:gd name="connsiteX1" fmla="*/ 505097 w 1863634"/>
                <a:gd name="connsiteY1" fmla="*/ 106943 h 1448063"/>
                <a:gd name="connsiteX2" fmla="*/ 897850 w 1863634"/>
                <a:gd name="connsiteY2" fmla="*/ 930415 h 1448063"/>
                <a:gd name="connsiteX3" fmla="*/ 1863634 w 1863634"/>
                <a:gd name="connsiteY3" fmla="*/ 1448063 h 1448063"/>
                <a:gd name="connsiteX0" fmla="*/ 0 w 1863634"/>
                <a:gd name="connsiteY0" fmla="*/ 11149 h 1448063"/>
                <a:gd name="connsiteX1" fmla="*/ 505097 w 1863634"/>
                <a:gd name="connsiteY1" fmla="*/ 106943 h 1448063"/>
                <a:gd name="connsiteX2" fmla="*/ 897850 w 1863634"/>
                <a:gd name="connsiteY2" fmla="*/ 930415 h 1448063"/>
                <a:gd name="connsiteX3" fmla="*/ 1863634 w 1863634"/>
                <a:gd name="connsiteY3" fmla="*/ 1448063 h 1448063"/>
                <a:gd name="connsiteX0" fmla="*/ 0 w 1863634"/>
                <a:gd name="connsiteY0" fmla="*/ 11149 h 1448063"/>
                <a:gd name="connsiteX1" fmla="*/ 505097 w 1863634"/>
                <a:gd name="connsiteY1" fmla="*/ 106943 h 1448063"/>
                <a:gd name="connsiteX2" fmla="*/ 897850 w 1863634"/>
                <a:gd name="connsiteY2" fmla="*/ 930415 h 1448063"/>
                <a:gd name="connsiteX3" fmla="*/ 1863634 w 1863634"/>
                <a:gd name="connsiteY3" fmla="*/ 1448063 h 1448063"/>
                <a:gd name="connsiteX0" fmla="*/ 0 w 1863634"/>
                <a:gd name="connsiteY0" fmla="*/ 11149 h 1448063"/>
                <a:gd name="connsiteX1" fmla="*/ 505097 w 1863634"/>
                <a:gd name="connsiteY1" fmla="*/ 106943 h 1448063"/>
                <a:gd name="connsiteX2" fmla="*/ 897850 w 1863634"/>
                <a:gd name="connsiteY2" fmla="*/ 930415 h 1448063"/>
                <a:gd name="connsiteX3" fmla="*/ 1863634 w 1863634"/>
                <a:gd name="connsiteY3" fmla="*/ 1448063 h 1448063"/>
                <a:gd name="connsiteX0" fmla="*/ 0 w 1863634"/>
                <a:gd name="connsiteY0" fmla="*/ 11149 h 1448063"/>
                <a:gd name="connsiteX1" fmla="*/ 505097 w 1863634"/>
                <a:gd name="connsiteY1" fmla="*/ 106943 h 1448063"/>
                <a:gd name="connsiteX2" fmla="*/ 805589 w 1863634"/>
                <a:gd name="connsiteY2" fmla="*/ 930415 h 1448063"/>
                <a:gd name="connsiteX3" fmla="*/ 1863634 w 1863634"/>
                <a:gd name="connsiteY3" fmla="*/ 1448063 h 1448063"/>
                <a:gd name="connsiteX0" fmla="*/ 0 w 1863634"/>
                <a:gd name="connsiteY0" fmla="*/ 11149 h 1448063"/>
                <a:gd name="connsiteX1" fmla="*/ 505097 w 1863634"/>
                <a:gd name="connsiteY1" fmla="*/ 106943 h 1448063"/>
                <a:gd name="connsiteX2" fmla="*/ 805589 w 1863634"/>
                <a:gd name="connsiteY2" fmla="*/ 930415 h 1448063"/>
                <a:gd name="connsiteX3" fmla="*/ 1863634 w 1863634"/>
                <a:gd name="connsiteY3" fmla="*/ 1448063 h 1448063"/>
                <a:gd name="connsiteX0" fmla="*/ 0 w 1863634"/>
                <a:gd name="connsiteY0" fmla="*/ 92759 h 1529673"/>
                <a:gd name="connsiteX1" fmla="*/ 505097 w 1863634"/>
                <a:gd name="connsiteY1" fmla="*/ 188553 h 1529673"/>
                <a:gd name="connsiteX2" fmla="*/ 805589 w 1863634"/>
                <a:gd name="connsiteY2" fmla="*/ 1012025 h 1529673"/>
                <a:gd name="connsiteX3" fmla="*/ 1863634 w 1863634"/>
                <a:gd name="connsiteY3" fmla="*/ 1529673 h 1529673"/>
                <a:gd name="connsiteX0" fmla="*/ 0 w 1863634"/>
                <a:gd name="connsiteY0" fmla="*/ 92759 h 1529673"/>
                <a:gd name="connsiteX1" fmla="*/ 505097 w 1863634"/>
                <a:gd name="connsiteY1" fmla="*/ 188553 h 1529673"/>
                <a:gd name="connsiteX2" fmla="*/ 805589 w 1863634"/>
                <a:gd name="connsiteY2" fmla="*/ 1012025 h 1529673"/>
                <a:gd name="connsiteX3" fmla="*/ 1863634 w 1863634"/>
                <a:gd name="connsiteY3" fmla="*/ 1529673 h 1529673"/>
                <a:gd name="connsiteX0" fmla="*/ 0 w 1863634"/>
                <a:gd name="connsiteY0" fmla="*/ 122168 h 1559082"/>
                <a:gd name="connsiteX1" fmla="*/ 505097 w 1863634"/>
                <a:gd name="connsiteY1" fmla="*/ 217962 h 1559082"/>
                <a:gd name="connsiteX2" fmla="*/ 805589 w 1863634"/>
                <a:gd name="connsiteY2" fmla="*/ 1041434 h 1559082"/>
                <a:gd name="connsiteX3" fmla="*/ 1863634 w 1863634"/>
                <a:gd name="connsiteY3" fmla="*/ 1559082 h 1559082"/>
                <a:gd name="connsiteX0" fmla="*/ 0 w 1863634"/>
                <a:gd name="connsiteY0" fmla="*/ 132038 h 1568952"/>
                <a:gd name="connsiteX1" fmla="*/ 505097 w 1863634"/>
                <a:gd name="connsiteY1" fmla="*/ 227832 h 1568952"/>
                <a:gd name="connsiteX2" fmla="*/ 805589 w 1863634"/>
                <a:gd name="connsiteY2" fmla="*/ 1051304 h 1568952"/>
                <a:gd name="connsiteX3" fmla="*/ 1863634 w 1863634"/>
                <a:gd name="connsiteY3" fmla="*/ 1568952 h 1568952"/>
                <a:gd name="connsiteX0" fmla="*/ 0 w 1863634"/>
                <a:gd name="connsiteY0" fmla="*/ 146880 h 1583794"/>
                <a:gd name="connsiteX1" fmla="*/ 505097 w 1863634"/>
                <a:gd name="connsiteY1" fmla="*/ 242674 h 1583794"/>
                <a:gd name="connsiteX2" fmla="*/ 805589 w 1863634"/>
                <a:gd name="connsiteY2" fmla="*/ 1066146 h 1583794"/>
                <a:gd name="connsiteX3" fmla="*/ 1863634 w 1863634"/>
                <a:gd name="connsiteY3" fmla="*/ 1583794 h 1583794"/>
                <a:gd name="connsiteX0" fmla="*/ 0 w 1863634"/>
                <a:gd name="connsiteY0" fmla="*/ 142 h 1437056"/>
                <a:gd name="connsiteX1" fmla="*/ 597358 w 1863634"/>
                <a:gd name="connsiteY1" fmla="*/ 481551 h 1437056"/>
                <a:gd name="connsiteX2" fmla="*/ 805589 w 1863634"/>
                <a:gd name="connsiteY2" fmla="*/ 919408 h 1437056"/>
                <a:gd name="connsiteX3" fmla="*/ 1863634 w 1863634"/>
                <a:gd name="connsiteY3" fmla="*/ 1437056 h 1437056"/>
                <a:gd name="connsiteX0" fmla="*/ 0 w 1863634"/>
                <a:gd name="connsiteY0" fmla="*/ 7 h 1436921"/>
                <a:gd name="connsiteX1" fmla="*/ 597358 w 1863634"/>
                <a:gd name="connsiteY1" fmla="*/ 481416 h 1436921"/>
                <a:gd name="connsiteX2" fmla="*/ 1082374 w 1863634"/>
                <a:gd name="connsiteY2" fmla="*/ 1180130 h 1436921"/>
                <a:gd name="connsiteX3" fmla="*/ 1863634 w 1863634"/>
                <a:gd name="connsiteY3" fmla="*/ 1436921 h 1436921"/>
                <a:gd name="connsiteX0" fmla="*/ 0 w 1863634"/>
                <a:gd name="connsiteY0" fmla="*/ 6 h 1436920"/>
                <a:gd name="connsiteX1" fmla="*/ 597358 w 1863634"/>
                <a:gd name="connsiteY1" fmla="*/ 481415 h 1436920"/>
                <a:gd name="connsiteX2" fmla="*/ 974735 w 1863634"/>
                <a:gd name="connsiteY2" fmla="*/ 1078055 h 1436920"/>
                <a:gd name="connsiteX3" fmla="*/ 1863634 w 1863634"/>
                <a:gd name="connsiteY3" fmla="*/ 1436920 h 1436920"/>
                <a:gd name="connsiteX0" fmla="*/ 0 w 1863634"/>
                <a:gd name="connsiteY0" fmla="*/ 6 h 1436920"/>
                <a:gd name="connsiteX1" fmla="*/ 597358 w 1863634"/>
                <a:gd name="connsiteY1" fmla="*/ 481415 h 1436920"/>
                <a:gd name="connsiteX2" fmla="*/ 974735 w 1863634"/>
                <a:gd name="connsiteY2" fmla="*/ 1078055 h 1436920"/>
                <a:gd name="connsiteX3" fmla="*/ 1863634 w 1863634"/>
                <a:gd name="connsiteY3" fmla="*/ 1436920 h 1436920"/>
                <a:gd name="connsiteX0" fmla="*/ 0 w 1863634"/>
                <a:gd name="connsiteY0" fmla="*/ 6 h 1436920"/>
                <a:gd name="connsiteX1" fmla="*/ 597358 w 1863634"/>
                <a:gd name="connsiteY1" fmla="*/ 481415 h 1436920"/>
                <a:gd name="connsiteX2" fmla="*/ 974735 w 1863634"/>
                <a:gd name="connsiteY2" fmla="*/ 1078055 h 1436920"/>
                <a:gd name="connsiteX3" fmla="*/ 1863634 w 1863634"/>
                <a:gd name="connsiteY3" fmla="*/ 1436920 h 1436920"/>
                <a:gd name="connsiteX0" fmla="*/ 0 w 1863634"/>
                <a:gd name="connsiteY0" fmla="*/ 6 h 1436920"/>
                <a:gd name="connsiteX1" fmla="*/ 597358 w 1863634"/>
                <a:gd name="connsiteY1" fmla="*/ 481415 h 1436920"/>
                <a:gd name="connsiteX2" fmla="*/ 974735 w 1863634"/>
                <a:gd name="connsiteY2" fmla="*/ 1078055 h 1436920"/>
                <a:gd name="connsiteX3" fmla="*/ 1863634 w 1863634"/>
                <a:gd name="connsiteY3" fmla="*/ 1436920 h 1436920"/>
                <a:gd name="connsiteX0" fmla="*/ 0 w 1863634"/>
                <a:gd name="connsiteY0" fmla="*/ 6 h 1436920"/>
                <a:gd name="connsiteX1" fmla="*/ 597358 w 1863634"/>
                <a:gd name="connsiteY1" fmla="*/ 481415 h 1436920"/>
                <a:gd name="connsiteX2" fmla="*/ 974735 w 1863634"/>
                <a:gd name="connsiteY2" fmla="*/ 1078055 h 1436920"/>
                <a:gd name="connsiteX3" fmla="*/ 1863634 w 1863634"/>
                <a:gd name="connsiteY3" fmla="*/ 1436920 h 1436920"/>
                <a:gd name="connsiteX0" fmla="*/ 0 w 1863634"/>
                <a:gd name="connsiteY0" fmla="*/ 70 h 1436984"/>
                <a:gd name="connsiteX1" fmla="*/ 735751 w 1863634"/>
                <a:gd name="connsiteY1" fmla="*/ 197938 h 1436984"/>
                <a:gd name="connsiteX2" fmla="*/ 974735 w 1863634"/>
                <a:gd name="connsiteY2" fmla="*/ 1078119 h 1436984"/>
                <a:gd name="connsiteX3" fmla="*/ 1863634 w 1863634"/>
                <a:gd name="connsiteY3" fmla="*/ 1436984 h 1436984"/>
                <a:gd name="connsiteX0" fmla="*/ 0 w 1863634"/>
                <a:gd name="connsiteY0" fmla="*/ 94452 h 1531366"/>
                <a:gd name="connsiteX1" fmla="*/ 735751 w 1863634"/>
                <a:gd name="connsiteY1" fmla="*/ 292320 h 1531366"/>
                <a:gd name="connsiteX2" fmla="*/ 974735 w 1863634"/>
                <a:gd name="connsiteY2" fmla="*/ 1172501 h 1531366"/>
                <a:gd name="connsiteX3" fmla="*/ 1863634 w 1863634"/>
                <a:gd name="connsiteY3" fmla="*/ 1531366 h 1531366"/>
                <a:gd name="connsiteX0" fmla="*/ 0 w 1863634"/>
                <a:gd name="connsiteY0" fmla="*/ 89839 h 1526753"/>
                <a:gd name="connsiteX1" fmla="*/ 735751 w 1863634"/>
                <a:gd name="connsiteY1" fmla="*/ 287707 h 1526753"/>
                <a:gd name="connsiteX2" fmla="*/ 974735 w 1863634"/>
                <a:gd name="connsiteY2" fmla="*/ 1167888 h 1526753"/>
                <a:gd name="connsiteX3" fmla="*/ 1863634 w 1863634"/>
                <a:gd name="connsiteY3" fmla="*/ 1526753 h 1526753"/>
                <a:gd name="connsiteX0" fmla="*/ 0 w 1863634"/>
                <a:gd name="connsiteY0" fmla="*/ 80688 h 1517602"/>
                <a:gd name="connsiteX1" fmla="*/ 735751 w 1863634"/>
                <a:gd name="connsiteY1" fmla="*/ 278556 h 1517602"/>
                <a:gd name="connsiteX2" fmla="*/ 974735 w 1863634"/>
                <a:gd name="connsiteY2" fmla="*/ 1158737 h 1517602"/>
                <a:gd name="connsiteX3" fmla="*/ 1863634 w 1863634"/>
                <a:gd name="connsiteY3" fmla="*/ 1517602 h 1517602"/>
                <a:gd name="connsiteX0" fmla="*/ 0 w 1863634"/>
                <a:gd name="connsiteY0" fmla="*/ 66 h 1436980"/>
                <a:gd name="connsiteX1" fmla="*/ 735751 w 1863634"/>
                <a:gd name="connsiteY1" fmla="*/ 197934 h 1436980"/>
                <a:gd name="connsiteX2" fmla="*/ 1036243 w 1863634"/>
                <a:gd name="connsiteY2" fmla="*/ 1066773 h 1436980"/>
                <a:gd name="connsiteX3" fmla="*/ 1863634 w 1863634"/>
                <a:gd name="connsiteY3" fmla="*/ 1436980 h 1436980"/>
                <a:gd name="connsiteX0" fmla="*/ 0 w 1863634"/>
                <a:gd name="connsiteY0" fmla="*/ 66 h 1436980"/>
                <a:gd name="connsiteX1" fmla="*/ 735751 w 1863634"/>
                <a:gd name="connsiteY1" fmla="*/ 197934 h 1436980"/>
                <a:gd name="connsiteX2" fmla="*/ 1036243 w 1863634"/>
                <a:gd name="connsiteY2" fmla="*/ 1066773 h 1436980"/>
                <a:gd name="connsiteX3" fmla="*/ 1863634 w 1863634"/>
                <a:gd name="connsiteY3" fmla="*/ 1436980 h 1436980"/>
                <a:gd name="connsiteX0" fmla="*/ 0 w 1863634"/>
                <a:gd name="connsiteY0" fmla="*/ 66 h 1436980"/>
                <a:gd name="connsiteX1" fmla="*/ 735751 w 1863634"/>
                <a:gd name="connsiteY1" fmla="*/ 197934 h 1436980"/>
                <a:gd name="connsiteX2" fmla="*/ 1036243 w 1863634"/>
                <a:gd name="connsiteY2" fmla="*/ 1066773 h 1436980"/>
                <a:gd name="connsiteX3" fmla="*/ 1863634 w 1863634"/>
                <a:gd name="connsiteY3" fmla="*/ 1436980 h 1436980"/>
                <a:gd name="connsiteX0" fmla="*/ 0 w 1863634"/>
                <a:gd name="connsiteY0" fmla="*/ 66 h 1436980"/>
                <a:gd name="connsiteX1" fmla="*/ 735751 w 1863634"/>
                <a:gd name="connsiteY1" fmla="*/ 197934 h 1436980"/>
                <a:gd name="connsiteX2" fmla="*/ 1036243 w 1863634"/>
                <a:gd name="connsiteY2" fmla="*/ 1066773 h 1436980"/>
                <a:gd name="connsiteX3" fmla="*/ 1863634 w 1863634"/>
                <a:gd name="connsiteY3" fmla="*/ 1436980 h 1436980"/>
                <a:gd name="connsiteX0" fmla="*/ 0 w 1863634"/>
                <a:gd name="connsiteY0" fmla="*/ 66 h 1436980"/>
                <a:gd name="connsiteX1" fmla="*/ 735751 w 1863634"/>
                <a:gd name="connsiteY1" fmla="*/ 197934 h 1436980"/>
                <a:gd name="connsiteX2" fmla="*/ 1036243 w 1863634"/>
                <a:gd name="connsiteY2" fmla="*/ 1066773 h 1436980"/>
                <a:gd name="connsiteX3" fmla="*/ 1863634 w 1863634"/>
                <a:gd name="connsiteY3" fmla="*/ 1436980 h 1436980"/>
                <a:gd name="connsiteX0" fmla="*/ 0 w 1863634"/>
                <a:gd name="connsiteY0" fmla="*/ 54 h 1436968"/>
                <a:gd name="connsiteX1" fmla="*/ 735751 w 1863634"/>
                <a:gd name="connsiteY1" fmla="*/ 197922 h 1436968"/>
                <a:gd name="connsiteX2" fmla="*/ 1113128 w 1863634"/>
                <a:gd name="connsiteY2" fmla="*/ 1032736 h 1436968"/>
                <a:gd name="connsiteX3" fmla="*/ 1863634 w 1863634"/>
                <a:gd name="connsiteY3" fmla="*/ 1436968 h 1436968"/>
                <a:gd name="connsiteX0" fmla="*/ 0 w 1863634"/>
                <a:gd name="connsiteY0" fmla="*/ 32 h 1436946"/>
                <a:gd name="connsiteX1" fmla="*/ 735751 w 1863634"/>
                <a:gd name="connsiteY1" fmla="*/ 197900 h 1436946"/>
                <a:gd name="connsiteX2" fmla="*/ 1066997 w 1863634"/>
                <a:gd name="connsiteY2" fmla="*/ 896615 h 1436946"/>
                <a:gd name="connsiteX3" fmla="*/ 1863634 w 1863634"/>
                <a:gd name="connsiteY3" fmla="*/ 1436946 h 1436946"/>
                <a:gd name="connsiteX0" fmla="*/ 0 w 1863634"/>
                <a:gd name="connsiteY0" fmla="*/ 29 h 1436943"/>
                <a:gd name="connsiteX1" fmla="*/ 735751 w 1863634"/>
                <a:gd name="connsiteY1" fmla="*/ 197897 h 1436943"/>
                <a:gd name="connsiteX2" fmla="*/ 1036243 w 1863634"/>
                <a:gd name="connsiteY2" fmla="*/ 873929 h 1436943"/>
                <a:gd name="connsiteX3" fmla="*/ 1863634 w 1863634"/>
                <a:gd name="connsiteY3" fmla="*/ 1436943 h 1436943"/>
                <a:gd name="connsiteX0" fmla="*/ 0 w 1863634"/>
                <a:gd name="connsiteY0" fmla="*/ 29 h 1436943"/>
                <a:gd name="connsiteX1" fmla="*/ 735751 w 1863634"/>
                <a:gd name="connsiteY1" fmla="*/ 197897 h 1436943"/>
                <a:gd name="connsiteX2" fmla="*/ 1036243 w 1863634"/>
                <a:gd name="connsiteY2" fmla="*/ 873929 h 1436943"/>
                <a:gd name="connsiteX3" fmla="*/ 1863634 w 1863634"/>
                <a:gd name="connsiteY3" fmla="*/ 1436943 h 1436943"/>
                <a:gd name="connsiteX0" fmla="*/ 0 w 1863634"/>
                <a:gd name="connsiteY0" fmla="*/ 29 h 1436943"/>
                <a:gd name="connsiteX1" fmla="*/ 735751 w 1863634"/>
                <a:gd name="connsiteY1" fmla="*/ 197897 h 1436943"/>
                <a:gd name="connsiteX2" fmla="*/ 974735 w 1863634"/>
                <a:gd name="connsiteY2" fmla="*/ 873929 h 1436943"/>
                <a:gd name="connsiteX3" fmla="*/ 1863634 w 1863634"/>
                <a:gd name="connsiteY3" fmla="*/ 1436943 h 1436943"/>
                <a:gd name="connsiteX0" fmla="*/ 0 w 1863634"/>
                <a:gd name="connsiteY0" fmla="*/ 33 h 1436947"/>
                <a:gd name="connsiteX1" fmla="*/ 735751 w 1863634"/>
                <a:gd name="connsiteY1" fmla="*/ 197901 h 1436947"/>
                <a:gd name="connsiteX2" fmla="*/ 820966 w 1863634"/>
                <a:gd name="connsiteY2" fmla="*/ 919299 h 1436947"/>
                <a:gd name="connsiteX3" fmla="*/ 1863634 w 1863634"/>
                <a:gd name="connsiteY3" fmla="*/ 1436947 h 1436947"/>
                <a:gd name="connsiteX0" fmla="*/ 0 w 1863634"/>
                <a:gd name="connsiteY0" fmla="*/ 32 h 1436946"/>
                <a:gd name="connsiteX1" fmla="*/ 735751 w 1863634"/>
                <a:gd name="connsiteY1" fmla="*/ 197900 h 1436946"/>
                <a:gd name="connsiteX2" fmla="*/ 990112 w 1863634"/>
                <a:gd name="connsiteY2" fmla="*/ 896615 h 1436946"/>
                <a:gd name="connsiteX3" fmla="*/ 1863634 w 1863634"/>
                <a:gd name="connsiteY3" fmla="*/ 1436946 h 1436946"/>
                <a:gd name="connsiteX0" fmla="*/ 0 w 1863634"/>
                <a:gd name="connsiteY0" fmla="*/ 31 h 1436945"/>
                <a:gd name="connsiteX1" fmla="*/ 735751 w 1863634"/>
                <a:gd name="connsiteY1" fmla="*/ 197899 h 1436945"/>
                <a:gd name="connsiteX2" fmla="*/ 990112 w 1863634"/>
                <a:gd name="connsiteY2" fmla="*/ 896614 h 1436945"/>
                <a:gd name="connsiteX3" fmla="*/ 1863634 w 1863634"/>
                <a:gd name="connsiteY3" fmla="*/ 1436945 h 1436945"/>
                <a:gd name="connsiteX0" fmla="*/ 0 w 1863634"/>
                <a:gd name="connsiteY0" fmla="*/ 23351 h 1460265"/>
                <a:gd name="connsiteX1" fmla="*/ 735751 w 1863634"/>
                <a:gd name="connsiteY1" fmla="*/ 221219 h 1460265"/>
                <a:gd name="connsiteX2" fmla="*/ 990112 w 1863634"/>
                <a:gd name="connsiteY2" fmla="*/ 919934 h 1460265"/>
                <a:gd name="connsiteX3" fmla="*/ 1863634 w 1863634"/>
                <a:gd name="connsiteY3" fmla="*/ 1460265 h 1460265"/>
                <a:gd name="connsiteX0" fmla="*/ 0 w 1863634"/>
                <a:gd name="connsiteY0" fmla="*/ 162473 h 1599387"/>
                <a:gd name="connsiteX1" fmla="*/ 735751 w 1863634"/>
                <a:gd name="connsiteY1" fmla="*/ 360341 h 1599387"/>
                <a:gd name="connsiteX2" fmla="*/ 990112 w 1863634"/>
                <a:gd name="connsiteY2" fmla="*/ 1059056 h 1599387"/>
                <a:gd name="connsiteX3" fmla="*/ 1863634 w 1863634"/>
                <a:gd name="connsiteY3" fmla="*/ 1599387 h 1599387"/>
                <a:gd name="connsiteX0" fmla="*/ 0 w 1863634"/>
                <a:gd name="connsiteY0" fmla="*/ 29 h 1436943"/>
                <a:gd name="connsiteX1" fmla="*/ 735751 w 1863634"/>
                <a:gd name="connsiteY1" fmla="*/ 197897 h 1436943"/>
                <a:gd name="connsiteX2" fmla="*/ 1143882 w 1863634"/>
                <a:gd name="connsiteY2" fmla="*/ 873929 h 1436943"/>
                <a:gd name="connsiteX3" fmla="*/ 1863634 w 1863634"/>
                <a:gd name="connsiteY3" fmla="*/ 1436943 h 1436943"/>
                <a:gd name="connsiteX0" fmla="*/ 0 w 1863634"/>
                <a:gd name="connsiteY0" fmla="*/ 29 h 1436943"/>
                <a:gd name="connsiteX1" fmla="*/ 735751 w 1863634"/>
                <a:gd name="connsiteY1" fmla="*/ 197897 h 1436943"/>
                <a:gd name="connsiteX2" fmla="*/ 1143882 w 1863634"/>
                <a:gd name="connsiteY2" fmla="*/ 873929 h 1436943"/>
                <a:gd name="connsiteX3" fmla="*/ 1863634 w 1863634"/>
                <a:gd name="connsiteY3" fmla="*/ 1436943 h 1436943"/>
                <a:gd name="connsiteX0" fmla="*/ 0 w 1863634"/>
                <a:gd name="connsiteY0" fmla="*/ 29 h 1436943"/>
                <a:gd name="connsiteX1" fmla="*/ 735751 w 1863634"/>
                <a:gd name="connsiteY1" fmla="*/ 197897 h 1436943"/>
                <a:gd name="connsiteX2" fmla="*/ 1143882 w 1863634"/>
                <a:gd name="connsiteY2" fmla="*/ 873929 h 1436943"/>
                <a:gd name="connsiteX3" fmla="*/ 1863634 w 1863634"/>
                <a:gd name="connsiteY3" fmla="*/ 1436943 h 1436943"/>
                <a:gd name="connsiteX0" fmla="*/ 0 w 1863634"/>
                <a:gd name="connsiteY0" fmla="*/ 29 h 1436943"/>
                <a:gd name="connsiteX1" fmla="*/ 735751 w 1863634"/>
                <a:gd name="connsiteY1" fmla="*/ 197897 h 1436943"/>
                <a:gd name="connsiteX2" fmla="*/ 1143882 w 1863634"/>
                <a:gd name="connsiteY2" fmla="*/ 873929 h 1436943"/>
                <a:gd name="connsiteX3" fmla="*/ 1863634 w 1863634"/>
                <a:gd name="connsiteY3" fmla="*/ 1436943 h 1436943"/>
                <a:gd name="connsiteX0" fmla="*/ 0 w 1863634"/>
                <a:gd name="connsiteY0" fmla="*/ 29 h 1436943"/>
                <a:gd name="connsiteX1" fmla="*/ 735751 w 1863634"/>
                <a:gd name="connsiteY1" fmla="*/ 197897 h 1436943"/>
                <a:gd name="connsiteX2" fmla="*/ 1051620 w 1863634"/>
                <a:gd name="connsiteY2" fmla="*/ 885271 h 1436943"/>
                <a:gd name="connsiteX3" fmla="*/ 1863634 w 1863634"/>
                <a:gd name="connsiteY3" fmla="*/ 1436943 h 1436943"/>
                <a:gd name="connsiteX0" fmla="*/ 0 w 1863634"/>
                <a:gd name="connsiteY0" fmla="*/ 29 h 1436943"/>
                <a:gd name="connsiteX1" fmla="*/ 735751 w 1863634"/>
                <a:gd name="connsiteY1" fmla="*/ 197897 h 1436943"/>
                <a:gd name="connsiteX2" fmla="*/ 1051620 w 1863634"/>
                <a:gd name="connsiteY2" fmla="*/ 885271 h 1436943"/>
                <a:gd name="connsiteX3" fmla="*/ 1863634 w 1863634"/>
                <a:gd name="connsiteY3" fmla="*/ 1436943 h 1436943"/>
                <a:gd name="connsiteX0" fmla="*/ 0 w 1863634"/>
                <a:gd name="connsiteY0" fmla="*/ 29 h 1436943"/>
                <a:gd name="connsiteX1" fmla="*/ 735751 w 1863634"/>
                <a:gd name="connsiteY1" fmla="*/ 197897 h 1436943"/>
                <a:gd name="connsiteX2" fmla="*/ 1051620 w 1863634"/>
                <a:gd name="connsiteY2" fmla="*/ 885271 h 1436943"/>
                <a:gd name="connsiteX3" fmla="*/ 1863634 w 1863634"/>
                <a:gd name="connsiteY3" fmla="*/ 1436943 h 1436943"/>
                <a:gd name="connsiteX0" fmla="*/ 0 w 4663259"/>
                <a:gd name="connsiteY0" fmla="*/ 29 h 1346688"/>
                <a:gd name="connsiteX1" fmla="*/ 735751 w 4663259"/>
                <a:gd name="connsiteY1" fmla="*/ 197897 h 1346688"/>
                <a:gd name="connsiteX2" fmla="*/ 1051620 w 4663259"/>
                <a:gd name="connsiteY2" fmla="*/ 885271 h 1346688"/>
                <a:gd name="connsiteX3" fmla="*/ 4663259 w 4663259"/>
                <a:gd name="connsiteY3" fmla="*/ 1346688 h 1346688"/>
                <a:gd name="connsiteX0" fmla="*/ 0 w 4663259"/>
                <a:gd name="connsiteY0" fmla="*/ 83 h 1346742"/>
                <a:gd name="connsiteX1" fmla="*/ 735751 w 4663259"/>
                <a:gd name="connsiteY1" fmla="*/ 197951 h 1346742"/>
                <a:gd name="connsiteX2" fmla="*/ 2451432 w 4663259"/>
                <a:gd name="connsiteY2" fmla="*/ 1101937 h 1346742"/>
                <a:gd name="connsiteX3" fmla="*/ 4663259 w 4663259"/>
                <a:gd name="connsiteY3" fmla="*/ 1346742 h 1346742"/>
                <a:gd name="connsiteX0" fmla="*/ 0 w 4663259"/>
                <a:gd name="connsiteY0" fmla="*/ 278 h 1346937"/>
                <a:gd name="connsiteX1" fmla="*/ 1121906 w 4663259"/>
                <a:gd name="connsiteY1" fmla="*/ 180096 h 1346937"/>
                <a:gd name="connsiteX2" fmla="*/ 2451432 w 4663259"/>
                <a:gd name="connsiteY2" fmla="*/ 1102132 h 1346937"/>
                <a:gd name="connsiteX3" fmla="*/ 4663259 w 4663259"/>
                <a:gd name="connsiteY3" fmla="*/ 1346937 h 1346937"/>
                <a:gd name="connsiteX0" fmla="*/ 0 w 4663259"/>
                <a:gd name="connsiteY0" fmla="*/ 117 h 1346776"/>
                <a:gd name="connsiteX1" fmla="*/ 1121906 w 4663259"/>
                <a:gd name="connsiteY1" fmla="*/ 179935 h 1346776"/>
                <a:gd name="connsiteX2" fmla="*/ 2570452 w 4663259"/>
                <a:gd name="connsiteY2" fmla="*/ 1030756 h 1346776"/>
                <a:gd name="connsiteX3" fmla="*/ 4663259 w 4663259"/>
                <a:gd name="connsiteY3" fmla="*/ 1346776 h 1346776"/>
                <a:gd name="connsiteX0" fmla="*/ 0 w 4663259"/>
                <a:gd name="connsiteY0" fmla="*/ 117 h 1346776"/>
                <a:gd name="connsiteX1" fmla="*/ 1121906 w 4663259"/>
                <a:gd name="connsiteY1" fmla="*/ 179935 h 1346776"/>
                <a:gd name="connsiteX2" fmla="*/ 2570452 w 4663259"/>
                <a:gd name="connsiteY2" fmla="*/ 1030756 h 1346776"/>
                <a:gd name="connsiteX3" fmla="*/ 4663259 w 4663259"/>
                <a:gd name="connsiteY3" fmla="*/ 1346776 h 1346776"/>
                <a:gd name="connsiteX0" fmla="*/ 0 w 4663259"/>
                <a:gd name="connsiteY0" fmla="*/ 117 h 1346776"/>
                <a:gd name="connsiteX1" fmla="*/ 1121906 w 4663259"/>
                <a:gd name="connsiteY1" fmla="*/ 179935 h 1346776"/>
                <a:gd name="connsiteX2" fmla="*/ 2570452 w 4663259"/>
                <a:gd name="connsiteY2" fmla="*/ 1030756 h 1346776"/>
                <a:gd name="connsiteX3" fmla="*/ 4663259 w 4663259"/>
                <a:gd name="connsiteY3" fmla="*/ 1346776 h 1346776"/>
                <a:gd name="connsiteX0" fmla="*/ 0 w 4663259"/>
                <a:gd name="connsiteY0" fmla="*/ 117 h 1346776"/>
                <a:gd name="connsiteX1" fmla="*/ 1121906 w 4663259"/>
                <a:gd name="connsiteY1" fmla="*/ 179935 h 1346776"/>
                <a:gd name="connsiteX2" fmla="*/ 2570452 w 4663259"/>
                <a:gd name="connsiteY2" fmla="*/ 1030756 h 1346776"/>
                <a:gd name="connsiteX3" fmla="*/ 4663259 w 4663259"/>
                <a:gd name="connsiteY3" fmla="*/ 1346776 h 1346776"/>
                <a:gd name="connsiteX0" fmla="*/ 0 w 4663259"/>
                <a:gd name="connsiteY0" fmla="*/ 60 h 1346719"/>
                <a:gd name="connsiteX1" fmla="*/ 1121906 w 4663259"/>
                <a:gd name="connsiteY1" fmla="*/ 179878 h 1346719"/>
                <a:gd name="connsiteX2" fmla="*/ 2332412 w 4663259"/>
                <a:gd name="connsiteY2" fmla="*/ 941681 h 1346719"/>
                <a:gd name="connsiteX3" fmla="*/ 4663259 w 4663259"/>
                <a:gd name="connsiteY3" fmla="*/ 1346719 h 1346719"/>
                <a:gd name="connsiteX0" fmla="*/ 0 w 4663259"/>
                <a:gd name="connsiteY0" fmla="*/ 60 h 1346719"/>
                <a:gd name="connsiteX1" fmla="*/ 1121906 w 4663259"/>
                <a:gd name="connsiteY1" fmla="*/ 179878 h 1346719"/>
                <a:gd name="connsiteX2" fmla="*/ 2332412 w 4663259"/>
                <a:gd name="connsiteY2" fmla="*/ 941681 h 1346719"/>
                <a:gd name="connsiteX3" fmla="*/ 4663259 w 4663259"/>
                <a:gd name="connsiteY3" fmla="*/ 1346719 h 1346719"/>
                <a:gd name="connsiteX0" fmla="*/ 0 w 4663259"/>
                <a:gd name="connsiteY0" fmla="*/ 60 h 1346719"/>
                <a:gd name="connsiteX1" fmla="*/ 1121906 w 4663259"/>
                <a:gd name="connsiteY1" fmla="*/ 179878 h 1346719"/>
                <a:gd name="connsiteX2" fmla="*/ 2332412 w 4663259"/>
                <a:gd name="connsiteY2" fmla="*/ 941681 h 1346719"/>
                <a:gd name="connsiteX3" fmla="*/ 4663259 w 4663259"/>
                <a:gd name="connsiteY3" fmla="*/ 1346719 h 1346719"/>
                <a:gd name="connsiteX0" fmla="*/ 0 w 4663259"/>
                <a:gd name="connsiteY0" fmla="*/ 60 h 1346719"/>
                <a:gd name="connsiteX1" fmla="*/ 1121906 w 4663259"/>
                <a:gd name="connsiteY1" fmla="*/ 179878 h 1346719"/>
                <a:gd name="connsiteX2" fmla="*/ 2332412 w 4663259"/>
                <a:gd name="connsiteY2" fmla="*/ 941681 h 1346719"/>
                <a:gd name="connsiteX3" fmla="*/ 4663259 w 4663259"/>
                <a:gd name="connsiteY3" fmla="*/ 1346719 h 1346719"/>
                <a:gd name="connsiteX0" fmla="*/ 0 w 4663259"/>
                <a:gd name="connsiteY0" fmla="*/ 61 h 1346720"/>
                <a:gd name="connsiteX1" fmla="*/ 1121906 w 4663259"/>
                <a:gd name="connsiteY1" fmla="*/ 179879 h 1346720"/>
                <a:gd name="connsiteX2" fmla="*/ 2318835 w 4663259"/>
                <a:gd name="connsiteY2" fmla="*/ 948452 h 1346720"/>
                <a:gd name="connsiteX3" fmla="*/ 4663259 w 4663259"/>
                <a:gd name="connsiteY3" fmla="*/ 1346720 h 1346720"/>
                <a:gd name="connsiteX0" fmla="*/ 0 w 4663259"/>
                <a:gd name="connsiteY0" fmla="*/ 61 h 1346720"/>
                <a:gd name="connsiteX1" fmla="*/ 1121906 w 4663259"/>
                <a:gd name="connsiteY1" fmla="*/ 179879 h 1346720"/>
                <a:gd name="connsiteX2" fmla="*/ 2318835 w 4663259"/>
                <a:gd name="connsiteY2" fmla="*/ 948452 h 1346720"/>
                <a:gd name="connsiteX3" fmla="*/ 4663259 w 4663259"/>
                <a:gd name="connsiteY3" fmla="*/ 1346720 h 1346720"/>
                <a:gd name="connsiteX0" fmla="*/ 0 w 4663259"/>
                <a:gd name="connsiteY0" fmla="*/ 61 h 1346720"/>
                <a:gd name="connsiteX1" fmla="*/ 1121906 w 4663259"/>
                <a:gd name="connsiteY1" fmla="*/ 179879 h 1346720"/>
                <a:gd name="connsiteX2" fmla="*/ 2318835 w 4663259"/>
                <a:gd name="connsiteY2" fmla="*/ 948452 h 1346720"/>
                <a:gd name="connsiteX3" fmla="*/ 4663259 w 4663259"/>
                <a:gd name="connsiteY3" fmla="*/ 1346720 h 1346720"/>
                <a:gd name="connsiteX0" fmla="*/ 0 w 4663259"/>
                <a:gd name="connsiteY0" fmla="*/ 61 h 1346720"/>
                <a:gd name="connsiteX1" fmla="*/ 1121906 w 4663259"/>
                <a:gd name="connsiteY1" fmla="*/ 179879 h 1346720"/>
                <a:gd name="connsiteX2" fmla="*/ 2318835 w 4663259"/>
                <a:gd name="connsiteY2" fmla="*/ 948452 h 1346720"/>
                <a:gd name="connsiteX3" fmla="*/ 4663259 w 4663259"/>
                <a:gd name="connsiteY3" fmla="*/ 1346720 h 1346720"/>
                <a:gd name="connsiteX0" fmla="*/ 0 w 4663259"/>
                <a:gd name="connsiteY0" fmla="*/ 61 h 1346720"/>
                <a:gd name="connsiteX1" fmla="*/ 1121906 w 4663259"/>
                <a:gd name="connsiteY1" fmla="*/ 179879 h 1346720"/>
                <a:gd name="connsiteX2" fmla="*/ 2318835 w 4663259"/>
                <a:gd name="connsiteY2" fmla="*/ 948452 h 1346720"/>
                <a:gd name="connsiteX3" fmla="*/ 4663259 w 4663259"/>
                <a:gd name="connsiteY3" fmla="*/ 1346720 h 1346720"/>
              </a:gdLst>
              <a:ahLst/>
              <a:cxnLst>
                <a:cxn ang="0">
                  <a:pos x="connsiteX0" y="connsiteY0"/>
                </a:cxn>
                <a:cxn ang="0">
                  <a:pos x="connsiteX1" y="connsiteY1"/>
                </a:cxn>
                <a:cxn ang="0">
                  <a:pos x="connsiteX2" y="connsiteY2"/>
                </a:cxn>
                <a:cxn ang="0">
                  <a:pos x="connsiteX3" y="connsiteY3"/>
                </a:cxn>
              </a:cxnLst>
              <a:rect l="l" t="t" r="r" b="b"/>
              <a:pathLst>
                <a:path w="4663259" h="1346720">
                  <a:moveTo>
                    <a:pt x="0" y="61"/>
                  </a:moveTo>
                  <a:cubicBezTo>
                    <a:pt x="198846" y="-1391"/>
                    <a:pt x="735434" y="21814"/>
                    <a:pt x="1121906" y="179879"/>
                  </a:cubicBezTo>
                  <a:cubicBezTo>
                    <a:pt x="1508379" y="337944"/>
                    <a:pt x="1382863" y="760312"/>
                    <a:pt x="2318835" y="948452"/>
                  </a:cubicBezTo>
                  <a:cubicBezTo>
                    <a:pt x="3321651" y="1100008"/>
                    <a:pt x="3819874" y="1062208"/>
                    <a:pt x="4663259" y="1346720"/>
                  </a:cubicBezTo>
                </a:path>
              </a:pathLst>
            </a:custGeom>
            <a:noFill/>
            <a:ln w="57150">
              <a:solidFill>
                <a:srgbClr val="00B0F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Freeform 11"/>
            <p:cNvSpPr/>
            <p:nvPr/>
          </p:nvSpPr>
          <p:spPr>
            <a:xfrm>
              <a:off x="3704845" y="2839551"/>
              <a:ext cx="334253" cy="1061694"/>
            </a:xfrm>
            <a:custGeom>
              <a:avLst/>
              <a:gdLst>
                <a:gd name="connsiteX0" fmla="*/ 39807 w 135601"/>
                <a:gd name="connsiteY0" fmla="*/ 0 h 679269"/>
                <a:gd name="connsiteX1" fmla="*/ 4972 w 135601"/>
                <a:gd name="connsiteY1" fmla="*/ 452846 h 679269"/>
                <a:gd name="connsiteX2" fmla="*/ 135601 w 135601"/>
                <a:gd name="connsiteY2" fmla="*/ 679269 h 679269"/>
                <a:gd name="connsiteX0" fmla="*/ 62668 w 158462"/>
                <a:gd name="connsiteY0" fmla="*/ 0 h 701372"/>
                <a:gd name="connsiteX1" fmla="*/ 3075 w 158462"/>
                <a:gd name="connsiteY1" fmla="*/ 657407 h 701372"/>
                <a:gd name="connsiteX2" fmla="*/ 158462 w 158462"/>
                <a:gd name="connsiteY2" fmla="*/ 679269 h 701372"/>
                <a:gd name="connsiteX0" fmla="*/ 62668 w 75936"/>
                <a:gd name="connsiteY0" fmla="*/ 0 h 1148556"/>
                <a:gd name="connsiteX1" fmla="*/ 3075 w 75936"/>
                <a:gd name="connsiteY1" fmla="*/ 657407 h 1148556"/>
                <a:gd name="connsiteX2" fmla="*/ 75936 w 75936"/>
                <a:gd name="connsiteY2" fmla="*/ 1148556 h 1148556"/>
                <a:gd name="connsiteX0" fmla="*/ 62668 w 62668"/>
                <a:gd name="connsiteY0" fmla="*/ 0 h 657408"/>
                <a:gd name="connsiteX1" fmla="*/ 3075 w 62668"/>
                <a:gd name="connsiteY1" fmla="*/ 657407 h 657408"/>
                <a:gd name="connsiteX0" fmla="*/ 4061 w 96058"/>
                <a:gd name="connsiteY0" fmla="*/ 0 h 879521"/>
                <a:gd name="connsiteX1" fmla="*/ 96058 w 96058"/>
                <a:gd name="connsiteY1" fmla="*/ 879521 h 879521"/>
                <a:gd name="connsiteX0" fmla="*/ 0 w 91997"/>
                <a:gd name="connsiteY0" fmla="*/ 0 h 879521"/>
                <a:gd name="connsiteX1" fmla="*/ 91997 w 91997"/>
                <a:gd name="connsiteY1" fmla="*/ 879521 h 879521"/>
                <a:gd name="connsiteX0" fmla="*/ 0 w 91997"/>
                <a:gd name="connsiteY0" fmla="*/ 0 h 879521"/>
                <a:gd name="connsiteX1" fmla="*/ 91997 w 91997"/>
                <a:gd name="connsiteY1" fmla="*/ 879521 h 879521"/>
              </a:gdLst>
              <a:ahLst/>
              <a:cxnLst>
                <a:cxn ang="0">
                  <a:pos x="connsiteX0" y="connsiteY0"/>
                </a:cxn>
                <a:cxn ang="0">
                  <a:pos x="connsiteX1" y="connsiteY1"/>
                </a:cxn>
              </a:cxnLst>
              <a:rect l="l" t="t" r="r" b="b"/>
              <a:pathLst>
                <a:path w="91997" h="879521">
                  <a:moveTo>
                    <a:pt x="0" y="0"/>
                  </a:moveTo>
                  <a:cubicBezTo>
                    <a:pt x="9970" y="265009"/>
                    <a:pt x="76031" y="766310"/>
                    <a:pt x="91997" y="879521"/>
                  </a:cubicBezTo>
                </a:path>
              </a:pathLst>
            </a:cu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mc:AlternateContent xmlns:mc="http://schemas.openxmlformats.org/markup-compatibility/2006" xmlns:a14="http://schemas.microsoft.com/office/drawing/2010/main">
        <mc:Choice Requires="a14">
          <p:sp>
            <p:nvSpPr>
              <p:cNvPr id="21" name="Rectangle 20"/>
              <p:cNvSpPr/>
              <p:nvPr/>
            </p:nvSpPr>
            <p:spPr>
              <a:xfrm>
                <a:off x="3673161" y="3162989"/>
                <a:ext cx="803425"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4400" i="1" dirty="0">
                          <a:solidFill>
                            <a:srgbClr val="FF0000"/>
                          </a:solidFill>
                          <a:latin typeface="Cambria Math" panose="02040503050406030204" pitchFamily="18" charset="0"/>
                          <a:ea typeface="Cambria Math" panose="02040503050406030204" pitchFamily="18" charset="0"/>
                        </a:rPr>
                        <m:t>⨁</m:t>
                      </m:r>
                    </m:oMath>
                  </m:oMathPara>
                </a14:m>
                <a:endParaRPr lang="zh-CN" altLang="en-US" sz="4400" dirty="0">
                  <a:solidFill>
                    <a:srgbClr val="FF0000"/>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3673161" y="3162989"/>
                <a:ext cx="803425" cy="769441"/>
              </a:xfrm>
              <a:prstGeom prst="rect">
                <a:avLst/>
              </a:prstGeom>
              <a:blipFill rotWithShape="0">
                <a:blip r:embed="rId10"/>
                <a:stretch>
                  <a:fillRect/>
                </a:stretch>
              </a:blipFill>
            </p:spPr>
            <p:txBody>
              <a:bodyPr/>
              <a:lstStyle/>
              <a:p>
                <a:r>
                  <a:rPr lang="zh-CN" altLang="en-US">
                    <a:noFill/>
                  </a:rPr>
                  <a:t> </a:t>
                </a:r>
              </a:p>
            </p:txBody>
          </p:sp>
        </mc:Fallback>
      </mc:AlternateContent>
      <p:sp>
        <p:nvSpPr>
          <p:cNvPr id="25" name="Rectangle 24"/>
          <p:cNvSpPr/>
          <p:nvPr/>
        </p:nvSpPr>
        <p:spPr>
          <a:xfrm>
            <a:off x="8070646" y="4688717"/>
            <a:ext cx="1488997" cy="646331"/>
          </a:xfrm>
          <a:prstGeom prst="rect">
            <a:avLst/>
          </a:prstGeom>
        </p:spPr>
        <p:txBody>
          <a:bodyPr wrap="none">
            <a:spAutoFit/>
          </a:bodyPr>
          <a:lstStyle/>
          <a:p>
            <a:r>
              <a:rPr lang="en-US" altLang="zh-CN" sz="3600" i="1" dirty="0" smtClean="0">
                <a:solidFill>
                  <a:srgbClr val="FF0000"/>
                </a:solidFill>
              </a:rPr>
              <a:t>Curved</a:t>
            </a:r>
            <a:endParaRPr lang="zh-CN" altLang="en-US" sz="3600" i="1" dirty="0">
              <a:solidFill>
                <a:srgbClr val="FF0000"/>
              </a:solidFill>
            </a:endParaRPr>
          </a:p>
        </p:txBody>
      </p:sp>
      <p:sp>
        <p:nvSpPr>
          <p:cNvPr id="3" name="Slide Number Placeholder 2"/>
          <p:cNvSpPr>
            <a:spLocks noGrp="1"/>
          </p:cNvSpPr>
          <p:nvPr>
            <p:ph type="sldNum" sz="quarter" idx="12"/>
          </p:nvPr>
        </p:nvSpPr>
        <p:spPr/>
        <p:txBody>
          <a:bodyPr/>
          <a:lstStyle/>
          <a:p>
            <a:fld id="{653BABA4-0E23-4D36-97EF-7232693927E2}" type="slidenum">
              <a:rPr lang="zh-CN" altLang="en-US" smtClean="0"/>
              <a:t>16</a:t>
            </a:fld>
            <a:endParaRPr lang="zh-CN" altLang="en-US"/>
          </a:p>
        </p:txBody>
      </p:sp>
    </p:spTree>
    <p:extLst>
      <p:ext uri="{BB962C8B-B14F-4D97-AF65-F5344CB8AC3E}">
        <p14:creationId xmlns:p14="http://schemas.microsoft.com/office/powerpoint/2010/main" val="142533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par>
                                <p:cTn id="17" presetID="22" presetClass="entr" presetSubtype="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par>
                          <p:cTn id="20" fill="hold">
                            <p:stCondLst>
                              <p:cond delay="500"/>
                            </p:stCondLst>
                            <p:childTnLst>
                              <p:par>
                                <p:cTn id="21" presetID="14" presetClass="entr" presetSubtype="1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randombar(horizontal)">
                                      <p:cBhvr>
                                        <p:cTn id="23" dur="500"/>
                                        <p:tgtEl>
                                          <p:spTgt spid="26"/>
                                        </p:tgtEl>
                                      </p:cBhvr>
                                    </p:animEffect>
                                  </p:childTnLst>
                                </p:cTn>
                              </p:par>
                            </p:childTnLst>
                          </p:cTn>
                        </p:par>
                        <p:par>
                          <p:cTn id="24" fill="hold">
                            <p:stCondLst>
                              <p:cond delay="1000"/>
                            </p:stCondLst>
                            <p:childTnLst>
                              <p:par>
                                <p:cTn id="25" presetID="22" presetClass="entr" presetSubtype="8" fill="hold" nodeType="afterEffect">
                                  <p:stCondLst>
                                    <p:cond delay="100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1" nodeType="clickEffect">
                                  <p:stCondLst>
                                    <p:cond delay="0"/>
                                  </p:stCondLst>
                                  <p:iterate type="lt">
                                    <p:tmAbs val="0"/>
                                  </p:iterate>
                                  <p:childTnLst>
                                    <p:set>
                                      <p:cBhvr>
                                        <p:cTn id="31" dur="1" fill="hold">
                                          <p:stCondLst>
                                            <p:cond delay="0"/>
                                          </p:stCondLst>
                                        </p:cTn>
                                        <p:tgtEl>
                                          <p:spTgt spid="25"/>
                                        </p:tgtEl>
                                        <p:attrNameLst>
                                          <p:attrName>style.visibility</p:attrName>
                                        </p:attrNameLst>
                                      </p:cBhvr>
                                      <p:to>
                                        <p:strVal val="visible"/>
                                      </p:to>
                                    </p:set>
                                  </p:childTnLst>
                                </p:cTn>
                              </p:par>
                            </p:childTnLst>
                          </p:cTn>
                        </p:par>
                        <p:par>
                          <p:cTn id="32" fill="hold">
                            <p:stCondLst>
                              <p:cond delay="0"/>
                            </p:stCondLst>
                            <p:childTnLst>
                              <p:par>
                                <p:cTn id="33" presetID="18" presetClass="emph" presetSubtype="0" repeatCount="2000" fill="hold" grpId="0" nodeType="afterEffect">
                                  <p:stCondLst>
                                    <p:cond delay="0"/>
                                  </p:stCondLst>
                                  <p:iterate type="lt">
                                    <p:tmPct val="4000"/>
                                  </p:iterate>
                                  <p:childTnLst>
                                    <p:set>
                                      <p:cBhvr override="childStyle">
                                        <p:cTn id="34" dur="500" fill="hold"/>
                                        <p:tgtEl>
                                          <p:spTgt spid="2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21" grpId="0"/>
      <p:bldP spid="25" grpId="0"/>
      <p:bldP spid="2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400" y="349200"/>
            <a:ext cx="7886700" cy="1325563"/>
          </a:xfrm>
        </p:spPr>
        <p:txBody>
          <a:bodyPr>
            <a:normAutofit/>
          </a:bodyPr>
          <a:lstStyle/>
          <a:p>
            <a:r>
              <a:rPr lang="en-US" altLang="zh-CN" sz="5400" dirty="0"/>
              <a:t>Conformal </a:t>
            </a:r>
            <a:r>
              <a:rPr lang="en-US" altLang="zh-CN" sz="5400" dirty="0" smtClean="0"/>
              <a:t>distortion</a:t>
            </a:r>
            <a:endParaRPr lang="zh-CN" altLang="en-US" sz="5400" dirty="0"/>
          </a:p>
        </p:txBody>
      </p:sp>
      <p:sp>
        <p:nvSpPr>
          <p:cNvPr id="3" name="Content Placeholder 2"/>
          <p:cNvSpPr>
            <a:spLocks noGrp="1"/>
          </p:cNvSpPr>
          <p:nvPr>
            <p:ph idx="1"/>
          </p:nvPr>
        </p:nvSpPr>
        <p:spPr/>
        <p:txBody>
          <a:bodyPr/>
          <a:lstStyle/>
          <a:p>
            <a:endParaRPr lang="en-US" altLang="zh-CN" b="0" i="1" dirty="0" smtClean="0">
              <a:latin typeface="Cambria Math" panose="02040503050406030204" pitchFamily="18" charset="0"/>
            </a:endParaRPr>
          </a:p>
          <a:p>
            <a:endParaRPr lang="en-US" altLang="zh-CN" dirty="0"/>
          </a:p>
          <a:p>
            <a:endParaRPr lang="en-US" altLang="zh-CN" dirty="0" smtClean="0"/>
          </a:p>
        </p:txBody>
      </p:sp>
      <mc:AlternateContent xmlns:mc="http://schemas.openxmlformats.org/markup-compatibility/2006" xmlns:a14="http://schemas.microsoft.com/office/drawing/2010/main">
        <mc:Choice Requires="a14">
          <p:sp>
            <p:nvSpPr>
              <p:cNvPr id="18" name="Rectangle 17"/>
              <p:cNvSpPr/>
              <p:nvPr/>
            </p:nvSpPr>
            <p:spPr>
              <a:xfrm>
                <a:off x="697925" y="2447021"/>
                <a:ext cx="3683604" cy="830997"/>
              </a:xfrm>
              <a:prstGeom prst="rect">
                <a:avLst/>
              </a:prstGeom>
              <a:ln w="19050"/>
              <a:effectLst>
                <a:outerShdw blurRad="50800" dist="38100" dir="13500000" algn="b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50000"/>
                  </a:lnSpc>
                </a:pPr>
                <a14:m>
                  <m:oMathPara xmlns:m="http://schemas.openxmlformats.org/officeDocument/2006/math">
                    <m:oMathParaPr>
                      <m:jc m:val="center"/>
                    </m:oMathParaPr>
                    <m:oMath xmlns:m="http://schemas.openxmlformats.org/officeDocument/2006/math">
                      <m:r>
                        <a:rPr lang="en-US" altLang="zh-CN" sz="3200" i="1" smtClean="0">
                          <a:solidFill>
                            <a:srgbClr val="FF0000"/>
                          </a:solidFill>
                          <a:latin typeface="Cambria Math" panose="02040503050406030204" pitchFamily="18" charset="0"/>
                        </a:rPr>
                        <m:t>𝑀</m:t>
                      </m:r>
                      <m:d>
                        <m:dPr>
                          <m:ctrlPr>
                            <a:rPr lang="en-US" altLang="zh-CN" sz="3200" i="1">
                              <a:solidFill>
                                <a:schemeClr val="tx1"/>
                              </a:solidFill>
                              <a:latin typeface="Cambria Math" panose="02040503050406030204" pitchFamily="18" charset="0"/>
                            </a:rPr>
                          </m:ctrlPr>
                        </m:dPr>
                        <m:e>
                          <m:r>
                            <a:rPr lang="en-US" altLang="zh-CN" sz="3200" i="1">
                              <a:solidFill>
                                <a:schemeClr val="tx1"/>
                              </a:solidFill>
                              <a:latin typeface="Cambria Math" panose="02040503050406030204" pitchFamily="18" charset="0"/>
                            </a:rPr>
                            <m:t>𝜙</m:t>
                          </m:r>
                        </m:e>
                      </m:d>
                      <m:r>
                        <a:rPr lang="en-US" altLang="zh-CN" sz="3200" i="1">
                          <a:solidFill>
                            <a:schemeClr val="tx1"/>
                          </a:solidFill>
                          <a:latin typeface="Cambria Math" panose="02040503050406030204" pitchFamily="18" charset="0"/>
                        </a:rPr>
                        <m:t>=</m:t>
                      </m:r>
                      <m:sSup>
                        <m:sSupPr>
                          <m:ctrlPr>
                            <a:rPr lang="en-US" altLang="zh-CN" sz="3200" i="1">
                              <a:solidFill>
                                <a:schemeClr val="tx1"/>
                              </a:solidFill>
                              <a:latin typeface="Cambria Math" panose="02040503050406030204" pitchFamily="18" charset="0"/>
                            </a:rPr>
                          </m:ctrlPr>
                        </m:sSupPr>
                        <m:e>
                          <m:r>
                            <a:rPr lang="en-US" altLang="zh-CN" sz="3200" i="1">
                              <a:solidFill>
                                <a:schemeClr val="tx1"/>
                              </a:solidFill>
                              <a:latin typeface="Cambria Math" panose="02040503050406030204" pitchFamily="18" charset="0"/>
                            </a:rPr>
                            <m:t>𝐽</m:t>
                          </m:r>
                        </m:e>
                        <m:sup>
                          <m:r>
                            <a:rPr lang="en-US" altLang="zh-CN" sz="3200" b="0" i="1" smtClean="0">
                              <a:solidFill>
                                <a:schemeClr val="tx1"/>
                              </a:solidFill>
                              <a:latin typeface="Cambria Math" panose="02040503050406030204" pitchFamily="18" charset="0"/>
                            </a:rPr>
                            <m:t>𝑇</m:t>
                          </m:r>
                        </m:sup>
                      </m:sSup>
                      <m:d>
                        <m:dPr>
                          <m:ctrlPr>
                            <a:rPr lang="en-US" altLang="zh-CN" sz="3200" i="1">
                              <a:solidFill>
                                <a:schemeClr val="tx1"/>
                              </a:solidFill>
                              <a:latin typeface="Cambria Math" panose="02040503050406030204" pitchFamily="18" charset="0"/>
                            </a:rPr>
                          </m:ctrlPr>
                        </m:dPr>
                        <m:e>
                          <m:r>
                            <a:rPr lang="en-US" altLang="zh-CN" sz="3200" i="1">
                              <a:solidFill>
                                <a:schemeClr val="tx1"/>
                              </a:solidFill>
                              <a:latin typeface="Cambria Math" panose="02040503050406030204" pitchFamily="18" charset="0"/>
                            </a:rPr>
                            <m:t>𝜙</m:t>
                          </m:r>
                        </m:e>
                      </m:d>
                      <m:r>
                        <a:rPr lang="en-US" altLang="zh-CN" sz="3200" i="1">
                          <a:solidFill>
                            <a:schemeClr val="tx1"/>
                          </a:solidFill>
                          <a:latin typeface="Cambria Math" panose="02040503050406030204" pitchFamily="18" charset="0"/>
                        </a:rPr>
                        <m:t>𝐽</m:t>
                      </m:r>
                      <m:d>
                        <m:dPr>
                          <m:ctrlPr>
                            <a:rPr lang="en-US" altLang="zh-CN" sz="3200" i="1">
                              <a:solidFill>
                                <a:schemeClr val="tx1"/>
                              </a:solidFill>
                              <a:latin typeface="Cambria Math" panose="02040503050406030204" pitchFamily="18" charset="0"/>
                            </a:rPr>
                          </m:ctrlPr>
                        </m:dPr>
                        <m:e>
                          <m:r>
                            <a:rPr lang="en-US" altLang="zh-CN" sz="3200" i="1">
                              <a:solidFill>
                                <a:schemeClr val="tx1"/>
                              </a:solidFill>
                              <a:latin typeface="Cambria Math" panose="02040503050406030204" pitchFamily="18" charset="0"/>
                            </a:rPr>
                            <m:t>𝜙</m:t>
                          </m:r>
                        </m:e>
                      </m:d>
                    </m:oMath>
                  </m:oMathPara>
                </a14:m>
                <a:endParaRPr lang="zh-CN" altLang="en-US" sz="3200" i="1" dirty="0"/>
              </a:p>
            </p:txBody>
          </p:sp>
        </mc:Choice>
        <mc:Fallback xmlns="">
          <p:sp>
            <p:nvSpPr>
              <p:cNvPr id="18" name="Rectangle 17"/>
              <p:cNvSpPr>
                <a:spLocks noRot="1" noChangeAspect="1" noMove="1" noResize="1" noEditPoints="1" noAdjustHandles="1" noChangeArrowheads="1" noChangeShapeType="1" noTextEdit="1"/>
              </p:cNvSpPr>
              <p:nvPr/>
            </p:nvSpPr>
            <p:spPr>
              <a:xfrm>
                <a:off x="697925" y="2447021"/>
                <a:ext cx="3683604" cy="830997"/>
              </a:xfrm>
              <a:prstGeom prst="rect">
                <a:avLst/>
              </a:prstGeom>
              <a:blipFill rotWithShape="0">
                <a:blip r:embed="rId3"/>
                <a:stretch>
                  <a:fillRect/>
                </a:stretch>
              </a:blipFill>
              <a:ln w="19050"/>
              <a:effectLst>
                <a:outerShdw blurRad="50800" dist="38100" dir="13500000" algn="br"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5408875" y="4084580"/>
                <a:ext cx="3603935" cy="1729191"/>
              </a:xfrm>
              <a:prstGeom prst="rect">
                <a:avLst/>
              </a:prstGeom>
              <a:ln w="19050"/>
              <a:effectLst>
                <a:outerShdw blurRad="50800" dist="38100" dir="13500000" algn="b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r>
                        <a:rPr lang="en-US" altLang="zh-CN" sz="3600" i="1" smtClean="0">
                          <a:latin typeface="Cambria Math" panose="02040503050406030204" pitchFamily="18" charset="0"/>
                        </a:rPr>
                        <m:t>𝐾</m:t>
                      </m:r>
                      <m:d>
                        <m:dPr>
                          <m:ctrlPr>
                            <a:rPr lang="en-US" altLang="zh-CN" sz="3600" i="1">
                              <a:latin typeface="Cambria Math" panose="02040503050406030204" pitchFamily="18" charset="0"/>
                            </a:rPr>
                          </m:ctrlPr>
                        </m:dPr>
                        <m:e>
                          <m:r>
                            <a:rPr lang="en-US" altLang="zh-CN" sz="3600" b="0" i="1" smtClean="0">
                              <a:latin typeface="Cambria Math" panose="02040503050406030204" pitchFamily="18" charset="0"/>
                            </a:rPr>
                            <m:t>𝑀</m:t>
                          </m:r>
                        </m:e>
                      </m:d>
                      <m:r>
                        <a:rPr lang="en-US" altLang="zh-CN" sz="3600" i="1">
                          <a:latin typeface="Cambria Math" panose="02040503050406030204" pitchFamily="18" charset="0"/>
                        </a:rPr>
                        <m:t>=</m:t>
                      </m:r>
                      <m:rad>
                        <m:radPr>
                          <m:degHide m:val="on"/>
                          <m:ctrlPr>
                            <a:rPr lang="en-US" altLang="zh-CN" sz="3600" i="1">
                              <a:latin typeface="Cambria Math" panose="02040503050406030204" pitchFamily="18" charset="0"/>
                            </a:rPr>
                          </m:ctrlPr>
                        </m:radPr>
                        <m:deg/>
                        <m:e>
                          <m:f>
                            <m:fPr>
                              <m:ctrlPr>
                                <a:rPr lang="en-US" altLang="zh-CN" sz="3600" i="1">
                                  <a:latin typeface="Cambria Math" panose="02040503050406030204" pitchFamily="18" charset="0"/>
                                </a:rPr>
                              </m:ctrlPr>
                            </m:fPr>
                            <m:num>
                              <m:sSub>
                                <m:sSubPr>
                                  <m:ctrlPr>
                                    <a:rPr lang="en-US" altLang="zh-CN" sz="3600" i="1">
                                      <a:latin typeface="Cambria Math" panose="02040503050406030204" pitchFamily="18" charset="0"/>
                                    </a:rPr>
                                  </m:ctrlPr>
                                </m:sSubPr>
                                <m:e>
                                  <m:r>
                                    <a:rPr lang="en-US" altLang="zh-CN" sz="3600" i="1">
                                      <a:latin typeface="Cambria Math" panose="02040503050406030204" pitchFamily="18" charset="0"/>
                                    </a:rPr>
                                    <m:t>𝜆</m:t>
                                  </m:r>
                                </m:e>
                                <m:sub>
                                  <m:r>
                                    <a:rPr lang="en-US" altLang="zh-CN" sz="3600" i="1">
                                      <a:latin typeface="Cambria Math" panose="02040503050406030204" pitchFamily="18" charset="0"/>
                                    </a:rPr>
                                    <m:t>1</m:t>
                                  </m:r>
                                </m:sub>
                              </m:sSub>
                              <m:d>
                                <m:dPr>
                                  <m:ctrlPr>
                                    <a:rPr lang="en-US" altLang="zh-CN" sz="3600" i="1">
                                      <a:latin typeface="Cambria Math" panose="02040503050406030204" pitchFamily="18" charset="0"/>
                                    </a:rPr>
                                  </m:ctrlPr>
                                </m:dPr>
                                <m:e>
                                  <m:r>
                                    <a:rPr lang="en-US" altLang="zh-CN" sz="3600" i="1">
                                      <a:latin typeface="Cambria Math" panose="02040503050406030204" pitchFamily="18" charset="0"/>
                                    </a:rPr>
                                    <m:t>𝑀</m:t>
                                  </m:r>
                                </m:e>
                              </m:d>
                            </m:num>
                            <m:den>
                              <m:sSub>
                                <m:sSubPr>
                                  <m:ctrlPr>
                                    <a:rPr lang="en-US" altLang="zh-CN" sz="3600" i="1">
                                      <a:latin typeface="Cambria Math" panose="02040503050406030204" pitchFamily="18" charset="0"/>
                                    </a:rPr>
                                  </m:ctrlPr>
                                </m:sSubPr>
                                <m:e>
                                  <m:r>
                                    <a:rPr lang="en-US" altLang="zh-CN" sz="3600" i="1">
                                      <a:latin typeface="Cambria Math" panose="02040503050406030204" pitchFamily="18" charset="0"/>
                                    </a:rPr>
                                    <m:t>𝜆</m:t>
                                  </m:r>
                                </m:e>
                                <m:sub>
                                  <m:r>
                                    <a:rPr lang="en-US" altLang="zh-CN" sz="3600" i="1">
                                      <a:latin typeface="Cambria Math" panose="02040503050406030204" pitchFamily="18" charset="0"/>
                                    </a:rPr>
                                    <m:t>2</m:t>
                                  </m:r>
                                </m:sub>
                              </m:sSub>
                              <m:d>
                                <m:dPr>
                                  <m:ctrlPr>
                                    <a:rPr lang="en-US" altLang="zh-CN" sz="3600" i="1">
                                      <a:latin typeface="Cambria Math" panose="02040503050406030204" pitchFamily="18" charset="0"/>
                                    </a:rPr>
                                  </m:ctrlPr>
                                </m:dPr>
                                <m:e>
                                  <m:r>
                                    <a:rPr lang="en-US" altLang="zh-CN" sz="3600" i="1">
                                      <a:latin typeface="Cambria Math" panose="02040503050406030204" pitchFamily="18" charset="0"/>
                                    </a:rPr>
                                    <m:t>𝑀</m:t>
                                  </m:r>
                                </m:e>
                              </m:d>
                            </m:den>
                          </m:f>
                        </m:e>
                      </m:rad>
                    </m:oMath>
                  </m:oMathPara>
                </a14:m>
                <a:endParaRPr lang="en-US" altLang="zh-CN" sz="3600" i="1" dirty="0">
                  <a:latin typeface="Cambria Math" panose="020405030504060302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5408875" y="4084580"/>
                <a:ext cx="3603935" cy="1729191"/>
              </a:xfrm>
              <a:prstGeom prst="rect">
                <a:avLst/>
              </a:prstGeom>
              <a:blipFill rotWithShape="0">
                <a:blip r:embed="rId4"/>
                <a:stretch>
                  <a:fillRect/>
                </a:stretch>
              </a:blipFill>
              <a:ln w="19050"/>
              <a:effectLst>
                <a:outerShdw blurRad="50800" dist="38100" dir="13500000" algn="br" rotWithShape="0">
                  <a:prstClr val="black">
                    <a:alpha val="40000"/>
                  </a:prstClr>
                </a:outerShdw>
              </a:effectLst>
            </p:spPr>
            <p:txBody>
              <a:bodyPr/>
              <a:lstStyle/>
              <a:p>
                <a:r>
                  <a:rPr lang="zh-CN" altLang="en-US">
                    <a:noFill/>
                  </a:rPr>
                  <a:t> </a:t>
                </a:r>
              </a:p>
            </p:txBody>
          </p:sp>
        </mc:Fallback>
      </mc:AlternateContent>
      <p:sp>
        <p:nvSpPr>
          <p:cNvPr id="7" name="Rectangle 6"/>
          <p:cNvSpPr/>
          <p:nvPr/>
        </p:nvSpPr>
        <p:spPr>
          <a:xfrm>
            <a:off x="1556987" y="4656789"/>
            <a:ext cx="3851888" cy="584775"/>
          </a:xfrm>
          <a:prstGeom prst="rect">
            <a:avLst/>
          </a:prstGeom>
        </p:spPr>
        <p:txBody>
          <a:bodyPr wrap="none">
            <a:spAutoFit/>
          </a:bodyPr>
          <a:lstStyle/>
          <a:p>
            <a:r>
              <a:rPr lang="en-US" altLang="zh-CN" sz="3200" dirty="0"/>
              <a:t>Conformal distortion: </a:t>
            </a:r>
            <a:endParaRPr lang="zh-CN" altLang="en-US" sz="3200" dirty="0"/>
          </a:p>
        </p:txBody>
      </p:sp>
      <p:grpSp>
        <p:nvGrpSpPr>
          <p:cNvPr id="71" name="Group 70"/>
          <p:cNvGrpSpPr/>
          <p:nvPr/>
        </p:nvGrpSpPr>
        <p:grpSpPr>
          <a:xfrm>
            <a:off x="4995141" y="1631939"/>
            <a:ext cx="2887809" cy="2071922"/>
            <a:chOff x="6445038" y="1624336"/>
            <a:chExt cx="2498827" cy="1792839"/>
          </a:xfrm>
        </p:grpSpPr>
        <p:pic>
          <p:nvPicPr>
            <p:cNvPr id="72" name="Picture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5038" y="1624336"/>
              <a:ext cx="2498827" cy="1792839"/>
            </a:xfrm>
            <a:prstGeom prst="rect">
              <a:avLst/>
            </a:prstGeom>
            <a:effectLst>
              <a:outerShdw blurRad="63500" sx="102000" sy="102000" algn="ctr" rotWithShape="0">
                <a:prstClr val="black">
                  <a:alpha val="40000"/>
                </a:prstClr>
              </a:outerShdw>
            </a:effectLst>
          </p:spPr>
        </p:pic>
        <p:sp>
          <p:nvSpPr>
            <p:cNvPr id="73" name="Oval 72"/>
            <p:cNvSpPr/>
            <p:nvPr/>
          </p:nvSpPr>
          <p:spPr>
            <a:xfrm rot="19425818">
              <a:off x="6910118" y="1973972"/>
              <a:ext cx="597375" cy="597375"/>
            </a:xfrm>
            <a:prstGeom prst="ellipse">
              <a:avLst/>
            </a:prstGeom>
            <a:solidFill>
              <a:srgbClr val="CC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4" name="Straight Arrow Connector 73"/>
            <p:cNvCxnSpPr>
              <a:endCxn id="73" idx="5"/>
            </p:cNvCxnSpPr>
            <p:nvPr/>
          </p:nvCxnSpPr>
          <p:spPr>
            <a:xfrm>
              <a:off x="7208804" y="2272659"/>
              <a:ext cx="295202" cy="45508"/>
            </a:xfrm>
            <a:prstGeom prst="straightConnector1">
              <a:avLst/>
            </a:prstGeom>
            <a:ln w="28575">
              <a:tailEnd type="stealth" w="lg" len="lg"/>
            </a:ln>
          </p:spPr>
          <p:style>
            <a:lnRef idx="3">
              <a:schemeClr val="dk1"/>
            </a:lnRef>
            <a:fillRef idx="0">
              <a:schemeClr val="dk1"/>
            </a:fillRef>
            <a:effectRef idx="2">
              <a:schemeClr val="dk1"/>
            </a:effectRef>
            <a:fontRef idx="minor">
              <a:schemeClr val="tx1"/>
            </a:fontRef>
          </p:style>
        </p:cxnSp>
        <p:cxnSp>
          <p:nvCxnSpPr>
            <p:cNvPr id="75" name="Straight Arrow Connector 74"/>
            <p:cNvCxnSpPr>
              <a:endCxn id="73" idx="7"/>
            </p:cNvCxnSpPr>
            <p:nvPr/>
          </p:nvCxnSpPr>
          <p:spPr>
            <a:xfrm flipV="1">
              <a:off x="7208804" y="1977459"/>
              <a:ext cx="45509" cy="295200"/>
            </a:xfrm>
            <a:prstGeom prst="straightConnector1">
              <a:avLst/>
            </a:prstGeom>
            <a:ln w="28575">
              <a:tailEnd type="stealth" w="lg" len="lg"/>
            </a:ln>
          </p:spPr>
          <p:style>
            <a:lnRef idx="3">
              <a:schemeClr val="dk1"/>
            </a:lnRef>
            <a:fillRef idx="0">
              <a:schemeClr val="dk1"/>
            </a:fillRef>
            <a:effectRef idx="2">
              <a:schemeClr val="dk1"/>
            </a:effectRef>
            <a:fontRef idx="minor">
              <a:schemeClr val="tx1"/>
            </a:fontRef>
          </p:style>
        </p:cxnSp>
        <p:sp>
          <p:nvSpPr>
            <p:cNvPr id="76" name="Oval 75"/>
            <p:cNvSpPr/>
            <p:nvPr/>
          </p:nvSpPr>
          <p:spPr>
            <a:xfrm>
              <a:off x="7178617" y="2229772"/>
              <a:ext cx="72000" cy="7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77" name="Group 76"/>
          <p:cNvGrpSpPr/>
          <p:nvPr/>
        </p:nvGrpSpPr>
        <p:grpSpPr>
          <a:xfrm>
            <a:off x="9041537" y="1637388"/>
            <a:ext cx="3001857" cy="1980779"/>
            <a:chOff x="6398065" y="4175765"/>
            <a:chExt cx="2505317" cy="1653136"/>
          </a:xfrm>
        </p:grpSpPr>
        <p:pic>
          <p:nvPicPr>
            <p:cNvPr id="78" name="Picture 7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8065" y="4175765"/>
              <a:ext cx="2505317" cy="1653136"/>
            </a:xfrm>
            <a:prstGeom prst="rect">
              <a:avLst/>
            </a:prstGeom>
            <a:effectLst>
              <a:outerShdw blurRad="63500" sx="102000" sy="102000" algn="ctr" rotWithShape="0">
                <a:prstClr val="black">
                  <a:alpha val="40000"/>
                </a:prstClr>
              </a:outerShdw>
            </a:effectLst>
          </p:spPr>
        </p:pic>
        <p:sp>
          <p:nvSpPr>
            <p:cNvPr id="79" name="Oval 78"/>
            <p:cNvSpPr/>
            <p:nvPr/>
          </p:nvSpPr>
          <p:spPr>
            <a:xfrm rot="19566392">
              <a:off x="6777957" y="4530086"/>
              <a:ext cx="837276" cy="462907"/>
            </a:xfrm>
            <a:prstGeom prst="ellipse">
              <a:avLst/>
            </a:prstGeom>
            <a:solidFill>
              <a:srgbClr val="E2C5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0" name="Straight Arrow Connector 79"/>
            <p:cNvCxnSpPr>
              <a:endCxn id="79" idx="6"/>
            </p:cNvCxnSpPr>
            <p:nvPr/>
          </p:nvCxnSpPr>
          <p:spPr>
            <a:xfrm flipV="1">
              <a:off x="7185004" y="4528085"/>
              <a:ext cx="359092" cy="225964"/>
            </a:xfrm>
            <a:prstGeom prst="straightConnector1">
              <a:avLst/>
            </a:prstGeom>
            <a:ln w="28575">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81" name="Straight Arrow Connector 80"/>
            <p:cNvCxnSpPr>
              <a:endCxn id="79" idx="0"/>
            </p:cNvCxnSpPr>
            <p:nvPr/>
          </p:nvCxnSpPr>
          <p:spPr>
            <a:xfrm flipH="1" flipV="1">
              <a:off x="7067525" y="4569416"/>
              <a:ext cx="117479" cy="184634"/>
            </a:xfrm>
            <a:prstGeom prst="straightConnector1">
              <a:avLst/>
            </a:prstGeom>
            <a:ln w="28575">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82" name="Oval 81"/>
            <p:cNvSpPr/>
            <p:nvPr/>
          </p:nvSpPr>
          <p:spPr>
            <a:xfrm>
              <a:off x="7152496" y="4725539"/>
              <a:ext cx="72000" cy="7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3" name="Freeform 10"/>
          <p:cNvSpPr>
            <a:spLocks/>
          </p:cNvSpPr>
          <p:nvPr/>
        </p:nvSpPr>
        <p:spPr bwMode="auto">
          <a:xfrm rot="13957246" flipH="1">
            <a:off x="8116322" y="2287348"/>
            <a:ext cx="679409" cy="835504"/>
          </a:xfrm>
          <a:custGeom>
            <a:avLst/>
            <a:gdLst/>
            <a:ahLst/>
            <a:cxnLst>
              <a:cxn ang="0">
                <a:pos x="145" y="0"/>
              </a:cxn>
              <a:cxn ang="0">
                <a:pos x="310" y="316"/>
              </a:cxn>
              <a:cxn ang="0">
                <a:pos x="406" y="220"/>
              </a:cxn>
              <a:cxn ang="0">
                <a:pos x="415" y="532"/>
              </a:cxn>
              <a:cxn ang="0">
                <a:pos x="148" y="402"/>
              </a:cxn>
              <a:cxn ang="0">
                <a:pos x="265" y="352"/>
              </a:cxn>
              <a:cxn ang="0">
                <a:pos x="0" y="103"/>
              </a:cxn>
              <a:cxn ang="0">
                <a:pos x="145" y="0"/>
              </a:cxn>
            </a:cxnLst>
            <a:rect l="0" t="0" r="r" b="b"/>
            <a:pathLst>
              <a:path w="439" h="532">
                <a:moveTo>
                  <a:pt x="145" y="0"/>
                </a:moveTo>
                <a:cubicBezTo>
                  <a:pt x="145" y="0"/>
                  <a:pt x="270" y="130"/>
                  <a:pt x="310" y="316"/>
                </a:cubicBezTo>
                <a:cubicBezTo>
                  <a:pt x="358" y="268"/>
                  <a:pt x="406" y="220"/>
                  <a:pt x="406" y="220"/>
                </a:cubicBezTo>
                <a:cubicBezTo>
                  <a:pt x="406" y="220"/>
                  <a:pt x="439" y="384"/>
                  <a:pt x="415" y="532"/>
                </a:cubicBezTo>
                <a:cubicBezTo>
                  <a:pt x="297" y="438"/>
                  <a:pt x="148" y="402"/>
                  <a:pt x="148" y="402"/>
                </a:cubicBezTo>
                <a:cubicBezTo>
                  <a:pt x="148" y="402"/>
                  <a:pt x="206" y="377"/>
                  <a:pt x="265" y="352"/>
                </a:cubicBezTo>
                <a:cubicBezTo>
                  <a:pt x="172" y="187"/>
                  <a:pt x="0" y="103"/>
                  <a:pt x="0" y="103"/>
                </a:cubicBezTo>
                <a:cubicBezTo>
                  <a:pt x="96" y="90"/>
                  <a:pt x="136" y="57"/>
                  <a:pt x="145" y="0"/>
                </a:cubicBezTo>
                <a:close/>
              </a:path>
            </a:pathLst>
          </a:custGeom>
          <a:solidFill>
            <a:srgbClr val="7030A0"/>
          </a:solidFill>
          <a:ln w="12700">
            <a:noFill/>
            <a:round/>
            <a:headEnd/>
            <a:tailEnd/>
          </a:ln>
          <a:effectLst>
            <a:outerShdw blurRad="127000" dist="177800" dir="12300000" sx="102000" sy="102000" kx="-1200000" algn="bl" rotWithShape="0">
              <a:prstClr val="black">
                <a:alpha val="20000"/>
              </a:prstClr>
            </a:outerShdw>
          </a:effectLst>
        </p:spPr>
        <p:txBody>
          <a:bodyPr anchor="ctr" anchorCtr="1">
            <a:scene3d>
              <a:camera prst="orthographicFront">
                <a:rot lat="0" lon="0" rev="18600000"/>
              </a:camera>
              <a:lightRig rig="threePt" dir="t"/>
            </a:scene3d>
            <a:sp3d/>
          </a:bodyPr>
          <a:lstStyle/>
          <a:p>
            <a:pPr defTabSz="457200"/>
            <a:endParaRPr lang="en-US" dirty="0">
              <a:noFill/>
              <a:latin typeface="Arial" charset="0"/>
              <a:ea typeface="ＭＳ Ｐゴシック" pitchFamily="-112" charset="-128"/>
            </a:endParaRPr>
          </a:p>
        </p:txBody>
      </p:sp>
      <p:sp>
        <p:nvSpPr>
          <p:cNvPr id="88" name="Rectangular Callout 87"/>
          <p:cNvSpPr/>
          <p:nvPr/>
        </p:nvSpPr>
        <p:spPr>
          <a:xfrm>
            <a:off x="7090503" y="6034917"/>
            <a:ext cx="2368701" cy="729697"/>
          </a:xfrm>
          <a:prstGeom prst="wedgeRectCallout">
            <a:avLst>
              <a:gd name="adj1" fmla="val -22102"/>
              <a:gd name="adj2" fmla="val -111117"/>
            </a:avLst>
          </a:prstGeom>
          <a:noFill/>
          <a:ln>
            <a:solidFill>
              <a:srgbClr val="00B0F0"/>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ln w="0"/>
                <a:solidFill>
                  <a:schemeClr val="tx1"/>
                </a:solidFill>
                <a:effectLst>
                  <a:outerShdw blurRad="38100" dist="19050" dir="2700000" algn="tl" rotWithShape="0">
                    <a:schemeClr val="dk1">
                      <a:alpha val="40000"/>
                    </a:schemeClr>
                  </a:outerShdw>
                </a:effectLst>
              </a:rPr>
              <a:t>Eigen values</a:t>
            </a:r>
            <a:endParaRPr lang="zh-CN" altLang="en-US" sz="3200" dirty="0">
              <a:ln w="0"/>
              <a:solidFill>
                <a:schemeClr val="tx1"/>
              </a:solidFill>
              <a:effectLst>
                <a:outerShdw blurRad="38100" dist="19050" dir="2700000" algn="tl" rotWithShape="0">
                  <a:schemeClr val="dk1">
                    <a:alpha val="40000"/>
                  </a:schemeClr>
                </a:outerShdw>
              </a:effectLst>
            </a:endParaRPr>
          </a:p>
        </p:txBody>
      </p:sp>
      <p:sp>
        <p:nvSpPr>
          <p:cNvPr id="89" name="Rounded Rectangle 88"/>
          <p:cNvSpPr/>
          <p:nvPr/>
        </p:nvSpPr>
        <p:spPr>
          <a:xfrm>
            <a:off x="7597470" y="4328649"/>
            <a:ext cx="1264259" cy="1315901"/>
          </a:xfrm>
          <a:prstGeom prst="roundRect">
            <a:avLst/>
          </a:prstGeom>
          <a:no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6" name="Rectangle 25"/>
              <p:cNvSpPr/>
              <p:nvPr/>
            </p:nvSpPr>
            <p:spPr>
              <a:xfrm>
                <a:off x="625324" y="1745510"/>
                <a:ext cx="3041217"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altLang="zh-CN" sz="3200" i="1" dirty="0"/>
                        <m:t>Pullback</m:t>
                      </m:r>
                      <m:r>
                        <m:rPr>
                          <m:nor/>
                        </m:rPr>
                        <a:rPr lang="en-US" altLang="zh-CN" sz="3200" dirty="0"/>
                        <m:t> </m:t>
                      </m:r>
                      <m:r>
                        <m:rPr>
                          <m:nor/>
                        </m:rPr>
                        <a:rPr lang="en-US" altLang="zh-CN" sz="3200" dirty="0"/>
                        <m:t>metric</m:t>
                      </m:r>
                      <m:r>
                        <a:rPr lang="en-US" altLang="zh-CN" sz="3200" i="1" dirty="0">
                          <a:latin typeface="Cambria Math" panose="02040503050406030204" pitchFamily="18" charset="0"/>
                        </a:rPr>
                        <m:t>: </m:t>
                      </m:r>
                    </m:oMath>
                  </m:oMathPara>
                </a14:m>
                <a:endParaRPr lang="zh-CN" altLang="en-US" sz="3200" dirty="0"/>
              </a:p>
            </p:txBody>
          </p:sp>
        </mc:Choice>
        <mc:Fallback xmlns="">
          <p:sp>
            <p:nvSpPr>
              <p:cNvPr id="26" name="Rectangle 25"/>
              <p:cNvSpPr>
                <a:spLocks noRot="1" noChangeAspect="1" noMove="1" noResize="1" noEditPoints="1" noAdjustHandles="1" noChangeArrowheads="1" noChangeShapeType="1" noTextEdit="1"/>
              </p:cNvSpPr>
              <p:nvPr/>
            </p:nvSpPr>
            <p:spPr>
              <a:xfrm>
                <a:off x="625324" y="1745510"/>
                <a:ext cx="3041217" cy="584775"/>
              </a:xfrm>
              <a:prstGeom prst="rect">
                <a:avLst/>
              </a:prstGeom>
              <a:blipFill rotWithShape="0">
                <a:blip r:embed="rId7"/>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23199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fade">
                                      <p:cBhvr>
                                        <p:cTn id="12" dur="500"/>
                                        <p:tgtEl>
                                          <p:spTgt spid="8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9"/>
                                        </p:tgtEl>
                                        <p:attrNameLst>
                                          <p:attrName>style.visibility</p:attrName>
                                        </p:attrNameLst>
                                      </p:cBhvr>
                                      <p:to>
                                        <p:strVal val="visible"/>
                                      </p:to>
                                    </p:set>
                                    <p:animEffect transition="in" filter="wipe(down)">
                                      <p:cBhvr>
                                        <p:cTn id="15"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8" grpId="0" animBg="1"/>
      <p:bldP spid="8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400" y="349200"/>
            <a:ext cx="7886700" cy="1325563"/>
          </a:xfrm>
        </p:spPr>
        <p:txBody>
          <a:bodyPr>
            <a:normAutofit/>
          </a:bodyPr>
          <a:lstStyle/>
          <a:p>
            <a:r>
              <a:rPr lang="en-US" altLang="zh-CN" sz="5400" dirty="0"/>
              <a:t>Key </a:t>
            </a:r>
            <a:r>
              <a:rPr lang="en-US" altLang="zh-CN" sz="5400" dirty="0" smtClean="0"/>
              <a:t>theorem</a:t>
            </a:r>
            <a:endParaRPr lang="zh-CN" altLang="en-US" sz="5400" dirty="0"/>
          </a:p>
        </p:txBody>
      </p:sp>
      <p:sp>
        <p:nvSpPr>
          <p:cNvPr id="3" name="Content Placeholder 2"/>
          <p:cNvSpPr>
            <a:spLocks noGrp="1"/>
          </p:cNvSpPr>
          <p:nvPr>
            <p:ph idx="1"/>
          </p:nvPr>
        </p:nvSpPr>
        <p:spPr/>
        <p:txBody>
          <a:bodyPr/>
          <a:lstStyle/>
          <a:p>
            <a:endParaRPr lang="en-US" altLang="zh-CN" b="0" i="1" dirty="0" smtClean="0">
              <a:latin typeface="Cambria Math" panose="02040503050406030204" pitchFamily="18" charset="0"/>
            </a:endParaRPr>
          </a:p>
          <a:p>
            <a:endParaRPr lang="en-US" altLang="zh-CN" dirty="0"/>
          </a:p>
          <a:p>
            <a:endParaRPr lang="en-US" altLang="zh-CN" dirty="0" smtClean="0"/>
          </a:p>
        </p:txBody>
      </p:sp>
      <mc:AlternateContent xmlns:mc="http://schemas.openxmlformats.org/markup-compatibility/2006" xmlns:a14="http://schemas.microsoft.com/office/drawing/2010/main">
        <mc:Choice Requires="a14">
          <p:sp>
            <p:nvSpPr>
              <p:cNvPr id="18" name="Rectangle 17"/>
              <p:cNvSpPr/>
              <p:nvPr/>
            </p:nvSpPr>
            <p:spPr>
              <a:xfrm>
                <a:off x="697925" y="2447021"/>
                <a:ext cx="3683604" cy="830997"/>
              </a:xfrm>
              <a:prstGeom prst="rect">
                <a:avLst/>
              </a:prstGeom>
              <a:ln w="19050"/>
              <a:effectLst>
                <a:outerShdw blurRad="50800" dist="38100" dir="13500000" algn="b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50000"/>
                  </a:lnSpc>
                </a:pPr>
                <a14:m>
                  <m:oMathPara xmlns:m="http://schemas.openxmlformats.org/officeDocument/2006/math">
                    <m:oMathParaPr>
                      <m:jc m:val="center"/>
                    </m:oMathParaPr>
                    <m:oMath xmlns:m="http://schemas.openxmlformats.org/officeDocument/2006/math">
                      <m:r>
                        <a:rPr lang="en-US" altLang="zh-CN" sz="3200" i="1" smtClean="0">
                          <a:solidFill>
                            <a:srgbClr val="FF0000"/>
                          </a:solidFill>
                          <a:latin typeface="Cambria Math" panose="02040503050406030204" pitchFamily="18" charset="0"/>
                        </a:rPr>
                        <m:t>𝑀</m:t>
                      </m:r>
                      <m:d>
                        <m:dPr>
                          <m:ctrlPr>
                            <a:rPr lang="en-US" altLang="zh-CN" sz="3200" i="1">
                              <a:solidFill>
                                <a:schemeClr val="tx1"/>
                              </a:solidFill>
                              <a:latin typeface="Cambria Math" panose="02040503050406030204" pitchFamily="18" charset="0"/>
                            </a:rPr>
                          </m:ctrlPr>
                        </m:dPr>
                        <m:e>
                          <m:r>
                            <a:rPr lang="en-US" altLang="zh-CN" sz="3200" i="1">
                              <a:solidFill>
                                <a:schemeClr val="tx1"/>
                              </a:solidFill>
                              <a:latin typeface="Cambria Math" panose="02040503050406030204" pitchFamily="18" charset="0"/>
                            </a:rPr>
                            <m:t>𝜙</m:t>
                          </m:r>
                        </m:e>
                      </m:d>
                      <m:r>
                        <a:rPr lang="en-US" altLang="zh-CN" sz="3200" i="1">
                          <a:solidFill>
                            <a:schemeClr val="tx1"/>
                          </a:solidFill>
                          <a:latin typeface="Cambria Math" panose="02040503050406030204" pitchFamily="18" charset="0"/>
                        </a:rPr>
                        <m:t>=</m:t>
                      </m:r>
                      <m:sSup>
                        <m:sSupPr>
                          <m:ctrlPr>
                            <a:rPr lang="en-US" altLang="zh-CN" sz="3200" i="1">
                              <a:solidFill>
                                <a:schemeClr val="tx1"/>
                              </a:solidFill>
                              <a:latin typeface="Cambria Math" panose="02040503050406030204" pitchFamily="18" charset="0"/>
                            </a:rPr>
                          </m:ctrlPr>
                        </m:sSupPr>
                        <m:e>
                          <m:r>
                            <a:rPr lang="en-US" altLang="zh-CN" sz="3200" i="1">
                              <a:solidFill>
                                <a:schemeClr val="tx1"/>
                              </a:solidFill>
                              <a:latin typeface="Cambria Math" panose="02040503050406030204" pitchFamily="18" charset="0"/>
                            </a:rPr>
                            <m:t>𝐽</m:t>
                          </m:r>
                        </m:e>
                        <m:sup>
                          <m:r>
                            <a:rPr lang="en-US" altLang="zh-CN" sz="3200" b="0" i="1" smtClean="0">
                              <a:solidFill>
                                <a:schemeClr val="tx1"/>
                              </a:solidFill>
                              <a:latin typeface="Cambria Math" panose="02040503050406030204" pitchFamily="18" charset="0"/>
                            </a:rPr>
                            <m:t>𝑇</m:t>
                          </m:r>
                        </m:sup>
                      </m:sSup>
                      <m:d>
                        <m:dPr>
                          <m:ctrlPr>
                            <a:rPr lang="en-US" altLang="zh-CN" sz="3200" i="1">
                              <a:solidFill>
                                <a:schemeClr val="tx1"/>
                              </a:solidFill>
                              <a:latin typeface="Cambria Math" panose="02040503050406030204" pitchFamily="18" charset="0"/>
                            </a:rPr>
                          </m:ctrlPr>
                        </m:dPr>
                        <m:e>
                          <m:r>
                            <a:rPr lang="en-US" altLang="zh-CN" sz="3200" i="1">
                              <a:solidFill>
                                <a:schemeClr val="tx1"/>
                              </a:solidFill>
                              <a:latin typeface="Cambria Math" panose="02040503050406030204" pitchFamily="18" charset="0"/>
                            </a:rPr>
                            <m:t>𝜙</m:t>
                          </m:r>
                        </m:e>
                      </m:d>
                      <m:r>
                        <a:rPr lang="en-US" altLang="zh-CN" sz="3200" i="1">
                          <a:solidFill>
                            <a:schemeClr val="tx1"/>
                          </a:solidFill>
                          <a:latin typeface="Cambria Math" panose="02040503050406030204" pitchFamily="18" charset="0"/>
                        </a:rPr>
                        <m:t>𝐽</m:t>
                      </m:r>
                      <m:d>
                        <m:dPr>
                          <m:ctrlPr>
                            <a:rPr lang="en-US" altLang="zh-CN" sz="3200" i="1">
                              <a:solidFill>
                                <a:schemeClr val="tx1"/>
                              </a:solidFill>
                              <a:latin typeface="Cambria Math" panose="02040503050406030204" pitchFamily="18" charset="0"/>
                            </a:rPr>
                          </m:ctrlPr>
                        </m:dPr>
                        <m:e>
                          <m:r>
                            <a:rPr lang="en-US" altLang="zh-CN" sz="3200" i="1">
                              <a:solidFill>
                                <a:schemeClr val="tx1"/>
                              </a:solidFill>
                              <a:latin typeface="Cambria Math" panose="02040503050406030204" pitchFamily="18" charset="0"/>
                            </a:rPr>
                            <m:t>𝜙</m:t>
                          </m:r>
                        </m:e>
                      </m:d>
                    </m:oMath>
                  </m:oMathPara>
                </a14:m>
                <a:endParaRPr lang="zh-CN" altLang="en-US" sz="3200" i="1" dirty="0"/>
              </a:p>
            </p:txBody>
          </p:sp>
        </mc:Choice>
        <mc:Fallback xmlns="">
          <p:sp>
            <p:nvSpPr>
              <p:cNvPr id="18" name="Rectangle 17"/>
              <p:cNvSpPr>
                <a:spLocks noRot="1" noChangeAspect="1" noMove="1" noResize="1" noEditPoints="1" noAdjustHandles="1" noChangeArrowheads="1" noChangeShapeType="1" noTextEdit="1"/>
              </p:cNvSpPr>
              <p:nvPr/>
            </p:nvSpPr>
            <p:spPr>
              <a:xfrm>
                <a:off x="697925" y="2447021"/>
                <a:ext cx="3683604" cy="830997"/>
              </a:xfrm>
              <a:prstGeom prst="rect">
                <a:avLst/>
              </a:prstGeom>
              <a:blipFill rotWithShape="0">
                <a:blip r:embed="rId3"/>
                <a:stretch>
                  <a:fillRect/>
                </a:stretch>
              </a:blipFill>
              <a:ln w="19050"/>
              <a:effectLst>
                <a:outerShdw blurRad="50800" dist="38100" dir="13500000" algn="br"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625324" y="1745510"/>
                <a:ext cx="3041217"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altLang="zh-CN" sz="3200" i="1" dirty="0"/>
                        <m:t>Pullback</m:t>
                      </m:r>
                      <m:r>
                        <m:rPr>
                          <m:nor/>
                        </m:rPr>
                        <a:rPr lang="en-US" altLang="zh-CN" sz="3200" dirty="0"/>
                        <m:t> </m:t>
                      </m:r>
                      <m:r>
                        <m:rPr>
                          <m:nor/>
                        </m:rPr>
                        <a:rPr lang="en-US" altLang="zh-CN" sz="3200" dirty="0"/>
                        <m:t>metric</m:t>
                      </m:r>
                      <m:r>
                        <a:rPr lang="en-US" altLang="zh-CN" sz="3200" i="1" dirty="0">
                          <a:latin typeface="Cambria Math" panose="02040503050406030204" pitchFamily="18" charset="0"/>
                        </a:rPr>
                        <m:t>: </m:t>
                      </m:r>
                    </m:oMath>
                  </m:oMathPara>
                </a14:m>
                <a:endParaRPr lang="zh-CN" altLang="en-US" sz="3200" dirty="0"/>
              </a:p>
            </p:txBody>
          </p:sp>
        </mc:Choice>
        <mc:Fallback xmlns="">
          <p:sp>
            <p:nvSpPr>
              <p:cNvPr id="8" name="Rectangle 7"/>
              <p:cNvSpPr>
                <a:spLocks noRot="1" noChangeAspect="1" noMove="1" noResize="1" noEditPoints="1" noAdjustHandles="1" noChangeArrowheads="1" noChangeShapeType="1" noTextEdit="1"/>
              </p:cNvSpPr>
              <p:nvPr/>
            </p:nvSpPr>
            <p:spPr>
              <a:xfrm>
                <a:off x="625324" y="1745510"/>
                <a:ext cx="3041217" cy="584775"/>
              </a:xfrm>
              <a:prstGeom prst="rect">
                <a:avLst/>
              </a:prstGeom>
              <a:blipFill rotWithShape="0">
                <a:blip r:embed="rId4"/>
                <a:stretch>
                  <a:fillRect/>
                </a:stretch>
              </a:blipFill>
            </p:spPr>
            <p:txBody>
              <a:bodyPr/>
              <a:lstStyle/>
              <a:p>
                <a:r>
                  <a:rPr lang="zh-CN" altLang="en-US">
                    <a:noFill/>
                  </a:rPr>
                  <a:t> </a:t>
                </a:r>
              </a:p>
            </p:txBody>
          </p:sp>
        </mc:Fallback>
      </mc:AlternateContent>
      <p:grpSp>
        <p:nvGrpSpPr>
          <p:cNvPr id="71" name="Group 70"/>
          <p:cNvGrpSpPr/>
          <p:nvPr/>
        </p:nvGrpSpPr>
        <p:grpSpPr>
          <a:xfrm>
            <a:off x="4995141" y="1631939"/>
            <a:ext cx="2887809" cy="2071922"/>
            <a:chOff x="6445038" y="1624336"/>
            <a:chExt cx="2498827" cy="1792839"/>
          </a:xfrm>
        </p:grpSpPr>
        <p:pic>
          <p:nvPicPr>
            <p:cNvPr id="72" name="Picture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5038" y="1624336"/>
              <a:ext cx="2498827" cy="1792839"/>
            </a:xfrm>
            <a:prstGeom prst="rect">
              <a:avLst/>
            </a:prstGeom>
            <a:effectLst>
              <a:outerShdw blurRad="63500" sx="102000" sy="102000" algn="ctr" rotWithShape="0">
                <a:prstClr val="black">
                  <a:alpha val="40000"/>
                </a:prstClr>
              </a:outerShdw>
            </a:effectLst>
          </p:spPr>
        </p:pic>
        <p:sp>
          <p:nvSpPr>
            <p:cNvPr id="73" name="Oval 72"/>
            <p:cNvSpPr/>
            <p:nvPr/>
          </p:nvSpPr>
          <p:spPr>
            <a:xfrm rot="19425818">
              <a:off x="6910118" y="1973972"/>
              <a:ext cx="597375" cy="597375"/>
            </a:xfrm>
            <a:prstGeom prst="ellipse">
              <a:avLst/>
            </a:prstGeom>
            <a:solidFill>
              <a:srgbClr val="CC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4" name="Straight Arrow Connector 73"/>
            <p:cNvCxnSpPr>
              <a:endCxn id="73" idx="5"/>
            </p:cNvCxnSpPr>
            <p:nvPr/>
          </p:nvCxnSpPr>
          <p:spPr>
            <a:xfrm>
              <a:off x="7208804" y="2272659"/>
              <a:ext cx="295202" cy="45508"/>
            </a:xfrm>
            <a:prstGeom prst="straightConnector1">
              <a:avLst/>
            </a:prstGeom>
            <a:ln w="28575">
              <a:tailEnd type="stealth" w="lg" len="lg"/>
            </a:ln>
          </p:spPr>
          <p:style>
            <a:lnRef idx="3">
              <a:schemeClr val="dk1"/>
            </a:lnRef>
            <a:fillRef idx="0">
              <a:schemeClr val="dk1"/>
            </a:fillRef>
            <a:effectRef idx="2">
              <a:schemeClr val="dk1"/>
            </a:effectRef>
            <a:fontRef idx="minor">
              <a:schemeClr val="tx1"/>
            </a:fontRef>
          </p:style>
        </p:cxnSp>
        <p:cxnSp>
          <p:nvCxnSpPr>
            <p:cNvPr id="75" name="Straight Arrow Connector 74"/>
            <p:cNvCxnSpPr>
              <a:endCxn id="73" idx="7"/>
            </p:cNvCxnSpPr>
            <p:nvPr/>
          </p:nvCxnSpPr>
          <p:spPr>
            <a:xfrm flipV="1">
              <a:off x="7208804" y="1977459"/>
              <a:ext cx="45509" cy="295200"/>
            </a:xfrm>
            <a:prstGeom prst="straightConnector1">
              <a:avLst/>
            </a:prstGeom>
            <a:ln w="28575">
              <a:tailEnd type="stealth" w="lg" len="lg"/>
            </a:ln>
          </p:spPr>
          <p:style>
            <a:lnRef idx="3">
              <a:schemeClr val="dk1"/>
            </a:lnRef>
            <a:fillRef idx="0">
              <a:schemeClr val="dk1"/>
            </a:fillRef>
            <a:effectRef idx="2">
              <a:schemeClr val="dk1"/>
            </a:effectRef>
            <a:fontRef idx="minor">
              <a:schemeClr val="tx1"/>
            </a:fontRef>
          </p:style>
        </p:cxnSp>
        <p:sp>
          <p:nvSpPr>
            <p:cNvPr id="76" name="Oval 75"/>
            <p:cNvSpPr/>
            <p:nvPr/>
          </p:nvSpPr>
          <p:spPr>
            <a:xfrm>
              <a:off x="7178617" y="2229772"/>
              <a:ext cx="72000" cy="7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77" name="Group 76"/>
          <p:cNvGrpSpPr/>
          <p:nvPr/>
        </p:nvGrpSpPr>
        <p:grpSpPr>
          <a:xfrm>
            <a:off x="9041537" y="1637388"/>
            <a:ext cx="3001857" cy="1980779"/>
            <a:chOff x="6398065" y="4175765"/>
            <a:chExt cx="2505317" cy="1653136"/>
          </a:xfrm>
        </p:grpSpPr>
        <p:pic>
          <p:nvPicPr>
            <p:cNvPr id="78" name="Picture 7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8065" y="4175765"/>
              <a:ext cx="2505317" cy="1653136"/>
            </a:xfrm>
            <a:prstGeom prst="rect">
              <a:avLst/>
            </a:prstGeom>
            <a:effectLst>
              <a:outerShdw blurRad="63500" sx="102000" sy="102000" algn="ctr" rotWithShape="0">
                <a:prstClr val="black">
                  <a:alpha val="40000"/>
                </a:prstClr>
              </a:outerShdw>
            </a:effectLst>
          </p:spPr>
        </p:pic>
        <p:sp>
          <p:nvSpPr>
            <p:cNvPr id="79" name="Oval 78"/>
            <p:cNvSpPr/>
            <p:nvPr/>
          </p:nvSpPr>
          <p:spPr>
            <a:xfrm rot="19566392">
              <a:off x="6777957" y="4530086"/>
              <a:ext cx="837276" cy="462907"/>
            </a:xfrm>
            <a:prstGeom prst="ellipse">
              <a:avLst/>
            </a:prstGeom>
            <a:solidFill>
              <a:srgbClr val="E2C5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0" name="Straight Arrow Connector 79"/>
            <p:cNvCxnSpPr>
              <a:endCxn id="79" idx="6"/>
            </p:cNvCxnSpPr>
            <p:nvPr/>
          </p:nvCxnSpPr>
          <p:spPr>
            <a:xfrm flipV="1">
              <a:off x="7185004" y="4528085"/>
              <a:ext cx="359092" cy="225964"/>
            </a:xfrm>
            <a:prstGeom prst="straightConnector1">
              <a:avLst/>
            </a:prstGeom>
            <a:ln w="28575">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81" name="Straight Arrow Connector 80"/>
            <p:cNvCxnSpPr>
              <a:endCxn id="79" idx="0"/>
            </p:cNvCxnSpPr>
            <p:nvPr/>
          </p:nvCxnSpPr>
          <p:spPr>
            <a:xfrm flipH="1" flipV="1">
              <a:off x="7067525" y="4569416"/>
              <a:ext cx="117479" cy="184634"/>
            </a:xfrm>
            <a:prstGeom prst="straightConnector1">
              <a:avLst/>
            </a:prstGeom>
            <a:ln w="28575">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82" name="Oval 81"/>
            <p:cNvSpPr/>
            <p:nvPr/>
          </p:nvSpPr>
          <p:spPr>
            <a:xfrm>
              <a:off x="7152496" y="4725539"/>
              <a:ext cx="72000" cy="7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3" name="Freeform 10"/>
          <p:cNvSpPr>
            <a:spLocks/>
          </p:cNvSpPr>
          <p:nvPr/>
        </p:nvSpPr>
        <p:spPr bwMode="auto">
          <a:xfrm rot="13957246" flipH="1">
            <a:off x="8116322" y="2287348"/>
            <a:ext cx="679409" cy="835504"/>
          </a:xfrm>
          <a:custGeom>
            <a:avLst/>
            <a:gdLst/>
            <a:ahLst/>
            <a:cxnLst>
              <a:cxn ang="0">
                <a:pos x="145" y="0"/>
              </a:cxn>
              <a:cxn ang="0">
                <a:pos x="310" y="316"/>
              </a:cxn>
              <a:cxn ang="0">
                <a:pos x="406" y="220"/>
              </a:cxn>
              <a:cxn ang="0">
                <a:pos x="415" y="532"/>
              </a:cxn>
              <a:cxn ang="0">
                <a:pos x="148" y="402"/>
              </a:cxn>
              <a:cxn ang="0">
                <a:pos x="265" y="352"/>
              </a:cxn>
              <a:cxn ang="0">
                <a:pos x="0" y="103"/>
              </a:cxn>
              <a:cxn ang="0">
                <a:pos x="145" y="0"/>
              </a:cxn>
            </a:cxnLst>
            <a:rect l="0" t="0" r="r" b="b"/>
            <a:pathLst>
              <a:path w="439" h="532">
                <a:moveTo>
                  <a:pt x="145" y="0"/>
                </a:moveTo>
                <a:cubicBezTo>
                  <a:pt x="145" y="0"/>
                  <a:pt x="270" y="130"/>
                  <a:pt x="310" y="316"/>
                </a:cubicBezTo>
                <a:cubicBezTo>
                  <a:pt x="358" y="268"/>
                  <a:pt x="406" y="220"/>
                  <a:pt x="406" y="220"/>
                </a:cubicBezTo>
                <a:cubicBezTo>
                  <a:pt x="406" y="220"/>
                  <a:pt x="439" y="384"/>
                  <a:pt x="415" y="532"/>
                </a:cubicBezTo>
                <a:cubicBezTo>
                  <a:pt x="297" y="438"/>
                  <a:pt x="148" y="402"/>
                  <a:pt x="148" y="402"/>
                </a:cubicBezTo>
                <a:cubicBezTo>
                  <a:pt x="148" y="402"/>
                  <a:pt x="206" y="377"/>
                  <a:pt x="265" y="352"/>
                </a:cubicBezTo>
                <a:cubicBezTo>
                  <a:pt x="172" y="187"/>
                  <a:pt x="0" y="103"/>
                  <a:pt x="0" y="103"/>
                </a:cubicBezTo>
                <a:cubicBezTo>
                  <a:pt x="96" y="90"/>
                  <a:pt x="136" y="57"/>
                  <a:pt x="145" y="0"/>
                </a:cubicBezTo>
                <a:close/>
              </a:path>
            </a:pathLst>
          </a:custGeom>
          <a:solidFill>
            <a:srgbClr val="7030A0"/>
          </a:solidFill>
          <a:ln w="12700">
            <a:noFill/>
            <a:round/>
            <a:headEnd/>
            <a:tailEnd/>
          </a:ln>
          <a:effectLst>
            <a:outerShdw blurRad="127000" dist="177800" dir="12300000" sx="102000" sy="102000" kx="-1200000" algn="bl" rotWithShape="0">
              <a:prstClr val="black">
                <a:alpha val="20000"/>
              </a:prstClr>
            </a:outerShdw>
          </a:effectLst>
        </p:spPr>
        <p:txBody>
          <a:bodyPr anchor="ctr" anchorCtr="1">
            <a:scene3d>
              <a:camera prst="orthographicFront">
                <a:rot lat="0" lon="0" rev="18600000"/>
              </a:camera>
              <a:lightRig rig="threePt" dir="t"/>
            </a:scene3d>
            <a:sp3d/>
          </a:bodyPr>
          <a:lstStyle/>
          <a:p>
            <a:pPr defTabSz="457200"/>
            <a:endParaRPr lang="en-US" dirty="0">
              <a:noFill/>
              <a:latin typeface="Arial" charset="0"/>
              <a:ea typeface="ＭＳ Ｐゴシック" pitchFamily="-112" charset="-128"/>
            </a:endParaRPr>
          </a:p>
        </p:txBody>
      </p:sp>
      <mc:AlternateContent xmlns:mc="http://schemas.openxmlformats.org/markup-compatibility/2006" xmlns:a14="http://schemas.microsoft.com/office/drawing/2010/main">
        <mc:Choice Requires="a14">
          <p:sp>
            <p:nvSpPr>
              <p:cNvPr id="24" name="Rectangle 23"/>
              <p:cNvSpPr/>
              <p:nvPr/>
            </p:nvSpPr>
            <p:spPr>
              <a:xfrm>
                <a:off x="1053331" y="4528870"/>
                <a:ext cx="9146243" cy="1825693"/>
              </a:xfrm>
              <a:prstGeom prst="rect">
                <a:avLst/>
              </a:prstGeom>
              <a:ln w="28575">
                <a:solidFill>
                  <a:srgbClr val="C00000"/>
                </a:solidFill>
              </a:ln>
              <a:effectLst>
                <a:outerShdw blurRad="50800" dist="38100" dir="13500000" algn="b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zh-CN" sz="3600" dirty="0" smtClean="0">
                    <a:latin typeface="Cambria Math" panose="02040503050406030204" pitchFamily="18" charset="0"/>
                  </a:rPr>
                  <a:t>Given SPD matrices </a:t>
                </a:r>
                <a14:m>
                  <m:oMath xmlns:m="http://schemas.openxmlformats.org/officeDocument/2006/math">
                    <m:sSub>
                      <m:sSubPr>
                        <m:ctrlPr>
                          <a:rPr lang="en-US" altLang="zh-CN" sz="3600" i="1">
                            <a:latin typeface="Cambria Math" panose="02040503050406030204" pitchFamily="18" charset="0"/>
                          </a:rPr>
                        </m:ctrlPr>
                      </m:sSubPr>
                      <m:e>
                        <m:r>
                          <a:rPr lang="en-US" altLang="zh-CN" sz="3600" i="1">
                            <a:latin typeface="Cambria Math" panose="02040503050406030204" pitchFamily="18" charset="0"/>
                          </a:rPr>
                          <m:t>𝑀</m:t>
                        </m:r>
                      </m:e>
                      <m:sub>
                        <m:r>
                          <a:rPr lang="en-US" altLang="zh-CN" sz="3600" i="1">
                            <a:latin typeface="Cambria Math" panose="02040503050406030204" pitchFamily="18" charset="0"/>
                          </a:rPr>
                          <m:t>1</m:t>
                        </m:r>
                      </m:sub>
                    </m:sSub>
                    <m:r>
                      <a:rPr lang="en-US" altLang="zh-CN" sz="3600" i="1">
                        <a:latin typeface="Cambria Math" panose="02040503050406030204" pitchFamily="18" charset="0"/>
                      </a:rPr>
                      <m:t>,</m:t>
                    </m:r>
                    <m:sSub>
                      <m:sSubPr>
                        <m:ctrlPr>
                          <a:rPr lang="en-US" altLang="zh-CN" sz="3600" i="1">
                            <a:latin typeface="Cambria Math" panose="02040503050406030204" pitchFamily="18" charset="0"/>
                          </a:rPr>
                        </m:ctrlPr>
                      </m:sSubPr>
                      <m:e>
                        <m:r>
                          <a:rPr lang="en-US" altLang="zh-CN" sz="3600" i="1">
                            <a:latin typeface="Cambria Math" panose="02040503050406030204" pitchFamily="18" charset="0"/>
                          </a:rPr>
                          <m:t>𝑀</m:t>
                        </m:r>
                      </m:e>
                      <m:sub>
                        <m:r>
                          <a:rPr lang="en-US" altLang="zh-CN" sz="3600" i="1">
                            <a:latin typeface="Cambria Math" panose="02040503050406030204" pitchFamily="18" charset="0"/>
                          </a:rPr>
                          <m:t>2</m:t>
                        </m:r>
                      </m:sub>
                    </m:sSub>
                  </m:oMath>
                </a14:m>
                <a:endParaRPr lang="en-US" altLang="zh-CN" sz="360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altLang="zh-CN" sz="3600" b="0" i="1" smtClean="0">
                              <a:latin typeface="Cambria Math" panose="02040503050406030204" pitchFamily="18" charset="0"/>
                            </a:rPr>
                          </m:ctrlPr>
                        </m:sSubPr>
                        <m:e>
                          <m:r>
                            <a:rPr lang="en-US" altLang="zh-CN" sz="3600" b="0" i="1" smtClean="0">
                              <a:latin typeface="Cambria Math" panose="02040503050406030204" pitchFamily="18" charset="0"/>
                            </a:rPr>
                            <m:t>𝐾</m:t>
                          </m:r>
                        </m:e>
                        <m:sub>
                          <m:r>
                            <a:rPr lang="en-US" altLang="zh-CN" sz="3600" b="0" i="1" smtClean="0">
                              <a:latin typeface="Cambria Math" panose="02040503050406030204" pitchFamily="18" charset="0"/>
                            </a:rPr>
                            <m:t>𝑡</m:t>
                          </m:r>
                        </m:sub>
                      </m:sSub>
                      <m:r>
                        <a:rPr lang="en-US" altLang="zh-CN" sz="3600" i="1">
                          <a:latin typeface="Cambria Math" panose="02040503050406030204" pitchFamily="18" charset="0"/>
                        </a:rPr>
                        <m:t>≤</m:t>
                      </m:r>
                      <m:func>
                        <m:funcPr>
                          <m:ctrlPr>
                            <a:rPr lang="en-US" altLang="zh-CN" sz="3600" i="1">
                              <a:latin typeface="Cambria Math" panose="02040503050406030204" pitchFamily="18" charset="0"/>
                            </a:rPr>
                          </m:ctrlPr>
                        </m:funcPr>
                        <m:fName>
                          <m:r>
                            <m:rPr>
                              <m:sty m:val="p"/>
                            </m:rPr>
                            <a:rPr lang="en-US" altLang="zh-CN" sz="3600">
                              <a:latin typeface="Cambria Math" panose="02040503050406030204" pitchFamily="18" charset="0"/>
                            </a:rPr>
                            <m:t>max</m:t>
                          </m:r>
                        </m:fName>
                        <m:e>
                          <m:d>
                            <m:dPr>
                              <m:ctrlPr>
                                <a:rPr lang="en-US" altLang="zh-CN" sz="3600" i="1">
                                  <a:latin typeface="Cambria Math" panose="02040503050406030204" pitchFamily="18" charset="0"/>
                                </a:rPr>
                              </m:ctrlPr>
                            </m:dPr>
                            <m:e>
                              <m:sSub>
                                <m:sSubPr>
                                  <m:ctrlPr>
                                    <a:rPr lang="en-US" altLang="zh-CN" sz="3600" b="0" i="1" smtClean="0">
                                      <a:latin typeface="Cambria Math" panose="02040503050406030204" pitchFamily="18" charset="0"/>
                                    </a:rPr>
                                  </m:ctrlPr>
                                </m:sSubPr>
                                <m:e>
                                  <m:r>
                                    <a:rPr lang="en-US" altLang="zh-CN" sz="3600" b="0" i="1" smtClean="0">
                                      <a:latin typeface="Cambria Math" panose="02040503050406030204" pitchFamily="18" charset="0"/>
                                    </a:rPr>
                                    <m:t>𝐾</m:t>
                                  </m:r>
                                </m:e>
                                <m:sub>
                                  <m:r>
                                    <a:rPr lang="en-US" altLang="zh-CN" sz="3600" b="0" i="1" smtClean="0">
                                      <a:latin typeface="Cambria Math" panose="02040503050406030204" pitchFamily="18" charset="0"/>
                                    </a:rPr>
                                    <m:t>1</m:t>
                                  </m:r>
                                </m:sub>
                              </m:sSub>
                              <m:r>
                                <a:rPr lang="en-US" altLang="zh-CN" sz="3600" i="1">
                                  <a:latin typeface="Cambria Math" panose="02040503050406030204" pitchFamily="18" charset="0"/>
                                </a:rPr>
                                <m:t>,</m:t>
                              </m:r>
                              <m:sSub>
                                <m:sSubPr>
                                  <m:ctrlPr>
                                    <a:rPr lang="en-US" altLang="zh-CN" sz="3600" b="0" i="1" smtClean="0">
                                      <a:latin typeface="Cambria Math" panose="02040503050406030204" pitchFamily="18" charset="0"/>
                                    </a:rPr>
                                  </m:ctrlPr>
                                </m:sSubPr>
                                <m:e>
                                  <m:r>
                                    <a:rPr lang="en-US" altLang="zh-CN" sz="3600" b="0" i="1" smtClean="0">
                                      <a:latin typeface="Cambria Math" panose="02040503050406030204" pitchFamily="18" charset="0"/>
                                    </a:rPr>
                                    <m:t>𝐾</m:t>
                                  </m:r>
                                </m:e>
                                <m:sub>
                                  <m:r>
                                    <a:rPr lang="en-US" altLang="zh-CN" sz="3600" b="0" i="1" smtClean="0">
                                      <a:latin typeface="Cambria Math" panose="02040503050406030204" pitchFamily="18" charset="0"/>
                                    </a:rPr>
                                    <m:t>2</m:t>
                                  </m:r>
                                </m:sub>
                              </m:sSub>
                            </m:e>
                          </m:d>
                        </m:e>
                      </m:func>
                    </m:oMath>
                  </m:oMathPara>
                </a14:m>
                <a:endParaRPr lang="en-US" altLang="zh-CN" sz="360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𝐾</m:t>
                          </m:r>
                        </m:e>
                        <m:sub>
                          <m:r>
                            <a:rPr lang="en-US" altLang="zh-CN" sz="3200" b="0" i="1" smtClean="0">
                              <a:latin typeface="Cambria Math" panose="02040503050406030204" pitchFamily="18" charset="0"/>
                            </a:rPr>
                            <m:t>𝑡</m:t>
                          </m:r>
                        </m:sub>
                      </m:sSub>
                      <m:r>
                        <a:rPr lang="en-US" altLang="zh-CN" sz="3200" b="0" i="1" smtClean="0">
                          <a:latin typeface="Cambria Math" panose="02040503050406030204" pitchFamily="18" charset="0"/>
                        </a:rPr>
                        <m:t>=</m:t>
                      </m:r>
                      <m:r>
                        <a:rPr lang="en-US" altLang="zh-CN" sz="3200" b="0" i="1" smtClean="0">
                          <a:latin typeface="Cambria Math" panose="02040503050406030204" pitchFamily="18" charset="0"/>
                        </a:rPr>
                        <m:t>𝐾</m:t>
                      </m:r>
                      <m:d>
                        <m:dPr>
                          <m:ctrlPr>
                            <a:rPr lang="en-US" altLang="zh-CN" sz="3200" i="1">
                              <a:latin typeface="Cambria Math" panose="02040503050406030204" pitchFamily="18" charset="0"/>
                            </a:rPr>
                          </m:ctrlPr>
                        </m:dPr>
                        <m:e>
                          <m:d>
                            <m:dPr>
                              <m:ctrlPr>
                                <a:rPr lang="en-US" altLang="zh-CN" sz="3200" i="1">
                                  <a:latin typeface="Cambria Math" panose="02040503050406030204" pitchFamily="18" charset="0"/>
                                </a:rPr>
                              </m:ctrlPr>
                            </m:dPr>
                            <m:e>
                              <m:r>
                                <a:rPr lang="en-US" altLang="zh-CN" sz="3200" i="1">
                                  <a:latin typeface="Cambria Math" panose="02040503050406030204" pitchFamily="18" charset="0"/>
                                </a:rPr>
                                <m:t>1−</m:t>
                              </m:r>
                              <m:r>
                                <a:rPr lang="en-US" altLang="zh-CN" sz="3200" i="1">
                                  <a:latin typeface="Cambria Math" panose="02040503050406030204" pitchFamily="18" charset="0"/>
                                </a:rPr>
                                <m:t>𝑡</m:t>
                              </m:r>
                            </m:e>
                          </m:d>
                          <m:sSub>
                            <m:sSubPr>
                              <m:ctrlPr>
                                <a:rPr lang="en-US" altLang="zh-CN" sz="3200" i="1">
                                  <a:latin typeface="Cambria Math" panose="02040503050406030204" pitchFamily="18" charset="0"/>
                                </a:rPr>
                              </m:ctrlPr>
                            </m:sSubPr>
                            <m:e>
                              <m:r>
                                <a:rPr lang="en-US" altLang="zh-CN" sz="3200" i="1">
                                  <a:latin typeface="Cambria Math" panose="02040503050406030204" pitchFamily="18" charset="0"/>
                                </a:rPr>
                                <m:t>𝑀</m:t>
                              </m:r>
                            </m:e>
                            <m:sub>
                              <m:r>
                                <a:rPr lang="en-US" altLang="zh-CN" sz="3200" i="1">
                                  <a:latin typeface="Cambria Math" panose="02040503050406030204" pitchFamily="18" charset="0"/>
                                </a:rPr>
                                <m:t>1</m:t>
                              </m:r>
                            </m:sub>
                          </m:sSub>
                          <m:r>
                            <a:rPr lang="en-US" altLang="zh-CN" sz="3200" i="1">
                              <a:latin typeface="Cambria Math" panose="02040503050406030204" pitchFamily="18" charset="0"/>
                            </a:rPr>
                            <m:t>+</m:t>
                          </m:r>
                          <m:r>
                            <a:rPr lang="en-US" altLang="zh-CN" sz="3200" i="1">
                              <a:latin typeface="Cambria Math" panose="02040503050406030204" pitchFamily="18" charset="0"/>
                            </a:rPr>
                            <m:t>𝑡</m:t>
                          </m:r>
                          <m:sSub>
                            <m:sSubPr>
                              <m:ctrlPr>
                                <a:rPr lang="en-US" altLang="zh-CN" sz="3200" i="1">
                                  <a:latin typeface="Cambria Math" panose="02040503050406030204" pitchFamily="18" charset="0"/>
                                </a:rPr>
                              </m:ctrlPr>
                            </m:sSubPr>
                            <m:e>
                              <m:r>
                                <a:rPr lang="en-US" altLang="zh-CN" sz="3200" i="1">
                                  <a:latin typeface="Cambria Math" panose="02040503050406030204" pitchFamily="18" charset="0"/>
                                </a:rPr>
                                <m:t>𝑀</m:t>
                              </m:r>
                            </m:e>
                            <m:sub>
                              <m:r>
                                <a:rPr lang="en-US" altLang="zh-CN" sz="3200" i="1">
                                  <a:latin typeface="Cambria Math" panose="02040503050406030204" pitchFamily="18" charset="0"/>
                                </a:rPr>
                                <m:t>2</m:t>
                              </m:r>
                            </m:sub>
                          </m:sSub>
                        </m:e>
                      </m:d>
                    </m:oMath>
                  </m:oMathPara>
                </a14:m>
                <a:endParaRPr lang="en-US" altLang="zh-CN" sz="3200" i="1" dirty="0">
                  <a:latin typeface="Cambria Math" panose="02040503050406030204" pitchFamily="18"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1053331" y="4528870"/>
                <a:ext cx="9146243" cy="1825693"/>
              </a:xfrm>
              <a:prstGeom prst="rect">
                <a:avLst/>
              </a:prstGeom>
              <a:blipFill rotWithShape="0">
                <a:blip r:embed="rId7"/>
                <a:stretch>
                  <a:fillRect/>
                </a:stretch>
              </a:blipFill>
              <a:ln w="28575">
                <a:solidFill>
                  <a:srgbClr val="C00000"/>
                </a:solidFill>
              </a:ln>
              <a:effectLst>
                <a:outerShdw blurRad="50800" dist="38100" dir="13500000" algn="br" rotWithShape="0">
                  <a:prstClr val="black">
                    <a:alpha val="40000"/>
                  </a:prstClr>
                </a:outerShdw>
              </a:effectLst>
            </p:spPr>
            <p:txBody>
              <a:bodyPr/>
              <a:lstStyle/>
              <a:p>
                <a:r>
                  <a:rPr lang="zh-CN" altLang="en-US">
                    <a:noFill/>
                  </a:rPr>
                  <a:t> </a:t>
                </a:r>
              </a:p>
            </p:txBody>
          </p:sp>
        </mc:Fallback>
      </mc:AlternateContent>
    </p:spTree>
    <p:extLst>
      <p:ext uri="{BB962C8B-B14F-4D97-AF65-F5344CB8AC3E}">
        <p14:creationId xmlns:p14="http://schemas.microsoft.com/office/powerpoint/2010/main" val="272359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400" y="349200"/>
            <a:ext cx="10807700" cy="1325563"/>
          </a:xfrm>
        </p:spPr>
        <p:txBody>
          <a:bodyPr>
            <a:normAutofit/>
          </a:bodyPr>
          <a:lstStyle/>
          <a:p>
            <a:r>
              <a:rPr lang="en-US" altLang="zh-CN" sz="4800" dirty="0" smtClean="0"/>
              <a:t>Bounded distortion interpolation – Step 2</a:t>
            </a:r>
            <a:endParaRPr lang="zh-CN" altLang="en-US" sz="4800" dirty="0"/>
          </a:p>
        </p:txBody>
      </p:sp>
      <p:pic>
        <p:nvPicPr>
          <p:cNvPr id="31" name="Content Placeholder 30"/>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043599" y="2264896"/>
            <a:ext cx="3515075" cy="2016000"/>
          </a:xfrm>
          <a:effectLst>
            <a:outerShdw blurRad="50800" dist="38100" dir="8100000" algn="tr" rotWithShape="0">
              <a:prstClr val="black">
                <a:alpha val="40000"/>
              </a:prstClr>
            </a:outerShdw>
          </a:effectLst>
        </p:spPr>
      </p:pic>
      <p:grpSp>
        <p:nvGrpSpPr>
          <p:cNvPr id="37" name="Group 36"/>
          <p:cNvGrpSpPr/>
          <p:nvPr/>
        </p:nvGrpSpPr>
        <p:grpSpPr>
          <a:xfrm>
            <a:off x="298089" y="1549797"/>
            <a:ext cx="2624454" cy="4763016"/>
            <a:chOff x="192319" y="1823407"/>
            <a:chExt cx="2624454" cy="4763016"/>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319" y="4314790"/>
              <a:ext cx="2618772" cy="1728000"/>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137" y="1823407"/>
              <a:ext cx="2618636" cy="1878798"/>
            </a:xfrm>
            <a:prstGeom prst="rect">
              <a:avLst/>
            </a:prstGeom>
            <a:effectLst>
              <a:outerShdw blurRad="63500" sx="102000" sy="102000" algn="ctr" rotWithShape="0">
                <a:prstClr val="black">
                  <a:alpha val="40000"/>
                </a:prstClr>
              </a:outerShdw>
            </a:effectLst>
          </p:spPr>
        </p:pic>
        <p:sp>
          <p:nvSpPr>
            <p:cNvPr id="17" name="Rectangle 16"/>
            <p:cNvSpPr/>
            <p:nvPr/>
          </p:nvSpPr>
          <p:spPr>
            <a:xfrm>
              <a:off x="785777" y="3738225"/>
              <a:ext cx="1178078" cy="523220"/>
            </a:xfrm>
            <a:prstGeom prst="rect">
              <a:avLst/>
            </a:prstGeom>
          </p:spPr>
          <p:txBody>
            <a:bodyPr wrap="none">
              <a:spAutoFit/>
            </a:bodyPr>
            <a:lstStyle/>
            <a:p>
              <a:r>
                <a:rPr lang="en-US" altLang="zh-CN" sz="2800" dirty="0"/>
                <a:t>Source</a:t>
              </a:r>
              <a:endParaRPr lang="zh-CN" altLang="en-US" sz="2800" dirty="0"/>
            </a:p>
          </p:txBody>
        </p:sp>
        <p:sp>
          <p:nvSpPr>
            <p:cNvPr id="18" name="Rectangle 17"/>
            <p:cNvSpPr/>
            <p:nvPr/>
          </p:nvSpPr>
          <p:spPr>
            <a:xfrm>
              <a:off x="879327" y="6063203"/>
              <a:ext cx="1084528" cy="523220"/>
            </a:xfrm>
            <a:prstGeom prst="rect">
              <a:avLst/>
            </a:prstGeom>
          </p:spPr>
          <p:txBody>
            <a:bodyPr wrap="none">
              <a:spAutoFit/>
            </a:bodyPr>
            <a:lstStyle/>
            <a:p>
              <a:r>
                <a:rPr lang="en-US" altLang="zh-CN" sz="2800" dirty="0"/>
                <a:t>Target</a:t>
              </a:r>
              <a:endParaRPr lang="zh-CN" altLang="en-US" sz="2800" dirty="0"/>
            </a:p>
          </p:txBody>
        </p:sp>
      </p:grpSp>
      <p:pic>
        <p:nvPicPr>
          <p:cNvPr id="8" name="Picture 7"/>
          <p:cNvPicPr>
            <a:picLocks noChangeAspect="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3670960" y="2568697"/>
            <a:ext cx="3795069" cy="2505918"/>
          </a:xfrm>
          <a:prstGeom prst="rect">
            <a:avLst/>
          </a:prstGeom>
          <a:effectLst>
            <a:outerShdw blurRad="76200" dir="18900000" sy="23000" kx="-1200000" algn="bl" rotWithShape="0">
              <a:prstClr val="black">
                <a:alpha val="20000"/>
              </a:prstClr>
            </a:outerShdw>
          </a:effectLst>
        </p:spPr>
      </p:pic>
      <mc:AlternateContent xmlns:mc="http://schemas.openxmlformats.org/markup-compatibility/2006" xmlns:a14="http://schemas.microsoft.com/office/drawing/2010/main">
        <mc:Choice Requires="a14">
          <p:sp>
            <p:nvSpPr>
              <p:cNvPr id="26" name="Rectangle 25"/>
              <p:cNvSpPr/>
              <p:nvPr/>
            </p:nvSpPr>
            <p:spPr>
              <a:xfrm>
                <a:off x="6108027" y="4515163"/>
                <a:ext cx="659318" cy="646331"/>
              </a:xfrm>
              <a:prstGeom prst="rect">
                <a:avLst/>
              </a:prstGeom>
              <a:ln w="12700">
                <a:solidFill>
                  <a:srgbClr val="7030A0"/>
                </a:solidFill>
              </a:ln>
              <a:effectLst>
                <a:outerShdw blurRad="50800" dist="38100" dir="13500000" algn="br" rotWithShape="0">
                  <a:prstClr val="black">
                    <a:alpha val="40000"/>
                  </a:prstClr>
                </a:outerShdw>
              </a:effectLst>
            </p:spPr>
            <p:txBody>
              <a:bodyPr wrap="square">
                <a:spAutoFit/>
              </a:bodyPr>
              <a:lstStyle/>
              <a:p>
                <a:pPr algn="ctr"/>
                <a14:m>
                  <m:oMathPara xmlns:m="http://schemas.openxmlformats.org/officeDocument/2006/math">
                    <m:oMathParaPr>
                      <m:jc m:val="centerGroup"/>
                    </m:oMathParaPr>
                    <m:oMath xmlns:m="http://schemas.openxmlformats.org/officeDocument/2006/math">
                      <m:r>
                        <a:rPr lang="en-US" altLang="zh-CN" sz="3600" b="0" i="1" smtClean="0">
                          <a:solidFill>
                            <a:srgbClr val="FF0000"/>
                          </a:solidFill>
                          <a:latin typeface="Cambria Math" panose="02040503050406030204" pitchFamily="18" charset="0"/>
                        </a:rPr>
                        <m:t>𝑔</m:t>
                      </m:r>
                    </m:oMath>
                  </m:oMathPara>
                </a14:m>
                <a:endParaRPr lang="zh-CN" altLang="en-US" sz="3600" dirty="0"/>
              </a:p>
            </p:txBody>
          </p:sp>
        </mc:Choice>
        <mc:Fallback xmlns="">
          <p:sp>
            <p:nvSpPr>
              <p:cNvPr id="26" name="Rectangle 25"/>
              <p:cNvSpPr>
                <a:spLocks noRot="1" noChangeAspect="1" noMove="1" noResize="1" noEditPoints="1" noAdjustHandles="1" noChangeArrowheads="1" noChangeShapeType="1" noTextEdit="1"/>
              </p:cNvSpPr>
              <p:nvPr/>
            </p:nvSpPr>
            <p:spPr>
              <a:xfrm>
                <a:off x="6108027" y="4515163"/>
                <a:ext cx="659318" cy="646331"/>
              </a:xfrm>
              <a:prstGeom prst="rect">
                <a:avLst/>
              </a:prstGeom>
              <a:blipFill rotWithShape="0">
                <a:blip r:embed="rId7"/>
                <a:stretch>
                  <a:fillRect/>
                </a:stretch>
              </a:blipFill>
              <a:ln w="12700">
                <a:solidFill>
                  <a:srgbClr val="7030A0"/>
                </a:solidFill>
              </a:ln>
              <a:effectLst>
                <a:outerShdw blurRad="50800" dist="38100" dir="13500000" algn="br" rotWithShape="0">
                  <a:prstClr val="black">
                    <a:alpha val="40000"/>
                  </a:prstClr>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7602264" y="5893868"/>
                <a:ext cx="2198872" cy="553998"/>
              </a:xfrm>
              <a:prstGeom prst="rect">
                <a:avLst/>
              </a:prstGeom>
              <a:noFill/>
              <a:ln w="12700">
                <a:solidFill>
                  <a:srgbClr val="7030A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3600" smtClean="0">
                          <a:effectLst>
                            <a:outerShdw blurRad="50800" dist="38100" dir="13500000" algn="br" rotWithShape="0">
                              <a:prstClr val="black">
                                <a:alpha val="40000"/>
                              </a:prstClr>
                            </a:outerShdw>
                          </a:effectLst>
                          <a:latin typeface="Cambria Math" panose="02040503050406030204" pitchFamily="18" charset="0"/>
                        </a:rPr>
                        <m:t>Δ</m:t>
                      </m:r>
                      <m:r>
                        <a:rPr lang="en-US" altLang="zh-CN" sz="3600" i="1">
                          <a:effectLst>
                            <a:outerShdw blurRad="50800" dist="38100" dir="13500000" algn="br" rotWithShape="0">
                              <a:prstClr val="black">
                                <a:alpha val="40000"/>
                              </a:prstClr>
                            </a:outerShdw>
                          </a:effectLst>
                          <a:latin typeface="Cambria Math" panose="02040503050406030204" pitchFamily="18" charset="0"/>
                        </a:rPr>
                        <m:t>𝑢</m:t>
                      </m:r>
                      <m:r>
                        <a:rPr lang="en-US" altLang="zh-CN" sz="3600" b="0" i="1" smtClean="0">
                          <a:effectLst>
                            <a:outerShdw blurRad="50800" dist="38100" dir="13500000" algn="br" rotWithShape="0">
                              <a:prstClr val="black">
                                <a:alpha val="40000"/>
                              </a:prstClr>
                            </a:outerShdw>
                          </a:effectLst>
                          <a:latin typeface="Cambria Math" panose="02040503050406030204" pitchFamily="18" charset="0"/>
                        </a:rPr>
                        <m:t>=</m:t>
                      </m:r>
                      <m:r>
                        <a:rPr lang="en-US" altLang="zh-CN" sz="3600" i="1" smtClean="0">
                          <a:effectLst>
                            <a:outerShdw blurRad="50800" dist="38100" dir="13500000" algn="br" rotWithShape="0">
                              <a:prstClr val="black">
                                <a:alpha val="40000"/>
                              </a:prstClr>
                            </a:outerShdw>
                          </a:effectLst>
                          <a:latin typeface="Cambria Math" panose="02040503050406030204" pitchFamily="18" charset="0"/>
                        </a:rPr>
                        <m:t>𝑘</m:t>
                      </m:r>
                      <m:d>
                        <m:dPr>
                          <m:ctrlPr>
                            <a:rPr lang="en-US" altLang="zh-CN" sz="3600" i="1">
                              <a:effectLst>
                                <a:outerShdw blurRad="50800" dist="38100" dir="13500000" algn="br" rotWithShape="0">
                                  <a:prstClr val="black">
                                    <a:alpha val="40000"/>
                                  </a:prstClr>
                                </a:outerShdw>
                              </a:effectLst>
                              <a:latin typeface="Cambria Math" panose="02040503050406030204" pitchFamily="18" charset="0"/>
                            </a:rPr>
                          </m:ctrlPr>
                        </m:dPr>
                        <m:e>
                          <m:r>
                            <a:rPr lang="en-US" altLang="zh-CN" sz="3600" b="0" i="1" smtClean="0">
                              <a:effectLst>
                                <a:outerShdw blurRad="50800" dist="38100" dir="13500000" algn="br" rotWithShape="0">
                                  <a:prstClr val="black">
                                    <a:alpha val="40000"/>
                                  </a:prstClr>
                                </a:outerShdw>
                              </a:effectLst>
                              <a:latin typeface="Cambria Math" panose="02040503050406030204" pitchFamily="18" charset="0"/>
                            </a:rPr>
                            <m:t>𝑔</m:t>
                          </m:r>
                        </m:e>
                      </m:d>
                    </m:oMath>
                  </m:oMathPara>
                </a14:m>
                <a:endParaRPr lang="zh-CN" altLang="en-US" sz="2400" dirty="0">
                  <a:effectLst>
                    <a:outerShdw blurRad="50800" dist="38100" dir="13500000" algn="br" rotWithShape="0">
                      <a:prstClr val="black">
                        <a:alpha val="40000"/>
                      </a:prstClr>
                    </a:outerShdw>
                  </a:effectLst>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7602264" y="5893868"/>
                <a:ext cx="2198872" cy="553998"/>
              </a:xfrm>
              <a:prstGeom prst="rect">
                <a:avLst/>
              </a:prstGeom>
              <a:blipFill rotWithShape="0">
                <a:blip r:embed="rId8"/>
                <a:stretch>
                  <a:fillRect/>
                </a:stretch>
              </a:blipFill>
              <a:ln w="12700">
                <a:solidFill>
                  <a:srgbClr val="7030A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7783328" y="5161494"/>
                <a:ext cx="1783950" cy="553998"/>
              </a:xfrm>
              <a:prstGeom prst="rect">
                <a:avLst/>
              </a:prstGeom>
              <a:noFill/>
              <a:ln w="19050">
                <a:solidFill>
                  <a:srgbClr val="FF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CN" sz="3600" i="1" smtClean="0">
                              <a:effectLst>
                                <a:outerShdw blurRad="50800" dist="38100" dir="13500000" algn="br" rotWithShape="0">
                                  <a:prstClr val="black">
                                    <a:alpha val="40000"/>
                                  </a:prstClr>
                                </a:outerShdw>
                              </a:effectLst>
                              <a:latin typeface="Cambria Math" panose="02040503050406030204" pitchFamily="18" charset="0"/>
                            </a:rPr>
                          </m:ctrlPr>
                        </m:accPr>
                        <m:e>
                          <m:r>
                            <a:rPr lang="en-US" altLang="zh-CN" sz="3600" b="0" i="1" smtClean="0">
                              <a:effectLst>
                                <a:outerShdw blurRad="50800" dist="38100" dir="13500000" algn="br" rotWithShape="0">
                                  <a:prstClr val="black">
                                    <a:alpha val="40000"/>
                                  </a:prstClr>
                                </a:outerShdw>
                              </a:effectLst>
                              <a:latin typeface="Cambria Math" panose="02040503050406030204" pitchFamily="18" charset="0"/>
                            </a:rPr>
                            <m:t>𝑔</m:t>
                          </m:r>
                        </m:e>
                      </m:acc>
                      <m:r>
                        <a:rPr lang="en-US" altLang="zh-CN" sz="3600" i="1">
                          <a:effectLst>
                            <a:outerShdw blurRad="50800" dist="38100" dir="13500000" algn="br" rotWithShape="0">
                              <a:prstClr val="black">
                                <a:alpha val="40000"/>
                              </a:prstClr>
                            </a:outerShdw>
                          </a:effectLst>
                          <a:latin typeface="Cambria Math" panose="02040503050406030204" pitchFamily="18" charset="0"/>
                        </a:rPr>
                        <m:t>=</m:t>
                      </m:r>
                      <m:sSup>
                        <m:sSupPr>
                          <m:ctrlPr>
                            <a:rPr lang="en-US" altLang="zh-CN" sz="3600" i="1">
                              <a:effectLst>
                                <a:outerShdw blurRad="50800" dist="38100" dir="13500000" algn="br" rotWithShape="0">
                                  <a:prstClr val="black">
                                    <a:alpha val="40000"/>
                                  </a:prstClr>
                                </a:outerShdw>
                              </a:effectLst>
                              <a:latin typeface="Cambria Math" panose="02040503050406030204" pitchFamily="18" charset="0"/>
                            </a:rPr>
                          </m:ctrlPr>
                        </m:sSupPr>
                        <m:e>
                          <m:r>
                            <a:rPr lang="en-US" altLang="zh-CN" sz="3600" i="1">
                              <a:effectLst>
                                <a:outerShdw blurRad="50800" dist="38100" dir="13500000" algn="br" rotWithShape="0">
                                  <a:prstClr val="black">
                                    <a:alpha val="40000"/>
                                  </a:prstClr>
                                </a:outerShdw>
                              </a:effectLst>
                              <a:latin typeface="Cambria Math" panose="02040503050406030204" pitchFamily="18" charset="0"/>
                            </a:rPr>
                            <m:t>𝑒</m:t>
                          </m:r>
                        </m:e>
                        <m:sup>
                          <m:r>
                            <a:rPr lang="en-US" altLang="zh-CN" sz="3600" i="1">
                              <a:effectLst>
                                <a:outerShdw blurRad="50800" dist="38100" dir="13500000" algn="br" rotWithShape="0">
                                  <a:prstClr val="black">
                                    <a:alpha val="40000"/>
                                  </a:prstClr>
                                </a:outerShdw>
                              </a:effectLst>
                              <a:latin typeface="Cambria Math" panose="02040503050406030204" pitchFamily="18" charset="0"/>
                            </a:rPr>
                            <m:t>𝑢</m:t>
                          </m:r>
                        </m:sup>
                      </m:sSup>
                      <m:r>
                        <a:rPr lang="en-US" altLang="zh-CN" sz="3600" b="0" i="1" smtClean="0">
                          <a:effectLst>
                            <a:outerShdw blurRad="50800" dist="38100" dir="13500000" algn="br" rotWithShape="0">
                              <a:prstClr val="black">
                                <a:alpha val="40000"/>
                              </a:prstClr>
                            </a:outerShdw>
                          </a:effectLst>
                          <a:latin typeface="Cambria Math" panose="02040503050406030204" pitchFamily="18" charset="0"/>
                        </a:rPr>
                        <m:t>𝑔</m:t>
                      </m:r>
                    </m:oMath>
                  </m:oMathPara>
                </a14:m>
                <a:endParaRPr lang="zh-CN" altLang="en-US" sz="2400" dirty="0">
                  <a:effectLst>
                    <a:outerShdw blurRad="50800" dist="38100" dir="13500000" algn="br" rotWithShape="0">
                      <a:prstClr val="black">
                        <a:alpha val="40000"/>
                      </a:prstClr>
                    </a:outerShdw>
                  </a:effectLst>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7783328" y="5161494"/>
                <a:ext cx="1783950" cy="553998"/>
              </a:xfrm>
              <a:prstGeom prst="rect">
                <a:avLst/>
              </a:prstGeom>
              <a:blipFill rotWithShape="0">
                <a:blip r:embed="rId9"/>
                <a:stretch>
                  <a:fillRect/>
                </a:stretch>
              </a:blipFill>
              <a:ln w="19050">
                <a:solidFill>
                  <a:srgbClr val="FF0000"/>
                </a:solidFill>
              </a:ln>
            </p:spPr>
            <p:txBody>
              <a:bodyPr/>
              <a:lstStyle/>
              <a:p>
                <a:r>
                  <a:rPr lang="zh-CN" altLang="en-US">
                    <a:noFill/>
                  </a:rPr>
                  <a:t> </a:t>
                </a:r>
              </a:p>
            </p:txBody>
          </p:sp>
        </mc:Fallback>
      </mc:AlternateContent>
      <p:sp>
        <p:nvSpPr>
          <p:cNvPr id="34" name="Freeform 33"/>
          <p:cNvSpPr/>
          <p:nvPr/>
        </p:nvSpPr>
        <p:spPr>
          <a:xfrm>
            <a:off x="6752513" y="5135098"/>
            <a:ext cx="916499" cy="545049"/>
          </a:xfrm>
          <a:custGeom>
            <a:avLst/>
            <a:gdLst>
              <a:gd name="connsiteX0" fmla="*/ 0 w 661852"/>
              <a:gd name="connsiteY0" fmla="*/ 0 h 131131"/>
              <a:gd name="connsiteX1" fmla="*/ 287383 w 661852"/>
              <a:gd name="connsiteY1" fmla="*/ 130628 h 131131"/>
              <a:gd name="connsiteX2" fmla="*/ 661852 w 661852"/>
              <a:gd name="connsiteY2" fmla="*/ 52251 h 131131"/>
              <a:gd name="connsiteX0" fmla="*/ 0 w 758310"/>
              <a:gd name="connsiteY0" fmla="*/ 0 h 165607"/>
              <a:gd name="connsiteX1" fmla="*/ 287383 w 758310"/>
              <a:gd name="connsiteY1" fmla="*/ 130628 h 165607"/>
              <a:gd name="connsiteX2" fmla="*/ 758310 w 758310"/>
              <a:gd name="connsiteY2" fmla="*/ 165607 h 165607"/>
            </a:gdLst>
            <a:ahLst/>
            <a:cxnLst>
              <a:cxn ang="0">
                <a:pos x="connsiteX0" y="connsiteY0"/>
              </a:cxn>
              <a:cxn ang="0">
                <a:pos x="connsiteX1" y="connsiteY1"/>
              </a:cxn>
              <a:cxn ang="0">
                <a:pos x="connsiteX2" y="connsiteY2"/>
              </a:cxn>
            </a:cxnLst>
            <a:rect l="l" t="t" r="r" b="b"/>
            <a:pathLst>
              <a:path w="758310" h="165607">
                <a:moveTo>
                  <a:pt x="0" y="0"/>
                </a:moveTo>
                <a:cubicBezTo>
                  <a:pt x="88537" y="60960"/>
                  <a:pt x="160998" y="103027"/>
                  <a:pt x="287383" y="130628"/>
                </a:cubicBezTo>
                <a:cubicBezTo>
                  <a:pt x="413768" y="158229"/>
                  <a:pt x="682836" y="145287"/>
                  <a:pt x="758310" y="165607"/>
                </a:cubicBezTo>
              </a:path>
            </a:pathLst>
          </a:custGeom>
          <a:noFill/>
          <a:ln w="57150">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Freeform 34"/>
          <p:cNvSpPr/>
          <p:nvPr/>
        </p:nvSpPr>
        <p:spPr>
          <a:xfrm>
            <a:off x="9681645" y="3886375"/>
            <a:ext cx="605426" cy="1204406"/>
          </a:xfrm>
          <a:custGeom>
            <a:avLst/>
            <a:gdLst>
              <a:gd name="connsiteX0" fmla="*/ 0 w 605263"/>
              <a:gd name="connsiteY0" fmla="*/ 1201783 h 1201783"/>
              <a:gd name="connsiteX1" fmla="*/ 600891 w 605263"/>
              <a:gd name="connsiteY1" fmla="*/ 566058 h 1201783"/>
              <a:gd name="connsiteX2" fmla="*/ 287383 w 605263"/>
              <a:gd name="connsiteY2" fmla="*/ 0 h 1201783"/>
              <a:gd name="connsiteX3" fmla="*/ 287383 w 605263"/>
              <a:gd name="connsiteY3" fmla="*/ 0 h 1201783"/>
              <a:gd name="connsiteX0" fmla="*/ 0 w 605426"/>
              <a:gd name="connsiteY0" fmla="*/ 1232216 h 1232216"/>
              <a:gd name="connsiteX1" fmla="*/ 600891 w 605426"/>
              <a:gd name="connsiteY1" fmla="*/ 596491 h 1232216"/>
              <a:gd name="connsiteX2" fmla="*/ 287383 w 605426"/>
              <a:gd name="connsiteY2" fmla="*/ 30433 h 1232216"/>
              <a:gd name="connsiteX3" fmla="*/ 513806 w 605426"/>
              <a:gd name="connsiteY3" fmla="*/ 82684 h 1232216"/>
              <a:gd name="connsiteX0" fmla="*/ 0 w 605426"/>
              <a:gd name="connsiteY0" fmla="*/ 1201783 h 1201783"/>
              <a:gd name="connsiteX1" fmla="*/ 600891 w 605426"/>
              <a:gd name="connsiteY1" fmla="*/ 566058 h 1201783"/>
              <a:gd name="connsiteX2" fmla="*/ 287383 w 605426"/>
              <a:gd name="connsiteY2" fmla="*/ 0 h 1201783"/>
            </a:gdLst>
            <a:ahLst/>
            <a:cxnLst>
              <a:cxn ang="0">
                <a:pos x="connsiteX0" y="connsiteY0"/>
              </a:cxn>
              <a:cxn ang="0">
                <a:pos x="connsiteX1" y="connsiteY1"/>
              </a:cxn>
              <a:cxn ang="0">
                <a:pos x="connsiteX2" y="connsiteY2"/>
              </a:cxn>
            </a:cxnLst>
            <a:rect l="l" t="t" r="r" b="b"/>
            <a:pathLst>
              <a:path w="605426" h="1201783">
                <a:moveTo>
                  <a:pt x="0" y="1201783"/>
                </a:moveTo>
                <a:cubicBezTo>
                  <a:pt x="276497" y="984069"/>
                  <a:pt x="552994" y="766355"/>
                  <a:pt x="600891" y="566058"/>
                </a:cubicBezTo>
                <a:cubicBezTo>
                  <a:pt x="648788" y="365761"/>
                  <a:pt x="301897" y="85634"/>
                  <a:pt x="287383" y="0"/>
                </a:cubicBezTo>
              </a:path>
            </a:pathLst>
          </a:custGeom>
          <a:noFill/>
          <a:ln w="57150">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Rounded Rectangle 37"/>
          <p:cNvSpPr/>
          <p:nvPr/>
        </p:nvSpPr>
        <p:spPr>
          <a:xfrm>
            <a:off x="180975" y="1466741"/>
            <a:ext cx="2791301" cy="4839268"/>
          </a:xfrm>
          <a:prstGeom prst="roundRect">
            <a:avLst/>
          </a:prstGeom>
          <a:noFill/>
          <a:ln w="3175">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Freeform 35"/>
          <p:cNvSpPr/>
          <p:nvPr/>
        </p:nvSpPr>
        <p:spPr>
          <a:xfrm>
            <a:off x="3166590" y="2420778"/>
            <a:ext cx="1068279" cy="295839"/>
          </a:xfrm>
          <a:custGeom>
            <a:avLst/>
            <a:gdLst>
              <a:gd name="connsiteX0" fmla="*/ 0 w 1031358"/>
              <a:gd name="connsiteY0" fmla="*/ 425472 h 468002"/>
              <a:gd name="connsiteX1" fmla="*/ 659218 w 1031358"/>
              <a:gd name="connsiteY1" fmla="*/ 169 h 468002"/>
              <a:gd name="connsiteX2" fmla="*/ 1031358 w 1031358"/>
              <a:gd name="connsiteY2" fmla="*/ 468002 h 468002"/>
              <a:gd name="connsiteX0" fmla="*/ 0 w 1031358"/>
              <a:gd name="connsiteY0" fmla="*/ 195006 h 237536"/>
              <a:gd name="connsiteX1" fmla="*/ 489098 w 1031358"/>
              <a:gd name="connsiteY1" fmla="*/ 3619 h 237536"/>
              <a:gd name="connsiteX2" fmla="*/ 1031358 w 1031358"/>
              <a:gd name="connsiteY2" fmla="*/ 237536 h 237536"/>
              <a:gd name="connsiteX0" fmla="*/ 0 w 1031358"/>
              <a:gd name="connsiteY0" fmla="*/ 58351 h 303018"/>
              <a:gd name="connsiteX1" fmla="*/ 520996 w 1031358"/>
              <a:gd name="connsiteY1" fmla="*/ 302899 h 303018"/>
              <a:gd name="connsiteX2" fmla="*/ 1031358 w 1031358"/>
              <a:gd name="connsiteY2" fmla="*/ 100881 h 303018"/>
              <a:gd name="connsiteX0" fmla="*/ 0 w 1031358"/>
              <a:gd name="connsiteY0" fmla="*/ 169350 h 211880"/>
              <a:gd name="connsiteX1" fmla="*/ 542261 w 1031358"/>
              <a:gd name="connsiteY1" fmla="*/ 9861 h 211880"/>
              <a:gd name="connsiteX2" fmla="*/ 1031358 w 1031358"/>
              <a:gd name="connsiteY2" fmla="*/ 211880 h 211880"/>
              <a:gd name="connsiteX0" fmla="*/ 0 w 1031358"/>
              <a:gd name="connsiteY0" fmla="*/ 255859 h 298389"/>
              <a:gd name="connsiteX1" fmla="*/ 542261 w 1031358"/>
              <a:gd name="connsiteY1" fmla="*/ 677 h 298389"/>
              <a:gd name="connsiteX2" fmla="*/ 1031358 w 1031358"/>
              <a:gd name="connsiteY2" fmla="*/ 298389 h 298389"/>
              <a:gd name="connsiteX0" fmla="*/ 0 w 1073888"/>
              <a:gd name="connsiteY0" fmla="*/ 255380 h 276645"/>
              <a:gd name="connsiteX1" fmla="*/ 542261 w 1073888"/>
              <a:gd name="connsiteY1" fmla="*/ 198 h 276645"/>
              <a:gd name="connsiteX2" fmla="*/ 1073888 w 1073888"/>
              <a:gd name="connsiteY2" fmla="*/ 276645 h 276645"/>
              <a:gd name="connsiteX0" fmla="*/ 0 w 1489334"/>
              <a:gd name="connsiteY0" fmla="*/ 282919 h 803915"/>
              <a:gd name="connsiteX1" fmla="*/ 542261 w 1489334"/>
              <a:gd name="connsiteY1" fmla="*/ 27737 h 803915"/>
              <a:gd name="connsiteX2" fmla="*/ 1489334 w 1489334"/>
              <a:gd name="connsiteY2" fmla="*/ 803915 h 803915"/>
              <a:gd name="connsiteX0" fmla="*/ 0 w 1489334"/>
              <a:gd name="connsiteY0" fmla="*/ 282919 h 803915"/>
              <a:gd name="connsiteX1" fmla="*/ 542261 w 1489334"/>
              <a:gd name="connsiteY1" fmla="*/ 27737 h 803915"/>
              <a:gd name="connsiteX2" fmla="*/ 1489334 w 1489334"/>
              <a:gd name="connsiteY2" fmla="*/ 803915 h 803915"/>
              <a:gd name="connsiteX0" fmla="*/ 0 w 1489334"/>
              <a:gd name="connsiteY0" fmla="*/ 282919 h 803915"/>
              <a:gd name="connsiteX1" fmla="*/ 542261 w 1489334"/>
              <a:gd name="connsiteY1" fmla="*/ 27737 h 803915"/>
              <a:gd name="connsiteX2" fmla="*/ 1489334 w 1489334"/>
              <a:gd name="connsiteY2" fmla="*/ 803915 h 803915"/>
              <a:gd name="connsiteX0" fmla="*/ 0 w 1489334"/>
              <a:gd name="connsiteY0" fmla="*/ 301796 h 822792"/>
              <a:gd name="connsiteX1" fmla="*/ 714710 w 1489334"/>
              <a:gd name="connsiteY1" fmla="*/ 25348 h 822792"/>
              <a:gd name="connsiteX2" fmla="*/ 1489334 w 1489334"/>
              <a:gd name="connsiteY2" fmla="*/ 822792 h 822792"/>
              <a:gd name="connsiteX0" fmla="*/ 0 w 1489334"/>
              <a:gd name="connsiteY0" fmla="*/ 301796 h 822792"/>
              <a:gd name="connsiteX1" fmla="*/ 871482 w 1489334"/>
              <a:gd name="connsiteY1" fmla="*/ 25348 h 822792"/>
              <a:gd name="connsiteX2" fmla="*/ 1489334 w 1489334"/>
              <a:gd name="connsiteY2" fmla="*/ 822792 h 822792"/>
            </a:gdLst>
            <a:ahLst/>
            <a:cxnLst>
              <a:cxn ang="0">
                <a:pos x="connsiteX0" y="connsiteY0"/>
              </a:cxn>
              <a:cxn ang="0">
                <a:pos x="connsiteX1" y="connsiteY1"/>
              </a:cxn>
              <a:cxn ang="0">
                <a:pos x="connsiteX2" y="connsiteY2"/>
              </a:cxn>
            </a:cxnLst>
            <a:rect l="l" t="t" r="r" b="b"/>
            <a:pathLst>
              <a:path w="1489334" h="822792">
                <a:moveTo>
                  <a:pt x="0" y="301796"/>
                </a:moveTo>
                <a:cubicBezTo>
                  <a:pt x="243662" y="85600"/>
                  <a:pt x="623260" y="-61485"/>
                  <a:pt x="871482" y="25348"/>
                </a:cubicBezTo>
                <a:cubicBezTo>
                  <a:pt x="1119704" y="112181"/>
                  <a:pt x="1159026" y="113955"/>
                  <a:pt x="1489334" y="822792"/>
                </a:cubicBezTo>
              </a:path>
            </a:pathLst>
          </a:custGeom>
          <a:noFill/>
          <a:ln w="76200">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w="0"/>
              <a:solidFill>
                <a:schemeClr val="tx1"/>
              </a:solidFill>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4" name="Rectangle 3"/>
              <p:cNvSpPr/>
              <p:nvPr/>
            </p:nvSpPr>
            <p:spPr>
              <a:xfrm>
                <a:off x="3031177" y="5639417"/>
                <a:ext cx="4298605" cy="1200329"/>
              </a:xfrm>
              <a:prstGeom prst="rect">
                <a:avLst/>
              </a:prstGeom>
              <a:ln>
                <a:solidFill>
                  <a:srgbClr val="00B0F0"/>
                </a:solidFill>
              </a:ln>
            </p:spPr>
            <p:txBody>
              <a:bodyPr wrap="square">
                <a:spAutoFit/>
              </a:bodyPr>
              <a:lstStyle/>
              <a:p>
                <a14:m>
                  <m:oMath xmlns:m="http://schemas.openxmlformats.org/officeDocument/2006/math">
                    <m:r>
                      <a:rPr lang="en-US" altLang="zh-CN" sz="2400" b="0" i="1" dirty="0" smtClean="0">
                        <a:effectLst>
                          <a:outerShdw blurRad="50800" dist="38100" dir="13500000" algn="br" rotWithShape="0">
                            <a:prstClr val="black">
                              <a:alpha val="40000"/>
                            </a:prstClr>
                          </a:outerShdw>
                        </a:effectLst>
                        <a:latin typeface="Cambria Math" panose="02040503050406030204" pitchFamily="18" charset="0"/>
                      </a:rPr>
                      <m:t>𝑢</m:t>
                    </m:r>
                  </m:oMath>
                </a14:m>
                <a:r>
                  <a:rPr lang="en-US" altLang="zh-CN" sz="2400" dirty="0" smtClean="0">
                    <a:effectLst>
                      <a:outerShdw blurRad="50800" dist="38100" dir="13500000" algn="br" rotWithShape="0">
                        <a:prstClr val="black">
                          <a:alpha val="40000"/>
                        </a:prstClr>
                      </a:outerShdw>
                    </a:effectLst>
                    <a:latin typeface="Cambria Math" panose="02040503050406030204" pitchFamily="18" charset="0"/>
                  </a:rPr>
                  <a:t>: conformal scaling factor</a:t>
                </a:r>
              </a:p>
              <a:p>
                <a:pPr/>
                <a14:m>
                  <m:oMathPara xmlns:m="http://schemas.openxmlformats.org/officeDocument/2006/math">
                    <m:oMathParaPr>
                      <m:jc m:val="centerGroup"/>
                    </m:oMathParaPr>
                    <m:oMath xmlns:m="http://schemas.openxmlformats.org/officeDocument/2006/math">
                      <m:r>
                        <m:rPr>
                          <m:sty m:val="p"/>
                        </m:rPr>
                        <a:rPr lang="en-US" altLang="zh-CN" sz="2400">
                          <a:effectLst>
                            <a:outerShdw blurRad="50800" dist="38100" dir="13500000" algn="br" rotWithShape="0">
                              <a:prstClr val="black">
                                <a:alpha val="40000"/>
                              </a:prstClr>
                            </a:outerShdw>
                          </a:effectLst>
                          <a:latin typeface="Cambria Math" panose="02040503050406030204" pitchFamily="18" charset="0"/>
                        </a:rPr>
                        <m:t>Δ</m:t>
                      </m:r>
                      <m:r>
                        <a:rPr lang="en-US" altLang="zh-CN" sz="2400">
                          <a:effectLst>
                            <a:outerShdw blurRad="50800" dist="38100" dir="13500000" algn="br" rotWithShape="0">
                              <a:prstClr val="black">
                                <a:alpha val="40000"/>
                              </a:prstClr>
                            </a:outerShdw>
                          </a:effectLst>
                          <a:latin typeface="Cambria Math" panose="02040503050406030204" pitchFamily="18" charset="0"/>
                        </a:rPr>
                        <m:t>:</m:t>
                      </m:r>
                      <m:r>
                        <m:rPr>
                          <m:sty m:val="p"/>
                        </m:rPr>
                        <a:rPr lang="en-US" altLang="zh-CN" sz="2400">
                          <a:effectLst>
                            <a:outerShdw blurRad="50800" dist="38100" dir="13500000" algn="br" rotWithShape="0">
                              <a:prstClr val="black">
                                <a:alpha val="40000"/>
                              </a:prstClr>
                            </a:outerShdw>
                          </a:effectLst>
                          <a:latin typeface="Cambria Math" panose="02040503050406030204" pitchFamily="18" charset="0"/>
                        </a:rPr>
                        <m:t>Laplace</m:t>
                      </m:r>
                      <m:r>
                        <a:rPr lang="en-US" altLang="zh-CN" sz="2400">
                          <a:effectLst>
                            <a:outerShdw blurRad="50800" dist="38100" dir="13500000" algn="br" rotWithShape="0">
                              <a:prstClr val="black">
                                <a:alpha val="40000"/>
                              </a:prstClr>
                            </a:outerShdw>
                          </a:effectLst>
                          <a:latin typeface="Cambria Math" panose="02040503050406030204" pitchFamily="18" charset="0"/>
                        </a:rPr>
                        <m:t>−</m:t>
                      </m:r>
                      <m:r>
                        <m:rPr>
                          <m:sty m:val="p"/>
                        </m:rPr>
                        <a:rPr lang="en-US" altLang="zh-CN" sz="2400">
                          <a:effectLst>
                            <a:outerShdw blurRad="50800" dist="38100" dir="13500000" algn="br" rotWithShape="0">
                              <a:prstClr val="black">
                                <a:alpha val="40000"/>
                              </a:prstClr>
                            </a:outerShdw>
                          </a:effectLst>
                          <a:latin typeface="Cambria Math" panose="02040503050406030204" pitchFamily="18" charset="0"/>
                        </a:rPr>
                        <m:t>Beltrami</m:t>
                      </m:r>
                      <m:r>
                        <a:rPr lang="en-US" altLang="zh-CN" sz="2400">
                          <a:effectLst>
                            <a:outerShdw blurRad="50800" dist="38100" dir="13500000" algn="br" rotWithShape="0">
                              <a:prstClr val="black">
                                <a:alpha val="40000"/>
                              </a:prstClr>
                            </a:outerShdw>
                          </a:effectLst>
                          <a:latin typeface="Cambria Math" panose="02040503050406030204" pitchFamily="18" charset="0"/>
                        </a:rPr>
                        <m:t> </m:t>
                      </m:r>
                      <m:r>
                        <m:rPr>
                          <m:sty m:val="p"/>
                        </m:rPr>
                        <a:rPr lang="en-US" altLang="zh-CN" sz="2400">
                          <a:effectLst>
                            <a:outerShdw blurRad="50800" dist="38100" dir="13500000" algn="br" rotWithShape="0">
                              <a:prstClr val="black">
                                <a:alpha val="40000"/>
                              </a:prstClr>
                            </a:outerShdw>
                          </a:effectLst>
                          <a:latin typeface="Cambria Math" panose="02040503050406030204" pitchFamily="18" charset="0"/>
                        </a:rPr>
                        <m:t>operator</m:t>
                      </m:r>
                    </m:oMath>
                  </m:oMathPara>
                </a14:m>
                <a:endParaRPr lang="en-US" altLang="zh-CN" sz="2400" dirty="0">
                  <a:effectLst>
                    <a:outerShdw blurRad="50800" dist="38100" dir="13500000" algn="br" rotWithShape="0">
                      <a:prstClr val="black">
                        <a:alpha val="40000"/>
                      </a:prstClr>
                    </a:outerShdw>
                  </a:effectLst>
                </a:endParaRPr>
              </a:p>
              <a:p>
                <a:r>
                  <a:rPr lang="en-US" altLang="zh-CN" sz="2400" b="0" i="1" dirty="0" smtClean="0">
                    <a:effectLst>
                      <a:outerShdw blurRad="50800" dist="38100" dir="13500000" algn="br" rotWithShape="0">
                        <a:prstClr val="black">
                          <a:alpha val="40000"/>
                        </a:prstClr>
                      </a:outerShdw>
                    </a:effectLst>
                    <a:latin typeface="+mj-lt"/>
                  </a:rPr>
                  <a:t>k</a:t>
                </a:r>
                <a14:m>
                  <m:oMath xmlns:m="http://schemas.openxmlformats.org/officeDocument/2006/math">
                    <m:r>
                      <a:rPr lang="en-US" altLang="zh-CN" sz="2400" b="0" i="1" smtClean="0">
                        <a:effectLst>
                          <a:outerShdw blurRad="50800" dist="38100" dir="13500000" algn="br" rotWithShape="0">
                            <a:prstClr val="black">
                              <a:alpha val="40000"/>
                            </a:prstClr>
                          </a:outerShdw>
                        </a:effectLst>
                        <a:latin typeface="Cambria Math" panose="02040503050406030204" pitchFamily="18" charset="0"/>
                      </a:rPr>
                      <m:t>:</m:t>
                    </m:r>
                    <m:r>
                      <m:rPr>
                        <m:sty m:val="p"/>
                      </m:rPr>
                      <a:rPr lang="en-US" altLang="zh-CN" sz="2400" b="0" i="0" smtClean="0">
                        <a:effectLst>
                          <a:outerShdw blurRad="50800" dist="38100" dir="13500000" algn="br" rotWithShape="0">
                            <a:prstClr val="black">
                              <a:alpha val="40000"/>
                            </a:prstClr>
                          </a:outerShdw>
                        </a:effectLst>
                        <a:latin typeface="Cambria Math" panose="02040503050406030204" pitchFamily="18" charset="0"/>
                      </a:rPr>
                      <m:t>Gaussian</m:t>
                    </m:r>
                    <m:r>
                      <a:rPr lang="en-US" altLang="zh-CN" sz="2400" b="0" i="0" smtClean="0">
                        <a:effectLst>
                          <a:outerShdw blurRad="50800" dist="38100" dir="13500000" algn="br" rotWithShape="0">
                            <a:prstClr val="black">
                              <a:alpha val="40000"/>
                            </a:prstClr>
                          </a:outerShdw>
                        </a:effectLst>
                        <a:latin typeface="Cambria Math" panose="02040503050406030204" pitchFamily="18" charset="0"/>
                      </a:rPr>
                      <m:t> </m:t>
                    </m:r>
                    <m:r>
                      <m:rPr>
                        <m:sty m:val="p"/>
                      </m:rPr>
                      <a:rPr lang="en-US" altLang="zh-CN" sz="2400" b="0" i="0" smtClean="0">
                        <a:effectLst>
                          <a:outerShdw blurRad="50800" dist="38100" dir="13500000" algn="br" rotWithShape="0">
                            <a:prstClr val="black">
                              <a:alpha val="40000"/>
                            </a:prstClr>
                          </a:outerShdw>
                        </a:effectLst>
                        <a:latin typeface="Cambria Math" panose="02040503050406030204" pitchFamily="18" charset="0"/>
                      </a:rPr>
                      <m:t>curvature</m:t>
                    </m:r>
                  </m:oMath>
                </a14:m>
                <a:endParaRPr lang="zh-CN" altLang="en-US" sz="2400" dirty="0"/>
              </a:p>
            </p:txBody>
          </p:sp>
        </mc:Choice>
        <mc:Fallback xmlns="">
          <p:sp>
            <p:nvSpPr>
              <p:cNvPr id="4" name="Rectangle 3"/>
              <p:cNvSpPr>
                <a:spLocks noRot="1" noChangeAspect="1" noMove="1" noResize="1" noEditPoints="1" noAdjustHandles="1" noChangeArrowheads="1" noChangeShapeType="1" noTextEdit="1"/>
              </p:cNvSpPr>
              <p:nvPr/>
            </p:nvSpPr>
            <p:spPr>
              <a:xfrm>
                <a:off x="3031177" y="5639417"/>
                <a:ext cx="4298605" cy="1200329"/>
              </a:xfrm>
              <a:prstGeom prst="rect">
                <a:avLst/>
              </a:prstGeom>
              <a:blipFill rotWithShape="0">
                <a:blip r:embed="rId10"/>
                <a:stretch>
                  <a:fillRect l="-2829" t="-6533" b="-11055"/>
                </a:stretch>
              </a:blipFill>
              <a:ln>
                <a:solidFill>
                  <a:srgbClr val="00B0F0"/>
                </a:solidFill>
              </a:ln>
            </p:spPr>
            <p:txBody>
              <a:bodyPr/>
              <a:lstStyle/>
              <a:p>
                <a:r>
                  <a:rPr lang="zh-CN" altLang="en-US">
                    <a:noFill/>
                  </a:rPr>
                  <a:t> </a:t>
                </a:r>
              </a:p>
            </p:txBody>
          </p:sp>
        </mc:Fallback>
      </mc:AlternateContent>
    </p:spTree>
    <p:extLst>
      <p:ext uri="{BB962C8B-B14F-4D97-AF65-F5344CB8AC3E}">
        <p14:creationId xmlns:p14="http://schemas.microsoft.com/office/powerpoint/2010/main" val="63708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barn(inVertical)">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down)">
                                      <p:cBhvr>
                                        <p:cTn id="16" dur="500"/>
                                        <p:tgtEl>
                                          <p:spTgt spid="35"/>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right)">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4" grpId="0" animBg="1"/>
      <p:bldP spid="35"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997" y="347422"/>
            <a:ext cx="10515600" cy="1325563"/>
          </a:xfrm>
        </p:spPr>
        <p:txBody>
          <a:bodyPr>
            <a:normAutofit/>
          </a:bodyPr>
          <a:lstStyle/>
          <a:p>
            <a:r>
              <a:rPr lang="en-US" altLang="zh-CN" sz="5400" dirty="0" smtClean="0"/>
              <a:t>Motivation</a:t>
            </a:r>
            <a:endParaRPr lang="zh-CN" altLang="en-US" sz="5400"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2020" y="1672985"/>
            <a:ext cx="3049692" cy="1797913"/>
          </a:xfrm>
          <a:prstGeom prst="rect">
            <a:avLst/>
          </a:prstGeom>
          <a:effectLst>
            <a:outerShdw blurRad="76200" dir="18900000" sy="23000" kx="-1200000" algn="bl" rotWithShape="0">
              <a:prstClr val="black">
                <a:alpha val="2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8309" y="3486192"/>
            <a:ext cx="3239664" cy="1799427"/>
          </a:xfrm>
          <a:prstGeom prst="rect">
            <a:avLst/>
          </a:prstGeom>
          <a:effectLst>
            <a:outerShdw blurRad="76200" dir="18900000" sy="23000" kx="-1200000" algn="bl" rotWithShape="0">
              <a:prstClr val="black">
                <a:alpha val="20000"/>
              </a:prstClr>
            </a:outerShdw>
          </a:effectLst>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7632" y="1688279"/>
            <a:ext cx="3110982" cy="1800000"/>
          </a:xfrm>
          <a:prstGeom prst="rect">
            <a:avLst/>
          </a:prstGeom>
          <a:effectLst>
            <a:outerShdw blurRad="76200" dir="18900000" sy="23000" kx="-1200000" algn="bl" rotWithShape="0">
              <a:prstClr val="black">
                <a:alpha val="20000"/>
              </a:prstClr>
            </a:outerShdw>
          </a:effec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6019" y="3411771"/>
            <a:ext cx="2778034" cy="1800000"/>
          </a:xfrm>
          <a:prstGeom prst="rect">
            <a:avLst/>
          </a:prstGeom>
          <a:effectLst>
            <a:outerShdw blurRad="76200" dir="18900000" sy="23000" kx="-1200000" algn="bl" rotWithShape="0">
              <a:prstClr val="black">
                <a:alpha val="20000"/>
              </a:prstClr>
            </a:outerShdw>
          </a:effectLst>
        </p:spPr>
      </p:pic>
      <p:pic>
        <p:nvPicPr>
          <p:cNvPr id="9" name="Content Placeholder 8"/>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184164" y="2513858"/>
            <a:ext cx="2580626" cy="1798985"/>
          </a:xfrm>
          <a:effectLst>
            <a:outerShdw blurRad="76200" dir="18900000" sy="23000" kx="-1200000" algn="bl" rotWithShape="0">
              <a:prstClr val="black">
                <a:alpha val="20000"/>
              </a:prstClr>
            </a:outerShdw>
          </a:effectLst>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62229" y="2512843"/>
            <a:ext cx="2818901" cy="1800000"/>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34419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par>
                          <p:cTn id="8" fill="hold">
                            <p:stCondLst>
                              <p:cond delay="1000"/>
                            </p:stCondLst>
                            <p:childTnLst>
                              <p:par>
                                <p:cTn id="9" presetID="22" presetClass="entr" presetSubtype="8" fill="hold" nodeType="afterEffect">
                                  <p:stCondLst>
                                    <p:cond delay="50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1000"/>
                                        <p:tgtEl>
                                          <p:spTgt spid="16"/>
                                        </p:tgtEl>
                                      </p:cBhvr>
                                    </p:animEffect>
                                  </p:childTnLst>
                                </p:cTn>
                              </p:par>
                            </p:childTnLst>
                          </p:cTn>
                        </p:par>
                        <p:par>
                          <p:cTn id="12" fill="hold">
                            <p:stCondLst>
                              <p:cond delay="2500"/>
                            </p:stCondLst>
                            <p:childTnLst>
                              <p:par>
                                <p:cTn id="13" presetID="22" presetClass="entr" presetSubtype="8" fill="hold" nodeType="after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750"/>
                                        <p:tgtEl>
                                          <p:spTgt spid="17"/>
                                        </p:tgtEl>
                                      </p:cBhvr>
                                    </p:animEffect>
                                  </p:childTnLst>
                                </p:cTn>
                              </p:par>
                            </p:childTnLst>
                          </p:cTn>
                        </p:par>
                        <p:par>
                          <p:cTn id="16" fill="hold">
                            <p:stCondLst>
                              <p:cond delay="3750"/>
                            </p:stCondLst>
                            <p:childTnLst>
                              <p:par>
                                <p:cTn id="17" presetID="22" presetClass="entr" presetSubtype="8" fill="hold" nodeType="afterEffect">
                                  <p:stCondLst>
                                    <p:cond delay="50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400" y="349200"/>
            <a:ext cx="7886700" cy="1325563"/>
          </a:xfrm>
        </p:spPr>
        <p:txBody>
          <a:bodyPr>
            <a:normAutofit/>
          </a:bodyPr>
          <a:lstStyle/>
          <a:p>
            <a:r>
              <a:rPr lang="en-US" altLang="zh-CN" sz="5400" dirty="0" smtClean="0"/>
              <a:t>Discretization</a:t>
            </a:r>
            <a:endParaRPr lang="zh-CN" altLang="en-US" sz="5400" dirty="0"/>
          </a:p>
        </p:txBody>
      </p:sp>
      <p:pic>
        <p:nvPicPr>
          <p:cNvPr id="24" name="Content Placeholder 23" hidden="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74923" y="1512378"/>
            <a:ext cx="3905040" cy="1939123"/>
          </a:xfrm>
          <a:effectLst>
            <a:innerShdw blurRad="114300">
              <a:prstClr val="black"/>
            </a:innerShdw>
          </a:effectLst>
        </p:spPr>
      </p:pic>
      <p:grpSp>
        <p:nvGrpSpPr>
          <p:cNvPr id="9" name="Group 8"/>
          <p:cNvGrpSpPr/>
          <p:nvPr/>
        </p:nvGrpSpPr>
        <p:grpSpPr>
          <a:xfrm>
            <a:off x="669148" y="1376858"/>
            <a:ext cx="2833903" cy="4022450"/>
            <a:chOff x="2103936" y="2378849"/>
            <a:chExt cx="3752443" cy="5335927"/>
          </a:xfrm>
        </p:grpSpPr>
        <p:pic>
          <p:nvPicPr>
            <p:cNvPr id="10" name="Picture 9"/>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2103936" y="5329504"/>
              <a:ext cx="3608293" cy="2385272"/>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2110020" y="2378849"/>
              <a:ext cx="3746359" cy="2692803"/>
            </a:xfrm>
            <a:prstGeom prst="rect">
              <a:avLst/>
            </a:prstGeom>
            <a:effectLst>
              <a:outerShdw blurRad="63500" sx="102000" sy="102000" algn="ctr" rotWithShape="0">
                <a:prstClr val="black">
                  <a:alpha val="40000"/>
                </a:prstClr>
              </a:outerShdw>
            </a:effectLst>
          </p:spPr>
        </p:pic>
      </p:grpSp>
      <p:grpSp>
        <p:nvGrpSpPr>
          <p:cNvPr id="6" name="grid"/>
          <p:cNvGrpSpPr/>
          <p:nvPr/>
        </p:nvGrpSpPr>
        <p:grpSpPr>
          <a:xfrm>
            <a:off x="671387" y="1380683"/>
            <a:ext cx="2830829" cy="4018554"/>
            <a:chOff x="639358" y="2001473"/>
            <a:chExt cx="3758747" cy="5335799"/>
          </a:xfrm>
          <a:effectLst/>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367" y="2001473"/>
              <a:ext cx="3752738" cy="2685511"/>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358" y="4956329"/>
              <a:ext cx="3618494" cy="2380943"/>
            </a:xfrm>
            <a:prstGeom prst="rect">
              <a:avLst/>
            </a:prstGeom>
          </p:spPr>
        </p:pic>
      </p:grpSp>
      <p:sp>
        <p:nvSpPr>
          <p:cNvPr id="12" name="Isosceles Triangle 11"/>
          <p:cNvSpPr>
            <a:spLocks noChangeAspect="1"/>
          </p:cNvSpPr>
          <p:nvPr/>
        </p:nvSpPr>
        <p:spPr>
          <a:xfrm>
            <a:off x="2532644" y="1937960"/>
            <a:ext cx="453272" cy="239009"/>
          </a:xfrm>
          <a:custGeom>
            <a:avLst/>
            <a:gdLst>
              <a:gd name="connsiteX0" fmla="*/ 0 w 738487"/>
              <a:gd name="connsiteY0" fmla="*/ 418011 h 418011"/>
              <a:gd name="connsiteX1" fmla="*/ 369244 w 738487"/>
              <a:gd name="connsiteY1" fmla="*/ 0 h 418011"/>
              <a:gd name="connsiteX2" fmla="*/ 738487 w 738487"/>
              <a:gd name="connsiteY2" fmla="*/ 418011 h 418011"/>
              <a:gd name="connsiteX3" fmla="*/ 0 w 738487"/>
              <a:gd name="connsiteY3" fmla="*/ 418011 h 418011"/>
              <a:gd name="connsiteX0" fmla="*/ 0 w 755904"/>
              <a:gd name="connsiteY0" fmla="*/ 322216 h 418011"/>
              <a:gd name="connsiteX1" fmla="*/ 386661 w 755904"/>
              <a:gd name="connsiteY1" fmla="*/ 0 h 418011"/>
              <a:gd name="connsiteX2" fmla="*/ 755904 w 755904"/>
              <a:gd name="connsiteY2" fmla="*/ 418011 h 418011"/>
              <a:gd name="connsiteX3" fmla="*/ 0 w 755904"/>
              <a:gd name="connsiteY3" fmla="*/ 322216 h 418011"/>
              <a:gd name="connsiteX0" fmla="*/ 0 w 755904"/>
              <a:gd name="connsiteY0" fmla="*/ 156754 h 252549"/>
              <a:gd name="connsiteX1" fmla="*/ 142821 w 755904"/>
              <a:gd name="connsiteY1" fmla="*/ 0 h 252549"/>
              <a:gd name="connsiteX2" fmla="*/ 755904 w 755904"/>
              <a:gd name="connsiteY2" fmla="*/ 252549 h 252549"/>
              <a:gd name="connsiteX3" fmla="*/ 0 w 755904"/>
              <a:gd name="connsiteY3" fmla="*/ 156754 h 252549"/>
              <a:gd name="connsiteX0" fmla="*/ 0 w 294349"/>
              <a:gd name="connsiteY0" fmla="*/ 156754 h 209006"/>
              <a:gd name="connsiteX1" fmla="*/ 142821 w 294349"/>
              <a:gd name="connsiteY1" fmla="*/ 0 h 209006"/>
              <a:gd name="connsiteX2" fmla="*/ 294349 w 294349"/>
              <a:gd name="connsiteY2" fmla="*/ 209006 h 209006"/>
              <a:gd name="connsiteX3" fmla="*/ 0 w 294349"/>
              <a:gd name="connsiteY3" fmla="*/ 156754 h 209006"/>
              <a:gd name="connsiteX0" fmla="*/ 0 w 303058"/>
              <a:gd name="connsiteY0" fmla="*/ 156754 h 191589"/>
              <a:gd name="connsiteX1" fmla="*/ 142821 w 303058"/>
              <a:gd name="connsiteY1" fmla="*/ 0 h 191589"/>
              <a:gd name="connsiteX2" fmla="*/ 303058 w 303058"/>
              <a:gd name="connsiteY2" fmla="*/ 191589 h 191589"/>
              <a:gd name="connsiteX3" fmla="*/ 0 w 303058"/>
              <a:gd name="connsiteY3" fmla="*/ 156754 h 191589"/>
              <a:gd name="connsiteX0" fmla="*/ 0 w 245908"/>
              <a:gd name="connsiteY0" fmla="*/ 156754 h 185239"/>
              <a:gd name="connsiteX1" fmla="*/ 142821 w 245908"/>
              <a:gd name="connsiteY1" fmla="*/ 0 h 185239"/>
              <a:gd name="connsiteX2" fmla="*/ 245908 w 245908"/>
              <a:gd name="connsiteY2" fmla="*/ 185239 h 185239"/>
              <a:gd name="connsiteX3" fmla="*/ 0 w 245908"/>
              <a:gd name="connsiteY3" fmla="*/ 156754 h 185239"/>
              <a:gd name="connsiteX0" fmla="*/ 0 w 258608"/>
              <a:gd name="connsiteY0" fmla="*/ 207554 h 207554"/>
              <a:gd name="connsiteX1" fmla="*/ 155521 w 258608"/>
              <a:gd name="connsiteY1" fmla="*/ 0 h 207554"/>
              <a:gd name="connsiteX2" fmla="*/ 258608 w 258608"/>
              <a:gd name="connsiteY2" fmla="*/ 185239 h 207554"/>
              <a:gd name="connsiteX3" fmla="*/ 0 w 258608"/>
              <a:gd name="connsiteY3" fmla="*/ 207554 h 207554"/>
              <a:gd name="connsiteX0" fmla="*/ 0 w 252258"/>
              <a:gd name="connsiteY0" fmla="*/ 194854 h 194854"/>
              <a:gd name="connsiteX1" fmla="*/ 149171 w 252258"/>
              <a:gd name="connsiteY1" fmla="*/ 0 h 194854"/>
              <a:gd name="connsiteX2" fmla="*/ 252258 w 252258"/>
              <a:gd name="connsiteY2" fmla="*/ 185239 h 194854"/>
              <a:gd name="connsiteX3" fmla="*/ 0 w 252258"/>
              <a:gd name="connsiteY3" fmla="*/ 194854 h 194854"/>
              <a:gd name="connsiteX0" fmla="*/ 0 w 245908"/>
              <a:gd name="connsiteY0" fmla="*/ 175804 h 185239"/>
              <a:gd name="connsiteX1" fmla="*/ 142821 w 245908"/>
              <a:gd name="connsiteY1" fmla="*/ 0 h 185239"/>
              <a:gd name="connsiteX2" fmla="*/ 245908 w 245908"/>
              <a:gd name="connsiteY2" fmla="*/ 185239 h 185239"/>
              <a:gd name="connsiteX3" fmla="*/ 0 w 245908"/>
              <a:gd name="connsiteY3" fmla="*/ 175804 h 185239"/>
              <a:gd name="connsiteX0" fmla="*/ 0 w 245908"/>
              <a:gd name="connsiteY0" fmla="*/ 175804 h 185239"/>
              <a:gd name="connsiteX1" fmla="*/ 142821 w 245908"/>
              <a:gd name="connsiteY1" fmla="*/ 0 h 185239"/>
              <a:gd name="connsiteX2" fmla="*/ 245908 w 245908"/>
              <a:gd name="connsiteY2" fmla="*/ 185239 h 185239"/>
              <a:gd name="connsiteX3" fmla="*/ 0 w 245908"/>
              <a:gd name="connsiteY3" fmla="*/ 175804 h 185239"/>
              <a:gd name="connsiteX0" fmla="*/ 0 w 241146"/>
              <a:gd name="connsiteY0" fmla="*/ 151991 h 185239"/>
              <a:gd name="connsiteX1" fmla="*/ 138059 w 241146"/>
              <a:gd name="connsiteY1" fmla="*/ 0 h 185239"/>
              <a:gd name="connsiteX2" fmla="*/ 241146 w 241146"/>
              <a:gd name="connsiteY2" fmla="*/ 185239 h 185239"/>
              <a:gd name="connsiteX3" fmla="*/ 0 w 241146"/>
              <a:gd name="connsiteY3" fmla="*/ 151991 h 185239"/>
              <a:gd name="connsiteX0" fmla="*/ 0 w 236383"/>
              <a:gd name="connsiteY0" fmla="*/ 161516 h 185239"/>
              <a:gd name="connsiteX1" fmla="*/ 133296 w 236383"/>
              <a:gd name="connsiteY1" fmla="*/ 0 h 185239"/>
              <a:gd name="connsiteX2" fmla="*/ 236383 w 236383"/>
              <a:gd name="connsiteY2" fmla="*/ 185239 h 185239"/>
              <a:gd name="connsiteX3" fmla="*/ 0 w 236383"/>
              <a:gd name="connsiteY3" fmla="*/ 161516 h 185239"/>
              <a:gd name="connsiteX0" fmla="*/ 0 w 245908"/>
              <a:gd name="connsiteY0" fmla="*/ 166279 h 185239"/>
              <a:gd name="connsiteX1" fmla="*/ 142821 w 245908"/>
              <a:gd name="connsiteY1" fmla="*/ 0 h 185239"/>
              <a:gd name="connsiteX2" fmla="*/ 245908 w 245908"/>
              <a:gd name="connsiteY2" fmla="*/ 185239 h 185239"/>
              <a:gd name="connsiteX3" fmla="*/ 0 w 245908"/>
              <a:gd name="connsiteY3" fmla="*/ 166279 h 185239"/>
              <a:gd name="connsiteX0" fmla="*/ 0 w 245908"/>
              <a:gd name="connsiteY0" fmla="*/ 166279 h 185239"/>
              <a:gd name="connsiteX1" fmla="*/ 142821 w 245908"/>
              <a:gd name="connsiteY1" fmla="*/ 0 h 185239"/>
              <a:gd name="connsiteX2" fmla="*/ 245908 w 245908"/>
              <a:gd name="connsiteY2" fmla="*/ 185239 h 185239"/>
              <a:gd name="connsiteX3" fmla="*/ 0 w 245908"/>
              <a:gd name="connsiteY3" fmla="*/ 166279 h 185239"/>
              <a:gd name="connsiteX0" fmla="*/ 0 w 245908"/>
              <a:gd name="connsiteY0" fmla="*/ 0 h 298089"/>
              <a:gd name="connsiteX1" fmla="*/ 225119 w 245908"/>
              <a:gd name="connsiteY1" fmla="*/ 298089 h 298089"/>
              <a:gd name="connsiteX2" fmla="*/ 245908 w 245908"/>
              <a:gd name="connsiteY2" fmla="*/ 18960 h 298089"/>
              <a:gd name="connsiteX3" fmla="*/ 0 w 245908"/>
              <a:gd name="connsiteY3" fmla="*/ 0 h 298089"/>
              <a:gd name="connsiteX0" fmla="*/ 0 w 496233"/>
              <a:gd name="connsiteY0" fmla="*/ 48996 h 347085"/>
              <a:gd name="connsiteX1" fmla="*/ 225119 w 496233"/>
              <a:gd name="connsiteY1" fmla="*/ 347085 h 347085"/>
              <a:gd name="connsiteX2" fmla="*/ 496233 w 496233"/>
              <a:gd name="connsiteY2" fmla="*/ 0 h 347085"/>
              <a:gd name="connsiteX3" fmla="*/ 0 w 496233"/>
              <a:gd name="connsiteY3" fmla="*/ 48996 h 347085"/>
              <a:gd name="connsiteX0" fmla="*/ 14917 w 271113"/>
              <a:gd name="connsiteY0" fmla="*/ 0 h 483837"/>
              <a:gd name="connsiteX1" fmla="*/ -1 w 271113"/>
              <a:gd name="connsiteY1" fmla="*/ 483837 h 483837"/>
              <a:gd name="connsiteX2" fmla="*/ 271113 w 271113"/>
              <a:gd name="connsiteY2" fmla="*/ 136752 h 483837"/>
              <a:gd name="connsiteX3" fmla="*/ 14917 w 271113"/>
              <a:gd name="connsiteY3" fmla="*/ 0 h 483837"/>
              <a:gd name="connsiteX0" fmla="*/ 14918 w 1759346"/>
              <a:gd name="connsiteY0" fmla="*/ 0 h 483837"/>
              <a:gd name="connsiteX1" fmla="*/ 0 w 1759346"/>
              <a:gd name="connsiteY1" fmla="*/ 483837 h 483837"/>
              <a:gd name="connsiteX2" fmla="*/ 1759346 w 1759346"/>
              <a:gd name="connsiteY2" fmla="*/ 449352 h 483837"/>
              <a:gd name="connsiteX3" fmla="*/ 14918 w 1759346"/>
              <a:gd name="connsiteY3" fmla="*/ 0 h 483837"/>
              <a:gd name="connsiteX0" fmla="*/ 1887210 w 1887210"/>
              <a:gd name="connsiteY0" fmla="*/ 0 h 261847"/>
              <a:gd name="connsiteX1" fmla="*/ 0 w 1887210"/>
              <a:gd name="connsiteY1" fmla="*/ 261847 h 261847"/>
              <a:gd name="connsiteX2" fmla="*/ 1759346 w 1887210"/>
              <a:gd name="connsiteY2" fmla="*/ 227362 h 261847"/>
              <a:gd name="connsiteX3" fmla="*/ 1887210 w 1887210"/>
              <a:gd name="connsiteY3" fmla="*/ 0 h 261847"/>
              <a:gd name="connsiteX0" fmla="*/ 652732 w 652732"/>
              <a:gd name="connsiteY0" fmla="*/ 0 h 227362"/>
              <a:gd name="connsiteX1" fmla="*/ 0 w 652732"/>
              <a:gd name="connsiteY1" fmla="*/ 107812 h 227362"/>
              <a:gd name="connsiteX2" fmla="*/ 524868 w 652732"/>
              <a:gd name="connsiteY2" fmla="*/ 227362 h 227362"/>
              <a:gd name="connsiteX3" fmla="*/ 652732 w 652732"/>
              <a:gd name="connsiteY3" fmla="*/ 0 h 227362"/>
            </a:gdLst>
            <a:ahLst/>
            <a:cxnLst>
              <a:cxn ang="0">
                <a:pos x="connsiteX0" y="connsiteY0"/>
              </a:cxn>
              <a:cxn ang="0">
                <a:pos x="connsiteX1" y="connsiteY1"/>
              </a:cxn>
              <a:cxn ang="0">
                <a:pos x="connsiteX2" y="connsiteY2"/>
              </a:cxn>
              <a:cxn ang="0">
                <a:pos x="connsiteX3" y="connsiteY3"/>
              </a:cxn>
            </a:cxnLst>
            <a:rect l="l" t="t" r="r" b="b"/>
            <a:pathLst>
              <a:path w="652732" h="227362">
                <a:moveTo>
                  <a:pt x="652732" y="0"/>
                </a:moveTo>
                <a:lnTo>
                  <a:pt x="0" y="107812"/>
                </a:lnTo>
                <a:lnTo>
                  <a:pt x="524868" y="227362"/>
                </a:lnTo>
                <a:lnTo>
                  <a:pt x="652732" y="0"/>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Isosceles Triangle 11"/>
          <p:cNvSpPr>
            <a:spLocks noChangeAspect="1"/>
          </p:cNvSpPr>
          <p:nvPr/>
        </p:nvSpPr>
        <p:spPr>
          <a:xfrm>
            <a:off x="2362483" y="4047503"/>
            <a:ext cx="330786" cy="249670"/>
          </a:xfrm>
          <a:custGeom>
            <a:avLst/>
            <a:gdLst>
              <a:gd name="connsiteX0" fmla="*/ 0 w 738487"/>
              <a:gd name="connsiteY0" fmla="*/ 418011 h 418011"/>
              <a:gd name="connsiteX1" fmla="*/ 369244 w 738487"/>
              <a:gd name="connsiteY1" fmla="*/ 0 h 418011"/>
              <a:gd name="connsiteX2" fmla="*/ 738487 w 738487"/>
              <a:gd name="connsiteY2" fmla="*/ 418011 h 418011"/>
              <a:gd name="connsiteX3" fmla="*/ 0 w 738487"/>
              <a:gd name="connsiteY3" fmla="*/ 418011 h 418011"/>
              <a:gd name="connsiteX0" fmla="*/ 0 w 755904"/>
              <a:gd name="connsiteY0" fmla="*/ 322216 h 418011"/>
              <a:gd name="connsiteX1" fmla="*/ 386661 w 755904"/>
              <a:gd name="connsiteY1" fmla="*/ 0 h 418011"/>
              <a:gd name="connsiteX2" fmla="*/ 755904 w 755904"/>
              <a:gd name="connsiteY2" fmla="*/ 418011 h 418011"/>
              <a:gd name="connsiteX3" fmla="*/ 0 w 755904"/>
              <a:gd name="connsiteY3" fmla="*/ 322216 h 418011"/>
              <a:gd name="connsiteX0" fmla="*/ 0 w 755904"/>
              <a:gd name="connsiteY0" fmla="*/ 156754 h 252549"/>
              <a:gd name="connsiteX1" fmla="*/ 142821 w 755904"/>
              <a:gd name="connsiteY1" fmla="*/ 0 h 252549"/>
              <a:gd name="connsiteX2" fmla="*/ 755904 w 755904"/>
              <a:gd name="connsiteY2" fmla="*/ 252549 h 252549"/>
              <a:gd name="connsiteX3" fmla="*/ 0 w 755904"/>
              <a:gd name="connsiteY3" fmla="*/ 156754 h 252549"/>
              <a:gd name="connsiteX0" fmla="*/ 0 w 294349"/>
              <a:gd name="connsiteY0" fmla="*/ 156754 h 209006"/>
              <a:gd name="connsiteX1" fmla="*/ 142821 w 294349"/>
              <a:gd name="connsiteY1" fmla="*/ 0 h 209006"/>
              <a:gd name="connsiteX2" fmla="*/ 294349 w 294349"/>
              <a:gd name="connsiteY2" fmla="*/ 209006 h 209006"/>
              <a:gd name="connsiteX3" fmla="*/ 0 w 294349"/>
              <a:gd name="connsiteY3" fmla="*/ 156754 h 209006"/>
              <a:gd name="connsiteX0" fmla="*/ 0 w 303058"/>
              <a:gd name="connsiteY0" fmla="*/ 156754 h 191589"/>
              <a:gd name="connsiteX1" fmla="*/ 142821 w 303058"/>
              <a:gd name="connsiteY1" fmla="*/ 0 h 191589"/>
              <a:gd name="connsiteX2" fmla="*/ 303058 w 303058"/>
              <a:gd name="connsiteY2" fmla="*/ 191589 h 191589"/>
              <a:gd name="connsiteX3" fmla="*/ 0 w 303058"/>
              <a:gd name="connsiteY3" fmla="*/ 156754 h 191589"/>
              <a:gd name="connsiteX0" fmla="*/ 0 w 245908"/>
              <a:gd name="connsiteY0" fmla="*/ 156754 h 185239"/>
              <a:gd name="connsiteX1" fmla="*/ 142821 w 245908"/>
              <a:gd name="connsiteY1" fmla="*/ 0 h 185239"/>
              <a:gd name="connsiteX2" fmla="*/ 245908 w 245908"/>
              <a:gd name="connsiteY2" fmla="*/ 185239 h 185239"/>
              <a:gd name="connsiteX3" fmla="*/ 0 w 245908"/>
              <a:gd name="connsiteY3" fmla="*/ 156754 h 185239"/>
              <a:gd name="connsiteX0" fmla="*/ 0 w 258608"/>
              <a:gd name="connsiteY0" fmla="*/ 207554 h 207554"/>
              <a:gd name="connsiteX1" fmla="*/ 155521 w 258608"/>
              <a:gd name="connsiteY1" fmla="*/ 0 h 207554"/>
              <a:gd name="connsiteX2" fmla="*/ 258608 w 258608"/>
              <a:gd name="connsiteY2" fmla="*/ 185239 h 207554"/>
              <a:gd name="connsiteX3" fmla="*/ 0 w 258608"/>
              <a:gd name="connsiteY3" fmla="*/ 207554 h 207554"/>
              <a:gd name="connsiteX0" fmla="*/ 0 w 252258"/>
              <a:gd name="connsiteY0" fmla="*/ 194854 h 194854"/>
              <a:gd name="connsiteX1" fmla="*/ 149171 w 252258"/>
              <a:gd name="connsiteY1" fmla="*/ 0 h 194854"/>
              <a:gd name="connsiteX2" fmla="*/ 252258 w 252258"/>
              <a:gd name="connsiteY2" fmla="*/ 185239 h 194854"/>
              <a:gd name="connsiteX3" fmla="*/ 0 w 252258"/>
              <a:gd name="connsiteY3" fmla="*/ 194854 h 194854"/>
              <a:gd name="connsiteX0" fmla="*/ 0 w 245908"/>
              <a:gd name="connsiteY0" fmla="*/ 175804 h 185239"/>
              <a:gd name="connsiteX1" fmla="*/ 142821 w 245908"/>
              <a:gd name="connsiteY1" fmla="*/ 0 h 185239"/>
              <a:gd name="connsiteX2" fmla="*/ 245908 w 245908"/>
              <a:gd name="connsiteY2" fmla="*/ 185239 h 185239"/>
              <a:gd name="connsiteX3" fmla="*/ 0 w 245908"/>
              <a:gd name="connsiteY3" fmla="*/ 175804 h 185239"/>
              <a:gd name="connsiteX0" fmla="*/ 0 w 241146"/>
              <a:gd name="connsiteY0" fmla="*/ 175804 h 175804"/>
              <a:gd name="connsiteX1" fmla="*/ 142821 w 241146"/>
              <a:gd name="connsiteY1" fmla="*/ 0 h 175804"/>
              <a:gd name="connsiteX2" fmla="*/ 241146 w 241146"/>
              <a:gd name="connsiteY2" fmla="*/ 166189 h 175804"/>
              <a:gd name="connsiteX3" fmla="*/ 0 w 241146"/>
              <a:gd name="connsiteY3" fmla="*/ 175804 h 175804"/>
              <a:gd name="connsiteX0" fmla="*/ 0 w 212571"/>
              <a:gd name="connsiteY0" fmla="*/ 161516 h 166189"/>
              <a:gd name="connsiteX1" fmla="*/ 114246 w 212571"/>
              <a:gd name="connsiteY1" fmla="*/ 0 h 166189"/>
              <a:gd name="connsiteX2" fmla="*/ 212571 w 212571"/>
              <a:gd name="connsiteY2" fmla="*/ 166189 h 166189"/>
              <a:gd name="connsiteX3" fmla="*/ 0 w 212571"/>
              <a:gd name="connsiteY3" fmla="*/ 161516 h 166189"/>
              <a:gd name="connsiteX0" fmla="*/ 0 w 1162473"/>
              <a:gd name="connsiteY0" fmla="*/ 224662 h 229335"/>
              <a:gd name="connsiteX1" fmla="*/ 1162473 w 1162473"/>
              <a:gd name="connsiteY1" fmla="*/ 0 h 229335"/>
              <a:gd name="connsiteX2" fmla="*/ 212571 w 1162473"/>
              <a:gd name="connsiteY2" fmla="*/ 229335 h 229335"/>
              <a:gd name="connsiteX3" fmla="*/ 0 w 1162473"/>
              <a:gd name="connsiteY3" fmla="*/ 224662 h 229335"/>
              <a:gd name="connsiteX0" fmla="*/ 0 w 1162473"/>
              <a:gd name="connsiteY0" fmla="*/ 224662 h 248279"/>
              <a:gd name="connsiteX1" fmla="*/ 1162473 w 1162473"/>
              <a:gd name="connsiteY1" fmla="*/ 0 h 248279"/>
              <a:gd name="connsiteX2" fmla="*/ 1096618 w 1162473"/>
              <a:gd name="connsiteY2" fmla="*/ 248279 h 248279"/>
              <a:gd name="connsiteX3" fmla="*/ 0 w 1162473"/>
              <a:gd name="connsiteY3" fmla="*/ 224662 h 248279"/>
              <a:gd name="connsiteX0" fmla="*/ 0 w 328943"/>
              <a:gd name="connsiteY0" fmla="*/ 167831 h 248279"/>
              <a:gd name="connsiteX1" fmla="*/ 328943 w 328943"/>
              <a:gd name="connsiteY1" fmla="*/ 0 h 248279"/>
              <a:gd name="connsiteX2" fmla="*/ 263088 w 328943"/>
              <a:gd name="connsiteY2" fmla="*/ 248279 h 248279"/>
              <a:gd name="connsiteX3" fmla="*/ 0 w 328943"/>
              <a:gd name="connsiteY3" fmla="*/ 167831 h 248279"/>
            </a:gdLst>
            <a:ahLst/>
            <a:cxnLst>
              <a:cxn ang="0">
                <a:pos x="connsiteX0" y="connsiteY0"/>
              </a:cxn>
              <a:cxn ang="0">
                <a:pos x="connsiteX1" y="connsiteY1"/>
              </a:cxn>
              <a:cxn ang="0">
                <a:pos x="connsiteX2" y="connsiteY2"/>
              </a:cxn>
              <a:cxn ang="0">
                <a:pos x="connsiteX3" y="connsiteY3"/>
              </a:cxn>
            </a:cxnLst>
            <a:rect l="l" t="t" r="r" b="b"/>
            <a:pathLst>
              <a:path w="328943" h="248279">
                <a:moveTo>
                  <a:pt x="0" y="167831"/>
                </a:moveTo>
                <a:lnTo>
                  <a:pt x="328943" y="0"/>
                </a:lnTo>
                <a:lnTo>
                  <a:pt x="263088" y="248279"/>
                </a:lnTo>
                <a:lnTo>
                  <a:pt x="0" y="167831"/>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1034940" y="5610512"/>
            <a:ext cx="1181734" cy="646331"/>
          </a:xfrm>
          <a:prstGeom prst="rect">
            <a:avLst/>
          </a:prstGeom>
        </p:spPr>
        <p:txBody>
          <a:bodyPr wrap="none">
            <a:spAutoFit/>
          </a:bodyPr>
          <a:lstStyle/>
          <a:p>
            <a:r>
              <a:rPr lang="en-US" altLang="zh-CN" sz="3600" dirty="0"/>
              <a:t>Input</a:t>
            </a:r>
            <a:endParaRPr lang="zh-CN" altLang="en-US" sz="3600" dirty="0"/>
          </a:p>
        </p:txBody>
      </p:sp>
      <mc:AlternateContent xmlns:mc="http://schemas.openxmlformats.org/markup-compatibility/2006" xmlns:a14="http://schemas.microsoft.com/office/drawing/2010/main">
        <mc:Choice Requires="a14">
          <p:sp>
            <p:nvSpPr>
              <p:cNvPr id="15" name="Rectangle 14"/>
              <p:cNvSpPr/>
              <p:nvPr/>
            </p:nvSpPr>
            <p:spPr>
              <a:xfrm>
                <a:off x="2216674" y="5325651"/>
                <a:ext cx="5255712" cy="5833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3200" i="1" dirty="0">
                              <a:solidFill>
                                <a:srgbClr val="FF0000"/>
                              </a:solidFill>
                              <a:latin typeface="Cambria Math" panose="02040503050406030204" pitchFamily="18" charset="0"/>
                            </a:rPr>
                          </m:ctrlPr>
                        </m:sSupPr>
                        <m:e>
                          <m:d>
                            <m:dPr>
                              <m:begChr m:val="‖"/>
                              <m:endChr m:val="‖"/>
                              <m:ctrlPr>
                                <a:rPr lang="en-US" altLang="zh-CN" sz="3200" i="1" dirty="0">
                                  <a:solidFill>
                                    <a:srgbClr val="FF0000"/>
                                  </a:solidFill>
                                  <a:latin typeface="Cambria Math" panose="02040503050406030204" pitchFamily="18" charset="0"/>
                                </a:rPr>
                              </m:ctrlPr>
                            </m:dPr>
                            <m:e>
                              <m:sSub>
                                <m:sSubPr>
                                  <m:ctrlPr>
                                    <a:rPr lang="en-US" altLang="zh-CN" sz="3200" i="1" dirty="0">
                                      <a:solidFill>
                                        <a:srgbClr val="FF0000"/>
                                      </a:solidFill>
                                      <a:latin typeface="Cambria Math" panose="02040503050406030204" pitchFamily="18" charset="0"/>
                                    </a:rPr>
                                  </m:ctrlPr>
                                </m:sSubPr>
                                <m:e>
                                  <m:r>
                                    <a:rPr lang="en-US" altLang="zh-CN" sz="3200" i="1" dirty="0">
                                      <a:solidFill>
                                        <a:srgbClr val="FF0000"/>
                                      </a:solidFill>
                                      <a:latin typeface="Cambria Math" panose="02040503050406030204" pitchFamily="18" charset="0"/>
                                    </a:rPr>
                                    <m:t>𝑒</m:t>
                                  </m:r>
                                </m:e>
                                <m:sub>
                                  <m:r>
                                    <a:rPr lang="en-US" altLang="zh-CN" sz="3200" i="1" dirty="0">
                                      <a:solidFill>
                                        <a:srgbClr val="FF0000"/>
                                      </a:solidFill>
                                      <a:latin typeface="Cambria Math" panose="02040503050406030204" pitchFamily="18" charset="0"/>
                                    </a:rPr>
                                    <m:t>𝑖</m:t>
                                  </m:r>
                                </m:sub>
                              </m:sSub>
                            </m:e>
                          </m:d>
                        </m:e>
                        <m:sup>
                          <m:r>
                            <a:rPr lang="en-US" altLang="zh-CN" sz="3200" i="1" dirty="0">
                              <a:solidFill>
                                <a:srgbClr val="FF0000"/>
                              </a:solidFill>
                              <a:latin typeface="Cambria Math" panose="02040503050406030204" pitchFamily="18" charset="0"/>
                            </a:rPr>
                            <m:t>2</m:t>
                          </m:r>
                        </m:sup>
                      </m:sSup>
                      <m:r>
                        <a:rPr lang="en-US" altLang="zh-CN" sz="3200" i="1" dirty="0">
                          <a:solidFill>
                            <a:srgbClr val="FF0000"/>
                          </a:solidFill>
                          <a:latin typeface="Cambria Math" panose="02040503050406030204" pitchFamily="18" charset="0"/>
                        </a:rPr>
                        <m:t>=</m:t>
                      </m:r>
                      <m:d>
                        <m:dPr>
                          <m:ctrlPr>
                            <a:rPr lang="en-US" altLang="zh-CN" sz="2800" i="1" dirty="0">
                              <a:solidFill>
                                <a:srgbClr val="FF0000"/>
                              </a:solidFill>
                              <a:latin typeface="Cambria Math" panose="02040503050406030204" pitchFamily="18" charset="0"/>
                            </a:rPr>
                          </m:ctrlPr>
                        </m:dPr>
                        <m:e>
                          <m:r>
                            <a:rPr lang="en-US" altLang="zh-CN" sz="2800" i="1" dirty="0">
                              <a:solidFill>
                                <a:srgbClr val="FF0000"/>
                              </a:solidFill>
                              <a:latin typeface="Cambria Math" panose="02040503050406030204" pitchFamily="18" charset="0"/>
                            </a:rPr>
                            <m:t>1−</m:t>
                          </m:r>
                          <m:r>
                            <a:rPr lang="en-US" altLang="zh-CN" sz="2800" i="1" dirty="0">
                              <a:solidFill>
                                <a:srgbClr val="FF0000"/>
                              </a:solidFill>
                              <a:latin typeface="Cambria Math" panose="02040503050406030204" pitchFamily="18" charset="0"/>
                            </a:rPr>
                            <m:t>𝑡</m:t>
                          </m:r>
                        </m:e>
                      </m:d>
                      <m:sSup>
                        <m:sSupPr>
                          <m:ctrlPr>
                            <a:rPr lang="en-US" altLang="zh-CN" sz="2800" i="1" dirty="0">
                              <a:solidFill>
                                <a:srgbClr val="FF0000"/>
                              </a:solidFill>
                              <a:latin typeface="Cambria Math" panose="02040503050406030204" pitchFamily="18" charset="0"/>
                            </a:rPr>
                          </m:ctrlPr>
                        </m:sSupPr>
                        <m:e>
                          <m:d>
                            <m:dPr>
                              <m:begChr m:val="‖"/>
                              <m:endChr m:val="‖"/>
                              <m:ctrlPr>
                                <a:rPr lang="en-US" altLang="zh-CN" sz="2800" i="1" dirty="0">
                                  <a:solidFill>
                                    <a:srgbClr val="FF0000"/>
                                  </a:solidFill>
                                  <a:latin typeface="Cambria Math" panose="02040503050406030204" pitchFamily="18" charset="0"/>
                                </a:rPr>
                              </m:ctrlPr>
                            </m:dPr>
                            <m:e>
                              <m:sSub>
                                <m:sSubPr>
                                  <m:ctrlPr>
                                    <a:rPr lang="en-US" altLang="zh-CN" sz="2800" i="1" dirty="0">
                                      <a:solidFill>
                                        <a:srgbClr val="FF0000"/>
                                      </a:solidFill>
                                      <a:latin typeface="Cambria Math" panose="02040503050406030204" pitchFamily="18" charset="0"/>
                                    </a:rPr>
                                  </m:ctrlPr>
                                </m:sSubPr>
                                <m:e>
                                  <m:r>
                                    <a:rPr lang="en-US" altLang="zh-CN" sz="2800" i="1" dirty="0">
                                      <a:solidFill>
                                        <a:srgbClr val="FF0000"/>
                                      </a:solidFill>
                                      <a:latin typeface="Cambria Math" panose="02040503050406030204" pitchFamily="18" charset="0"/>
                                    </a:rPr>
                                    <m:t>𝑒</m:t>
                                  </m:r>
                                </m:e>
                                <m:sub>
                                  <m:r>
                                    <a:rPr lang="en-US" altLang="zh-CN" sz="2800" i="1" dirty="0">
                                      <a:solidFill>
                                        <a:srgbClr val="FF0000"/>
                                      </a:solidFill>
                                      <a:latin typeface="Cambria Math" panose="02040503050406030204" pitchFamily="18" charset="0"/>
                                    </a:rPr>
                                    <m:t>𝑖</m:t>
                                  </m:r>
                                  <m:r>
                                    <a:rPr lang="en-US" altLang="zh-CN" sz="2800" i="1" dirty="0">
                                      <a:solidFill>
                                        <a:srgbClr val="FF0000"/>
                                      </a:solidFill>
                                      <a:latin typeface="Cambria Math" panose="02040503050406030204" pitchFamily="18" charset="0"/>
                                    </a:rPr>
                                    <m:t>0</m:t>
                                  </m:r>
                                </m:sub>
                              </m:sSub>
                            </m:e>
                          </m:d>
                        </m:e>
                        <m:sup>
                          <m:r>
                            <a:rPr lang="en-US" altLang="zh-CN" sz="2800" i="1" dirty="0">
                              <a:solidFill>
                                <a:srgbClr val="FF0000"/>
                              </a:solidFill>
                              <a:latin typeface="Cambria Math" panose="02040503050406030204" pitchFamily="18" charset="0"/>
                            </a:rPr>
                            <m:t>2</m:t>
                          </m:r>
                        </m:sup>
                      </m:sSup>
                      <m:r>
                        <a:rPr lang="en-US" altLang="zh-CN" sz="2800" i="1">
                          <a:solidFill>
                            <a:srgbClr val="FF0000"/>
                          </a:solidFill>
                          <a:latin typeface="Cambria Math" panose="02040503050406030204" pitchFamily="18" charset="0"/>
                        </a:rPr>
                        <m:t>+</m:t>
                      </m:r>
                      <m:r>
                        <a:rPr lang="en-US" altLang="zh-CN" sz="2800" i="1">
                          <a:solidFill>
                            <a:srgbClr val="FF0000"/>
                          </a:solidFill>
                          <a:latin typeface="Cambria Math" panose="02040503050406030204" pitchFamily="18" charset="0"/>
                        </a:rPr>
                        <m:t>𝑡</m:t>
                      </m:r>
                      <m:sSup>
                        <m:sSupPr>
                          <m:ctrlPr>
                            <a:rPr lang="en-US" altLang="zh-CN" sz="2800" i="1" dirty="0">
                              <a:solidFill>
                                <a:srgbClr val="FF0000"/>
                              </a:solidFill>
                              <a:latin typeface="Cambria Math" panose="02040503050406030204" pitchFamily="18" charset="0"/>
                            </a:rPr>
                          </m:ctrlPr>
                        </m:sSupPr>
                        <m:e>
                          <m:d>
                            <m:dPr>
                              <m:begChr m:val="‖"/>
                              <m:endChr m:val="‖"/>
                              <m:ctrlPr>
                                <a:rPr lang="en-US" altLang="zh-CN" sz="2800" i="1" dirty="0">
                                  <a:solidFill>
                                    <a:srgbClr val="FF0000"/>
                                  </a:solidFill>
                                  <a:latin typeface="Cambria Math" panose="02040503050406030204" pitchFamily="18" charset="0"/>
                                </a:rPr>
                              </m:ctrlPr>
                            </m:dPr>
                            <m:e>
                              <m:sSub>
                                <m:sSubPr>
                                  <m:ctrlPr>
                                    <a:rPr lang="en-US" altLang="zh-CN" sz="2800" i="1" dirty="0">
                                      <a:solidFill>
                                        <a:srgbClr val="FF0000"/>
                                      </a:solidFill>
                                      <a:latin typeface="Cambria Math" panose="02040503050406030204" pitchFamily="18" charset="0"/>
                                    </a:rPr>
                                  </m:ctrlPr>
                                </m:sSubPr>
                                <m:e>
                                  <m:r>
                                    <a:rPr lang="en-US" altLang="zh-CN" sz="2800" i="1" dirty="0">
                                      <a:solidFill>
                                        <a:srgbClr val="FF0000"/>
                                      </a:solidFill>
                                      <a:latin typeface="Cambria Math" panose="02040503050406030204" pitchFamily="18" charset="0"/>
                                    </a:rPr>
                                    <m:t>𝑒</m:t>
                                  </m:r>
                                </m:e>
                                <m:sub>
                                  <m:r>
                                    <a:rPr lang="en-US" altLang="zh-CN" sz="2800" i="1" dirty="0">
                                      <a:solidFill>
                                        <a:srgbClr val="FF0000"/>
                                      </a:solidFill>
                                      <a:latin typeface="Cambria Math" panose="02040503050406030204" pitchFamily="18" charset="0"/>
                                    </a:rPr>
                                    <m:t>𝑖</m:t>
                                  </m:r>
                                  <m:r>
                                    <a:rPr lang="en-US" altLang="zh-CN" sz="2800" i="1" dirty="0">
                                      <a:solidFill>
                                        <a:srgbClr val="FF0000"/>
                                      </a:solidFill>
                                      <a:latin typeface="Cambria Math" panose="02040503050406030204" pitchFamily="18" charset="0"/>
                                    </a:rPr>
                                    <m:t>1</m:t>
                                  </m:r>
                                </m:sub>
                              </m:sSub>
                            </m:e>
                          </m:d>
                        </m:e>
                        <m:sup>
                          <m:r>
                            <a:rPr lang="en-US" altLang="zh-CN" sz="2800" i="1" dirty="0">
                              <a:solidFill>
                                <a:srgbClr val="FF0000"/>
                              </a:solidFill>
                              <a:latin typeface="Cambria Math" panose="02040503050406030204" pitchFamily="18" charset="0"/>
                            </a:rPr>
                            <m:t>2</m:t>
                          </m:r>
                        </m:sup>
                      </m:sSup>
                    </m:oMath>
                  </m:oMathPara>
                </a14:m>
                <a:endParaRPr lang="en-US" altLang="zh-CN" sz="2800" dirty="0"/>
              </a:p>
            </p:txBody>
          </p:sp>
        </mc:Choice>
        <mc:Fallback xmlns="">
          <p:sp>
            <p:nvSpPr>
              <p:cNvPr id="15" name="Rectangle 14"/>
              <p:cNvSpPr>
                <a:spLocks noRot="1" noChangeAspect="1" noMove="1" noResize="1" noEditPoints="1" noAdjustHandles="1" noChangeArrowheads="1" noChangeShapeType="1" noTextEdit="1"/>
              </p:cNvSpPr>
              <p:nvPr/>
            </p:nvSpPr>
            <p:spPr>
              <a:xfrm>
                <a:off x="2216674" y="5325651"/>
                <a:ext cx="5255712" cy="583365"/>
              </a:xfrm>
              <a:prstGeom prst="rect">
                <a:avLst/>
              </a:prstGeom>
              <a:blipFill rotWithShape="0">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Freeform 15"/>
              <p:cNvSpPr/>
              <p:nvPr/>
            </p:nvSpPr>
            <p:spPr>
              <a:xfrm rot="1091818" flipH="1">
                <a:off x="3360957" y="2477533"/>
                <a:ext cx="432728" cy="1416082"/>
              </a:xfrm>
              <a:custGeom>
                <a:avLst/>
                <a:gdLst>
                  <a:gd name="connsiteX0" fmla="*/ 2041451 w 2041451"/>
                  <a:gd name="connsiteY0" fmla="*/ 0 h 2226930"/>
                  <a:gd name="connsiteX1" fmla="*/ 1509823 w 2041451"/>
                  <a:gd name="connsiteY1" fmla="*/ 2073349 h 2226930"/>
                  <a:gd name="connsiteX2" fmla="*/ 0 w 2041451"/>
                  <a:gd name="connsiteY2" fmla="*/ 2073349 h 2226930"/>
                  <a:gd name="connsiteX3" fmla="*/ 0 w 2041451"/>
                  <a:gd name="connsiteY3" fmla="*/ 2073349 h 2226930"/>
                  <a:gd name="connsiteX0" fmla="*/ 2041451 w 2041451"/>
                  <a:gd name="connsiteY0" fmla="*/ 0 h 2226930"/>
                  <a:gd name="connsiteX1" fmla="*/ 1509823 w 2041451"/>
                  <a:gd name="connsiteY1" fmla="*/ 2073349 h 2226930"/>
                  <a:gd name="connsiteX2" fmla="*/ 0 w 2041451"/>
                  <a:gd name="connsiteY2" fmla="*/ 2073349 h 2226930"/>
                  <a:gd name="connsiteX0" fmla="*/ 531628 w 531628"/>
                  <a:gd name="connsiteY0" fmla="*/ 0 h 2073349"/>
                  <a:gd name="connsiteX1" fmla="*/ 0 w 531628"/>
                  <a:gd name="connsiteY1" fmla="*/ 2073349 h 2073349"/>
                  <a:gd name="connsiteX0" fmla="*/ 1424763 w 1424763"/>
                  <a:gd name="connsiteY0" fmla="*/ 0 h 1669312"/>
                  <a:gd name="connsiteX1" fmla="*/ 0 w 1424763"/>
                  <a:gd name="connsiteY1" fmla="*/ 1669312 h 1669312"/>
                  <a:gd name="connsiteX0" fmla="*/ 1424763 w 1424763"/>
                  <a:gd name="connsiteY0" fmla="*/ 0 h 1669312"/>
                  <a:gd name="connsiteX1" fmla="*/ 0 w 1424763"/>
                  <a:gd name="connsiteY1" fmla="*/ 1669312 h 1669312"/>
                  <a:gd name="connsiteX0" fmla="*/ 1509824 w 1509824"/>
                  <a:gd name="connsiteY0" fmla="*/ 0 h 1669312"/>
                  <a:gd name="connsiteX1" fmla="*/ 0 w 1509824"/>
                  <a:gd name="connsiteY1" fmla="*/ 1669312 h 1669312"/>
                  <a:gd name="connsiteX0" fmla="*/ 3425 w 1371568"/>
                  <a:gd name="connsiteY0" fmla="*/ 0 h 1711842"/>
                  <a:gd name="connsiteX1" fmla="*/ 1258066 w 1371568"/>
                  <a:gd name="connsiteY1" fmla="*/ 1711842 h 1711842"/>
                  <a:gd name="connsiteX0" fmla="*/ 8999 w 270167"/>
                  <a:gd name="connsiteY0" fmla="*/ 0 h 967563"/>
                  <a:gd name="connsiteX1" fmla="*/ 30264 w 270167"/>
                  <a:gd name="connsiteY1" fmla="*/ 967563 h 967563"/>
                  <a:gd name="connsiteX0" fmla="*/ 111019 w 132284"/>
                  <a:gd name="connsiteY0" fmla="*/ 0 h 967563"/>
                  <a:gd name="connsiteX1" fmla="*/ 132284 w 132284"/>
                  <a:gd name="connsiteY1" fmla="*/ 967563 h 967563"/>
                  <a:gd name="connsiteX0" fmla="*/ 119616 w 140881"/>
                  <a:gd name="connsiteY0" fmla="*/ 0 h 967563"/>
                  <a:gd name="connsiteX1" fmla="*/ 34556 w 140881"/>
                  <a:gd name="connsiteY1" fmla="*/ 404039 h 967563"/>
                  <a:gd name="connsiteX2" fmla="*/ 140881 w 140881"/>
                  <a:gd name="connsiteY2" fmla="*/ 967563 h 967563"/>
                  <a:gd name="connsiteX0" fmla="*/ 235402 w 256667"/>
                  <a:gd name="connsiteY0" fmla="*/ 0 h 967563"/>
                  <a:gd name="connsiteX1" fmla="*/ 1486 w 256667"/>
                  <a:gd name="connsiteY1" fmla="*/ 393406 h 967563"/>
                  <a:gd name="connsiteX2" fmla="*/ 256667 w 256667"/>
                  <a:gd name="connsiteY2" fmla="*/ 967563 h 967563"/>
                  <a:gd name="connsiteX0" fmla="*/ 235402 w 256667"/>
                  <a:gd name="connsiteY0" fmla="*/ 0 h 967563"/>
                  <a:gd name="connsiteX1" fmla="*/ 1486 w 256667"/>
                  <a:gd name="connsiteY1" fmla="*/ 393406 h 967563"/>
                  <a:gd name="connsiteX2" fmla="*/ 256667 w 256667"/>
                  <a:gd name="connsiteY2" fmla="*/ 967563 h 967563"/>
                  <a:gd name="connsiteX0" fmla="*/ 233916 w 255181"/>
                  <a:gd name="connsiteY0" fmla="*/ 0 h 967563"/>
                  <a:gd name="connsiteX1" fmla="*/ 0 w 255181"/>
                  <a:gd name="connsiteY1" fmla="*/ 393406 h 967563"/>
                  <a:gd name="connsiteX2" fmla="*/ 255181 w 255181"/>
                  <a:gd name="connsiteY2" fmla="*/ 967563 h 967563"/>
                  <a:gd name="connsiteX0" fmla="*/ 233916 w 255181"/>
                  <a:gd name="connsiteY0" fmla="*/ 0 h 967563"/>
                  <a:gd name="connsiteX1" fmla="*/ 0 w 255181"/>
                  <a:gd name="connsiteY1" fmla="*/ 393406 h 967563"/>
                  <a:gd name="connsiteX2" fmla="*/ 255181 w 255181"/>
                  <a:gd name="connsiteY2" fmla="*/ 967563 h 967563"/>
                  <a:gd name="connsiteX0" fmla="*/ 233916 w 297712"/>
                  <a:gd name="connsiteY0" fmla="*/ 0 h 1158950"/>
                  <a:gd name="connsiteX1" fmla="*/ 0 w 297712"/>
                  <a:gd name="connsiteY1" fmla="*/ 393406 h 1158950"/>
                  <a:gd name="connsiteX2" fmla="*/ 297712 w 297712"/>
                  <a:gd name="connsiteY2" fmla="*/ 1158950 h 1158950"/>
                  <a:gd name="connsiteX0" fmla="*/ 233916 w 297712"/>
                  <a:gd name="connsiteY0" fmla="*/ 0 h 1158950"/>
                  <a:gd name="connsiteX1" fmla="*/ 0 w 297712"/>
                  <a:gd name="connsiteY1" fmla="*/ 393406 h 1158950"/>
                  <a:gd name="connsiteX2" fmla="*/ 297712 w 297712"/>
                  <a:gd name="connsiteY2" fmla="*/ 1158950 h 1158950"/>
                  <a:gd name="connsiteX0" fmla="*/ 245928 w 309724"/>
                  <a:gd name="connsiteY0" fmla="*/ 0 h 1158950"/>
                  <a:gd name="connsiteX1" fmla="*/ 12012 w 309724"/>
                  <a:gd name="connsiteY1" fmla="*/ 393406 h 1158950"/>
                  <a:gd name="connsiteX2" fmla="*/ 309724 w 309724"/>
                  <a:gd name="connsiteY2" fmla="*/ 1158950 h 1158950"/>
                  <a:gd name="connsiteX0" fmla="*/ 233916 w 233916"/>
                  <a:gd name="connsiteY0" fmla="*/ 0 h 393406"/>
                  <a:gd name="connsiteX1" fmla="*/ 0 w 233916"/>
                  <a:gd name="connsiteY1" fmla="*/ 393406 h 393406"/>
                  <a:gd name="connsiteX0" fmla="*/ 14326 w 103974"/>
                  <a:gd name="connsiteY0" fmla="*/ 0 h 1137685"/>
                  <a:gd name="connsiteX1" fmla="*/ 56856 w 103974"/>
                  <a:gd name="connsiteY1" fmla="*/ 1137685 h 1137685"/>
                  <a:gd name="connsiteX0" fmla="*/ 148856 w 148856"/>
                  <a:gd name="connsiteY0" fmla="*/ 0 h 1095155"/>
                  <a:gd name="connsiteX1" fmla="*/ 0 w 148856"/>
                  <a:gd name="connsiteY1" fmla="*/ 1095155 h 1095155"/>
                  <a:gd name="connsiteX0" fmla="*/ 160480 w 160480"/>
                  <a:gd name="connsiteY0" fmla="*/ 0 h 1095155"/>
                  <a:gd name="connsiteX1" fmla="*/ 11624 w 160480"/>
                  <a:gd name="connsiteY1" fmla="*/ 1095155 h 1095155"/>
                </a:gdLst>
                <a:ahLst/>
                <a:cxnLst>
                  <a:cxn ang="0">
                    <a:pos x="connsiteX0" y="connsiteY0"/>
                  </a:cxn>
                  <a:cxn ang="0">
                    <a:pos x="connsiteX1" y="connsiteY1"/>
                  </a:cxn>
                </a:cxnLst>
                <a:rect l="l" t="t" r="r" b="b"/>
                <a:pathLst>
                  <a:path w="160480" h="1095155">
                    <a:moveTo>
                      <a:pt x="160480" y="0"/>
                    </a:moveTo>
                    <a:cubicBezTo>
                      <a:pt x="82508" y="131135"/>
                      <a:pt x="-37994" y="474922"/>
                      <a:pt x="11624" y="1095155"/>
                    </a:cubicBezTo>
                  </a:path>
                </a:pathLst>
              </a:custGeom>
              <a:noFill/>
              <a:ln w="76200">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CN" sz="4800" i="1" dirty="0">
                          <a:solidFill>
                            <a:schemeClr val="tx1"/>
                          </a:solidFill>
                          <a:latin typeface="Cambria Math" panose="02040503050406030204" pitchFamily="18" charset="0"/>
                        </a:rPr>
                        <m:t>𝜙</m:t>
                      </m:r>
                    </m:oMath>
                  </m:oMathPara>
                </a14:m>
                <a:endParaRPr lang="zh-CN" altLang="en-US" sz="4800" dirty="0">
                  <a:solidFill>
                    <a:schemeClr val="tx1"/>
                  </a:solidFill>
                </a:endParaRPr>
              </a:p>
            </p:txBody>
          </p:sp>
        </mc:Choice>
        <mc:Fallback xmlns="">
          <p:sp>
            <p:nvSpPr>
              <p:cNvPr id="16" name="Freeform 15"/>
              <p:cNvSpPr>
                <a:spLocks noRot="1" noChangeAspect="1" noMove="1" noResize="1" noEditPoints="1" noAdjustHandles="1" noChangeArrowheads="1" noChangeShapeType="1" noTextEdit="1"/>
              </p:cNvSpPr>
              <p:nvPr/>
            </p:nvSpPr>
            <p:spPr>
              <a:xfrm rot="1091818" flipH="1">
                <a:off x="3360957" y="2477533"/>
                <a:ext cx="432728" cy="1416082"/>
              </a:xfrm>
              <a:custGeom>
                <a:avLst/>
                <a:gdLst>
                  <a:gd name="connsiteX0" fmla="*/ 2041451 w 2041451"/>
                  <a:gd name="connsiteY0" fmla="*/ 0 h 2226930"/>
                  <a:gd name="connsiteX1" fmla="*/ 1509823 w 2041451"/>
                  <a:gd name="connsiteY1" fmla="*/ 2073349 h 2226930"/>
                  <a:gd name="connsiteX2" fmla="*/ 0 w 2041451"/>
                  <a:gd name="connsiteY2" fmla="*/ 2073349 h 2226930"/>
                  <a:gd name="connsiteX3" fmla="*/ 0 w 2041451"/>
                  <a:gd name="connsiteY3" fmla="*/ 2073349 h 2226930"/>
                  <a:gd name="connsiteX0" fmla="*/ 2041451 w 2041451"/>
                  <a:gd name="connsiteY0" fmla="*/ 0 h 2226930"/>
                  <a:gd name="connsiteX1" fmla="*/ 1509823 w 2041451"/>
                  <a:gd name="connsiteY1" fmla="*/ 2073349 h 2226930"/>
                  <a:gd name="connsiteX2" fmla="*/ 0 w 2041451"/>
                  <a:gd name="connsiteY2" fmla="*/ 2073349 h 2226930"/>
                  <a:gd name="connsiteX0" fmla="*/ 531628 w 531628"/>
                  <a:gd name="connsiteY0" fmla="*/ 0 h 2073349"/>
                  <a:gd name="connsiteX1" fmla="*/ 0 w 531628"/>
                  <a:gd name="connsiteY1" fmla="*/ 2073349 h 2073349"/>
                  <a:gd name="connsiteX0" fmla="*/ 1424763 w 1424763"/>
                  <a:gd name="connsiteY0" fmla="*/ 0 h 1669312"/>
                  <a:gd name="connsiteX1" fmla="*/ 0 w 1424763"/>
                  <a:gd name="connsiteY1" fmla="*/ 1669312 h 1669312"/>
                  <a:gd name="connsiteX0" fmla="*/ 1424763 w 1424763"/>
                  <a:gd name="connsiteY0" fmla="*/ 0 h 1669312"/>
                  <a:gd name="connsiteX1" fmla="*/ 0 w 1424763"/>
                  <a:gd name="connsiteY1" fmla="*/ 1669312 h 1669312"/>
                  <a:gd name="connsiteX0" fmla="*/ 1509824 w 1509824"/>
                  <a:gd name="connsiteY0" fmla="*/ 0 h 1669312"/>
                  <a:gd name="connsiteX1" fmla="*/ 0 w 1509824"/>
                  <a:gd name="connsiteY1" fmla="*/ 1669312 h 1669312"/>
                  <a:gd name="connsiteX0" fmla="*/ 3425 w 1371568"/>
                  <a:gd name="connsiteY0" fmla="*/ 0 h 1711842"/>
                  <a:gd name="connsiteX1" fmla="*/ 1258066 w 1371568"/>
                  <a:gd name="connsiteY1" fmla="*/ 1711842 h 1711842"/>
                  <a:gd name="connsiteX0" fmla="*/ 8999 w 270167"/>
                  <a:gd name="connsiteY0" fmla="*/ 0 h 967563"/>
                  <a:gd name="connsiteX1" fmla="*/ 30264 w 270167"/>
                  <a:gd name="connsiteY1" fmla="*/ 967563 h 967563"/>
                  <a:gd name="connsiteX0" fmla="*/ 111019 w 132284"/>
                  <a:gd name="connsiteY0" fmla="*/ 0 h 967563"/>
                  <a:gd name="connsiteX1" fmla="*/ 132284 w 132284"/>
                  <a:gd name="connsiteY1" fmla="*/ 967563 h 967563"/>
                  <a:gd name="connsiteX0" fmla="*/ 119616 w 140881"/>
                  <a:gd name="connsiteY0" fmla="*/ 0 h 967563"/>
                  <a:gd name="connsiteX1" fmla="*/ 34556 w 140881"/>
                  <a:gd name="connsiteY1" fmla="*/ 404039 h 967563"/>
                  <a:gd name="connsiteX2" fmla="*/ 140881 w 140881"/>
                  <a:gd name="connsiteY2" fmla="*/ 967563 h 967563"/>
                  <a:gd name="connsiteX0" fmla="*/ 235402 w 256667"/>
                  <a:gd name="connsiteY0" fmla="*/ 0 h 967563"/>
                  <a:gd name="connsiteX1" fmla="*/ 1486 w 256667"/>
                  <a:gd name="connsiteY1" fmla="*/ 393406 h 967563"/>
                  <a:gd name="connsiteX2" fmla="*/ 256667 w 256667"/>
                  <a:gd name="connsiteY2" fmla="*/ 967563 h 967563"/>
                  <a:gd name="connsiteX0" fmla="*/ 235402 w 256667"/>
                  <a:gd name="connsiteY0" fmla="*/ 0 h 967563"/>
                  <a:gd name="connsiteX1" fmla="*/ 1486 w 256667"/>
                  <a:gd name="connsiteY1" fmla="*/ 393406 h 967563"/>
                  <a:gd name="connsiteX2" fmla="*/ 256667 w 256667"/>
                  <a:gd name="connsiteY2" fmla="*/ 967563 h 967563"/>
                  <a:gd name="connsiteX0" fmla="*/ 233916 w 255181"/>
                  <a:gd name="connsiteY0" fmla="*/ 0 h 967563"/>
                  <a:gd name="connsiteX1" fmla="*/ 0 w 255181"/>
                  <a:gd name="connsiteY1" fmla="*/ 393406 h 967563"/>
                  <a:gd name="connsiteX2" fmla="*/ 255181 w 255181"/>
                  <a:gd name="connsiteY2" fmla="*/ 967563 h 967563"/>
                  <a:gd name="connsiteX0" fmla="*/ 233916 w 255181"/>
                  <a:gd name="connsiteY0" fmla="*/ 0 h 967563"/>
                  <a:gd name="connsiteX1" fmla="*/ 0 w 255181"/>
                  <a:gd name="connsiteY1" fmla="*/ 393406 h 967563"/>
                  <a:gd name="connsiteX2" fmla="*/ 255181 w 255181"/>
                  <a:gd name="connsiteY2" fmla="*/ 967563 h 967563"/>
                  <a:gd name="connsiteX0" fmla="*/ 233916 w 297712"/>
                  <a:gd name="connsiteY0" fmla="*/ 0 h 1158950"/>
                  <a:gd name="connsiteX1" fmla="*/ 0 w 297712"/>
                  <a:gd name="connsiteY1" fmla="*/ 393406 h 1158950"/>
                  <a:gd name="connsiteX2" fmla="*/ 297712 w 297712"/>
                  <a:gd name="connsiteY2" fmla="*/ 1158950 h 1158950"/>
                  <a:gd name="connsiteX0" fmla="*/ 233916 w 297712"/>
                  <a:gd name="connsiteY0" fmla="*/ 0 h 1158950"/>
                  <a:gd name="connsiteX1" fmla="*/ 0 w 297712"/>
                  <a:gd name="connsiteY1" fmla="*/ 393406 h 1158950"/>
                  <a:gd name="connsiteX2" fmla="*/ 297712 w 297712"/>
                  <a:gd name="connsiteY2" fmla="*/ 1158950 h 1158950"/>
                  <a:gd name="connsiteX0" fmla="*/ 245928 w 309724"/>
                  <a:gd name="connsiteY0" fmla="*/ 0 h 1158950"/>
                  <a:gd name="connsiteX1" fmla="*/ 12012 w 309724"/>
                  <a:gd name="connsiteY1" fmla="*/ 393406 h 1158950"/>
                  <a:gd name="connsiteX2" fmla="*/ 309724 w 309724"/>
                  <a:gd name="connsiteY2" fmla="*/ 1158950 h 1158950"/>
                  <a:gd name="connsiteX0" fmla="*/ 233916 w 233916"/>
                  <a:gd name="connsiteY0" fmla="*/ 0 h 393406"/>
                  <a:gd name="connsiteX1" fmla="*/ 0 w 233916"/>
                  <a:gd name="connsiteY1" fmla="*/ 393406 h 393406"/>
                  <a:gd name="connsiteX0" fmla="*/ 14326 w 103974"/>
                  <a:gd name="connsiteY0" fmla="*/ 0 h 1137685"/>
                  <a:gd name="connsiteX1" fmla="*/ 56856 w 103974"/>
                  <a:gd name="connsiteY1" fmla="*/ 1137685 h 1137685"/>
                  <a:gd name="connsiteX0" fmla="*/ 148856 w 148856"/>
                  <a:gd name="connsiteY0" fmla="*/ 0 h 1095155"/>
                  <a:gd name="connsiteX1" fmla="*/ 0 w 148856"/>
                  <a:gd name="connsiteY1" fmla="*/ 1095155 h 1095155"/>
                  <a:gd name="connsiteX0" fmla="*/ 160480 w 160480"/>
                  <a:gd name="connsiteY0" fmla="*/ 0 h 1095155"/>
                  <a:gd name="connsiteX1" fmla="*/ 11624 w 160480"/>
                  <a:gd name="connsiteY1" fmla="*/ 1095155 h 1095155"/>
                </a:gdLst>
                <a:ahLst/>
                <a:cxnLst>
                  <a:cxn ang="0">
                    <a:pos x="connsiteX0" y="connsiteY0"/>
                  </a:cxn>
                  <a:cxn ang="0">
                    <a:pos x="connsiteX1" y="connsiteY1"/>
                  </a:cxn>
                </a:cxnLst>
                <a:rect l="l" t="t" r="r" b="b"/>
                <a:pathLst>
                  <a:path w="160480" h="1095155">
                    <a:moveTo>
                      <a:pt x="160480" y="0"/>
                    </a:moveTo>
                    <a:cubicBezTo>
                      <a:pt x="82508" y="131135"/>
                      <a:pt x="-37994" y="474922"/>
                      <a:pt x="11624" y="1095155"/>
                    </a:cubicBezTo>
                  </a:path>
                </a:pathLst>
              </a:custGeom>
              <a:blipFill rotWithShape="0">
                <a:blip r:embed="rId9"/>
                <a:stretch>
                  <a:fillRect/>
                </a:stretch>
              </a:blipFill>
              <a:ln w="76200">
                <a:solidFill>
                  <a:srgbClr val="7030A0"/>
                </a:solidFill>
                <a:headEnd type="none" w="med" len="med"/>
                <a:tailEnd type="arrow" w="med" len="med"/>
              </a:ln>
            </p:spPr>
            <p:txBody>
              <a:bodyPr/>
              <a:lstStyle/>
              <a:p>
                <a:r>
                  <a:rPr lang="zh-CN" altLang="en-US">
                    <a:noFill/>
                  </a:rPr>
                  <a:t> </a:t>
                </a:r>
              </a:p>
            </p:txBody>
          </p:sp>
        </mc:Fallback>
      </mc:AlternateContent>
      <p:sp>
        <p:nvSpPr>
          <p:cNvPr id="18" name="Isosceles Triangle 11"/>
          <p:cNvSpPr>
            <a:spLocks noChangeAspect="1"/>
          </p:cNvSpPr>
          <p:nvPr/>
        </p:nvSpPr>
        <p:spPr>
          <a:xfrm>
            <a:off x="2554959" y="1935991"/>
            <a:ext cx="424650" cy="236279"/>
          </a:xfrm>
          <a:custGeom>
            <a:avLst/>
            <a:gdLst>
              <a:gd name="connsiteX0" fmla="*/ 0 w 738487"/>
              <a:gd name="connsiteY0" fmla="*/ 418011 h 418011"/>
              <a:gd name="connsiteX1" fmla="*/ 369244 w 738487"/>
              <a:gd name="connsiteY1" fmla="*/ 0 h 418011"/>
              <a:gd name="connsiteX2" fmla="*/ 738487 w 738487"/>
              <a:gd name="connsiteY2" fmla="*/ 418011 h 418011"/>
              <a:gd name="connsiteX3" fmla="*/ 0 w 738487"/>
              <a:gd name="connsiteY3" fmla="*/ 418011 h 418011"/>
              <a:gd name="connsiteX0" fmla="*/ 0 w 755904"/>
              <a:gd name="connsiteY0" fmla="*/ 322216 h 418011"/>
              <a:gd name="connsiteX1" fmla="*/ 386661 w 755904"/>
              <a:gd name="connsiteY1" fmla="*/ 0 h 418011"/>
              <a:gd name="connsiteX2" fmla="*/ 755904 w 755904"/>
              <a:gd name="connsiteY2" fmla="*/ 418011 h 418011"/>
              <a:gd name="connsiteX3" fmla="*/ 0 w 755904"/>
              <a:gd name="connsiteY3" fmla="*/ 322216 h 418011"/>
              <a:gd name="connsiteX0" fmla="*/ 0 w 755904"/>
              <a:gd name="connsiteY0" fmla="*/ 156754 h 252549"/>
              <a:gd name="connsiteX1" fmla="*/ 142821 w 755904"/>
              <a:gd name="connsiteY1" fmla="*/ 0 h 252549"/>
              <a:gd name="connsiteX2" fmla="*/ 755904 w 755904"/>
              <a:gd name="connsiteY2" fmla="*/ 252549 h 252549"/>
              <a:gd name="connsiteX3" fmla="*/ 0 w 755904"/>
              <a:gd name="connsiteY3" fmla="*/ 156754 h 252549"/>
              <a:gd name="connsiteX0" fmla="*/ 0 w 294349"/>
              <a:gd name="connsiteY0" fmla="*/ 156754 h 209006"/>
              <a:gd name="connsiteX1" fmla="*/ 142821 w 294349"/>
              <a:gd name="connsiteY1" fmla="*/ 0 h 209006"/>
              <a:gd name="connsiteX2" fmla="*/ 294349 w 294349"/>
              <a:gd name="connsiteY2" fmla="*/ 209006 h 209006"/>
              <a:gd name="connsiteX3" fmla="*/ 0 w 294349"/>
              <a:gd name="connsiteY3" fmla="*/ 156754 h 209006"/>
              <a:gd name="connsiteX0" fmla="*/ 0 w 303058"/>
              <a:gd name="connsiteY0" fmla="*/ 156754 h 191589"/>
              <a:gd name="connsiteX1" fmla="*/ 142821 w 303058"/>
              <a:gd name="connsiteY1" fmla="*/ 0 h 191589"/>
              <a:gd name="connsiteX2" fmla="*/ 303058 w 303058"/>
              <a:gd name="connsiteY2" fmla="*/ 191589 h 191589"/>
              <a:gd name="connsiteX3" fmla="*/ 0 w 303058"/>
              <a:gd name="connsiteY3" fmla="*/ 156754 h 191589"/>
              <a:gd name="connsiteX0" fmla="*/ 0 w 245908"/>
              <a:gd name="connsiteY0" fmla="*/ 156754 h 185239"/>
              <a:gd name="connsiteX1" fmla="*/ 142821 w 245908"/>
              <a:gd name="connsiteY1" fmla="*/ 0 h 185239"/>
              <a:gd name="connsiteX2" fmla="*/ 245908 w 245908"/>
              <a:gd name="connsiteY2" fmla="*/ 185239 h 185239"/>
              <a:gd name="connsiteX3" fmla="*/ 0 w 245908"/>
              <a:gd name="connsiteY3" fmla="*/ 156754 h 185239"/>
              <a:gd name="connsiteX0" fmla="*/ 0 w 258608"/>
              <a:gd name="connsiteY0" fmla="*/ 207554 h 207554"/>
              <a:gd name="connsiteX1" fmla="*/ 155521 w 258608"/>
              <a:gd name="connsiteY1" fmla="*/ 0 h 207554"/>
              <a:gd name="connsiteX2" fmla="*/ 258608 w 258608"/>
              <a:gd name="connsiteY2" fmla="*/ 185239 h 207554"/>
              <a:gd name="connsiteX3" fmla="*/ 0 w 258608"/>
              <a:gd name="connsiteY3" fmla="*/ 207554 h 207554"/>
              <a:gd name="connsiteX0" fmla="*/ 0 w 252258"/>
              <a:gd name="connsiteY0" fmla="*/ 194854 h 194854"/>
              <a:gd name="connsiteX1" fmla="*/ 149171 w 252258"/>
              <a:gd name="connsiteY1" fmla="*/ 0 h 194854"/>
              <a:gd name="connsiteX2" fmla="*/ 252258 w 252258"/>
              <a:gd name="connsiteY2" fmla="*/ 185239 h 194854"/>
              <a:gd name="connsiteX3" fmla="*/ 0 w 252258"/>
              <a:gd name="connsiteY3" fmla="*/ 194854 h 194854"/>
              <a:gd name="connsiteX0" fmla="*/ 0 w 245908"/>
              <a:gd name="connsiteY0" fmla="*/ 175804 h 185239"/>
              <a:gd name="connsiteX1" fmla="*/ 142821 w 245908"/>
              <a:gd name="connsiteY1" fmla="*/ 0 h 185239"/>
              <a:gd name="connsiteX2" fmla="*/ 245908 w 245908"/>
              <a:gd name="connsiteY2" fmla="*/ 185239 h 185239"/>
              <a:gd name="connsiteX3" fmla="*/ 0 w 245908"/>
              <a:gd name="connsiteY3" fmla="*/ 175804 h 185239"/>
              <a:gd name="connsiteX0" fmla="*/ 0 w 245908"/>
              <a:gd name="connsiteY0" fmla="*/ 175804 h 185239"/>
              <a:gd name="connsiteX1" fmla="*/ 142821 w 245908"/>
              <a:gd name="connsiteY1" fmla="*/ 0 h 185239"/>
              <a:gd name="connsiteX2" fmla="*/ 245908 w 245908"/>
              <a:gd name="connsiteY2" fmla="*/ 185239 h 185239"/>
              <a:gd name="connsiteX3" fmla="*/ 0 w 245908"/>
              <a:gd name="connsiteY3" fmla="*/ 175804 h 185239"/>
              <a:gd name="connsiteX0" fmla="*/ 0 w 241146"/>
              <a:gd name="connsiteY0" fmla="*/ 151991 h 185239"/>
              <a:gd name="connsiteX1" fmla="*/ 138059 w 241146"/>
              <a:gd name="connsiteY1" fmla="*/ 0 h 185239"/>
              <a:gd name="connsiteX2" fmla="*/ 241146 w 241146"/>
              <a:gd name="connsiteY2" fmla="*/ 185239 h 185239"/>
              <a:gd name="connsiteX3" fmla="*/ 0 w 241146"/>
              <a:gd name="connsiteY3" fmla="*/ 151991 h 185239"/>
              <a:gd name="connsiteX0" fmla="*/ 0 w 236383"/>
              <a:gd name="connsiteY0" fmla="*/ 161516 h 185239"/>
              <a:gd name="connsiteX1" fmla="*/ 133296 w 236383"/>
              <a:gd name="connsiteY1" fmla="*/ 0 h 185239"/>
              <a:gd name="connsiteX2" fmla="*/ 236383 w 236383"/>
              <a:gd name="connsiteY2" fmla="*/ 185239 h 185239"/>
              <a:gd name="connsiteX3" fmla="*/ 0 w 236383"/>
              <a:gd name="connsiteY3" fmla="*/ 161516 h 185239"/>
              <a:gd name="connsiteX0" fmla="*/ 0 w 245908"/>
              <a:gd name="connsiteY0" fmla="*/ 166279 h 185239"/>
              <a:gd name="connsiteX1" fmla="*/ 142821 w 245908"/>
              <a:gd name="connsiteY1" fmla="*/ 0 h 185239"/>
              <a:gd name="connsiteX2" fmla="*/ 245908 w 245908"/>
              <a:gd name="connsiteY2" fmla="*/ 185239 h 185239"/>
              <a:gd name="connsiteX3" fmla="*/ 0 w 245908"/>
              <a:gd name="connsiteY3" fmla="*/ 166279 h 185239"/>
              <a:gd name="connsiteX0" fmla="*/ 0 w 245908"/>
              <a:gd name="connsiteY0" fmla="*/ 166279 h 185239"/>
              <a:gd name="connsiteX1" fmla="*/ 142821 w 245908"/>
              <a:gd name="connsiteY1" fmla="*/ 0 h 185239"/>
              <a:gd name="connsiteX2" fmla="*/ 245908 w 245908"/>
              <a:gd name="connsiteY2" fmla="*/ 185239 h 185239"/>
              <a:gd name="connsiteX3" fmla="*/ 0 w 245908"/>
              <a:gd name="connsiteY3" fmla="*/ 166279 h 185239"/>
              <a:gd name="connsiteX0" fmla="*/ 0 w 351822"/>
              <a:gd name="connsiteY0" fmla="*/ 327619 h 327619"/>
              <a:gd name="connsiteX1" fmla="*/ 142821 w 351822"/>
              <a:gd name="connsiteY1" fmla="*/ 161340 h 327619"/>
              <a:gd name="connsiteX2" fmla="*/ 351822 w 351822"/>
              <a:gd name="connsiteY2" fmla="*/ 0 h 327619"/>
              <a:gd name="connsiteX3" fmla="*/ 0 w 351822"/>
              <a:gd name="connsiteY3" fmla="*/ 327619 h 327619"/>
              <a:gd name="connsiteX0" fmla="*/ 0 w 351822"/>
              <a:gd name="connsiteY0" fmla="*/ 465288 h 465288"/>
              <a:gd name="connsiteX1" fmla="*/ 80733 w 351822"/>
              <a:gd name="connsiteY1" fmla="*/ 0 h 465288"/>
              <a:gd name="connsiteX2" fmla="*/ 351822 w 351822"/>
              <a:gd name="connsiteY2" fmla="*/ 137669 h 465288"/>
              <a:gd name="connsiteX3" fmla="*/ 0 w 351822"/>
              <a:gd name="connsiteY3" fmla="*/ 465288 h 465288"/>
              <a:gd name="connsiteX0" fmla="*/ 0 w 293386"/>
              <a:gd name="connsiteY0" fmla="*/ 492471 h 492471"/>
              <a:gd name="connsiteX1" fmla="*/ 22297 w 293386"/>
              <a:gd name="connsiteY1" fmla="*/ 0 h 492471"/>
              <a:gd name="connsiteX2" fmla="*/ 293386 w 293386"/>
              <a:gd name="connsiteY2" fmla="*/ 137669 h 492471"/>
              <a:gd name="connsiteX3" fmla="*/ 0 w 293386"/>
              <a:gd name="connsiteY3" fmla="*/ 492471 h 492471"/>
              <a:gd name="connsiteX0" fmla="*/ 0 w 1038438"/>
              <a:gd name="connsiteY0" fmla="*/ 492471 h 492471"/>
              <a:gd name="connsiteX1" fmla="*/ 22297 w 1038438"/>
              <a:gd name="connsiteY1" fmla="*/ 0 h 492471"/>
              <a:gd name="connsiteX2" fmla="*/ 1038438 w 1038438"/>
              <a:gd name="connsiteY2" fmla="*/ 309826 h 492471"/>
              <a:gd name="connsiteX3" fmla="*/ 0 w 1038438"/>
              <a:gd name="connsiteY3" fmla="*/ 492471 h 492471"/>
              <a:gd name="connsiteX0" fmla="*/ 0 w 1038438"/>
              <a:gd name="connsiteY0" fmla="*/ 182645 h 224765"/>
              <a:gd name="connsiteX1" fmla="*/ 876915 w 1038438"/>
              <a:gd name="connsiteY1" fmla="*/ 224766 h 224765"/>
              <a:gd name="connsiteX2" fmla="*/ 1038438 w 1038438"/>
              <a:gd name="connsiteY2" fmla="*/ 0 h 224765"/>
              <a:gd name="connsiteX3" fmla="*/ 0 w 1038438"/>
              <a:gd name="connsiteY3" fmla="*/ 182645 h 224765"/>
              <a:gd name="connsiteX0" fmla="*/ 0 w 651302"/>
              <a:gd name="connsiteY0" fmla="*/ 114688 h 224766"/>
              <a:gd name="connsiteX1" fmla="*/ 489779 w 651302"/>
              <a:gd name="connsiteY1" fmla="*/ 224766 h 224766"/>
              <a:gd name="connsiteX2" fmla="*/ 651302 w 651302"/>
              <a:gd name="connsiteY2" fmla="*/ 0 h 224766"/>
              <a:gd name="connsiteX3" fmla="*/ 0 w 651302"/>
              <a:gd name="connsiteY3" fmla="*/ 114688 h 224766"/>
            </a:gdLst>
            <a:ahLst/>
            <a:cxnLst>
              <a:cxn ang="0">
                <a:pos x="connsiteX0" y="connsiteY0"/>
              </a:cxn>
              <a:cxn ang="0">
                <a:pos x="connsiteX1" y="connsiteY1"/>
              </a:cxn>
              <a:cxn ang="0">
                <a:pos x="connsiteX2" y="connsiteY2"/>
              </a:cxn>
              <a:cxn ang="0">
                <a:pos x="connsiteX3" y="connsiteY3"/>
              </a:cxn>
            </a:cxnLst>
            <a:rect l="l" t="t" r="r" b="b"/>
            <a:pathLst>
              <a:path w="651302" h="224766">
                <a:moveTo>
                  <a:pt x="0" y="114688"/>
                </a:moveTo>
                <a:lnTo>
                  <a:pt x="489779" y="224766"/>
                </a:lnTo>
                <a:lnTo>
                  <a:pt x="651302" y="0"/>
                </a:lnTo>
                <a:lnTo>
                  <a:pt x="0" y="114688"/>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Isosceles Triangle 11"/>
          <p:cNvSpPr>
            <a:spLocks noChangeAspect="1"/>
          </p:cNvSpPr>
          <p:nvPr/>
        </p:nvSpPr>
        <p:spPr>
          <a:xfrm>
            <a:off x="2355733" y="4049073"/>
            <a:ext cx="342798" cy="248958"/>
          </a:xfrm>
          <a:custGeom>
            <a:avLst/>
            <a:gdLst>
              <a:gd name="connsiteX0" fmla="*/ 0 w 738487"/>
              <a:gd name="connsiteY0" fmla="*/ 418011 h 418011"/>
              <a:gd name="connsiteX1" fmla="*/ 369244 w 738487"/>
              <a:gd name="connsiteY1" fmla="*/ 0 h 418011"/>
              <a:gd name="connsiteX2" fmla="*/ 738487 w 738487"/>
              <a:gd name="connsiteY2" fmla="*/ 418011 h 418011"/>
              <a:gd name="connsiteX3" fmla="*/ 0 w 738487"/>
              <a:gd name="connsiteY3" fmla="*/ 418011 h 418011"/>
              <a:gd name="connsiteX0" fmla="*/ 0 w 755904"/>
              <a:gd name="connsiteY0" fmla="*/ 322216 h 418011"/>
              <a:gd name="connsiteX1" fmla="*/ 386661 w 755904"/>
              <a:gd name="connsiteY1" fmla="*/ 0 h 418011"/>
              <a:gd name="connsiteX2" fmla="*/ 755904 w 755904"/>
              <a:gd name="connsiteY2" fmla="*/ 418011 h 418011"/>
              <a:gd name="connsiteX3" fmla="*/ 0 w 755904"/>
              <a:gd name="connsiteY3" fmla="*/ 322216 h 418011"/>
              <a:gd name="connsiteX0" fmla="*/ 0 w 755904"/>
              <a:gd name="connsiteY0" fmla="*/ 156754 h 252549"/>
              <a:gd name="connsiteX1" fmla="*/ 142821 w 755904"/>
              <a:gd name="connsiteY1" fmla="*/ 0 h 252549"/>
              <a:gd name="connsiteX2" fmla="*/ 755904 w 755904"/>
              <a:gd name="connsiteY2" fmla="*/ 252549 h 252549"/>
              <a:gd name="connsiteX3" fmla="*/ 0 w 755904"/>
              <a:gd name="connsiteY3" fmla="*/ 156754 h 252549"/>
              <a:gd name="connsiteX0" fmla="*/ 0 w 294349"/>
              <a:gd name="connsiteY0" fmla="*/ 156754 h 209006"/>
              <a:gd name="connsiteX1" fmla="*/ 142821 w 294349"/>
              <a:gd name="connsiteY1" fmla="*/ 0 h 209006"/>
              <a:gd name="connsiteX2" fmla="*/ 294349 w 294349"/>
              <a:gd name="connsiteY2" fmla="*/ 209006 h 209006"/>
              <a:gd name="connsiteX3" fmla="*/ 0 w 294349"/>
              <a:gd name="connsiteY3" fmla="*/ 156754 h 209006"/>
              <a:gd name="connsiteX0" fmla="*/ 0 w 303058"/>
              <a:gd name="connsiteY0" fmla="*/ 156754 h 191589"/>
              <a:gd name="connsiteX1" fmla="*/ 142821 w 303058"/>
              <a:gd name="connsiteY1" fmla="*/ 0 h 191589"/>
              <a:gd name="connsiteX2" fmla="*/ 303058 w 303058"/>
              <a:gd name="connsiteY2" fmla="*/ 191589 h 191589"/>
              <a:gd name="connsiteX3" fmla="*/ 0 w 303058"/>
              <a:gd name="connsiteY3" fmla="*/ 156754 h 191589"/>
              <a:gd name="connsiteX0" fmla="*/ 0 w 245908"/>
              <a:gd name="connsiteY0" fmla="*/ 156754 h 185239"/>
              <a:gd name="connsiteX1" fmla="*/ 142821 w 245908"/>
              <a:gd name="connsiteY1" fmla="*/ 0 h 185239"/>
              <a:gd name="connsiteX2" fmla="*/ 245908 w 245908"/>
              <a:gd name="connsiteY2" fmla="*/ 185239 h 185239"/>
              <a:gd name="connsiteX3" fmla="*/ 0 w 245908"/>
              <a:gd name="connsiteY3" fmla="*/ 156754 h 185239"/>
              <a:gd name="connsiteX0" fmla="*/ 0 w 258608"/>
              <a:gd name="connsiteY0" fmla="*/ 207554 h 207554"/>
              <a:gd name="connsiteX1" fmla="*/ 155521 w 258608"/>
              <a:gd name="connsiteY1" fmla="*/ 0 h 207554"/>
              <a:gd name="connsiteX2" fmla="*/ 258608 w 258608"/>
              <a:gd name="connsiteY2" fmla="*/ 185239 h 207554"/>
              <a:gd name="connsiteX3" fmla="*/ 0 w 258608"/>
              <a:gd name="connsiteY3" fmla="*/ 207554 h 207554"/>
              <a:gd name="connsiteX0" fmla="*/ 0 w 252258"/>
              <a:gd name="connsiteY0" fmla="*/ 194854 h 194854"/>
              <a:gd name="connsiteX1" fmla="*/ 149171 w 252258"/>
              <a:gd name="connsiteY1" fmla="*/ 0 h 194854"/>
              <a:gd name="connsiteX2" fmla="*/ 252258 w 252258"/>
              <a:gd name="connsiteY2" fmla="*/ 185239 h 194854"/>
              <a:gd name="connsiteX3" fmla="*/ 0 w 252258"/>
              <a:gd name="connsiteY3" fmla="*/ 194854 h 194854"/>
              <a:gd name="connsiteX0" fmla="*/ 0 w 245908"/>
              <a:gd name="connsiteY0" fmla="*/ 175804 h 185239"/>
              <a:gd name="connsiteX1" fmla="*/ 142821 w 245908"/>
              <a:gd name="connsiteY1" fmla="*/ 0 h 185239"/>
              <a:gd name="connsiteX2" fmla="*/ 245908 w 245908"/>
              <a:gd name="connsiteY2" fmla="*/ 185239 h 185239"/>
              <a:gd name="connsiteX3" fmla="*/ 0 w 245908"/>
              <a:gd name="connsiteY3" fmla="*/ 175804 h 185239"/>
              <a:gd name="connsiteX0" fmla="*/ 0 w 241146"/>
              <a:gd name="connsiteY0" fmla="*/ 175804 h 175804"/>
              <a:gd name="connsiteX1" fmla="*/ 142821 w 241146"/>
              <a:gd name="connsiteY1" fmla="*/ 0 h 175804"/>
              <a:gd name="connsiteX2" fmla="*/ 241146 w 241146"/>
              <a:gd name="connsiteY2" fmla="*/ 166189 h 175804"/>
              <a:gd name="connsiteX3" fmla="*/ 0 w 241146"/>
              <a:gd name="connsiteY3" fmla="*/ 175804 h 175804"/>
              <a:gd name="connsiteX0" fmla="*/ 0 w 212571"/>
              <a:gd name="connsiteY0" fmla="*/ 161516 h 166189"/>
              <a:gd name="connsiteX1" fmla="*/ 114246 w 212571"/>
              <a:gd name="connsiteY1" fmla="*/ 0 h 166189"/>
              <a:gd name="connsiteX2" fmla="*/ 212571 w 212571"/>
              <a:gd name="connsiteY2" fmla="*/ 166189 h 166189"/>
              <a:gd name="connsiteX3" fmla="*/ 0 w 212571"/>
              <a:gd name="connsiteY3" fmla="*/ 161516 h 166189"/>
              <a:gd name="connsiteX0" fmla="*/ 0 w 723012"/>
              <a:gd name="connsiteY0" fmla="*/ 501213 h 505886"/>
              <a:gd name="connsiteX1" fmla="*/ 723012 w 723012"/>
              <a:gd name="connsiteY1" fmla="*/ 0 h 505886"/>
              <a:gd name="connsiteX2" fmla="*/ 212571 w 723012"/>
              <a:gd name="connsiteY2" fmla="*/ 505886 h 505886"/>
              <a:gd name="connsiteX3" fmla="*/ 0 w 723012"/>
              <a:gd name="connsiteY3" fmla="*/ 501213 h 505886"/>
              <a:gd name="connsiteX0" fmla="*/ 0 w 723012"/>
              <a:gd name="connsiteY0" fmla="*/ 501213 h 501213"/>
              <a:gd name="connsiteX1" fmla="*/ 723012 w 723012"/>
              <a:gd name="connsiteY1" fmla="*/ 0 h 501213"/>
              <a:gd name="connsiteX2" fmla="*/ 646443 w 723012"/>
              <a:gd name="connsiteY2" fmla="*/ 263726 h 501213"/>
              <a:gd name="connsiteX3" fmla="*/ 0 w 723012"/>
              <a:gd name="connsiteY3" fmla="*/ 501213 h 501213"/>
              <a:gd name="connsiteX0" fmla="*/ 0 w 363134"/>
              <a:gd name="connsiteY0" fmla="*/ 178333 h 263726"/>
              <a:gd name="connsiteX1" fmla="*/ 363134 w 363134"/>
              <a:gd name="connsiteY1" fmla="*/ 0 h 263726"/>
              <a:gd name="connsiteX2" fmla="*/ 286565 w 363134"/>
              <a:gd name="connsiteY2" fmla="*/ 263726 h 263726"/>
              <a:gd name="connsiteX3" fmla="*/ 0 w 363134"/>
              <a:gd name="connsiteY3" fmla="*/ 178333 h 263726"/>
            </a:gdLst>
            <a:ahLst/>
            <a:cxnLst>
              <a:cxn ang="0">
                <a:pos x="connsiteX0" y="connsiteY0"/>
              </a:cxn>
              <a:cxn ang="0">
                <a:pos x="connsiteX1" y="connsiteY1"/>
              </a:cxn>
              <a:cxn ang="0">
                <a:pos x="connsiteX2" y="connsiteY2"/>
              </a:cxn>
              <a:cxn ang="0">
                <a:pos x="connsiteX3" y="connsiteY3"/>
              </a:cxn>
            </a:cxnLst>
            <a:rect l="l" t="t" r="r" b="b"/>
            <a:pathLst>
              <a:path w="363134" h="263726">
                <a:moveTo>
                  <a:pt x="0" y="178333"/>
                </a:moveTo>
                <a:lnTo>
                  <a:pt x="363134" y="0"/>
                </a:lnTo>
                <a:lnTo>
                  <a:pt x="286565" y="263726"/>
                </a:lnTo>
                <a:lnTo>
                  <a:pt x="0" y="178333"/>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Group 4"/>
          <p:cNvGrpSpPr/>
          <p:nvPr/>
        </p:nvGrpSpPr>
        <p:grpSpPr>
          <a:xfrm>
            <a:off x="8355184" y="1493544"/>
            <a:ext cx="3324769" cy="1897220"/>
            <a:chOff x="8355184" y="1493544"/>
            <a:chExt cx="3324769" cy="1897220"/>
          </a:xfrm>
        </p:grpSpPr>
        <p:pic>
          <p:nvPicPr>
            <p:cNvPr id="4" name="Picture 3"/>
            <p:cNvPicPr>
              <a:picLocks noChangeAspect="1"/>
            </p:cNvPicPr>
            <p:nvPr/>
          </p:nvPicPr>
          <p:blipFill>
            <a:blip r:embed="rId10" cstate="print">
              <a:lum bright="70000" contrast="-70000"/>
              <a:extLst>
                <a:ext uri="{28A0092B-C50C-407E-A947-70E740481C1C}">
                  <a14:useLocalDpi xmlns:a14="http://schemas.microsoft.com/office/drawing/2010/main" val="0"/>
                </a:ext>
              </a:extLst>
            </a:blip>
            <a:stretch>
              <a:fillRect/>
            </a:stretch>
          </p:blipFill>
          <p:spPr>
            <a:xfrm>
              <a:off x="8367049" y="1493544"/>
              <a:ext cx="3307939" cy="1897200"/>
            </a:xfrm>
            <a:prstGeom prst="rect">
              <a:avLst/>
            </a:prstGeom>
          </p:spPr>
        </p:pic>
        <p:pic>
          <p:nvPicPr>
            <p:cNvPr id="26" name="Picture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55184" y="1493544"/>
              <a:ext cx="3324769" cy="1897220"/>
            </a:xfrm>
            <a:prstGeom prst="rect">
              <a:avLst/>
            </a:prstGeom>
          </p:spPr>
        </p:pic>
      </p:grpSp>
      <p:grpSp>
        <p:nvGrpSpPr>
          <p:cNvPr id="31" name="Group 30"/>
          <p:cNvGrpSpPr/>
          <p:nvPr/>
        </p:nvGrpSpPr>
        <p:grpSpPr>
          <a:xfrm>
            <a:off x="4569983" y="2858335"/>
            <a:ext cx="3768577" cy="2328744"/>
            <a:chOff x="4569983" y="2858335"/>
            <a:chExt cx="3768577" cy="2328744"/>
          </a:xfrm>
        </p:grpSpPr>
        <p:pic>
          <p:nvPicPr>
            <p:cNvPr id="29" name="Picture 28"/>
            <p:cNvPicPr>
              <a:picLocks noChangeAspect="1"/>
            </p:cNvPicPr>
            <p:nvPr/>
          </p:nvPicPr>
          <p:blipFill>
            <a:blip r:embed="rId12" cstate="print">
              <a:lum bright="70000" contrast="-70000"/>
              <a:extLst>
                <a:ext uri="{28A0092B-C50C-407E-A947-70E740481C1C}">
                  <a14:useLocalDpi xmlns:a14="http://schemas.microsoft.com/office/drawing/2010/main" val="0"/>
                </a:ext>
              </a:extLst>
            </a:blip>
            <a:stretch>
              <a:fillRect/>
            </a:stretch>
          </p:blipFill>
          <p:spPr>
            <a:xfrm>
              <a:off x="4589635" y="2870337"/>
              <a:ext cx="3733490" cy="2304000"/>
            </a:xfrm>
            <a:prstGeom prst="rect">
              <a:avLst/>
            </a:prstGeom>
            <a:effectLst>
              <a:outerShdw blurRad="76200" dir="18900000" sy="23000" kx="-1200000" algn="bl" rotWithShape="0">
                <a:prstClr val="black">
                  <a:alpha val="20000"/>
                </a:prstClr>
              </a:outerShdw>
            </a:effectLst>
          </p:spPr>
        </p:pic>
        <p:pic>
          <p:nvPicPr>
            <p:cNvPr id="25" name="Picture 24"/>
            <p:cNvPicPr>
              <a:picLocks noChangeAspect="1"/>
            </p:cNvPicPr>
            <p:nvPr/>
          </p:nvPicPr>
          <p:blipFill>
            <a:blip r:embed="rId1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4569983" y="2858335"/>
              <a:ext cx="3768577" cy="2328744"/>
            </a:xfrm>
            <a:prstGeom prst="rect">
              <a:avLst/>
            </a:prstGeom>
            <a:effectLst/>
          </p:spPr>
        </p:pic>
      </p:grpSp>
      <p:grpSp>
        <p:nvGrpSpPr>
          <p:cNvPr id="23" name="Group 22"/>
          <p:cNvGrpSpPr/>
          <p:nvPr/>
        </p:nvGrpSpPr>
        <p:grpSpPr>
          <a:xfrm>
            <a:off x="6584090" y="3172535"/>
            <a:ext cx="832368" cy="761583"/>
            <a:chOff x="4025318" y="2621067"/>
            <a:chExt cx="760586" cy="695904"/>
          </a:xfrm>
        </p:grpSpPr>
        <p:sp>
          <p:nvSpPr>
            <p:cNvPr id="17" name="Isosceles Triangle 11"/>
            <p:cNvSpPr>
              <a:spLocks noChangeAspect="1"/>
            </p:cNvSpPr>
            <p:nvPr/>
          </p:nvSpPr>
          <p:spPr>
            <a:xfrm>
              <a:off x="4108981" y="2780862"/>
              <a:ext cx="394396" cy="358833"/>
            </a:xfrm>
            <a:custGeom>
              <a:avLst/>
              <a:gdLst>
                <a:gd name="connsiteX0" fmla="*/ 0 w 738487"/>
                <a:gd name="connsiteY0" fmla="*/ 418011 h 418011"/>
                <a:gd name="connsiteX1" fmla="*/ 369244 w 738487"/>
                <a:gd name="connsiteY1" fmla="*/ 0 h 418011"/>
                <a:gd name="connsiteX2" fmla="*/ 738487 w 738487"/>
                <a:gd name="connsiteY2" fmla="*/ 418011 h 418011"/>
                <a:gd name="connsiteX3" fmla="*/ 0 w 738487"/>
                <a:gd name="connsiteY3" fmla="*/ 418011 h 418011"/>
                <a:gd name="connsiteX0" fmla="*/ 0 w 755904"/>
                <a:gd name="connsiteY0" fmla="*/ 322216 h 418011"/>
                <a:gd name="connsiteX1" fmla="*/ 386661 w 755904"/>
                <a:gd name="connsiteY1" fmla="*/ 0 h 418011"/>
                <a:gd name="connsiteX2" fmla="*/ 755904 w 755904"/>
                <a:gd name="connsiteY2" fmla="*/ 418011 h 418011"/>
                <a:gd name="connsiteX3" fmla="*/ 0 w 755904"/>
                <a:gd name="connsiteY3" fmla="*/ 322216 h 418011"/>
                <a:gd name="connsiteX0" fmla="*/ 0 w 755904"/>
                <a:gd name="connsiteY0" fmla="*/ 156754 h 252549"/>
                <a:gd name="connsiteX1" fmla="*/ 142821 w 755904"/>
                <a:gd name="connsiteY1" fmla="*/ 0 h 252549"/>
                <a:gd name="connsiteX2" fmla="*/ 755904 w 755904"/>
                <a:gd name="connsiteY2" fmla="*/ 252549 h 252549"/>
                <a:gd name="connsiteX3" fmla="*/ 0 w 755904"/>
                <a:gd name="connsiteY3" fmla="*/ 156754 h 252549"/>
                <a:gd name="connsiteX0" fmla="*/ 0 w 294349"/>
                <a:gd name="connsiteY0" fmla="*/ 156754 h 209006"/>
                <a:gd name="connsiteX1" fmla="*/ 142821 w 294349"/>
                <a:gd name="connsiteY1" fmla="*/ 0 h 209006"/>
                <a:gd name="connsiteX2" fmla="*/ 294349 w 294349"/>
                <a:gd name="connsiteY2" fmla="*/ 209006 h 209006"/>
                <a:gd name="connsiteX3" fmla="*/ 0 w 294349"/>
                <a:gd name="connsiteY3" fmla="*/ 156754 h 209006"/>
                <a:gd name="connsiteX0" fmla="*/ 0 w 303058"/>
                <a:gd name="connsiteY0" fmla="*/ 156754 h 191589"/>
                <a:gd name="connsiteX1" fmla="*/ 142821 w 303058"/>
                <a:gd name="connsiteY1" fmla="*/ 0 h 191589"/>
                <a:gd name="connsiteX2" fmla="*/ 303058 w 303058"/>
                <a:gd name="connsiteY2" fmla="*/ 191589 h 191589"/>
                <a:gd name="connsiteX3" fmla="*/ 0 w 303058"/>
                <a:gd name="connsiteY3" fmla="*/ 156754 h 191589"/>
                <a:gd name="connsiteX0" fmla="*/ 0 w 245908"/>
                <a:gd name="connsiteY0" fmla="*/ 156754 h 185239"/>
                <a:gd name="connsiteX1" fmla="*/ 142821 w 245908"/>
                <a:gd name="connsiteY1" fmla="*/ 0 h 185239"/>
                <a:gd name="connsiteX2" fmla="*/ 245908 w 245908"/>
                <a:gd name="connsiteY2" fmla="*/ 185239 h 185239"/>
                <a:gd name="connsiteX3" fmla="*/ 0 w 245908"/>
                <a:gd name="connsiteY3" fmla="*/ 156754 h 185239"/>
                <a:gd name="connsiteX0" fmla="*/ 0 w 258608"/>
                <a:gd name="connsiteY0" fmla="*/ 207554 h 207554"/>
                <a:gd name="connsiteX1" fmla="*/ 155521 w 258608"/>
                <a:gd name="connsiteY1" fmla="*/ 0 h 207554"/>
                <a:gd name="connsiteX2" fmla="*/ 258608 w 258608"/>
                <a:gd name="connsiteY2" fmla="*/ 185239 h 207554"/>
                <a:gd name="connsiteX3" fmla="*/ 0 w 258608"/>
                <a:gd name="connsiteY3" fmla="*/ 207554 h 207554"/>
                <a:gd name="connsiteX0" fmla="*/ 0 w 252258"/>
                <a:gd name="connsiteY0" fmla="*/ 194854 h 194854"/>
                <a:gd name="connsiteX1" fmla="*/ 149171 w 252258"/>
                <a:gd name="connsiteY1" fmla="*/ 0 h 194854"/>
                <a:gd name="connsiteX2" fmla="*/ 252258 w 252258"/>
                <a:gd name="connsiteY2" fmla="*/ 185239 h 194854"/>
                <a:gd name="connsiteX3" fmla="*/ 0 w 252258"/>
                <a:gd name="connsiteY3" fmla="*/ 194854 h 194854"/>
                <a:gd name="connsiteX0" fmla="*/ 0 w 245908"/>
                <a:gd name="connsiteY0" fmla="*/ 175804 h 185239"/>
                <a:gd name="connsiteX1" fmla="*/ 142821 w 245908"/>
                <a:gd name="connsiteY1" fmla="*/ 0 h 185239"/>
                <a:gd name="connsiteX2" fmla="*/ 245908 w 245908"/>
                <a:gd name="connsiteY2" fmla="*/ 185239 h 185239"/>
                <a:gd name="connsiteX3" fmla="*/ 0 w 245908"/>
                <a:gd name="connsiteY3" fmla="*/ 175804 h 185239"/>
                <a:gd name="connsiteX0" fmla="*/ 0 w 245908"/>
                <a:gd name="connsiteY0" fmla="*/ 175804 h 185239"/>
                <a:gd name="connsiteX1" fmla="*/ 142821 w 245908"/>
                <a:gd name="connsiteY1" fmla="*/ 0 h 185239"/>
                <a:gd name="connsiteX2" fmla="*/ 245908 w 245908"/>
                <a:gd name="connsiteY2" fmla="*/ 185239 h 185239"/>
                <a:gd name="connsiteX3" fmla="*/ 0 w 245908"/>
                <a:gd name="connsiteY3" fmla="*/ 175804 h 185239"/>
                <a:gd name="connsiteX0" fmla="*/ 0 w 241146"/>
                <a:gd name="connsiteY0" fmla="*/ 151991 h 185239"/>
                <a:gd name="connsiteX1" fmla="*/ 138059 w 241146"/>
                <a:gd name="connsiteY1" fmla="*/ 0 h 185239"/>
                <a:gd name="connsiteX2" fmla="*/ 241146 w 241146"/>
                <a:gd name="connsiteY2" fmla="*/ 185239 h 185239"/>
                <a:gd name="connsiteX3" fmla="*/ 0 w 241146"/>
                <a:gd name="connsiteY3" fmla="*/ 151991 h 185239"/>
                <a:gd name="connsiteX0" fmla="*/ 0 w 236383"/>
                <a:gd name="connsiteY0" fmla="*/ 161516 h 185239"/>
                <a:gd name="connsiteX1" fmla="*/ 133296 w 236383"/>
                <a:gd name="connsiteY1" fmla="*/ 0 h 185239"/>
                <a:gd name="connsiteX2" fmla="*/ 236383 w 236383"/>
                <a:gd name="connsiteY2" fmla="*/ 185239 h 185239"/>
                <a:gd name="connsiteX3" fmla="*/ 0 w 236383"/>
                <a:gd name="connsiteY3" fmla="*/ 161516 h 185239"/>
                <a:gd name="connsiteX0" fmla="*/ 0 w 245908"/>
                <a:gd name="connsiteY0" fmla="*/ 166279 h 185239"/>
                <a:gd name="connsiteX1" fmla="*/ 142821 w 245908"/>
                <a:gd name="connsiteY1" fmla="*/ 0 h 185239"/>
                <a:gd name="connsiteX2" fmla="*/ 245908 w 245908"/>
                <a:gd name="connsiteY2" fmla="*/ 185239 h 185239"/>
                <a:gd name="connsiteX3" fmla="*/ 0 w 245908"/>
                <a:gd name="connsiteY3" fmla="*/ 166279 h 185239"/>
                <a:gd name="connsiteX0" fmla="*/ 0 w 245908"/>
                <a:gd name="connsiteY0" fmla="*/ 166279 h 185239"/>
                <a:gd name="connsiteX1" fmla="*/ 142821 w 245908"/>
                <a:gd name="connsiteY1" fmla="*/ 0 h 185239"/>
                <a:gd name="connsiteX2" fmla="*/ 245908 w 245908"/>
                <a:gd name="connsiteY2" fmla="*/ 185239 h 185239"/>
                <a:gd name="connsiteX3" fmla="*/ 0 w 245908"/>
                <a:gd name="connsiteY3" fmla="*/ 166279 h 185239"/>
                <a:gd name="connsiteX0" fmla="*/ 0 w 245908"/>
                <a:gd name="connsiteY0" fmla="*/ 221910 h 240870"/>
                <a:gd name="connsiteX1" fmla="*/ 113151 w 245908"/>
                <a:gd name="connsiteY1" fmla="*/ 0 h 240870"/>
                <a:gd name="connsiteX2" fmla="*/ 245908 w 245908"/>
                <a:gd name="connsiteY2" fmla="*/ 240870 h 240870"/>
                <a:gd name="connsiteX3" fmla="*/ 0 w 245908"/>
                <a:gd name="connsiteY3" fmla="*/ 221910 h 240870"/>
                <a:gd name="connsiteX0" fmla="*/ 0 w 216238"/>
                <a:gd name="connsiteY0" fmla="*/ 129193 h 240870"/>
                <a:gd name="connsiteX1" fmla="*/ 83481 w 216238"/>
                <a:gd name="connsiteY1" fmla="*/ 0 h 240870"/>
                <a:gd name="connsiteX2" fmla="*/ 216238 w 216238"/>
                <a:gd name="connsiteY2" fmla="*/ 240870 h 240870"/>
                <a:gd name="connsiteX3" fmla="*/ 0 w 216238"/>
                <a:gd name="connsiteY3" fmla="*/ 129193 h 240870"/>
                <a:gd name="connsiteX0" fmla="*/ 0 w 123521"/>
                <a:gd name="connsiteY0" fmla="*/ 129193 h 151861"/>
                <a:gd name="connsiteX1" fmla="*/ 83481 w 123521"/>
                <a:gd name="connsiteY1" fmla="*/ 0 h 151861"/>
                <a:gd name="connsiteX2" fmla="*/ 123521 w 123521"/>
                <a:gd name="connsiteY2" fmla="*/ 151861 h 151861"/>
                <a:gd name="connsiteX3" fmla="*/ 0 w 123521"/>
                <a:gd name="connsiteY3" fmla="*/ 129193 h 151861"/>
                <a:gd name="connsiteX0" fmla="*/ 0 w 127229"/>
                <a:gd name="connsiteY0" fmla="*/ 129193 h 129609"/>
                <a:gd name="connsiteX1" fmla="*/ 83481 w 127229"/>
                <a:gd name="connsiteY1" fmla="*/ 0 h 129609"/>
                <a:gd name="connsiteX2" fmla="*/ 127229 w 127229"/>
                <a:gd name="connsiteY2" fmla="*/ 129609 h 129609"/>
                <a:gd name="connsiteX3" fmla="*/ 0 w 127229"/>
                <a:gd name="connsiteY3" fmla="*/ 129193 h 129609"/>
                <a:gd name="connsiteX0" fmla="*/ 0 w 127229"/>
                <a:gd name="connsiteY0" fmla="*/ 125484 h 125900"/>
                <a:gd name="connsiteX1" fmla="*/ 68646 w 127229"/>
                <a:gd name="connsiteY1" fmla="*/ 0 h 125900"/>
                <a:gd name="connsiteX2" fmla="*/ 127229 w 127229"/>
                <a:gd name="connsiteY2" fmla="*/ 125900 h 125900"/>
                <a:gd name="connsiteX3" fmla="*/ 0 w 127229"/>
                <a:gd name="connsiteY3" fmla="*/ 125484 h 125900"/>
                <a:gd name="connsiteX0" fmla="*/ 0 w 123588"/>
                <a:gd name="connsiteY0" fmla="*/ 125484 h 125484"/>
                <a:gd name="connsiteX1" fmla="*/ 68646 w 123588"/>
                <a:gd name="connsiteY1" fmla="*/ 0 h 125484"/>
                <a:gd name="connsiteX2" fmla="*/ 123588 w 123588"/>
                <a:gd name="connsiteY2" fmla="*/ 111333 h 125484"/>
                <a:gd name="connsiteX3" fmla="*/ 0 w 123588"/>
                <a:gd name="connsiteY3" fmla="*/ 125484 h 125484"/>
                <a:gd name="connsiteX0" fmla="*/ 0 w 68646"/>
                <a:gd name="connsiteY0" fmla="*/ 125484 h 267734"/>
                <a:gd name="connsiteX1" fmla="*/ 68646 w 68646"/>
                <a:gd name="connsiteY1" fmla="*/ 0 h 267734"/>
                <a:gd name="connsiteX2" fmla="*/ 32078 w 68646"/>
                <a:gd name="connsiteY2" fmla="*/ 267734 h 267734"/>
                <a:gd name="connsiteX3" fmla="*/ 0 w 68646"/>
                <a:gd name="connsiteY3" fmla="*/ 125484 h 267734"/>
                <a:gd name="connsiteX0" fmla="*/ 0 w 308240"/>
                <a:gd name="connsiteY0" fmla="*/ 158761 h 267734"/>
                <a:gd name="connsiteX1" fmla="*/ 308240 w 308240"/>
                <a:gd name="connsiteY1" fmla="*/ 0 h 267734"/>
                <a:gd name="connsiteX2" fmla="*/ 271672 w 308240"/>
                <a:gd name="connsiteY2" fmla="*/ 267734 h 267734"/>
                <a:gd name="connsiteX3" fmla="*/ 0 w 308240"/>
                <a:gd name="connsiteY3" fmla="*/ 158761 h 267734"/>
                <a:gd name="connsiteX0" fmla="*/ 0 w 301585"/>
                <a:gd name="connsiteY0" fmla="*/ 165416 h 274389"/>
                <a:gd name="connsiteX1" fmla="*/ 301585 w 301585"/>
                <a:gd name="connsiteY1" fmla="*/ 0 h 274389"/>
                <a:gd name="connsiteX2" fmla="*/ 271672 w 301585"/>
                <a:gd name="connsiteY2" fmla="*/ 274389 h 274389"/>
                <a:gd name="connsiteX3" fmla="*/ 0 w 301585"/>
                <a:gd name="connsiteY3" fmla="*/ 165416 h 274389"/>
              </a:gdLst>
              <a:ahLst/>
              <a:cxnLst>
                <a:cxn ang="0">
                  <a:pos x="connsiteX0" y="connsiteY0"/>
                </a:cxn>
                <a:cxn ang="0">
                  <a:pos x="connsiteX1" y="connsiteY1"/>
                </a:cxn>
                <a:cxn ang="0">
                  <a:pos x="connsiteX2" y="connsiteY2"/>
                </a:cxn>
                <a:cxn ang="0">
                  <a:pos x="connsiteX3" y="connsiteY3"/>
                </a:cxn>
              </a:cxnLst>
              <a:rect l="l" t="t" r="r" b="b"/>
              <a:pathLst>
                <a:path w="301585" h="274389">
                  <a:moveTo>
                    <a:pt x="0" y="165416"/>
                  </a:moveTo>
                  <a:lnTo>
                    <a:pt x="301585" y="0"/>
                  </a:lnTo>
                  <a:lnTo>
                    <a:pt x="271672" y="274389"/>
                  </a:lnTo>
                  <a:lnTo>
                    <a:pt x="0" y="165416"/>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mc:AlternateContent xmlns:mc="http://schemas.openxmlformats.org/markup-compatibility/2006" xmlns:a14="http://schemas.microsoft.com/office/drawing/2010/main">
          <mc:Choice Requires="a14">
            <p:sp>
              <p:nvSpPr>
                <p:cNvPr id="20" name="Rectangle 19"/>
                <p:cNvSpPr/>
                <p:nvPr/>
              </p:nvSpPr>
              <p:spPr>
                <a:xfrm rot="5400000">
                  <a:off x="4377907" y="2780345"/>
                  <a:ext cx="44666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𝑒</m:t>
                            </m:r>
                          </m:e>
                          <m:sub>
                            <m:r>
                              <a:rPr lang="en-US" altLang="zh-CN" i="1" dirty="0">
                                <a:latin typeface="Cambria Math" panose="02040503050406030204" pitchFamily="18" charset="0"/>
                              </a:rPr>
                              <m:t>1</m:t>
                            </m:r>
                          </m:sub>
                        </m:sSub>
                      </m:oMath>
                    </m:oMathPara>
                  </a14:m>
                  <a:endParaRPr lang="zh-CN" altLang="en-US" dirty="0"/>
                </a:p>
              </p:txBody>
            </p:sp>
          </mc:Choice>
          <mc:Fallback xmlns="">
            <p:sp>
              <p:nvSpPr>
                <p:cNvPr id="20" name="Rectangle 19"/>
                <p:cNvSpPr>
                  <a:spLocks noRot="1" noChangeAspect="1" noMove="1" noResize="1" noEditPoints="1" noAdjustHandles="1" noChangeArrowheads="1" noChangeShapeType="1" noTextEdit="1"/>
                </p:cNvSpPr>
                <p:nvPr/>
              </p:nvSpPr>
              <p:spPr>
                <a:xfrm rot="5400000">
                  <a:off x="4377907" y="2780345"/>
                  <a:ext cx="446661" cy="369332"/>
                </a:xfrm>
                <a:prstGeom prst="rect">
                  <a:avLst/>
                </a:prstGeom>
                <a:blipFill rotWithShape="0">
                  <a:blip r:embed="rId1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rot="19681064">
                  <a:off x="4025318" y="2621067"/>
                  <a:ext cx="45198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𝑒</m:t>
                            </m:r>
                          </m:e>
                          <m:sub>
                            <m:r>
                              <a:rPr lang="en-US" altLang="zh-CN" i="1" dirty="0">
                                <a:latin typeface="Cambria Math" panose="02040503050406030204" pitchFamily="18" charset="0"/>
                              </a:rPr>
                              <m:t>2</m:t>
                            </m:r>
                          </m:sub>
                        </m:sSub>
                      </m:oMath>
                    </m:oMathPara>
                  </a14:m>
                  <a:endParaRPr lang="zh-CN" altLang="en-US" dirty="0"/>
                </a:p>
              </p:txBody>
            </p:sp>
          </mc:Choice>
          <mc:Fallback xmlns="">
            <p:sp>
              <p:nvSpPr>
                <p:cNvPr id="21" name="Rectangle 20"/>
                <p:cNvSpPr>
                  <a:spLocks noRot="1" noChangeAspect="1" noMove="1" noResize="1" noEditPoints="1" noAdjustHandles="1" noChangeArrowheads="1" noChangeShapeType="1" noTextEdit="1"/>
                </p:cNvSpPr>
                <p:nvPr/>
              </p:nvSpPr>
              <p:spPr>
                <a:xfrm rot="19681064">
                  <a:off x="4025318" y="2621067"/>
                  <a:ext cx="451982" cy="369332"/>
                </a:xfrm>
                <a:prstGeom prst="rect">
                  <a:avLst/>
                </a:prstGeom>
                <a:blipFill rotWithShape="0">
                  <a:blip r:embed="rId1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rot="1155005">
                  <a:off x="4048173" y="2947639"/>
                  <a:ext cx="45198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dirty="0">
                                <a:latin typeface="Cambria Math" panose="02040503050406030204" pitchFamily="18" charset="0"/>
                              </a:rPr>
                            </m:ctrlPr>
                          </m:sSubPr>
                          <m:e>
                            <m:r>
                              <a:rPr lang="en-US" altLang="zh-CN" i="1" dirty="0">
                                <a:latin typeface="Cambria Math" panose="02040503050406030204" pitchFamily="18" charset="0"/>
                              </a:rPr>
                              <m:t>𝑒</m:t>
                            </m:r>
                          </m:e>
                          <m:sub>
                            <m:r>
                              <a:rPr lang="en-US" altLang="zh-CN" i="1" dirty="0">
                                <a:latin typeface="Cambria Math" panose="02040503050406030204" pitchFamily="18" charset="0"/>
                              </a:rPr>
                              <m:t>3</m:t>
                            </m:r>
                          </m:sub>
                        </m:sSub>
                      </m:oMath>
                    </m:oMathPara>
                  </a14:m>
                  <a:endParaRPr lang="zh-CN" altLang="en-US" dirty="0"/>
                </a:p>
              </p:txBody>
            </p:sp>
          </mc:Choice>
          <mc:Fallback xmlns="">
            <p:sp>
              <p:nvSpPr>
                <p:cNvPr id="22" name="Rectangle 21"/>
                <p:cNvSpPr>
                  <a:spLocks noRot="1" noChangeAspect="1" noMove="1" noResize="1" noEditPoints="1" noAdjustHandles="1" noChangeArrowheads="1" noChangeShapeType="1" noTextEdit="1"/>
                </p:cNvSpPr>
                <p:nvPr/>
              </p:nvSpPr>
              <p:spPr>
                <a:xfrm rot="1155005">
                  <a:off x="4048173" y="2947639"/>
                  <a:ext cx="451982" cy="369332"/>
                </a:xfrm>
                <a:prstGeom prst="rect">
                  <a:avLst/>
                </a:prstGeom>
                <a:blipFill rotWithShape="0">
                  <a:blip r:embed="rId16"/>
                  <a:stretch>
                    <a:fillRect/>
                  </a:stretch>
                </a:blipFill>
              </p:spPr>
              <p:txBody>
                <a:bodyPr/>
                <a:lstStyle/>
                <a:p>
                  <a:r>
                    <a:rPr lang="zh-CN" altLang="en-US">
                      <a:noFill/>
                    </a:rPr>
                    <a:t> </a:t>
                  </a:r>
                </a:p>
              </p:txBody>
            </p:sp>
          </mc:Fallback>
        </mc:AlternateContent>
      </p:grpSp>
      <p:sp>
        <p:nvSpPr>
          <p:cNvPr id="28" name="Freeform 27"/>
          <p:cNvSpPr/>
          <p:nvPr/>
        </p:nvSpPr>
        <p:spPr>
          <a:xfrm rot="20237895">
            <a:off x="7367455" y="3889071"/>
            <a:ext cx="2486289" cy="610473"/>
          </a:xfrm>
          <a:custGeom>
            <a:avLst/>
            <a:gdLst>
              <a:gd name="connsiteX0" fmla="*/ 0 w 1553029"/>
              <a:gd name="connsiteY0" fmla="*/ 217714 h 371049"/>
              <a:gd name="connsiteX1" fmla="*/ 769257 w 1553029"/>
              <a:gd name="connsiteY1" fmla="*/ 362857 h 371049"/>
              <a:gd name="connsiteX2" fmla="*/ 1553029 w 1553029"/>
              <a:gd name="connsiteY2" fmla="*/ 0 h 371049"/>
              <a:gd name="connsiteX0" fmla="*/ 0 w 1524965"/>
              <a:gd name="connsiteY0" fmla="*/ 365055 h 527188"/>
              <a:gd name="connsiteX1" fmla="*/ 769257 w 1524965"/>
              <a:gd name="connsiteY1" fmla="*/ 510198 h 527188"/>
              <a:gd name="connsiteX2" fmla="*/ 1524965 w 1524965"/>
              <a:gd name="connsiteY2" fmla="*/ 0 h 527188"/>
              <a:gd name="connsiteX0" fmla="*/ 0 w 1524965"/>
              <a:gd name="connsiteY0" fmla="*/ 365055 h 527188"/>
              <a:gd name="connsiteX1" fmla="*/ 769257 w 1524965"/>
              <a:gd name="connsiteY1" fmla="*/ 510198 h 527188"/>
              <a:gd name="connsiteX2" fmla="*/ 1524965 w 1524965"/>
              <a:gd name="connsiteY2" fmla="*/ 0 h 527188"/>
            </a:gdLst>
            <a:ahLst/>
            <a:cxnLst>
              <a:cxn ang="0">
                <a:pos x="connsiteX0" y="connsiteY0"/>
              </a:cxn>
              <a:cxn ang="0">
                <a:pos x="connsiteX1" y="connsiteY1"/>
              </a:cxn>
              <a:cxn ang="0">
                <a:pos x="connsiteX2" y="connsiteY2"/>
              </a:cxn>
            </a:cxnLst>
            <a:rect l="l" t="t" r="r" b="b"/>
            <a:pathLst>
              <a:path w="1524965" h="527188">
                <a:moveTo>
                  <a:pt x="0" y="365055"/>
                </a:moveTo>
                <a:cubicBezTo>
                  <a:pt x="255209" y="455769"/>
                  <a:pt x="515096" y="571040"/>
                  <a:pt x="769257" y="510198"/>
                </a:cubicBezTo>
                <a:cubicBezTo>
                  <a:pt x="1023418" y="449356"/>
                  <a:pt x="1362248" y="160206"/>
                  <a:pt x="1524965" y="0"/>
                </a:cubicBezTo>
              </a:path>
            </a:pathLst>
          </a:custGeom>
          <a:noFill/>
          <a:ln w="76200">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600" dirty="0">
              <a:solidFill>
                <a:srgbClr val="FF0000"/>
              </a:solidFill>
            </a:endParaRPr>
          </a:p>
          <a:p>
            <a:pPr algn="ctr"/>
            <a:r>
              <a:rPr lang="en-US" altLang="zh-CN" sz="6000" b="1" dirty="0" smtClean="0">
                <a:solidFill>
                  <a:srgbClr val="FF0000"/>
                </a:solidFill>
                <a:effectLst>
                  <a:outerShdw blurRad="38100" dist="38100" dir="2700000" algn="tl">
                    <a:srgbClr val="000000">
                      <a:alpha val="43137"/>
                    </a:srgbClr>
                  </a:outerShdw>
                </a:effectLst>
              </a:rPr>
              <a:t>CETM</a:t>
            </a:r>
            <a:endParaRPr lang="en-US" altLang="zh-CN" sz="1050" b="1" dirty="0">
              <a:solidFill>
                <a:srgbClr val="FF0000"/>
              </a:solidFill>
              <a:effectLst>
                <a:outerShdw blurRad="38100" dist="38100" dir="2700000" algn="tl">
                  <a:srgbClr val="000000">
                    <a:alpha val="43137"/>
                  </a:srgbClr>
                </a:outerShdw>
              </a:effectLst>
            </a:endParaRPr>
          </a:p>
          <a:p>
            <a:pPr algn="ctr"/>
            <a:r>
              <a:rPr lang="en-US" altLang="zh-CN" dirty="0" smtClean="0">
                <a:solidFill>
                  <a:schemeClr val="tx1"/>
                </a:solidFill>
              </a:rPr>
              <a:t>[</a:t>
            </a:r>
            <a:r>
              <a:rPr lang="en-US" altLang="zh-CN" dirty="0" err="1" smtClean="0">
                <a:solidFill>
                  <a:schemeClr val="tx1"/>
                </a:solidFill>
              </a:rPr>
              <a:t>Springborn</a:t>
            </a:r>
            <a:r>
              <a:rPr lang="en-US" altLang="zh-CN" dirty="0" smtClean="0">
                <a:solidFill>
                  <a:schemeClr val="tx1"/>
                </a:solidFill>
              </a:rPr>
              <a:t> </a:t>
            </a:r>
            <a:r>
              <a:rPr lang="en-US" altLang="zh-CN" i="1" dirty="0">
                <a:solidFill>
                  <a:schemeClr val="tx1"/>
                </a:solidFill>
              </a:rPr>
              <a:t>et</a:t>
            </a:r>
            <a:r>
              <a:rPr lang="en-US" altLang="zh-CN" dirty="0">
                <a:solidFill>
                  <a:schemeClr val="tx1"/>
                </a:solidFill>
              </a:rPr>
              <a:t>. </a:t>
            </a:r>
            <a:r>
              <a:rPr lang="en-US" altLang="zh-CN" i="1" dirty="0">
                <a:solidFill>
                  <a:schemeClr val="tx1"/>
                </a:solidFill>
              </a:rPr>
              <a:t>al</a:t>
            </a:r>
            <a:r>
              <a:rPr lang="en-US" altLang="zh-CN" dirty="0">
                <a:solidFill>
                  <a:schemeClr val="tx1"/>
                </a:solidFill>
              </a:rPr>
              <a:t>. </a:t>
            </a:r>
            <a:r>
              <a:rPr lang="en-US" altLang="zh-CN" dirty="0" smtClean="0">
                <a:solidFill>
                  <a:schemeClr val="tx1"/>
                </a:solidFill>
              </a:rPr>
              <a:t>2008]</a:t>
            </a:r>
            <a:endParaRPr lang="zh-CN" altLang="en-US" dirty="0">
              <a:solidFill>
                <a:schemeClr val="tx1"/>
              </a:solidFill>
            </a:endParaRPr>
          </a:p>
        </p:txBody>
      </p:sp>
      <p:sp>
        <p:nvSpPr>
          <p:cNvPr id="30" name="Rounded Rectangular Callout 29"/>
          <p:cNvSpPr/>
          <p:nvPr/>
        </p:nvSpPr>
        <p:spPr>
          <a:xfrm>
            <a:off x="7759550" y="5616384"/>
            <a:ext cx="3594250" cy="1166573"/>
          </a:xfrm>
          <a:prstGeom prst="wedgeRoundRectCallout">
            <a:avLst>
              <a:gd name="adj1" fmla="val -67118"/>
              <a:gd name="adj2" fmla="val -31617"/>
              <a:gd name="adj3" fmla="val 16667"/>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dirty="0">
                <a:solidFill>
                  <a:srgbClr val="FFFF00"/>
                </a:solidFill>
              </a:rPr>
              <a:t>Square edge length interpolation</a:t>
            </a:r>
            <a:endParaRPr lang="zh-CN" altLang="en-US" sz="2800" dirty="0">
              <a:solidFill>
                <a:srgbClr val="FFFF00"/>
              </a:solidFill>
            </a:endParaRPr>
          </a:p>
        </p:txBody>
      </p:sp>
      <p:sp>
        <p:nvSpPr>
          <p:cNvPr id="3" name="Slide Number Placeholder 2"/>
          <p:cNvSpPr>
            <a:spLocks noGrp="1"/>
          </p:cNvSpPr>
          <p:nvPr>
            <p:ph type="sldNum" sz="quarter" idx="12"/>
          </p:nvPr>
        </p:nvSpPr>
        <p:spPr/>
        <p:txBody>
          <a:bodyPr/>
          <a:lstStyle/>
          <a:p>
            <a:fld id="{653BABA4-0E23-4D36-97EF-7232693927E2}" type="slidenum">
              <a:rPr lang="zh-CN" altLang="en-US" smtClean="0"/>
              <a:t>20</a:t>
            </a:fld>
            <a:endParaRPr lang="zh-CN" altLang="en-US"/>
          </a:p>
        </p:txBody>
      </p:sp>
    </p:spTree>
    <p:extLst>
      <p:ext uri="{BB962C8B-B14F-4D97-AF65-F5344CB8AC3E}">
        <p14:creationId xmlns:p14="http://schemas.microsoft.com/office/powerpoint/2010/main" val="172205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1"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grpId="1"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par>
                          <p:cTn id="16" fill="hold">
                            <p:stCondLst>
                              <p:cond delay="500"/>
                            </p:stCondLst>
                            <p:childTnLst>
                              <p:par>
                                <p:cTn id="17" presetID="10" presetClass="entr" presetSubtype="0" fill="hold" grpId="1"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par>
                          <p:cTn id="23" fill="hold">
                            <p:stCondLst>
                              <p:cond delay="1000"/>
                            </p:stCondLst>
                            <p:childTnLst>
                              <p:par>
                                <p:cTn id="24" presetID="42" presetClass="path" presetSubtype="0" accel="50000" decel="50000" fill="hold" grpId="0" nodeType="afterEffect">
                                  <p:stCondLst>
                                    <p:cond delay="0"/>
                                  </p:stCondLst>
                                  <p:childTnLst>
                                    <p:animMotion origin="layout" path="M -1.66667E-6 -3.33333E-6 L 0.35938 -0.09398 " pathEditMode="relative" rAng="0" ptsTypes="AA">
                                      <p:cBhvr>
                                        <p:cTn id="25" dur="750" fill="hold"/>
                                        <p:tgtEl>
                                          <p:spTgt spid="13"/>
                                        </p:tgtEl>
                                        <p:attrNameLst>
                                          <p:attrName>ppt_x</p:attrName>
                                          <p:attrName>ppt_y</p:attrName>
                                        </p:attrNameLst>
                                      </p:cBhvr>
                                      <p:rCtr x="17969" y="-4699"/>
                                    </p:animMotion>
                                  </p:childTnLst>
                                </p:cTn>
                              </p:par>
                              <p:par>
                                <p:cTn id="26" presetID="42" presetClass="path" presetSubtype="0" accel="50000" decel="50000" fill="hold" grpId="0" nodeType="withEffect">
                                  <p:stCondLst>
                                    <p:cond delay="0"/>
                                  </p:stCondLst>
                                  <p:childTnLst>
                                    <p:animMotion origin="layout" path="M 0.00495 0.00741 L 0.34037 0.21991 " pathEditMode="relative" rAng="0" ptsTypes="AA">
                                      <p:cBhvr>
                                        <p:cTn id="27" dur="750" fill="hold"/>
                                        <p:tgtEl>
                                          <p:spTgt spid="12"/>
                                        </p:tgtEl>
                                        <p:attrNameLst>
                                          <p:attrName>ppt_x</p:attrName>
                                          <p:attrName>ppt_y</p:attrName>
                                        </p:attrNameLst>
                                      </p:cBhvr>
                                      <p:rCtr x="16771" y="10625"/>
                                    </p:animMotion>
                                  </p:childTnLst>
                                </p:cTn>
                              </p:par>
                              <p:par>
                                <p:cTn id="28" presetID="10" presetClass="exit" presetSubtype="0" fill="hold" grpId="2" nodeType="withEffect">
                                  <p:stCondLst>
                                    <p:cond delay="0"/>
                                  </p:stCondLst>
                                  <p:childTnLst>
                                    <p:animEffect transition="out" filter="fade">
                                      <p:cBhvr>
                                        <p:cTn id="29" dur="750"/>
                                        <p:tgtEl>
                                          <p:spTgt spid="13"/>
                                        </p:tgtEl>
                                      </p:cBhvr>
                                    </p:animEffect>
                                    <p:set>
                                      <p:cBhvr>
                                        <p:cTn id="30" dur="1" fill="hold">
                                          <p:stCondLst>
                                            <p:cond delay="749"/>
                                          </p:stCondLst>
                                        </p:cTn>
                                        <p:tgtEl>
                                          <p:spTgt spid="13"/>
                                        </p:tgtEl>
                                        <p:attrNameLst>
                                          <p:attrName>style.visibility</p:attrName>
                                        </p:attrNameLst>
                                      </p:cBhvr>
                                      <p:to>
                                        <p:strVal val="hidden"/>
                                      </p:to>
                                    </p:set>
                                  </p:childTnLst>
                                </p:cTn>
                              </p:par>
                              <p:par>
                                <p:cTn id="31" presetID="10" presetClass="exit" presetSubtype="0" fill="hold" grpId="2" nodeType="withEffect">
                                  <p:stCondLst>
                                    <p:cond delay="0"/>
                                  </p:stCondLst>
                                  <p:childTnLst>
                                    <p:animEffect transition="out" filter="fade">
                                      <p:cBhvr>
                                        <p:cTn id="32" dur="750"/>
                                        <p:tgtEl>
                                          <p:spTgt spid="12"/>
                                        </p:tgtEl>
                                      </p:cBhvr>
                                    </p:animEffect>
                                    <p:set>
                                      <p:cBhvr>
                                        <p:cTn id="33" dur="1" fill="hold">
                                          <p:stCondLst>
                                            <p:cond delay="749"/>
                                          </p:stCondLst>
                                        </p:cTn>
                                        <p:tgtEl>
                                          <p:spTgt spid="12"/>
                                        </p:tgtEl>
                                        <p:attrNameLst>
                                          <p:attrName>style.visibility</p:attrName>
                                        </p:attrNameLst>
                                      </p:cBhvr>
                                      <p:to>
                                        <p:strVal val="hidden"/>
                                      </p:to>
                                    </p:set>
                                  </p:childTnLst>
                                </p:cTn>
                              </p:par>
                              <p:par>
                                <p:cTn id="34" presetID="6" presetClass="entr" presetSubtype="16"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circle(in)">
                                      <p:cBhvr>
                                        <p:cTn id="36" dur="10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randombar(horizontal)">
                                      <p:cBhvr>
                                        <p:cTn id="46" dur="5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childTnLst>
                          </p:cTn>
                        </p:par>
                        <p:par>
                          <p:cTn id="52" fill="hold">
                            <p:stCondLst>
                              <p:cond delay="500"/>
                            </p:stCondLst>
                            <p:childTnLst>
                              <p:par>
                                <p:cTn id="53" presetID="16" presetClass="entr" presetSubtype="21" fill="hold" nodeType="after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barn(inVertical)">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wipe(down)">
                                      <p:cBhvr>
                                        <p:cTn id="6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13" grpId="0" animBg="1"/>
      <p:bldP spid="13" grpId="1" animBg="1"/>
      <p:bldP spid="13" grpId="2" animBg="1"/>
      <p:bldP spid="15" grpId="0"/>
      <p:bldP spid="18" grpId="1" animBg="1"/>
      <p:bldP spid="19" grpId="1" animBg="1"/>
      <p:bldP spid="28"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400" y="349200"/>
            <a:ext cx="10515600" cy="1325563"/>
          </a:xfrm>
        </p:spPr>
        <p:txBody>
          <a:bodyPr>
            <a:normAutofit/>
          </a:bodyPr>
          <a:lstStyle/>
          <a:p>
            <a:r>
              <a:rPr lang="en-US" altLang="zh-CN" sz="5400" dirty="0" smtClean="0"/>
              <a:t>Results</a:t>
            </a:r>
            <a:endParaRPr lang="zh-CN" altLang="en-US" sz="5400" dirty="0"/>
          </a:p>
        </p:txBody>
      </p:sp>
      <p:pic>
        <p:nvPicPr>
          <p:cNvPr id="9" name="Content Placeholder 8"/>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611484" y="1249110"/>
            <a:ext cx="10742316" cy="3086005"/>
          </a:xfrm>
        </p:spPr>
      </p:pic>
      <p:sp>
        <p:nvSpPr>
          <p:cNvPr id="10" name="Rectangle 9"/>
          <p:cNvSpPr/>
          <p:nvPr/>
        </p:nvSpPr>
        <p:spPr>
          <a:xfrm>
            <a:off x="4146714" y="1526914"/>
            <a:ext cx="3862532" cy="2382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simpleexamp">
            <a:hlinkClick r:id="" action="ppaction://media"/>
          </p:cNvPr>
          <p:cNvPicPr>
            <a:picLocks noChangeAspect="1"/>
          </p:cNvPicPr>
          <p:nvPr>
            <a:videoFile r:link="rId1"/>
            <p:extLst>
              <p:ext uri="{DAA4B4D4-6D71-4841-9C94-3DE7FCFB9230}">
                <p14:media xmlns:p14="http://schemas.microsoft.com/office/powerpoint/2010/main" r:embed="rId2">
                  <p14:trim end="3346.2916"/>
                </p14:media>
              </p:ext>
            </p:extLst>
          </p:nvPr>
        </p:nvPicPr>
        <p:blipFill rotWithShape="1">
          <a:blip r:embed="rId7"/>
          <a:srcRect l="-325" t="17821" r="29065" b="-9076"/>
          <a:stretch/>
        </p:blipFill>
        <p:spPr>
          <a:xfrm>
            <a:off x="3430954" y="1503361"/>
            <a:ext cx="3979041" cy="2851989"/>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0954" y="4439213"/>
            <a:ext cx="2520000" cy="2282265"/>
          </a:xfrm>
          <a:prstGeom prst="rect">
            <a:avLst/>
          </a:prstGeom>
          <a:effectLst>
            <a:outerShdw blurRad="50800" dist="38100" dir="13500000" algn="br" rotWithShape="0">
              <a:prstClr val="black">
                <a:alpha val="40000"/>
              </a:prstClr>
            </a:outerShdw>
          </a:effectLst>
        </p:spPr>
      </p:pic>
      <p:pic>
        <p:nvPicPr>
          <p:cNvPr id="14" name="raptor">
            <a:hlinkClick r:id="" action="ppaction://media"/>
          </p:cNvPr>
          <p:cNvPicPr>
            <a:picLocks noChangeAspect="1"/>
          </p:cNvPicPr>
          <p:nvPr>
            <a:videoFile r:link="rId1"/>
            <p:extLst>
              <p:ext uri="{DAA4B4D4-6D71-4841-9C94-3DE7FCFB9230}">
                <p14:media xmlns:p14="http://schemas.microsoft.com/office/powerpoint/2010/main" r:embed="rId3">
                  <p14:trim end="72.625"/>
                </p14:media>
              </p:ext>
            </p:extLst>
          </p:nvPr>
        </p:nvPicPr>
        <p:blipFill>
          <a:blip r:embed="rId9"/>
          <a:stretch>
            <a:fillRect/>
          </a:stretch>
        </p:blipFill>
        <p:spPr>
          <a:xfrm>
            <a:off x="4486258" y="3909461"/>
            <a:ext cx="3701407" cy="2910814"/>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51874" y="4460131"/>
            <a:ext cx="2750658" cy="1748327"/>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6536800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video>
              <p:cMediaNode vol="80000">
                <p:cTn id="13" repeatCount="indefinite" fill="remove" display="0">
                  <p:stCondLst>
                    <p:cond delay="indefinite"/>
                  </p:stCondLst>
                </p:cTn>
                <p:tgtEl>
                  <p:spTgt spid="1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b="30174"/>
          <a:stretch/>
        </p:blipFill>
        <p:spPr>
          <a:xfrm>
            <a:off x="2423331" y="1608088"/>
            <a:ext cx="9632408" cy="2528483"/>
          </a:xfrm>
        </p:spPr>
      </p:pic>
      <p:sp>
        <p:nvSpPr>
          <p:cNvPr id="10" name="Rectangle 9"/>
          <p:cNvSpPr/>
          <p:nvPr/>
        </p:nvSpPr>
        <p:spPr>
          <a:xfrm>
            <a:off x="2906663" y="5342309"/>
            <a:ext cx="1537087" cy="307777"/>
          </a:xfrm>
          <a:prstGeom prst="rect">
            <a:avLst/>
          </a:prstGeom>
        </p:spPr>
        <p:txBody>
          <a:bodyPr wrap="none">
            <a:spAutoFit/>
          </a:bodyPr>
          <a:lstStyle/>
          <a:p>
            <a:r>
              <a:rPr lang="zh-CN" altLang="en-US" sz="1400" dirty="0" smtClean="0"/>
              <a:t>[Alexa </a:t>
            </a:r>
            <a:r>
              <a:rPr lang="zh-CN" altLang="en-US" sz="1400" i="1" dirty="0" smtClean="0"/>
              <a:t>et</a:t>
            </a:r>
            <a:r>
              <a:rPr lang="en-US" altLang="zh-CN" sz="1400" i="1" dirty="0" smtClean="0"/>
              <a:t>.</a:t>
            </a:r>
            <a:r>
              <a:rPr lang="zh-CN" altLang="en-US" sz="1400" dirty="0" smtClean="0"/>
              <a:t> </a:t>
            </a:r>
            <a:r>
              <a:rPr lang="zh-CN" altLang="en-US" sz="1400" i="1" dirty="0" smtClean="0"/>
              <a:t>al</a:t>
            </a:r>
            <a:r>
              <a:rPr lang="zh-CN" altLang="en-US" sz="1400" dirty="0" smtClean="0"/>
              <a:t>. 2000]</a:t>
            </a:r>
            <a:endParaRPr lang="zh-CN" altLang="en-US" sz="1400" dirty="0"/>
          </a:p>
        </p:txBody>
      </p:sp>
      <p:sp>
        <p:nvSpPr>
          <p:cNvPr id="11" name="Rectangle 10"/>
          <p:cNvSpPr/>
          <p:nvPr/>
        </p:nvSpPr>
        <p:spPr>
          <a:xfrm>
            <a:off x="5218889" y="5341068"/>
            <a:ext cx="1459695" cy="523220"/>
          </a:xfrm>
          <a:prstGeom prst="rect">
            <a:avLst/>
          </a:prstGeom>
        </p:spPr>
        <p:txBody>
          <a:bodyPr wrap="none">
            <a:spAutoFit/>
          </a:bodyPr>
          <a:lstStyle/>
          <a:p>
            <a:pPr algn="ctr"/>
            <a:r>
              <a:rPr lang="zh-CN" altLang="en-US" sz="1400" dirty="0"/>
              <a:t>[Chao </a:t>
            </a:r>
            <a:r>
              <a:rPr lang="zh-CN" altLang="en-US" sz="1400" i="1" dirty="0" smtClean="0"/>
              <a:t>et</a:t>
            </a:r>
            <a:r>
              <a:rPr lang="en-US" altLang="zh-CN" sz="1400" i="1" dirty="0" smtClean="0"/>
              <a:t>.</a:t>
            </a:r>
            <a:r>
              <a:rPr lang="zh-CN" altLang="en-US" sz="1400" dirty="0" smtClean="0"/>
              <a:t> </a:t>
            </a:r>
            <a:r>
              <a:rPr lang="zh-CN" altLang="en-US" sz="1400" i="1" dirty="0"/>
              <a:t>al</a:t>
            </a:r>
            <a:r>
              <a:rPr lang="zh-CN" altLang="en-US" sz="1400" dirty="0"/>
              <a:t>. </a:t>
            </a:r>
            <a:r>
              <a:rPr lang="zh-CN" altLang="en-US" sz="1400" dirty="0" smtClean="0"/>
              <a:t>2010</a:t>
            </a:r>
            <a:endParaRPr lang="en-US" altLang="zh-CN" sz="1400" dirty="0" smtClean="0"/>
          </a:p>
          <a:p>
            <a:pPr algn="ctr"/>
            <a:r>
              <a:rPr lang="zh-CN" altLang="en-US" sz="1400" dirty="0" smtClean="0"/>
              <a:t>Liu </a:t>
            </a:r>
            <a:r>
              <a:rPr lang="zh-CN" altLang="en-US" sz="1400" i="1" dirty="0" smtClean="0"/>
              <a:t>et</a:t>
            </a:r>
            <a:r>
              <a:rPr lang="en-US" altLang="zh-CN" sz="1400" i="1" dirty="0" smtClean="0"/>
              <a:t>.</a:t>
            </a:r>
            <a:r>
              <a:rPr lang="zh-CN" altLang="en-US" sz="1400" dirty="0" smtClean="0"/>
              <a:t> </a:t>
            </a:r>
            <a:r>
              <a:rPr lang="zh-CN" altLang="en-US" sz="1400" i="1" dirty="0"/>
              <a:t>al</a:t>
            </a:r>
            <a:r>
              <a:rPr lang="zh-CN" altLang="en-US" sz="1400" dirty="0"/>
              <a:t>. 2008]</a:t>
            </a:r>
          </a:p>
        </p:txBody>
      </p:sp>
      <p:sp>
        <p:nvSpPr>
          <p:cNvPr id="15" name="Rectangle 14"/>
          <p:cNvSpPr/>
          <p:nvPr/>
        </p:nvSpPr>
        <p:spPr>
          <a:xfrm>
            <a:off x="7453723" y="5294901"/>
            <a:ext cx="2152128" cy="307777"/>
          </a:xfrm>
          <a:prstGeom prst="rect">
            <a:avLst/>
          </a:prstGeom>
        </p:spPr>
        <p:txBody>
          <a:bodyPr wrap="none">
            <a:spAutoFit/>
          </a:bodyPr>
          <a:lstStyle/>
          <a:p>
            <a:r>
              <a:rPr lang="zh-CN" altLang="en-US" sz="1400" dirty="0"/>
              <a:t>[Kircher and Garland 2008]</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462" y="1341115"/>
            <a:ext cx="2340869" cy="5013970"/>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88966" y="4137442"/>
            <a:ext cx="9540955" cy="1188000"/>
          </a:xfrm>
          <a:prstGeom prst="rect">
            <a:avLst/>
          </a:prstGeom>
        </p:spPr>
      </p:pic>
      <p:cxnSp>
        <p:nvCxnSpPr>
          <p:cNvPr id="22" name="Straight Connector 21"/>
          <p:cNvCxnSpPr/>
          <p:nvPr/>
        </p:nvCxnSpPr>
        <p:spPr>
          <a:xfrm flipV="1">
            <a:off x="2559050" y="4922438"/>
            <a:ext cx="9370871" cy="178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media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24364" r="-2"/>
          <a:stretch/>
        </p:blipFill>
        <p:spPr>
          <a:xfrm>
            <a:off x="2398546" y="-153220"/>
            <a:ext cx="9758177" cy="6896920"/>
          </a:xfrm>
          <a:prstGeom prst="rect">
            <a:avLst/>
          </a:prstGeom>
        </p:spPr>
      </p:pic>
      <p:grpSp>
        <p:nvGrpSpPr>
          <p:cNvPr id="20" name="Group 19"/>
          <p:cNvGrpSpPr/>
          <p:nvPr/>
        </p:nvGrpSpPr>
        <p:grpSpPr>
          <a:xfrm>
            <a:off x="3009023" y="3045427"/>
            <a:ext cx="5508229" cy="3853517"/>
            <a:chOff x="3009023" y="3045427"/>
            <a:chExt cx="5508229" cy="3853517"/>
          </a:xfrm>
        </p:grpSpPr>
        <p:sp>
          <p:nvSpPr>
            <p:cNvPr id="16" name="Rectangle 15"/>
            <p:cNvSpPr/>
            <p:nvPr/>
          </p:nvSpPr>
          <p:spPr>
            <a:xfrm>
              <a:off x="3009023" y="3045427"/>
              <a:ext cx="1929503" cy="646331"/>
            </a:xfrm>
            <a:prstGeom prst="rect">
              <a:avLst/>
            </a:prstGeom>
          </p:spPr>
          <p:txBody>
            <a:bodyPr wrap="none">
              <a:spAutoFit/>
            </a:bodyPr>
            <a:lstStyle/>
            <a:p>
              <a:pPr algn="ctr"/>
              <a:r>
                <a:rPr lang="en-US" altLang="zh-CN" dirty="0" smtClean="0"/>
                <a:t>ARAP</a:t>
              </a:r>
            </a:p>
            <a:p>
              <a:pPr algn="ctr"/>
              <a:r>
                <a:rPr lang="zh-CN" altLang="en-US" dirty="0" smtClean="0"/>
                <a:t>[Alexa </a:t>
              </a:r>
              <a:r>
                <a:rPr lang="zh-CN" altLang="en-US" i="1" dirty="0" smtClean="0"/>
                <a:t>et</a:t>
              </a:r>
              <a:r>
                <a:rPr lang="en-US" altLang="zh-CN" i="1" dirty="0" smtClean="0"/>
                <a:t>.</a:t>
              </a:r>
              <a:r>
                <a:rPr lang="zh-CN" altLang="en-US" dirty="0" smtClean="0"/>
                <a:t> </a:t>
              </a:r>
              <a:r>
                <a:rPr lang="zh-CN" altLang="en-US" i="1" dirty="0" smtClean="0"/>
                <a:t>al</a:t>
              </a:r>
              <a:r>
                <a:rPr lang="zh-CN" altLang="en-US" dirty="0" smtClean="0"/>
                <a:t>. 2000]</a:t>
              </a:r>
              <a:endParaRPr lang="zh-CN" altLang="en-US" dirty="0"/>
            </a:p>
          </p:txBody>
        </p:sp>
        <p:sp>
          <p:nvSpPr>
            <p:cNvPr id="17" name="Rectangle 16"/>
            <p:cNvSpPr/>
            <p:nvPr/>
          </p:nvSpPr>
          <p:spPr>
            <a:xfrm>
              <a:off x="3057305" y="5975614"/>
              <a:ext cx="1832938" cy="923330"/>
            </a:xfrm>
            <a:prstGeom prst="rect">
              <a:avLst/>
            </a:prstGeom>
          </p:spPr>
          <p:txBody>
            <a:bodyPr wrap="none">
              <a:spAutoFit/>
            </a:bodyPr>
            <a:lstStyle/>
            <a:p>
              <a:pPr algn="ctr"/>
              <a:r>
                <a:rPr lang="en-US" altLang="zh-CN" dirty="0" smtClean="0"/>
                <a:t>ARAP LG</a:t>
              </a:r>
            </a:p>
            <a:p>
              <a:pPr algn="ctr"/>
              <a:r>
                <a:rPr lang="zh-CN" altLang="en-US" dirty="0" smtClean="0"/>
                <a:t>[</a:t>
              </a:r>
              <a:r>
                <a:rPr lang="zh-CN" altLang="en-US" dirty="0"/>
                <a:t>Chao </a:t>
              </a:r>
              <a:r>
                <a:rPr lang="zh-CN" altLang="en-US" i="1" dirty="0" smtClean="0"/>
                <a:t>et</a:t>
              </a:r>
              <a:r>
                <a:rPr lang="en-US" altLang="zh-CN" i="1" dirty="0" smtClean="0"/>
                <a:t>.</a:t>
              </a:r>
              <a:r>
                <a:rPr lang="zh-CN" altLang="en-US" dirty="0" smtClean="0"/>
                <a:t> </a:t>
              </a:r>
              <a:r>
                <a:rPr lang="zh-CN" altLang="en-US" i="1" dirty="0"/>
                <a:t>al</a:t>
              </a:r>
              <a:r>
                <a:rPr lang="zh-CN" altLang="en-US" dirty="0"/>
                <a:t>. </a:t>
              </a:r>
              <a:r>
                <a:rPr lang="zh-CN" altLang="en-US" dirty="0" smtClean="0"/>
                <a:t>2010</a:t>
              </a:r>
              <a:endParaRPr lang="en-US" altLang="zh-CN" dirty="0" smtClean="0"/>
            </a:p>
            <a:p>
              <a:pPr algn="ctr"/>
              <a:r>
                <a:rPr lang="zh-CN" altLang="en-US" dirty="0" smtClean="0"/>
                <a:t>Liu </a:t>
              </a:r>
              <a:r>
                <a:rPr lang="zh-CN" altLang="en-US" i="1" dirty="0" smtClean="0"/>
                <a:t>et</a:t>
              </a:r>
              <a:r>
                <a:rPr lang="en-US" altLang="zh-CN" i="1" dirty="0" smtClean="0"/>
                <a:t>.</a:t>
              </a:r>
              <a:r>
                <a:rPr lang="zh-CN" altLang="en-US" dirty="0" smtClean="0"/>
                <a:t> </a:t>
              </a:r>
              <a:r>
                <a:rPr lang="zh-CN" altLang="en-US" i="1" dirty="0"/>
                <a:t>al</a:t>
              </a:r>
              <a:r>
                <a:rPr lang="zh-CN" altLang="en-US" dirty="0"/>
                <a:t>. 2008]</a:t>
              </a:r>
            </a:p>
          </p:txBody>
        </p:sp>
        <p:sp>
          <p:nvSpPr>
            <p:cNvPr id="18" name="Rectangle 17"/>
            <p:cNvSpPr/>
            <p:nvPr/>
          </p:nvSpPr>
          <p:spPr>
            <a:xfrm>
              <a:off x="5801636" y="3061919"/>
              <a:ext cx="2715616" cy="646331"/>
            </a:xfrm>
            <a:prstGeom prst="rect">
              <a:avLst/>
            </a:prstGeom>
          </p:spPr>
          <p:txBody>
            <a:bodyPr wrap="none">
              <a:spAutoFit/>
            </a:bodyPr>
            <a:lstStyle/>
            <a:p>
              <a:pPr algn="ctr"/>
              <a:r>
                <a:rPr lang="en-US" altLang="zh-CN" dirty="0" smtClean="0"/>
                <a:t>FFMP</a:t>
              </a:r>
            </a:p>
            <a:p>
              <a:pPr algn="ctr"/>
              <a:r>
                <a:rPr lang="zh-CN" altLang="en-US" dirty="0" smtClean="0"/>
                <a:t>[</a:t>
              </a:r>
              <a:r>
                <a:rPr lang="zh-CN" altLang="en-US" dirty="0"/>
                <a:t>Kircher and Garland 2008]</a:t>
              </a:r>
            </a:p>
          </p:txBody>
        </p:sp>
        <p:sp>
          <p:nvSpPr>
            <p:cNvPr id="19" name="Rectangle 18"/>
            <p:cNvSpPr/>
            <p:nvPr/>
          </p:nvSpPr>
          <p:spPr>
            <a:xfrm>
              <a:off x="6585410" y="6150801"/>
              <a:ext cx="1148071" cy="369332"/>
            </a:xfrm>
            <a:prstGeom prst="rect">
              <a:avLst/>
            </a:prstGeom>
          </p:spPr>
          <p:txBody>
            <a:bodyPr wrap="none">
              <a:spAutoFit/>
            </a:bodyPr>
            <a:lstStyle/>
            <a:p>
              <a:pPr algn="ctr"/>
              <a:r>
                <a:rPr lang="en-US" altLang="zh-CN" dirty="0" smtClean="0"/>
                <a:t>BD Morph</a:t>
              </a:r>
              <a:endParaRPr lang="zh-CN" altLang="en-US" dirty="0"/>
            </a:p>
          </p:txBody>
        </p:sp>
      </p:grpSp>
      <p:sp>
        <p:nvSpPr>
          <p:cNvPr id="2" name="Title 1"/>
          <p:cNvSpPr>
            <a:spLocks noGrp="1"/>
          </p:cNvSpPr>
          <p:nvPr>
            <p:ph type="title"/>
          </p:nvPr>
        </p:nvSpPr>
        <p:spPr>
          <a:xfrm>
            <a:off x="500400" y="349200"/>
            <a:ext cx="7886700" cy="1325563"/>
          </a:xfrm>
        </p:spPr>
        <p:txBody>
          <a:bodyPr>
            <a:normAutofit/>
          </a:bodyPr>
          <a:lstStyle/>
          <a:p>
            <a:r>
              <a:rPr lang="en-US" altLang="zh-CN" sz="5400" dirty="0" smtClean="0"/>
              <a:t>Results </a:t>
            </a:r>
            <a:r>
              <a:rPr lang="en-US" altLang="zh-CN" sz="5400" dirty="0"/>
              <a:t>– </a:t>
            </a:r>
            <a:r>
              <a:rPr lang="en-US" altLang="zh-CN" sz="5400" dirty="0" smtClean="0"/>
              <a:t>comparisons</a:t>
            </a:r>
            <a:endParaRPr lang="zh-CN" altLang="en-US" sz="5400" dirty="0"/>
          </a:p>
        </p:txBody>
      </p:sp>
    </p:spTree>
    <p:extLst>
      <p:ext uri="{BB962C8B-B14F-4D97-AF65-F5344CB8AC3E}">
        <p14:creationId xmlns:p14="http://schemas.microsoft.com/office/powerpoint/2010/main" val="348481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400" y="349200"/>
            <a:ext cx="7886700" cy="1325563"/>
          </a:xfrm>
        </p:spPr>
        <p:txBody>
          <a:bodyPr>
            <a:normAutofit/>
          </a:bodyPr>
          <a:lstStyle/>
          <a:p>
            <a:r>
              <a:rPr lang="en-US" altLang="zh-CN" sz="5400" dirty="0" smtClean="0"/>
              <a:t>Results </a:t>
            </a:r>
            <a:r>
              <a:rPr lang="en-US" altLang="zh-CN" sz="5400" dirty="0"/>
              <a:t>– </a:t>
            </a:r>
            <a:r>
              <a:rPr lang="en-US" altLang="zh-CN" sz="5400" dirty="0" smtClean="0"/>
              <a:t>comparisons</a:t>
            </a:r>
            <a:endParaRPr lang="zh-CN" altLang="en-US" sz="540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30" y="1445242"/>
            <a:ext cx="12107342" cy="4859792"/>
          </a:xfrm>
          <a:prstGeom prst="rect">
            <a:avLst/>
          </a:prstGeom>
        </p:spPr>
      </p:pic>
      <p:sp>
        <p:nvSpPr>
          <p:cNvPr id="9" name="Rectangle 8"/>
          <p:cNvSpPr/>
          <p:nvPr/>
        </p:nvSpPr>
        <p:spPr>
          <a:xfrm>
            <a:off x="2784849" y="5948094"/>
            <a:ext cx="1537087" cy="307777"/>
          </a:xfrm>
          <a:prstGeom prst="rect">
            <a:avLst/>
          </a:prstGeom>
        </p:spPr>
        <p:txBody>
          <a:bodyPr wrap="none">
            <a:spAutoFit/>
          </a:bodyPr>
          <a:lstStyle/>
          <a:p>
            <a:r>
              <a:rPr lang="zh-CN" altLang="en-US" sz="1400" dirty="0" smtClean="0"/>
              <a:t>[Alexa </a:t>
            </a:r>
            <a:r>
              <a:rPr lang="zh-CN" altLang="en-US" sz="1400" i="1" dirty="0" smtClean="0"/>
              <a:t>et</a:t>
            </a:r>
            <a:r>
              <a:rPr lang="en-US" altLang="zh-CN" sz="1400" i="1" dirty="0" smtClean="0"/>
              <a:t>.</a:t>
            </a:r>
            <a:r>
              <a:rPr lang="zh-CN" altLang="en-US" sz="1400" dirty="0" smtClean="0"/>
              <a:t> </a:t>
            </a:r>
            <a:r>
              <a:rPr lang="zh-CN" altLang="en-US" sz="1400" i="1" dirty="0" smtClean="0"/>
              <a:t>al</a:t>
            </a:r>
            <a:r>
              <a:rPr lang="zh-CN" altLang="en-US" sz="1400" dirty="0" smtClean="0"/>
              <a:t>. 2000]</a:t>
            </a:r>
            <a:endParaRPr lang="zh-CN" altLang="en-US" sz="1400" dirty="0"/>
          </a:p>
        </p:txBody>
      </p:sp>
      <p:sp>
        <p:nvSpPr>
          <p:cNvPr id="11" name="Rectangle 10"/>
          <p:cNvSpPr/>
          <p:nvPr/>
        </p:nvSpPr>
        <p:spPr>
          <a:xfrm>
            <a:off x="5271102" y="5840373"/>
            <a:ext cx="1459695" cy="523220"/>
          </a:xfrm>
          <a:prstGeom prst="rect">
            <a:avLst/>
          </a:prstGeom>
        </p:spPr>
        <p:txBody>
          <a:bodyPr wrap="none">
            <a:spAutoFit/>
          </a:bodyPr>
          <a:lstStyle/>
          <a:p>
            <a:pPr algn="ctr"/>
            <a:r>
              <a:rPr lang="zh-CN" altLang="en-US" sz="1400" dirty="0"/>
              <a:t>[Chao </a:t>
            </a:r>
            <a:r>
              <a:rPr lang="zh-CN" altLang="en-US" sz="1400" i="1" dirty="0" smtClean="0"/>
              <a:t>et</a:t>
            </a:r>
            <a:r>
              <a:rPr lang="en-US" altLang="zh-CN" sz="1400" i="1" dirty="0" smtClean="0"/>
              <a:t>.</a:t>
            </a:r>
            <a:r>
              <a:rPr lang="zh-CN" altLang="en-US" sz="1400" dirty="0" smtClean="0"/>
              <a:t> </a:t>
            </a:r>
            <a:r>
              <a:rPr lang="zh-CN" altLang="en-US" sz="1400" i="1" dirty="0"/>
              <a:t>al</a:t>
            </a:r>
            <a:r>
              <a:rPr lang="zh-CN" altLang="en-US" sz="1400" dirty="0"/>
              <a:t>. </a:t>
            </a:r>
            <a:r>
              <a:rPr lang="zh-CN" altLang="en-US" sz="1400" dirty="0" smtClean="0"/>
              <a:t>2010</a:t>
            </a:r>
            <a:endParaRPr lang="en-US" altLang="zh-CN" sz="1400" dirty="0" smtClean="0"/>
          </a:p>
          <a:p>
            <a:pPr algn="ctr"/>
            <a:r>
              <a:rPr lang="zh-CN" altLang="en-US" sz="1400" dirty="0" smtClean="0"/>
              <a:t>Liu </a:t>
            </a:r>
            <a:r>
              <a:rPr lang="zh-CN" altLang="en-US" sz="1400" i="1" dirty="0" smtClean="0"/>
              <a:t>et</a:t>
            </a:r>
            <a:r>
              <a:rPr lang="en-US" altLang="zh-CN" sz="1400" i="1" dirty="0" smtClean="0"/>
              <a:t>.</a:t>
            </a:r>
            <a:r>
              <a:rPr lang="zh-CN" altLang="en-US" sz="1400" dirty="0" smtClean="0"/>
              <a:t> </a:t>
            </a:r>
            <a:r>
              <a:rPr lang="zh-CN" altLang="en-US" sz="1400" i="1" dirty="0"/>
              <a:t>al</a:t>
            </a:r>
            <a:r>
              <a:rPr lang="zh-CN" altLang="en-US" sz="1400" dirty="0"/>
              <a:t>. 2008]</a:t>
            </a:r>
          </a:p>
        </p:txBody>
      </p:sp>
      <p:sp>
        <p:nvSpPr>
          <p:cNvPr id="12" name="Rectangle 11"/>
          <p:cNvSpPr/>
          <p:nvPr/>
        </p:nvSpPr>
        <p:spPr>
          <a:xfrm>
            <a:off x="7524591" y="5948094"/>
            <a:ext cx="2152128" cy="307777"/>
          </a:xfrm>
          <a:prstGeom prst="rect">
            <a:avLst/>
          </a:prstGeom>
        </p:spPr>
        <p:txBody>
          <a:bodyPr wrap="none">
            <a:spAutoFit/>
          </a:bodyPr>
          <a:lstStyle/>
          <a:p>
            <a:r>
              <a:rPr lang="zh-CN" altLang="en-US" sz="1400" dirty="0"/>
              <a:t>[Kircher and Garland 2008]</a:t>
            </a:r>
          </a:p>
        </p:txBody>
      </p:sp>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233105" y="4417162"/>
            <a:ext cx="9830075" cy="1224000"/>
          </a:xfrm>
        </p:spPr>
      </p:pic>
      <p:cxnSp>
        <p:nvCxnSpPr>
          <p:cNvPr id="8" name="Straight Connector 7"/>
          <p:cNvCxnSpPr/>
          <p:nvPr/>
        </p:nvCxnSpPr>
        <p:spPr>
          <a:xfrm>
            <a:off x="2400903" y="5242892"/>
            <a:ext cx="9643460" cy="62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360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hidden="1"/>
          <p:cNvSpPr>
            <a:spLocks noGrp="1"/>
          </p:cNvSpPr>
          <p:nvPr>
            <p:ph idx="1"/>
          </p:nvPr>
        </p:nvSpPr>
        <p:spPr/>
        <p:txBody>
          <a:bodyPr/>
          <a:lstStyle/>
          <a:p>
            <a:endParaRPr lang="zh-CN" altLang="en-US" dirty="0"/>
          </a:p>
        </p:txBody>
      </p:sp>
      <p:pic>
        <p:nvPicPr>
          <p:cNvPr id="8" name="Tro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7301" b="-386"/>
          <a:stretch/>
        </p:blipFill>
        <p:spPr>
          <a:xfrm>
            <a:off x="647043" y="1197256"/>
            <a:ext cx="10592457" cy="5546444"/>
          </a:xfrm>
          <a:prstGeom prst="rect">
            <a:avLst/>
          </a:prstGeom>
        </p:spPr>
      </p:pic>
      <p:sp>
        <p:nvSpPr>
          <p:cNvPr id="2" name="Title 1"/>
          <p:cNvSpPr>
            <a:spLocks noGrp="1"/>
          </p:cNvSpPr>
          <p:nvPr>
            <p:ph type="title"/>
          </p:nvPr>
        </p:nvSpPr>
        <p:spPr>
          <a:xfrm>
            <a:off x="500400" y="349200"/>
            <a:ext cx="10548000" cy="1325563"/>
          </a:xfrm>
        </p:spPr>
        <p:txBody>
          <a:bodyPr>
            <a:normAutofit/>
          </a:bodyPr>
          <a:lstStyle/>
          <a:p>
            <a:r>
              <a:rPr lang="en-US" altLang="zh-CN" sz="5400" dirty="0" smtClean="0"/>
              <a:t>Results – multiple targets</a:t>
            </a:r>
            <a:endParaRPr lang="zh-CN" altLang="en-US" sz="5400" dirty="0"/>
          </a:p>
        </p:txBody>
      </p:sp>
    </p:spTree>
    <p:extLst>
      <p:ext uri="{BB962C8B-B14F-4D97-AF65-F5344CB8AC3E}">
        <p14:creationId xmlns:p14="http://schemas.microsoft.com/office/powerpoint/2010/main" val="40462706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repeatCount="indefinite" fill="remove" display="0">
                  <p:stCondLst>
                    <p:cond delay="indefinite"/>
                  </p:stCondLst>
                </p:cTn>
                <p:tgtEl>
                  <p:spTgt spid="8"/>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400" y="349200"/>
            <a:ext cx="10515600" cy="1325563"/>
          </a:xfrm>
        </p:spPr>
        <p:txBody>
          <a:bodyPr>
            <a:normAutofit/>
          </a:bodyPr>
          <a:lstStyle/>
          <a:p>
            <a:r>
              <a:rPr lang="en-US" altLang="zh-CN" sz="5400" dirty="0" smtClean="0"/>
              <a:t>Conclusions</a:t>
            </a:r>
            <a:endParaRPr lang="zh-CN" altLang="en-US" sz="5400" dirty="0"/>
          </a:p>
        </p:txBody>
      </p:sp>
      <p:sp>
        <p:nvSpPr>
          <p:cNvPr id="3" name="Content Placeholder 2"/>
          <p:cNvSpPr>
            <a:spLocks noGrp="1"/>
          </p:cNvSpPr>
          <p:nvPr>
            <p:ph idx="1"/>
          </p:nvPr>
        </p:nvSpPr>
        <p:spPr>
          <a:xfrm>
            <a:off x="952499" y="1665289"/>
            <a:ext cx="9773557" cy="4477882"/>
          </a:xfrm>
        </p:spPr>
        <p:txBody>
          <a:bodyPr>
            <a:noAutofit/>
          </a:bodyPr>
          <a:lstStyle/>
          <a:p>
            <a:pPr>
              <a:buClr>
                <a:schemeClr val="accent5">
                  <a:lumMod val="60000"/>
                  <a:lumOff val="40000"/>
                </a:schemeClr>
              </a:buClr>
              <a:buFont typeface="Wingdings" panose="05000000000000000000" pitchFamily="2" charset="2"/>
              <a:buChar char="u"/>
            </a:pPr>
            <a:r>
              <a:rPr lang="en-US" altLang="zh-CN" sz="4000" dirty="0" smtClean="0"/>
              <a:t>Metric interpolation</a:t>
            </a:r>
          </a:p>
          <a:p>
            <a:pPr lvl="1">
              <a:buClr>
                <a:srgbClr val="FF0000"/>
              </a:buClr>
              <a:buFont typeface="Wingdings" panose="05000000000000000000" pitchFamily="2" charset="2"/>
              <a:buChar char="ü"/>
            </a:pPr>
            <a:r>
              <a:rPr lang="en-US" altLang="zh-CN" sz="3600" dirty="0" smtClean="0"/>
              <a:t>Bounded distortion</a:t>
            </a:r>
          </a:p>
          <a:p>
            <a:pPr lvl="1">
              <a:buClr>
                <a:srgbClr val="FF0000"/>
              </a:buClr>
              <a:buFont typeface="Wingdings" panose="05000000000000000000" pitchFamily="2" charset="2"/>
              <a:buChar char="ü"/>
            </a:pPr>
            <a:endParaRPr lang="en-US" altLang="zh-CN" sz="3600" dirty="0"/>
          </a:p>
          <a:p>
            <a:pPr>
              <a:buClr>
                <a:schemeClr val="accent5">
                  <a:lumMod val="60000"/>
                  <a:lumOff val="40000"/>
                </a:schemeClr>
              </a:buClr>
              <a:buFont typeface="Wingdings" panose="05000000000000000000" pitchFamily="2" charset="2"/>
              <a:buChar char="u"/>
            </a:pPr>
            <a:r>
              <a:rPr lang="en-US" altLang="zh-CN" sz="4000" dirty="0" smtClean="0"/>
              <a:t>Conformal flattening</a:t>
            </a:r>
          </a:p>
          <a:p>
            <a:pPr lvl="1">
              <a:buClr>
                <a:srgbClr val="FF0000"/>
              </a:buClr>
              <a:buFont typeface="Wingdings" panose="05000000000000000000" pitchFamily="2" charset="2"/>
              <a:buChar char="ü"/>
            </a:pPr>
            <a:r>
              <a:rPr lang="en-US" altLang="zh-CN" sz="3600" dirty="0" smtClean="0"/>
              <a:t>No extra distortion</a:t>
            </a:r>
          </a:p>
          <a:p>
            <a:pPr lvl="1">
              <a:buClr>
                <a:srgbClr val="FF0000"/>
              </a:buClr>
              <a:buFont typeface="Wingdings" panose="05000000000000000000" pitchFamily="2" charset="2"/>
              <a:buChar char="ü"/>
            </a:pPr>
            <a:endParaRPr lang="en-US" altLang="zh-CN" sz="3600" dirty="0"/>
          </a:p>
          <a:p>
            <a:pPr>
              <a:buClr>
                <a:schemeClr val="accent5">
                  <a:lumMod val="60000"/>
                  <a:lumOff val="40000"/>
                </a:schemeClr>
              </a:buClr>
              <a:buFont typeface="Wingdings" panose="05000000000000000000" pitchFamily="2" charset="2"/>
              <a:buChar char="u"/>
            </a:pPr>
            <a:r>
              <a:rPr lang="en-US" altLang="zh-CN" sz="4000" dirty="0" smtClean="0"/>
              <a:t>Simple, efficient, robust interpolation with </a:t>
            </a:r>
            <a:r>
              <a:rPr lang="en-US" altLang="zh-CN" sz="4000" dirty="0"/>
              <a:t>high quality results</a:t>
            </a:r>
          </a:p>
        </p:txBody>
      </p:sp>
    </p:spTree>
    <p:extLst>
      <p:ext uri="{BB962C8B-B14F-4D97-AF65-F5344CB8AC3E}">
        <p14:creationId xmlns:p14="http://schemas.microsoft.com/office/powerpoint/2010/main" val="11531035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nake">
            <a:hlinkClick r:id="" action="ppaction://media"/>
          </p:cNvPr>
          <p:cNvPicPr>
            <a:picLocks noChangeAspect="1"/>
          </p:cNvPicPr>
          <p:nvPr>
            <a:videoFile r:link="rId1"/>
            <p:extLst>
              <p:ext uri="{DAA4B4D4-6D71-4841-9C94-3DE7FCFB9230}">
                <p14:media xmlns:p14="http://schemas.microsoft.com/office/powerpoint/2010/main" r:embed="rId2">
                  <p14:trim end="5957"/>
                </p14:media>
              </p:ext>
            </p:extLst>
          </p:nvPr>
        </p:nvPicPr>
        <p:blipFill>
          <a:blip r:embed="rId5"/>
          <a:stretch>
            <a:fillRect/>
          </a:stretch>
        </p:blipFill>
        <p:spPr>
          <a:xfrm>
            <a:off x="634194" y="771072"/>
            <a:ext cx="8534162" cy="4800466"/>
          </a:xfrm>
          <a:prstGeom prst="rect">
            <a:avLst/>
          </a:prstGeom>
        </p:spPr>
      </p:pic>
      <p:sp>
        <p:nvSpPr>
          <p:cNvPr id="12" name="Rectangle 11"/>
          <p:cNvSpPr/>
          <p:nvPr/>
        </p:nvSpPr>
        <p:spPr>
          <a:xfrm>
            <a:off x="5098190" y="4739509"/>
            <a:ext cx="4932953" cy="1323439"/>
          </a:xfrm>
          <a:prstGeom prst="rect">
            <a:avLst/>
          </a:prstGeom>
          <a:noFill/>
        </p:spPr>
        <p:txBody>
          <a:bodyPr wrap="none" lIns="91440" tIns="45720" rIns="91440" bIns="45720">
            <a:spAutoFit/>
          </a:bodyPr>
          <a:lstStyle/>
          <a:p>
            <a:pPr algn="ctr"/>
            <a:r>
              <a:rPr lang="en-US" altLang="zh-CN" sz="8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Thank you!</a:t>
            </a:r>
          </a:p>
        </p:txBody>
      </p:sp>
    </p:spTree>
    <p:extLst>
      <p:ext uri="{BB962C8B-B14F-4D97-AF65-F5344CB8AC3E}">
        <p14:creationId xmlns:p14="http://schemas.microsoft.com/office/powerpoint/2010/main" val="216671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363" y="194999"/>
            <a:ext cx="9696450" cy="1325563"/>
          </a:xfrm>
        </p:spPr>
        <p:txBody>
          <a:bodyPr>
            <a:noAutofit/>
          </a:bodyPr>
          <a:lstStyle/>
          <a:p>
            <a:r>
              <a:rPr lang="en-US" altLang="zh-CN" sz="5400" dirty="0" smtClean="0"/>
              <a:t>Why not interpolating edge length</a:t>
            </a:r>
            <a:endParaRPr lang="zh-CN" altLang="en-US" sz="5400" dirty="0"/>
          </a:p>
        </p:txBody>
      </p:sp>
      <p:sp>
        <p:nvSpPr>
          <p:cNvPr id="3" name="Content Placeholder 2"/>
          <p:cNvSpPr>
            <a:spLocks noGrp="1"/>
          </p:cNvSpPr>
          <p:nvPr>
            <p:ph idx="1"/>
          </p:nvPr>
        </p:nvSpPr>
        <p:spPr/>
        <p:txBody>
          <a:bodyPr/>
          <a:lstStyle/>
          <a:p>
            <a:endParaRPr lang="zh-CN" altLang="en-US" dirty="0"/>
          </a:p>
        </p:txBody>
      </p:sp>
      <mc:AlternateContent xmlns:mc="http://schemas.openxmlformats.org/markup-compatibility/2006" xmlns:a14="http://schemas.microsoft.com/office/drawing/2010/main">
        <mc:Choice Requires="a14">
          <p:sp>
            <p:nvSpPr>
              <p:cNvPr id="9" name="Freeform 8"/>
              <p:cNvSpPr/>
              <p:nvPr/>
            </p:nvSpPr>
            <p:spPr>
              <a:xfrm rot="1149806" flipH="1">
                <a:off x="3600977" y="3654454"/>
                <a:ext cx="432728" cy="1416082"/>
              </a:xfrm>
              <a:custGeom>
                <a:avLst/>
                <a:gdLst>
                  <a:gd name="connsiteX0" fmla="*/ 2041451 w 2041451"/>
                  <a:gd name="connsiteY0" fmla="*/ 0 h 2226930"/>
                  <a:gd name="connsiteX1" fmla="*/ 1509823 w 2041451"/>
                  <a:gd name="connsiteY1" fmla="*/ 2073349 h 2226930"/>
                  <a:gd name="connsiteX2" fmla="*/ 0 w 2041451"/>
                  <a:gd name="connsiteY2" fmla="*/ 2073349 h 2226930"/>
                  <a:gd name="connsiteX3" fmla="*/ 0 w 2041451"/>
                  <a:gd name="connsiteY3" fmla="*/ 2073349 h 2226930"/>
                  <a:gd name="connsiteX0" fmla="*/ 2041451 w 2041451"/>
                  <a:gd name="connsiteY0" fmla="*/ 0 h 2226930"/>
                  <a:gd name="connsiteX1" fmla="*/ 1509823 w 2041451"/>
                  <a:gd name="connsiteY1" fmla="*/ 2073349 h 2226930"/>
                  <a:gd name="connsiteX2" fmla="*/ 0 w 2041451"/>
                  <a:gd name="connsiteY2" fmla="*/ 2073349 h 2226930"/>
                  <a:gd name="connsiteX0" fmla="*/ 531628 w 531628"/>
                  <a:gd name="connsiteY0" fmla="*/ 0 h 2073349"/>
                  <a:gd name="connsiteX1" fmla="*/ 0 w 531628"/>
                  <a:gd name="connsiteY1" fmla="*/ 2073349 h 2073349"/>
                  <a:gd name="connsiteX0" fmla="*/ 1424763 w 1424763"/>
                  <a:gd name="connsiteY0" fmla="*/ 0 h 1669312"/>
                  <a:gd name="connsiteX1" fmla="*/ 0 w 1424763"/>
                  <a:gd name="connsiteY1" fmla="*/ 1669312 h 1669312"/>
                  <a:gd name="connsiteX0" fmla="*/ 1424763 w 1424763"/>
                  <a:gd name="connsiteY0" fmla="*/ 0 h 1669312"/>
                  <a:gd name="connsiteX1" fmla="*/ 0 w 1424763"/>
                  <a:gd name="connsiteY1" fmla="*/ 1669312 h 1669312"/>
                  <a:gd name="connsiteX0" fmla="*/ 1509824 w 1509824"/>
                  <a:gd name="connsiteY0" fmla="*/ 0 h 1669312"/>
                  <a:gd name="connsiteX1" fmla="*/ 0 w 1509824"/>
                  <a:gd name="connsiteY1" fmla="*/ 1669312 h 1669312"/>
                  <a:gd name="connsiteX0" fmla="*/ 3425 w 1371568"/>
                  <a:gd name="connsiteY0" fmla="*/ 0 h 1711842"/>
                  <a:gd name="connsiteX1" fmla="*/ 1258066 w 1371568"/>
                  <a:gd name="connsiteY1" fmla="*/ 1711842 h 1711842"/>
                  <a:gd name="connsiteX0" fmla="*/ 8999 w 270167"/>
                  <a:gd name="connsiteY0" fmla="*/ 0 h 967563"/>
                  <a:gd name="connsiteX1" fmla="*/ 30264 w 270167"/>
                  <a:gd name="connsiteY1" fmla="*/ 967563 h 967563"/>
                  <a:gd name="connsiteX0" fmla="*/ 111019 w 132284"/>
                  <a:gd name="connsiteY0" fmla="*/ 0 h 967563"/>
                  <a:gd name="connsiteX1" fmla="*/ 132284 w 132284"/>
                  <a:gd name="connsiteY1" fmla="*/ 967563 h 967563"/>
                  <a:gd name="connsiteX0" fmla="*/ 119616 w 140881"/>
                  <a:gd name="connsiteY0" fmla="*/ 0 h 967563"/>
                  <a:gd name="connsiteX1" fmla="*/ 34556 w 140881"/>
                  <a:gd name="connsiteY1" fmla="*/ 404039 h 967563"/>
                  <a:gd name="connsiteX2" fmla="*/ 140881 w 140881"/>
                  <a:gd name="connsiteY2" fmla="*/ 967563 h 967563"/>
                  <a:gd name="connsiteX0" fmla="*/ 235402 w 256667"/>
                  <a:gd name="connsiteY0" fmla="*/ 0 h 967563"/>
                  <a:gd name="connsiteX1" fmla="*/ 1486 w 256667"/>
                  <a:gd name="connsiteY1" fmla="*/ 393406 h 967563"/>
                  <a:gd name="connsiteX2" fmla="*/ 256667 w 256667"/>
                  <a:gd name="connsiteY2" fmla="*/ 967563 h 967563"/>
                  <a:gd name="connsiteX0" fmla="*/ 235402 w 256667"/>
                  <a:gd name="connsiteY0" fmla="*/ 0 h 967563"/>
                  <a:gd name="connsiteX1" fmla="*/ 1486 w 256667"/>
                  <a:gd name="connsiteY1" fmla="*/ 393406 h 967563"/>
                  <a:gd name="connsiteX2" fmla="*/ 256667 w 256667"/>
                  <a:gd name="connsiteY2" fmla="*/ 967563 h 967563"/>
                  <a:gd name="connsiteX0" fmla="*/ 233916 w 255181"/>
                  <a:gd name="connsiteY0" fmla="*/ 0 h 967563"/>
                  <a:gd name="connsiteX1" fmla="*/ 0 w 255181"/>
                  <a:gd name="connsiteY1" fmla="*/ 393406 h 967563"/>
                  <a:gd name="connsiteX2" fmla="*/ 255181 w 255181"/>
                  <a:gd name="connsiteY2" fmla="*/ 967563 h 967563"/>
                  <a:gd name="connsiteX0" fmla="*/ 233916 w 255181"/>
                  <a:gd name="connsiteY0" fmla="*/ 0 h 967563"/>
                  <a:gd name="connsiteX1" fmla="*/ 0 w 255181"/>
                  <a:gd name="connsiteY1" fmla="*/ 393406 h 967563"/>
                  <a:gd name="connsiteX2" fmla="*/ 255181 w 255181"/>
                  <a:gd name="connsiteY2" fmla="*/ 967563 h 967563"/>
                  <a:gd name="connsiteX0" fmla="*/ 233916 w 297712"/>
                  <a:gd name="connsiteY0" fmla="*/ 0 h 1158950"/>
                  <a:gd name="connsiteX1" fmla="*/ 0 w 297712"/>
                  <a:gd name="connsiteY1" fmla="*/ 393406 h 1158950"/>
                  <a:gd name="connsiteX2" fmla="*/ 297712 w 297712"/>
                  <a:gd name="connsiteY2" fmla="*/ 1158950 h 1158950"/>
                  <a:gd name="connsiteX0" fmla="*/ 233916 w 297712"/>
                  <a:gd name="connsiteY0" fmla="*/ 0 h 1158950"/>
                  <a:gd name="connsiteX1" fmla="*/ 0 w 297712"/>
                  <a:gd name="connsiteY1" fmla="*/ 393406 h 1158950"/>
                  <a:gd name="connsiteX2" fmla="*/ 297712 w 297712"/>
                  <a:gd name="connsiteY2" fmla="*/ 1158950 h 1158950"/>
                  <a:gd name="connsiteX0" fmla="*/ 245928 w 309724"/>
                  <a:gd name="connsiteY0" fmla="*/ 0 h 1158950"/>
                  <a:gd name="connsiteX1" fmla="*/ 12012 w 309724"/>
                  <a:gd name="connsiteY1" fmla="*/ 393406 h 1158950"/>
                  <a:gd name="connsiteX2" fmla="*/ 309724 w 309724"/>
                  <a:gd name="connsiteY2" fmla="*/ 1158950 h 1158950"/>
                  <a:gd name="connsiteX0" fmla="*/ 233916 w 233916"/>
                  <a:gd name="connsiteY0" fmla="*/ 0 h 393406"/>
                  <a:gd name="connsiteX1" fmla="*/ 0 w 233916"/>
                  <a:gd name="connsiteY1" fmla="*/ 393406 h 393406"/>
                  <a:gd name="connsiteX0" fmla="*/ 14326 w 103974"/>
                  <a:gd name="connsiteY0" fmla="*/ 0 h 1137685"/>
                  <a:gd name="connsiteX1" fmla="*/ 56856 w 103974"/>
                  <a:gd name="connsiteY1" fmla="*/ 1137685 h 1137685"/>
                  <a:gd name="connsiteX0" fmla="*/ 148856 w 148856"/>
                  <a:gd name="connsiteY0" fmla="*/ 0 h 1095155"/>
                  <a:gd name="connsiteX1" fmla="*/ 0 w 148856"/>
                  <a:gd name="connsiteY1" fmla="*/ 1095155 h 1095155"/>
                  <a:gd name="connsiteX0" fmla="*/ 160480 w 160480"/>
                  <a:gd name="connsiteY0" fmla="*/ 0 h 1095155"/>
                  <a:gd name="connsiteX1" fmla="*/ 11624 w 160480"/>
                  <a:gd name="connsiteY1" fmla="*/ 1095155 h 1095155"/>
                </a:gdLst>
                <a:ahLst/>
                <a:cxnLst>
                  <a:cxn ang="0">
                    <a:pos x="connsiteX0" y="connsiteY0"/>
                  </a:cxn>
                  <a:cxn ang="0">
                    <a:pos x="connsiteX1" y="connsiteY1"/>
                  </a:cxn>
                </a:cxnLst>
                <a:rect l="l" t="t" r="r" b="b"/>
                <a:pathLst>
                  <a:path w="160480" h="1095155">
                    <a:moveTo>
                      <a:pt x="160480" y="0"/>
                    </a:moveTo>
                    <a:cubicBezTo>
                      <a:pt x="82508" y="131135"/>
                      <a:pt x="-37994" y="474922"/>
                      <a:pt x="11624" y="1095155"/>
                    </a:cubicBezTo>
                  </a:path>
                </a:pathLst>
              </a:custGeom>
              <a:noFill/>
              <a:ln w="57150">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CN" sz="4800" i="1" dirty="0">
                          <a:solidFill>
                            <a:srgbClr val="FF0000"/>
                          </a:solidFill>
                          <a:latin typeface="Cambria Math" panose="02040503050406030204" pitchFamily="18" charset="0"/>
                        </a:rPr>
                        <m:t>𝐴𝑓𝑓𝑖𝑛𝑒</m:t>
                      </m:r>
                    </m:oMath>
                  </m:oMathPara>
                </a14:m>
                <a:endParaRPr lang="zh-CN" altLang="en-US" sz="4800" dirty="0">
                  <a:solidFill>
                    <a:schemeClr val="tx1"/>
                  </a:solidFill>
                </a:endParaRPr>
              </a:p>
            </p:txBody>
          </p:sp>
        </mc:Choice>
        <mc:Fallback xmlns="">
          <p:sp>
            <p:nvSpPr>
              <p:cNvPr id="9" name="Freeform 8"/>
              <p:cNvSpPr>
                <a:spLocks noRot="1" noChangeAspect="1" noMove="1" noResize="1" noEditPoints="1" noAdjustHandles="1" noChangeArrowheads="1" noChangeShapeType="1" noTextEdit="1"/>
              </p:cNvSpPr>
              <p:nvPr/>
            </p:nvSpPr>
            <p:spPr>
              <a:xfrm rot="1149806" flipH="1">
                <a:off x="2076977" y="3654454"/>
                <a:ext cx="432728" cy="1416082"/>
              </a:xfrm>
              <a:custGeom>
                <a:avLst/>
                <a:gdLst>
                  <a:gd name="connsiteX0" fmla="*/ 2041451 w 2041451"/>
                  <a:gd name="connsiteY0" fmla="*/ 0 h 2226930"/>
                  <a:gd name="connsiteX1" fmla="*/ 1509823 w 2041451"/>
                  <a:gd name="connsiteY1" fmla="*/ 2073349 h 2226930"/>
                  <a:gd name="connsiteX2" fmla="*/ 0 w 2041451"/>
                  <a:gd name="connsiteY2" fmla="*/ 2073349 h 2226930"/>
                  <a:gd name="connsiteX3" fmla="*/ 0 w 2041451"/>
                  <a:gd name="connsiteY3" fmla="*/ 2073349 h 2226930"/>
                  <a:gd name="connsiteX0" fmla="*/ 2041451 w 2041451"/>
                  <a:gd name="connsiteY0" fmla="*/ 0 h 2226930"/>
                  <a:gd name="connsiteX1" fmla="*/ 1509823 w 2041451"/>
                  <a:gd name="connsiteY1" fmla="*/ 2073349 h 2226930"/>
                  <a:gd name="connsiteX2" fmla="*/ 0 w 2041451"/>
                  <a:gd name="connsiteY2" fmla="*/ 2073349 h 2226930"/>
                  <a:gd name="connsiteX0" fmla="*/ 531628 w 531628"/>
                  <a:gd name="connsiteY0" fmla="*/ 0 h 2073349"/>
                  <a:gd name="connsiteX1" fmla="*/ 0 w 531628"/>
                  <a:gd name="connsiteY1" fmla="*/ 2073349 h 2073349"/>
                  <a:gd name="connsiteX0" fmla="*/ 1424763 w 1424763"/>
                  <a:gd name="connsiteY0" fmla="*/ 0 h 1669312"/>
                  <a:gd name="connsiteX1" fmla="*/ 0 w 1424763"/>
                  <a:gd name="connsiteY1" fmla="*/ 1669312 h 1669312"/>
                  <a:gd name="connsiteX0" fmla="*/ 1424763 w 1424763"/>
                  <a:gd name="connsiteY0" fmla="*/ 0 h 1669312"/>
                  <a:gd name="connsiteX1" fmla="*/ 0 w 1424763"/>
                  <a:gd name="connsiteY1" fmla="*/ 1669312 h 1669312"/>
                  <a:gd name="connsiteX0" fmla="*/ 1509824 w 1509824"/>
                  <a:gd name="connsiteY0" fmla="*/ 0 h 1669312"/>
                  <a:gd name="connsiteX1" fmla="*/ 0 w 1509824"/>
                  <a:gd name="connsiteY1" fmla="*/ 1669312 h 1669312"/>
                  <a:gd name="connsiteX0" fmla="*/ 3425 w 1371568"/>
                  <a:gd name="connsiteY0" fmla="*/ 0 h 1711842"/>
                  <a:gd name="connsiteX1" fmla="*/ 1258066 w 1371568"/>
                  <a:gd name="connsiteY1" fmla="*/ 1711842 h 1711842"/>
                  <a:gd name="connsiteX0" fmla="*/ 8999 w 270167"/>
                  <a:gd name="connsiteY0" fmla="*/ 0 h 967563"/>
                  <a:gd name="connsiteX1" fmla="*/ 30264 w 270167"/>
                  <a:gd name="connsiteY1" fmla="*/ 967563 h 967563"/>
                  <a:gd name="connsiteX0" fmla="*/ 111019 w 132284"/>
                  <a:gd name="connsiteY0" fmla="*/ 0 h 967563"/>
                  <a:gd name="connsiteX1" fmla="*/ 132284 w 132284"/>
                  <a:gd name="connsiteY1" fmla="*/ 967563 h 967563"/>
                  <a:gd name="connsiteX0" fmla="*/ 119616 w 140881"/>
                  <a:gd name="connsiteY0" fmla="*/ 0 h 967563"/>
                  <a:gd name="connsiteX1" fmla="*/ 34556 w 140881"/>
                  <a:gd name="connsiteY1" fmla="*/ 404039 h 967563"/>
                  <a:gd name="connsiteX2" fmla="*/ 140881 w 140881"/>
                  <a:gd name="connsiteY2" fmla="*/ 967563 h 967563"/>
                  <a:gd name="connsiteX0" fmla="*/ 235402 w 256667"/>
                  <a:gd name="connsiteY0" fmla="*/ 0 h 967563"/>
                  <a:gd name="connsiteX1" fmla="*/ 1486 w 256667"/>
                  <a:gd name="connsiteY1" fmla="*/ 393406 h 967563"/>
                  <a:gd name="connsiteX2" fmla="*/ 256667 w 256667"/>
                  <a:gd name="connsiteY2" fmla="*/ 967563 h 967563"/>
                  <a:gd name="connsiteX0" fmla="*/ 235402 w 256667"/>
                  <a:gd name="connsiteY0" fmla="*/ 0 h 967563"/>
                  <a:gd name="connsiteX1" fmla="*/ 1486 w 256667"/>
                  <a:gd name="connsiteY1" fmla="*/ 393406 h 967563"/>
                  <a:gd name="connsiteX2" fmla="*/ 256667 w 256667"/>
                  <a:gd name="connsiteY2" fmla="*/ 967563 h 967563"/>
                  <a:gd name="connsiteX0" fmla="*/ 233916 w 255181"/>
                  <a:gd name="connsiteY0" fmla="*/ 0 h 967563"/>
                  <a:gd name="connsiteX1" fmla="*/ 0 w 255181"/>
                  <a:gd name="connsiteY1" fmla="*/ 393406 h 967563"/>
                  <a:gd name="connsiteX2" fmla="*/ 255181 w 255181"/>
                  <a:gd name="connsiteY2" fmla="*/ 967563 h 967563"/>
                  <a:gd name="connsiteX0" fmla="*/ 233916 w 255181"/>
                  <a:gd name="connsiteY0" fmla="*/ 0 h 967563"/>
                  <a:gd name="connsiteX1" fmla="*/ 0 w 255181"/>
                  <a:gd name="connsiteY1" fmla="*/ 393406 h 967563"/>
                  <a:gd name="connsiteX2" fmla="*/ 255181 w 255181"/>
                  <a:gd name="connsiteY2" fmla="*/ 967563 h 967563"/>
                  <a:gd name="connsiteX0" fmla="*/ 233916 w 297712"/>
                  <a:gd name="connsiteY0" fmla="*/ 0 h 1158950"/>
                  <a:gd name="connsiteX1" fmla="*/ 0 w 297712"/>
                  <a:gd name="connsiteY1" fmla="*/ 393406 h 1158950"/>
                  <a:gd name="connsiteX2" fmla="*/ 297712 w 297712"/>
                  <a:gd name="connsiteY2" fmla="*/ 1158950 h 1158950"/>
                  <a:gd name="connsiteX0" fmla="*/ 233916 w 297712"/>
                  <a:gd name="connsiteY0" fmla="*/ 0 h 1158950"/>
                  <a:gd name="connsiteX1" fmla="*/ 0 w 297712"/>
                  <a:gd name="connsiteY1" fmla="*/ 393406 h 1158950"/>
                  <a:gd name="connsiteX2" fmla="*/ 297712 w 297712"/>
                  <a:gd name="connsiteY2" fmla="*/ 1158950 h 1158950"/>
                  <a:gd name="connsiteX0" fmla="*/ 245928 w 309724"/>
                  <a:gd name="connsiteY0" fmla="*/ 0 h 1158950"/>
                  <a:gd name="connsiteX1" fmla="*/ 12012 w 309724"/>
                  <a:gd name="connsiteY1" fmla="*/ 393406 h 1158950"/>
                  <a:gd name="connsiteX2" fmla="*/ 309724 w 309724"/>
                  <a:gd name="connsiteY2" fmla="*/ 1158950 h 1158950"/>
                  <a:gd name="connsiteX0" fmla="*/ 233916 w 233916"/>
                  <a:gd name="connsiteY0" fmla="*/ 0 h 393406"/>
                  <a:gd name="connsiteX1" fmla="*/ 0 w 233916"/>
                  <a:gd name="connsiteY1" fmla="*/ 393406 h 393406"/>
                  <a:gd name="connsiteX0" fmla="*/ 14326 w 103974"/>
                  <a:gd name="connsiteY0" fmla="*/ 0 h 1137685"/>
                  <a:gd name="connsiteX1" fmla="*/ 56856 w 103974"/>
                  <a:gd name="connsiteY1" fmla="*/ 1137685 h 1137685"/>
                  <a:gd name="connsiteX0" fmla="*/ 148856 w 148856"/>
                  <a:gd name="connsiteY0" fmla="*/ 0 h 1095155"/>
                  <a:gd name="connsiteX1" fmla="*/ 0 w 148856"/>
                  <a:gd name="connsiteY1" fmla="*/ 1095155 h 1095155"/>
                  <a:gd name="connsiteX0" fmla="*/ 160480 w 160480"/>
                  <a:gd name="connsiteY0" fmla="*/ 0 h 1095155"/>
                  <a:gd name="connsiteX1" fmla="*/ 11624 w 160480"/>
                  <a:gd name="connsiteY1" fmla="*/ 1095155 h 1095155"/>
                </a:gdLst>
                <a:ahLst/>
                <a:cxnLst>
                  <a:cxn ang="0">
                    <a:pos x="connsiteX0" y="connsiteY0"/>
                  </a:cxn>
                  <a:cxn ang="0">
                    <a:pos x="connsiteX1" y="connsiteY1"/>
                  </a:cxn>
                </a:cxnLst>
                <a:rect l="l" t="t" r="r" b="b"/>
                <a:pathLst>
                  <a:path w="160480" h="1095155">
                    <a:moveTo>
                      <a:pt x="160480" y="0"/>
                    </a:moveTo>
                    <a:cubicBezTo>
                      <a:pt x="82508" y="131135"/>
                      <a:pt x="-37994" y="474922"/>
                      <a:pt x="11624" y="1095155"/>
                    </a:cubicBezTo>
                  </a:path>
                </a:pathLst>
              </a:custGeom>
              <a:blipFill rotWithShape="0">
                <a:blip r:embed="rId3"/>
                <a:stretch>
                  <a:fillRect l="-135227" r="-111364"/>
                </a:stretch>
              </a:blipFill>
              <a:ln w="57150">
                <a:solidFill>
                  <a:srgbClr val="7030A0"/>
                </a:solidFill>
                <a:headEnd type="none" w="med" len="med"/>
                <a:tailEnd type="arrow" w="med" len="med"/>
              </a:ln>
            </p:spPr>
            <p:txBody>
              <a:bodyPr/>
              <a:lstStyle/>
              <a:p>
                <a:r>
                  <a:rPr lang="zh-CN" altLang="en-US">
                    <a:noFill/>
                  </a:rPr>
                  <a:t> </a:t>
                </a:r>
              </a:p>
            </p:txBody>
          </p:sp>
        </mc:Fallback>
      </mc:AlternateContent>
      <p:sp>
        <p:nvSpPr>
          <p:cNvPr id="10" name="Isosceles Triangle 11"/>
          <p:cNvSpPr>
            <a:spLocks noChangeAspect="1"/>
          </p:cNvSpPr>
          <p:nvPr/>
        </p:nvSpPr>
        <p:spPr>
          <a:xfrm>
            <a:off x="3033645" y="2566571"/>
            <a:ext cx="569357" cy="691497"/>
          </a:xfrm>
          <a:custGeom>
            <a:avLst/>
            <a:gdLst>
              <a:gd name="connsiteX0" fmla="*/ 0 w 738487"/>
              <a:gd name="connsiteY0" fmla="*/ 418011 h 418011"/>
              <a:gd name="connsiteX1" fmla="*/ 369244 w 738487"/>
              <a:gd name="connsiteY1" fmla="*/ 0 h 418011"/>
              <a:gd name="connsiteX2" fmla="*/ 738487 w 738487"/>
              <a:gd name="connsiteY2" fmla="*/ 418011 h 418011"/>
              <a:gd name="connsiteX3" fmla="*/ 0 w 738487"/>
              <a:gd name="connsiteY3" fmla="*/ 418011 h 418011"/>
              <a:gd name="connsiteX0" fmla="*/ 0 w 755904"/>
              <a:gd name="connsiteY0" fmla="*/ 322216 h 418011"/>
              <a:gd name="connsiteX1" fmla="*/ 386661 w 755904"/>
              <a:gd name="connsiteY1" fmla="*/ 0 h 418011"/>
              <a:gd name="connsiteX2" fmla="*/ 755904 w 755904"/>
              <a:gd name="connsiteY2" fmla="*/ 418011 h 418011"/>
              <a:gd name="connsiteX3" fmla="*/ 0 w 755904"/>
              <a:gd name="connsiteY3" fmla="*/ 322216 h 418011"/>
              <a:gd name="connsiteX0" fmla="*/ 0 w 755904"/>
              <a:gd name="connsiteY0" fmla="*/ 156754 h 252549"/>
              <a:gd name="connsiteX1" fmla="*/ 142821 w 755904"/>
              <a:gd name="connsiteY1" fmla="*/ 0 h 252549"/>
              <a:gd name="connsiteX2" fmla="*/ 755904 w 755904"/>
              <a:gd name="connsiteY2" fmla="*/ 252549 h 252549"/>
              <a:gd name="connsiteX3" fmla="*/ 0 w 755904"/>
              <a:gd name="connsiteY3" fmla="*/ 156754 h 252549"/>
              <a:gd name="connsiteX0" fmla="*/ 0 w 294349"/>
              <a:gd name="connsiteY0" fmla="*/ 156754 h 209006"/>
              <a:gd name="connsiteX1" fmla="*/ 142821 w 294349"/>
              <a:gd name="connsiteY1" fmla="*/ 0 h 209006"/>
              <a:gd name="connsiteX2" fmla="*/ 294349 w 294349"/>
              <a:gd name="connsiteY2" fmla="*/ 209006 h 209006"/>
              <a:gd name="connsiteX3" fmla="*/ 0 w 294349"/>
              <a:gd name="connsiteY3" fmla="*/ 156754 h 209006"/>
              <a:gd name="connsiteX0" fmla="*/ 0 w 303058"/>
              <a:gd name="connsiteY0" fmla="*/ 156754 h 191589"/>
              <a:gd name="connsiteX1" fmla="*/ 142821 w 303058"/>
              <a:gd name="connsiteY1" fmla="*/ 0 h 191589"/>
              <a:gd name="connsiteX2" fmla="*/ 303058 w 303058"/>
              <a:gd name="connsiteY2" fmla="*/ 191589 h 191589"/>
              <a:gd name="connsiteX3" fmla="*/ 0 w 303058"/>
              <a:gd name="connsiteY3" fmla="*/ 156754 h 191589"/>
              <a:gd name="connsiteX0" fmla="*/ 0 w 245908"/>
              <a:gd name="connsiteY0" fmla="*/ 156754 h 185239"/>
              <a:gd name="connsiteX1" fmla="*/ 142821 w 245908"/>
              <a:gd name="connsiteY1" fmla="*/ 0 h 185239"/>
              <a:gd name="connsiteX2" fmla="*/ 245908 w 245908"/>
              <a:gd name="connsiteY2" fmla="*/ 185239 h 185239"/>
              <a:gd name="connsiteX3" fmla="*/ 0 w 245908"/>
              <a:gd name="connsiteY3" fmla="*/ 156754 h 185239"/>
              <a:gd name="connsiteX0" fmla="*/ 0 w 258608"/>
              <a:gd name="connsiteY0" fmla="*/ 207554 h 207554"/>
              <a:gd name="connsiteX1" fmla="*/ 155521 w 258608"/>
              <a:gd name="connsiteY1" fmla="*/ 0 h 207554"/>
              <a:gd name="connsiteX2" fmla="*/ 258608 w 258608"/>
              <a:gd name="connsiteY2" fmla="*/ 185239 h 207554"/>
              <a:gd name="connsiteX3" fmla="*/ 0 w 258608"/>
              <a:gd name="connsiteY3" fmla="*/ 207554 h 207554"/>
              <a:gd name="connsiteX0" fmla="*/ 0 w 252258"/>
              <a:gd name="connsiteY0" fmla="*/ 194854 h 194854"/>
              <a:gd name="connsiteX1" fmla="*/ 149171 w 252258"/>
              <a:gd name="connsiteY1" fmla="*/ 0 h 194854"/>
              <a:gd name="connsiteX2" fmla="*/ 252258 w 252258"/>
              <a:gd name="connsiteY2" fmla="*/ 185239 h 194854"/>
              <a:gd name="connsiteX3" fmla="*/ 0 w 252258"/>
              <a:gd name="connsiteY3" fmla="*/ 194854 h 194854"/>
              <a:gd name="connsiteX0" fmla="*/ 0 w 245908"/>
              <a:gd name="connsiteY0" fmla="*/ 175804 h 185239"/>
              <a:gd name="connsiteX1" fmla="*/ 142821 w 245908"/>
              <a:gd name="connsiteY1" fmla="*/ 0 h 185239"/>
              <a:gd name="connsiteX2" fmla="*/ 245908 w 245908"/>
              <a:gd name="connsiteY2" fmla="*/ 185239 h 185239"/>
              <a:gd name="connsiteX3" fmla="*/ 0 w 245908"/>
              <a:gd name="connsiteY3" fmla="*/ 175804 h 185239"/>
              <a:gd name="connsiteX0" fmla="*/ 0 w 245908"/>
              <a:gd name="connsiteY0" fmla="*/ 175804 h 185239"/>
              <a:gd name="connsiteX1" fmla="*/ 142821 w 245908"/>
              <a:gd name="connsiteY1" fmla="*/ 0 h 185239"/>
              <a:gd name="connsiteX2" fmla="*/ 245908 w 245908"/>
              <a:gd name="connsiteY2" fmla="*/ 185239 h 185239"/>
              <a:gd name="connsiteX3" fmla="*/ 0 w 245908"/>
              <a:gd name="connsiteY3" fmla="*/ 175804 h 185239"/>
              <a:gd name="connsiteX0" fmla="*/ 0 w 241146"/>
              <a:gd name="connsiteY0" fmla="*/ 151991 h 185239"/>
              <a:gd name="connsiteX1" fmla="*/ 138059 w 241146"/>
              <a:gd name="connsiteY1" fmla="*/ 0 h 185239"/>
              <a:gd name="connsiteX2" fmla="*/ 241146 w 241146"/>
              <a:gd name="connsiteY2" fmla="*/ 185239 h 185239"/>
              <a:gd name="connsiteX3" fmla="*/ 0 w 241146"/>
              <a:gd name="connsiteY3" fmla="*/ 151991 h 185239"/>
              <a:gd name="connsiteX0" fmla="*/ 0 w 236383"/>
              <a:gd name="connsiteY0" fmla="*/ 161516 h 185239"/>
              <a:gd name="connsiteX1" fmla="*/ 133296 w 236383"/>
              <a:gd name="connsiteY1" fmla="*/ 0 h 185239"/>
              <a:gd name="connsiteX2" fmla="*/ 236383 w 236383"/>
              <a:gd name="connsiteY2" fmla="*/ 185239 h 185239"/>
              <a:gd name="connsiteX3" fmla="*/ 0 w 236383"/>
              <a:gd name="connsiteY3" fmla="*/ 161516 h 185239"/>
              <a:gd name="connsiteX0" fmla="*/ 0 w 245908"/>
              <a:gd name="connsiteY0" fmla="*/ 166279 h 185239"/>
              <a:gd name="connsiteX1" fmla="*/ 142821 w 245908"/>
              <a:gd name="connsiteY1" fmla="*/ 0 h 185239"/>
              <a:gd name="connsiteX2" fmla="*/ 245908 w 245908"/>
              <a:gd name="connsiteY2" fmla="*/ 185239 h 185239"/>
              <a:gd name="connsiteX3" fmla="*/ 0 w 245908"/>
              <a:gd name="connsiteY3" fmla="*/ 166279 h 185239"/>
              <a:gd name="connsiteX0" fmla="*/ 0 w 245908"/>
              <a:gd name="connsiteY0" fmla="*/ 166279 h 185239"/>
              <a:gd name="connsiteX1" fmla="*/ 142821 w 245908"/>
              <a:gd name="connsiteY1" fmla="*/ 0 h 185239"/>
              <a:gd name="connsiteX2" fmla="*/ 245908 w 245908"/>
              <a:gd name="connsiteY2" fmla="*/ 185239 h 185239"/>
              <a:gd name="connsiteX3" fmla="*/ 0 w 245908"/>
              <a:gd name="connsiteY3" fmla="*/ 166279 h 185239"/>
            </a:gdLst>
            <a:ahLst/>
            <a:cxnLst>
              <a:cxn ang="0">
                <a:pos x="connsiteX0" y="connsiteY0"/>
              </a:cxn>
              <a:cxn ang="0">
                <a:pos x="connsiteX1" y="connsiteY1"/>
              </a:cxn>
              <a:cxn ang="0">
                <a:pos x="connsiteX2" y="connsiteY2"/>
              </a:cxn>
              <a:cxn ang="0">
                <a:pos x="connsiteX3" y="connsiteY3"/>
              </a:cxn>
            </a:cxnLst>
            <a:rect l="l" t="t" r="r" b="b"/>
            <a:pathLst>
              <a:path w="245908" h="185239">
                <a:moveTo>
                  <a:pt x="0" y="166279"/>
                </a:moveTo>
                <a:lnTo>
                  <a:pt x="142821" y="0"/>
                </a:lnTo>
                <a:lnTo>
                  <a:pt x="245908" y="185239"/>
                </a:lnTo>
                <a:lnTo>
                  <a:pt x="0" y="166279"/>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ound Diagonal Corner Rectangle 10"/>
          <p:cNvSpPr/>
          <p:nvPr/>
        </p:nvSpPr>
        <p:spPr>
          <a:xfrm>
            <a:off x="1804835" y="1976867"/>
            <a:ext cx="2277428" cy="1645798"/>
          </a:xfrm>
          <a:prstGeom prst="round2DiagRect">
            <a:avLst/>
          </a:prstGeom>
          <a:noFill/>
          <a:ln w="28575">
            <a:solidFill>
              <a:srgbClr val="0000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Isosceles Triangle 11"/>
          <p:cNvSpPr>
            <a:spLocks noChangeAspect="1"/>
          </p:cNvSpPr>
          <p:nvPr/>
        </p:nvSpPr>
        <p:spPr>
          <a:xfrm rot="1271977">
            <a:off x="3033645" y="5413664"/>
            <a:ext cx="569355" cy="379072"/>
          </a:xfrm>
          <a:custGeom>
            <a:avLst/>
            <a:gdLst>
              <a:gd name="connsiteX0" fmla="*/ 0 w 738487"/>
              <a:gd name="connsiteY0" fmla="*/ 418011 h 418011"/>
              <a:gd name="connsiteX1" fmla="*/ 369244 w 738487"/>
              <a:gd name="connsiteY1" fmla="*/ 0 h 418011"/>
              <a:gd name="connsiteX2" fmla="*/ 738487 w 738487"/>
              <a:gd name="connsiteY2" fmla="*/ 418011 h 418011"/>
              <a:gd name="connsiteX3" fmla="*/ 0 w 738487"/>
              <a:gd name="connsiteY3" fmla="*/ 418011 h 418011"/>
              <a:gd name="connsiteX0" fmla="*/ 0 w 755904"/>
              <a:gd name="connsiteY0" fmla="*/ 322216 h 418011"/>
              <a:gd name="connsiteX1" fmla="*/ 386661 w 755904"/>
              <a:gd name="connsiteY1" fmla="*/ 0 h 418011"/>
              <a:gd name="connsiteX2" fmla="*/ 755904 w 755904"/>
              <a:gd name="connsiteY2" fmla="*/ 418011 h 418011"/>
              <a:gd name="connsiteX3" fmla="*/ 0 w 755904"/>
              <a:gd name="connsiteY3" fmla="*/ 322216 h 418011"/>
              <a:gd name="connsiteX0" fmla="*/ 0 w 755904"/>
              <a:gd name="connsiteY0" fmla="*/ 156754 h 252549"/>
              <a:gd name="connsiteX1" fmla="*/ 142821 w 755904"/>
              <a:gd name="connsiteY1" fmla="*/ 0 h 252549"/>
              <a:gd name="connsiteX2" fmla="*/ 755904 w 755904"/>
              <a:gd name="connsiteY2" fmla="*/ 252549 h 252549"/>
              <a:gd name="connsiteX3" fmla="*/ 0 w 755904"/>
              <a:gd name="connsiteY3" fmla="*/ 156754 h 252549"/>
              <a:gd name="connsiteX0" fmla="*/ 0 w 294349"/>
              <a:gd name="connsiteY0" fmla="*/ 156754 h 209006"/>
              <a:gd name="connsiteX1" fmla="*/ 142821 w 294349"/>
              <a:gd name="connsiteY1" fmla="*/ 0 h 209006"/>
              <a:gd name="connsiteX2" fmla="*/ 294349 w 294349"/>
              <a:gd name="connsiteY2" fmla="*/ 209006 h 209006"/>
              <a:gd name="connsiteX3" fmla="*/ 0 w 294349"/>
              <a:gd name="connsiteY3" fmla="*/ 156754 h 209006"/>
              <a:gd name="connsiteX0" fmla="*/ 0 w 303058"/>
              <a:gd name="connsiteY0" fmla="*/ 156754 h 191589"/>
              <a:gd name="connsiteX1" fmla="*/ 142821 w 303058"/>
              <a:gd name="connsiteY1" fmla="*/ 0 h 191589"/>
              <a:gd name="connsiteX2" fmla="*/ 303058 w 303058"/>
              <a:gd name="connsiteY2" fmla="*/ 191589 h 191589"/>
              <a:gd name="connsiteX3" fmla="*/ 0 w 303058"/>
              <a:gd name="connsiteY3" fmla="*/ 156754 h 191589"/>
              <a:gd name="connsiteX0" fmla="*/ 0 w 245908"/>
              <a:gd name="connsiteY0" fmla="*/ 156754 h 185239"/>
              <a:gd name="connsiteX1" fmla="*/ 142821 w 245908"/>
              <a:gd name="connsiteY1" fmla="*/ 0 h 185239"/>
              <a:gd name="connsiteX2" fmla="*/ 245908 w 245908"/>
              <a:gd name="connsiteY2" fmla="*/ 185239 h 185239"/>
              <a:gd name="connsiteX3" fmla="*/ 0 w 245908"/>
              <a:gd name="connsiteY3" fmla="*/ 156754 h 185239"/>
              <a:gd name="connsiteX0" fmla="*/ 0 w 258608"/>
              <a:gd name="connsiteY0" fmla="*/ 207554 h 207554"/>
              <a:gd name="connsiteX1" fmla="*/ 155521 w 258608"/>
              <a:gd name="connsiteY1" fmla="*/ 0 h 207554"/>
              <a:gd name="connsiteX2" fmla="*/ 258608 w 258608"/>
              <a:gd name="connsiteY2" fmla="*/ 185239 h 207554"/>
              <a:gd name="connsiteX3" fmla="*/ 0 w 258608"/>
              <a:gd name="connsiteY3" fmla="*/ 207554 h 207554"/>
              <a:gd name="connsiteX0" fmla="*/ 0 w 252258"/>
              <a:gd name="connsiteY0" fmla="*/ 194854 h 194854"/>
              <a:gd name="connsiteX1" fmla="*/ 149171 w 252258"/>
              <a:gd name="connsiteY1" fmla="*/ 0 h 194854"/>
              <a:gd name="connsiteX2" fmla="*/ 252258 w 252258"/>
              <a:gd name="connsiteY2" fmla="*/ 185239 h 194854"/>
              <a:gd name="connsiteX3" fmla="*/ 0 w 252258"/>
              <a:gd name="connsiteY3" fmla="*/ 194854 h 194854"/>
              <a:gd name="connsiteX0" fmla="*/ 0 w 245908"/>
              <a:gd name="connsiteY0" fmla="*/ 175804 h 185239"/>
              <a:gd name="connsiteX1" fmla="*/ 142821 w 245908"/>
              <a:gd name="connsiteY1" fmla="*/ 0 h 185239"/>
              <a:gd name="connsiteX2" fmla="*/ 245908 w 245908"/>
              <a:gd name="connsiteY2" fmla="*/ 185239 h 185239"/>
              <a:gd name="connsiteX3" fmla="*/ 0 w 245908"/>
              <a:gd name="connsiteY3" fmla="*/ 175804 h 185239"/>
              <a:gd name="connsiteX0" fmla="*/ 0 w 245908"/>
              <a:gd name="connsiteY0" fmla="*/ 175804 h 185239"/>
              <a:gd name="connsiteX1" fmla="*/ 142821 w 245908"/>
              <a:gd name="connsiteY1" fmla="*/ 0 h 185239"/>
              <a:gd name="connsiteX2" fmla="*/ 245908 w 245908"/>
              <a:gd name="connsiteY2" fmla="*/ 185239 h 185239"/>
              <a:gd name="connsiteX3" fmla="*/ 0 w 245908"/>
              <a:gd name="connsiteY3" fmla="*/ 175804 h 185239"/>
              <a:gd name="connsiteX0" fmla="*/ 0 w 241146"/>
              <a:gd name="connsiteY0" fmla="*/ 151991 h 185239"/>
              <a:gd name="connsiteX1" fmla="*/ 138059 w 241146"/>
              <a:gd name="connsiteY1" fmla="*/ 0 h 185239"/>
              <a:gd name="connsiteX2" fmla="*/ 241146 w 241146"/>
              <a:gd name="connsiteY2" fmla="*/ 185239 h 185239"/>
              <a:gd name="connsiteX3" fmla="*/ 0 w 241146"/>
              <a:gd name="connsiteY3" fmla="*/ 151991 h 185239"/>
              <a:gd name="connsiteX0" fmla="*/ 0 w 236383"/>
              <a:gd name="connsiteY0" fmla="*/ 161516 h 185239"/>
              <a:gd name="connsiteX1" fmla="*/ 133296 w 236383"/>
              <a:gd name="connsiteY1" fmla="*/ 0 h 185239"/>
              <a:gd name="connsiteX2" fmla="*/ 236383 w 236383"/>
              <a:gd name="connsiteY2" fmla="*/ 185239 h 185239"/>
              <a:gd name="connsiteX3" fmla="*/ 0 w 236383"/>
              <a:gd name="connsiteY3" fmla="*/ 161516 h 185239"/>
              <a:gd name="connsiteX0" fmla="*/ 0 w 245908"/>
              <a:gd name="connsiteY0" fmla="*/ 166279 h 185239"/>
              <a:gd name="connsiteX1" fmla="*/ 142821 w 245908"/>
              <a:gd name="connsiteY1" fmla="*/ 0 h 185239"/>
              <a:gd name="connsiteX2" fmla="*/ 245908 w 245908"/>
              <a:gd name="connsiteY2" fmla="*/ 185239 h 185239"/>
              <a:gd name="connsiteX3" fmla="*/ 0 w 245908"/>
              <a:gd name="connsiteY3" fmla="*/ 166279 h 185239"/>
              <a:gd name="connsiteX0" fmla="*/ 0 w 245908"/>
              <a:gd name="connsiteY0" fmla="*/ 166279 h 185239"/>
              <a:gd name="connsiteX1" fmla="*/ 142821 w 245908"/>
              <a:gd name="connsiteY1" fmla="*/ 0 h 185239"/>
              <a:gd name="connsiteX2" fmla="*/ 245908 w 245908"/>
              <a:gd name="connsiteY2" fmla="*/ 185239 h 185239"/>
              <a:gd name="connsiteX3" fmla="*/ 0 w 245908"/>
              <a:gd name="connsiteY3" fmla="*/ 166279 h 185239"/>
            </a:gdLst>
            <a:ahLst/>
            <a:cxnLst>
              <a:cxn ang="0">
                <a:pos x="connsiteX0" y="connsiteY0"/>
              </a:cxn>
              <a:cxn ang="0">
                <a:pos x="connsiteX1" y="connsiteY1"/>
              </a:cxn>
              <a:cxn ang="0">
                <a:pos x="connsiteX2" y="connsiteY2"/>
              </a:cxn>
              <a:cxn ang="0">
                <a:pos x="connsiteX3" y="connsiteY3"/>
              </a:cxn>
            </a:cxnLst>
            <a:rect l="l" t="t" r="r" b="b"/>
            <a:pathLst>
              <a:path w="245908" h="185239">
                <a:moveTo>
                  <a:pt x="0" y="166279"/>
                </a:moveTo>
                <a:lnTo>
                  <a:pt x="142821" y="0"/>
                </a:lnTo>
                <a:lnTo>
                  <a:pt x="245908" y="185239"/>
                </a:lnTo>
                <a:lnTo>
                  <a:pt x="0" y="166279"/>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Round Diagonal Corner Rectangle 14"/>
          <p:cNvSpPr/>
          <p:nvPr/>
        </p:nvSpPr>
        <p:spPr>
          <a:xfrm rot="914758">
            <a:off x="1804834" y="4962557"/>
            <a:ext cx="2277428" cy="902214"/>
          </a:xfrm>
          <a:prstGeom prst="round2DiagRect">
            <a:avLst/>
          </a:prstGeom>
          <a:noFill/>
          <a:ln w="28575">
            <a:solidFill>
              <a:srgbClr val="0000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Isosceles Triangle 11"/>
          <p:cNvSpPr>
            <a:spLocks noChangeAspect="1"/>
          </p:cNvSpPr>
          <p:nvPr/>
        </p:nvSpPr>
        <p:spPr>
          <a:xfrm rot="20802951">
            <a:off x="5925689" y="2534129"/>
            <a:ext cx="499879" cy="607114"/>
          </a:xfrm>
          <a:custGeom>
            <a:avLst/>
            <a:gdLst>
              <a:gd name="connsiteX0" fmla="*/ 0 w 738487"/>
              <a:gd name="connsiteY0" fmla="*/ 418011 h 418011"/>
              <a:gd name="connsiteX1" fmla="*/ 369244 w 738487"/>
              <a:gd name="connsiteY1" fmla="*/ 0 h 418011"/>
              <a:gd name="connsiteX2" fmla="*/ 738487 w 738487"/>
              <a:gd name="connsiteY2" fmla="*/ 418011 h 418011"/>
              <a:gd name="connsiteX3" fmla="*/ 0 w 738487"/>
              <a:gd name="connsiteY3" fmla="*/ 418011 h 418011"/>
              <a:gd name="connsiteX0" fmla="*/ 0 w 755904"/>
              <a:gd name="connsiteY0" fmla="*/ 322216 h 418011"/>
              <a:gd name="connsiteX1" fmla="*/ 386661 w 755904"/>
              <a:gd name="connsiteY1" fmla="*/ 0 h 418011"/>
              <a:gd name="connsiteX2" fmla="*/ 755904 w 755904"/>
              <a:gd name="connsiteY2" fmla="*/ 418011 h 418011"/>
              <a:gd name="connsiteX3" fmla="*/ 0 w 755904"/>
              <a:gd name="connsiteY3" fmla="*/ 322216 h 418011"/>
              <a:gd name="connsiteX0" fmla="*/ 0 w 755904"/>
              <a:gd name="connsiteY0" fmla="*/ 156754 h 252549"/>
              <a:gd name="connsiteX1" fmla="*/ 142821 w 755904"/>
              <a:gd name="connsiteY1" fmla="*/ 0 h 252549"/>
              <a:gd name="connsiteX2" fmla="*/ 755904 w 755904"/>
              <a:gd name="connsiteY2" fmla="*/ 252549 h 252549"/>
              <a:gd name="connsiteX3" fmla="*/ 0 w 755904"/>
              <a:gd name="connsiteY3" fmla="*/ 156754 h 252549"/>
              <a:gd name="connsiteX0" fmla="*/ 0 w 294349"/>
              <a:gd name="connsiteY0" fmla="*/ 156754 h 209006"/>
              <a:gd name="connsiteX1" fmla="*/ 142821 w 294349"/>
              <a:gd name="connsiteY1" fmla="*/ 0 h 209006"/>
              <a:gd name="connsiteX2" fmla="*/ 294349 w 294349"/>
              <a:gd name="connsiteY2" fmla="*/ 209006 h 209006"/>
              <a:gd name="connsiteX3" fmla="*/ 0 w 294349"/>
              <a:gd name="connsiteY3" fmla="*/ 156754 h 209006"/>
              <a:gd name="connsiteX0" fmla="*/ 0 w 303058"/>
              <a:gd name="connsiteY0" fmla="*/ 156754 h 191589"/>
              <a:gd name="connsiteX1" fmla="*/ 142821 w 303058"/>
              <a:gd name="connsiteY1" fmla="*/ 0 h 191589"/>
              <a:gd name="connsiteX2" fmla="*/ 303058 w 303058"/>
              <a:gd name="connsiteY2" fmla="*/ 191589 h 191589"/>
              <a:gd name="connsiteX3" fmla="*/ 0 w 303058"/>
              <a:gd name="connsiteY3" fmla="*/ 156754 h 191589"/>
              <a:gd name="connsiteX0" fmla="*/ 0 w 245908"/>
              <a:gd name="connsiteY0" fmla="*/ 156754 h 185239"/>
              <a:gd name="connsiteX1" fmla="*/ 142821 w 245908"/>
              <a:gd name="connsiteY1" fmla="*/ 0 h 185239"/>
              <a:gd name="connsiteX2" fmla="*/ 245908 w 245908"/>
              <a:gd name="connsiteY2" fmla="*/ 185239 h 185239"/>
              <a:gd name="connsiteX3" fmla="*/ 0 w 245908"/>
              <a:gd name="connsiteY3" fmla="*/ 156754 h 185239"/>
              <a:gd name="connsiteX0" fmla="*/ 0 w 258608"/>
              <a:gd name="connsiteY0" fmla="*/ 207554 h 207554"/>
              <a:gd name="connsiteX1" fmla="*/ 155521 w 258608"/>
              <a:gd name="connsiteY1" fmla="*/ 0 h 207554"/>
              <a:gd name="connsiteX2" fmla="*/ 258608 w 258608"/>
              <a:gd name="connsiteY2" fmla="*/ 185239 h 207554"/>
              <a:gd name="connsiteX3" fmla="*/ 0 w 258608"/>
              <a:gd name="connsiteY3" fmla="*/ 207554 h 207554"/>
              <a:gd name="connsiteX0" fmla="*/ 0 w 252258"/>
              <a:gd name="connsiteY0" fmla="*/ 194854 h 194854"/>
              <a:gd name="connsiteX1" fmla="*/ 149171 w 252258"/>
              <a:gd name="connsiteY1" fmla="*/ 0 h 194854"/>
              <a:gd name="connsiteX2" fmla="*/ 252258 w 252258"/>
              <a:gd name="connsiteY2" fmla="*/ 185239 h 194854"/>
              <a:gd name="connsiteX3" fmla="*/ 0 w 252258"/>
              <a:gd name="connsiteY3" fmla="*/ 194854 h 194854"/>
              <a:gd name="connsiteX0" fmla="*/ 0 w 245908"/>
              <a:gd name="connsiteY0" fmla="*/ 175804 h 185239"/>
              <a:gd name="connsiteX1" fmla="*/ 142821 w 245908"/>
              <a:gd name="connsiteY1" fmla="*/ 0 h 185239"/>
              <a:gd name="connsiteX2" fmla="*/ 245908 w 245908"/>
              <a:gd name="connsiteY2" fmla="*/ 185239 h 185239"/>
              <a:gd name="connsiteX3" fmla="*/ 0 w 245908"/>
              <a:gd name="connsiteY3" fmla="*/ 175804 h 185239"/>
              <a:gd name="connsiteX0" fmla="*/ 0 w 245908"/>
              <a:gd name="connsiteY0" fmla="*/ 175804 h 185239"/>
              <a:gd name="connsiteX1" fmla="*/ 142821 w 245908"/>
              <a:gd name="connsiteY1" fmla="*/ 0 h 185239"/>
              <a:gd name="connsiteX2" fmla="*/ 245908 w 245908"/>
              <a:gd name="connsiteY2" fmla="*/ 185239 h 185239"/>
              <a:gd name="connsiteX3" fmla="*/ 0 w 245908"/>
              <a:gd name="connsiteY3" fmla="*/ 175804 h 185239"/>
              <a:gd name="connsiteX0" fmla="*/ 0 w 241146"/>
              <a:gd name="connsiteY0" fmla="*/ 151991 h 185239"/>
              <a:gd name="connsiteX1" fmla="*/ 138059 w 241146"/>
              <a:gd name="connsiteY1" fmla="*/ 0 h 185239"/>
              <a:gd name="connsiteX2" fmla="*/ 241146 w 241146"/>
              <a:gd name="connsiteY2" fmla="*/ 185239 h 185239"/>
              <a:gd name="connsiteX3" fmla="*/ 0 w 241146"/>
              <a:gd name="connsiteY3" fmla="*/ 151991 h 185239"/>
              <a:gd name="connsiteX0" fmla="*/ 0 w 236383"/>
              <a:gd name="connsiteY0" fmla="*/ 161516 h 185239"/>
              <a:gd name="connsiteX1" fmla="*/ 133296 w 236383"/>
              <a:gd name="connsiteY1" fmla="*/ 0 h 185239"/>
              <a:gd name="connsiteX2" fmla="*/ 236383 w 236383"/>
              <a:gd name="connsiteY2" fmla="*/ 185239 h 185239"/>
              <a:gd name="connsiteX3" fmla="*/ 0 w 236383"/>
              <a:gd name="connsiteY3" fmla="*/ 161516 h 185239"/>
              <a:gd name="connsiteX0" fmla="*/ 0 w 245908"/>
              <a:gd name="connsiteY0" fmla="*/ 166279 h 185239"/>
              <a:gd name="connsiteX1" fmla="*/ 142821 w 245908"/>
              <a:gd name="connsiteY1" fmla="*/ 0 h 185239"/>
              <a:gd name="connsiteX2" fmla="*/ 245908 w 245908"/>
              <a:gd name="connsiteY2" fmla="*/ 185239 h 185239"/>
              <a:gd name="connsiteX3" fmla="*/ 0 w 245908"/>
              <a:gd name="connsiteY3" fmla="*/ 166279 h 185239"/>
              <a:gd name="connsiteX0" fmla="*/ 0 w 245908"/>
              <a:gd name="connsiteY0" fmla="*/ 166279 h 185239"/>
              <a:gd name="connsiteX1" fmla="*/ 142821 w 245908"/>
              <a:gd name="connsiteY1" fmla="*/ 0 h 185239"/>
              <a:gd name="connsiteX2" fmla="*/ 245908 w 245908"/>
              <a:gd name="connsiteY2" fmla="*/ 185239 h 185239"/>
              <a:gd name="connsiteX3" fmla="*/ 0 w 245908"/>
              <a:gd name="connsiteY3" fmla="*/ 166279 h 185239"/>
            </a:gdLst>
            <a:ahLst/>
            <a:cxnLst>
              <a:cxn ang="0">
                <a:pos x="connsiteX0" y="connsiteY0"/>
              </a:cxn>
              <a:cxn ang="0">
                <a:pos x="connsiteX1" y="connsiteY1"/>
              </a:cxn>
              <a:cxn ang="0">
                <a:pos x="connsiteX2" y="connsiteY2"/>
              </a:cxn>
              <a:cxn ang="0">
                <a:pos x="connsiteX3" y="connsiteY3"/>
              </a:cxn>
            </a:cxnLst>
            <a:rect l="l" t="t" r="r" b="b"/>
            <a:pathLst>
              <a:path w="245908" h="185239">
                <a:moveTo>
                  <a:pt x="0" y="166279"/>
                </a:moveTo>
                <a:lnTo>
                  <a:pt x="142821" y="0"/>
                </a:lnTo>
                <a:lnTo>
                  <a:pt x="245908" y="185239"/>
                </a:lnTo>
                <a:lnTo>
                  <a:pt x="0" y="166279"/>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9043" y="3333050"/>
            <a:ext cx="4675770" cy="3196621"/>
          </a:xfrm>
          <a:prstGeom prst="rect">
            <a:avLst/>
          </a:prstGeom>
        </p:spPr>
      </p:pic>
      <mc:AlternateContent xmlns:mc="http://schemas.openxmlformats.org/markup-compatibility/2006" xmlns:a14="http://schemas.microsoft.com/office/drawing/2010/main">
        <mc:Choice Requires="a14">
          <p:sp>
            <p:nvSpPr>
              <p:cNvPr id="19" name="Rectangle 18"/>
              <p:cNvSpPr/>
              <p:nvPr/>
            </p:nvSpPr>
            <p:spPr>
              <a:xfrm>
                <a:off x="5599044" y="1734453"/>
                <a:ext cx="4154557" cy="51328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sz="2800" i="1" dirty="0">
                              <a:latin typeface="Cambria Math" panose="02040503050406030204" pitchFamily="18" charset="0"/>
                            </a:rPr>
                          </m:ctrlPr>
                        </m:dPr>
                        <m:e>
                          <m:sSub>
                            <m:sSubPr>
                              <m:ctrlPr>
                                <a:rPr lang="en-US" altLang="zh-CN" sz="2800" i="1" dirty="0">
                                  <a:latin typeface="Cambria Math" panose="02040503050406030204" pitchFamily="18" charset="0"/>
                                </a:rPr>
                              </m:ctrlPr>
                            </m:sSubPr>
                            <m:e>
                              <m:r>
                                <a:rPr lang="en-US" altLang="zh-CN" sz="2800" i="1" dirty="0">
                                  <a:latin typeface="Cambria Math" panose="02040503050406030204" pitchFamily="18" charset="0"/>
                                </a:rPr>
                                <m:t>𝑒</m:t>
                              </m:r>
                            </m:e>
                            <m:sub>
                              <m:r>
                                <a:rPr lang="en-US" altLang="zh-CN" sz="2800" i="1" dirty="0">
                                  <a:latin typeface="Cambria Math" panose="02040503050406030204" pitchFamily="18" charset="0"/>
                                </a:rPr>
                                <m:t>𝑖</m:t>
                              </m:r>
                            </m:sub>
                          </m:sSub>
                        </m:e>
                      </m:d>
                      <m:r>
                        <a:rPr lang="en-US" altLang="zh-CN" sz="2800" i="1" dirty="0">
                          <a:latin typeface="Cambria Math" panose="02040503050406030204" pitchFamily="18" charset="0"/>
                        </a:rPr>
                        <m:t>=</m:t>
                      </m:r>
                      <m:d>
                        <m:dPr>
                          <m:ctrlPr>
                            <a:rPr lang="en-US" altLang="zh-CN" sz="2400" i="1" dirty="0">
                              <a:latin typeface="Cambria Math" panose="02040503050406030204" pitchFamily="18" charset="0"/>
                            </a:rPr>
                          </m:ctrlPr>
                        </m:dPr>
                        <m:e>
                          <m:r>
                            <a:rPr lang="en-US" altLang="zh-CN" sz="2400" i="1" dirty="0">
                              <a:latin typeface="Cambria Math" panose="02040503050406030204" pitchFamily="18" charset="0"/>
                            </a:rPr>
                            <m:t>1−</m:t>
                          </m:r>
                          <m:r>
                            <a:rPr lang="en-US" altLang="zh-CN" sz="2400" i="1" dirty="0">
                              <a:latin typeface="Cambria Math" panose="02040503050406030204" pitchFamily="18" charset="0"/>
                            </a:rPr>
                            <m:t>𝑡</m:t>
                          </m:r>
                        </m:e>
                      </m:d>
                      <m:d>
                        <m:dPr>
                          <m:begChr m:val="‖"/>
                          <m:endChr m:val="‖"/>
                          <m:ctrlPr>
                            <a:rPr lang="en-US" altLang="zh-CN" sz="2400" i="1" dirty="0">
                              <a:latin typeface="Cambria Math" panose="02040503050406030204" pitchFamily="18" charset="0"/>
                            </a:rPr>
                          </m:ctrlPr>
                        </m:dPr>
                        <m:e>
                          <m:sSub>
                            <m:sSubPr>
                              <m:ctrlPr>
                                <a:rPr lang="en-US" altLang="zh-CN" sz="2400" i="1" dirty="0">
                                  <a:latin typeface="Cambria Math" panose="02040503050406030204" pitchFamily="18" charset="0"/>
                                </a:rPr>
                              </m:ctrlPr>
                            </m:sSubPr>
                            <m:e>
                              <m:r>
                                <a:rPr lang="en-US" altLang="zh-CN" sz="2400" i="1" dirty="0">
                                  <a:latin typeface="Cambria Math" panose="02040503050406030204" pitchFamily="18" charset="0"/>
                                </a:rPr>
                                <m:t>𝑒</m:t>
                              </m:r>
                            </m:e>
                            <m:sub>
                              <m:r>
                                <a:rPr lang="en-US" altLang="zh-CN" sz="2400" i="1" dirty="0">
                                  <a:latin typeface="Cambria Math" panose="02040503050406030204" pitchFamily="18" charset="0"/>
                                </a:rPr>
                                <m:t>𝑖</m:t>
                              </m:r>
                              <m:r>
                                <a:rPr lang="en-US" altLang="zh-CN" sz="2400" i="1" dirty="0">
                                  <a:latin typeface="Cambria Math" panose="02040503050406030204" pitchFamily="18" charset="0"/>
                                </a:rPr>
                                <m:t>0</m:t>
                              </m:r>
                            </m:sub>
                          </m:sSub>
                        </m:e>
                      </m:d>
                      <m:r>
                        <a:rPr lang="en-US" altLang="zh-CN" sz="2400" i="1">
                          <a:latin typeface="Cambria Math" panose="02040503050406030204" pitchFamily="18" charset="0"/>
                        </a:rPr>
                        <m:t>+</m:t>
                      </m:r>
                      <m:r>
                        <a:rPr lang="en-US" altLang="zh-CN" sz="2400" i="1">
                          <a:latin typeface="Cambria Math" panose="02040503050406030204" pitchFamily="18" charset="0"/>
                        </a:rPr>
                        <m:t>𝑡</m:t>
                      </m:r>
                      <m:d>
                        <m:dPr>
                          <m:begChr m:val="‖"/>
                          <m:endChr m:val="‖"/>
                          <m:ctrlPr>
                            <a:rPr lang="en-US" altLang="zh-CN" sz="2400" i="1" dirty="0">
                              <a:latin typeface="Cambria Math" panose="02040503050406030204" pitchFamily="18" charset="0"/>
                            </a:rPr>
                          </m:ctrlPr>
                        </m:dPr>
                        <m:e>
                          <m:sSub>
                            <m:sSubPr>
                              <m:ctrlPr>
                                <a:rPr lang="en-US" altLang="zh-CN" sz="2400" i="1" dirty="0">
                                  <a:latin typeface="Cambria Math" panose="02040503050406030204" pitchFamily="18" charset="0"/>
                                </a:rPr>
                              </m:ctrlPr>
                            </m:sSubPr>
                            <m:e>
                              <m:r>
                                <a:rPr lang="en-US" altLang="zh-CN" sz="2400" i="1" dirty="0">
                                  <a:latin typeface="Cambria Math" panose="02040503050406030204" pitchFamily="18" charset="0"/>
                                </a:rPr>
                                <m:t>𝑒</m:t>
                              </m:r>
                            </m:e>
                            <m:sub>
                              <m:r>
                                <a:rPr lang="en-US" altLang="zh-CN" sz="2400" i="1" dirty="0">
                                  <a:latin typeface="Cambria Math" panose="02040503050406030204" pitchFamily="18" charset="0"/>
                                </a:rPr>
                                <m:t>𝑖</m:t>
                              </m:r>
                              <m:r>
                                <a:rPr lang="en-US" altLang="zh-CN" sz="2400" i="1" dirty="0">
                                  <a:latin typeface="Cambria Math" panose="02040503050406030204" pitchFamily="18" charset="0"/>
                                </a:rPr>
                                <m:t>1</m:t>
                              </m:r>
                            </m:sub>
                          </m:sSub>
                        </m:e>
                      </m:d>
                    </m:oMath>
                  </m:oMathPara>
                </a14:m>
                <a:endParaRPr lang="en-US" altLang="zh-CN" sz="2400" dirty="0"/>
              </a:p>
            </p:txBody>
          </p:sp>
        </mc:Choice>
        <mc:Fallback xmlns="">
          <p:sp>
            <p:nvSpPr>
              <p:cNvPr id="19" name="Rectangle 18"/>
              <p:cNvSpPr>
                <a:spLocks noRot="1" noChangeAspect="1" noMove="1" noResize="1" noEditPoints="1" noAdjustHandles="1" noChangeArrowheads="1" noChangeShapeType="1" noTextEdit="1"/>
              </p:cNvSpPr>
              <p:nvPr/>
            </p:nvSpPr>
            <p:spPr>
              <a:xfrm>
                <a:off x="4075043" y="1734453"/>
                <a:ext cx="4154557" cy="513282"/>
              </a:xfrm>
              <a:prstGeom prst="rect">
                <a:avLst/>
              </a:prstGeom>
              <a:blipFill rotWithShape="0">
                <a:blip r:embed="rId5"/>
                <a:stretch>
                  <a:fillRect/>
                </a:stretch>
              </a:blipFill>
            </p:spPr>
            <p:txBody>
              <a:bodyPr/>
              <a:lstStyle/>
              <a:p>
                <a:r>
                  <a:rPr lang="zh-CN" altLang="en-US">
                    <a:noFill/>
                  </a:rPr>
                  <a:t> </a:t>
                </a:r>
              </a:p>
            </p:txBody>
          </p:sp>
        </mc:Fallback>
      </mc:AlternateContent>
      <p:sp>
        <p:nvSpPr>
          <p:cNvPr id="20" name="Rectangle 19"/>
          <p:cNvSpPr/>
          <p:nvPr/>
        </p:nvSpPr>
        <p:spPr>
          <a:xfrm>
            <a:off x="6116091" y="3333049"/>
            <a:ext cx="4152372" cy="2852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Rounded Rectangle 21"/>
          <p:cNvSpPr/>
          <p:nvPr/>
        </p:nvSpPr>
        <p:spPr>
          <a:xfrm>
            <a:off x="1645921" y="1881051"/>
            <a:ext cx="3053079" cy="4295912"/>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Freeform 22"/>
          <p:cNvSpPr/>
          <p:nvPr/>
        </p:nvSpPr>
        <p:spPr>
          <a:xfrm rot="21025484" flipV="1">
            <a:off x="4695314" y="3058908"/>
            <a:ext cx="1214815" cy="176591"/>
          </a:xfrm>
          <a:custGeom>
            <a:avLst/>
            <a:gdLst>
              <a:gd name="connsiteX0" fmla="*/ 0 w 1031358"/>
              <a:gd name="connsiteY0" fmla="*/ 425472 h 468002"/>
              <a:gd name="connsiteX1" fmla="*/ 659218 w 1031358"/>
              <a:gd name="connsiteY1" fmla="*/ 169 h 468002"/>
              <a:gd name="connsiteX2" fmla="*/ 1031358 w 1031358"/>
              <a:gd name="connsiteY2" fmla="*/ 468002 h 468002"/>
              <a:gd name="connsiteX0" fmla="*/ 0 w 1031358"/>
              <a:gd name="connsiteY0" fmla="*/ 195006 h 237536"/>
              <a:gd name="connsiteX1" fmla="*/ 489098 w 1031358"/>
              <a:gd name="connsiteY1" fmla="*/ 3619 h 237536"/>
              <a:gd name="connsiteX2" fmla="*/ 1031358 w 1031358"/>
              <a:gd name="connsiteY2" fmla="*/ 237536 h 237536"/>
              <a:gd name="connsiteX0" fmla="*/ 0 w 1031358"/>
              <a:gd name="connsiteY0" fmla="*/ 58351 h 303018"/>
              <a:gd name="connsiteX1" fmla="*/ 520996 w 1031358"/>
              <a:gd name="connsiteY1" fmla="*/ 302899 h 303018"/>
              <a:gd name="connsiteX2" fmla="*/ 1031358 w 1031358"/>
              <a:gd name="connsiteY2" fmla="*/ 100881 h 303018"/>
              <a:gd name="connsiteX0" fmla="*/ 0 w 1031358"/>
              <a:gd name="connsiteY0" fmla="*/ 169350 h 211880"/>
              <a:gd name="connsiteX1" fmla="*/ 542261 w 1031358"/>
              <a:gd name="connsiteY1" fmla="*/ 9861 h 211880"/>
              <a:gd name="connsiteX2" fmla="*/ 1031358 w 1031358"/>
              <a:gd name="connsiteY2" fmla="*/ 211880 h 211880"/>
              <a:gd name="connsiteX0" fmla="*/ 0 w 1031358"/>
              <a:gd name="connsiteY0" fmla="*/ 255859 h 298389"/>
              <a:gd name="connsiteX1" fmla="*/ 542261 w 1031358"/>
              <a:gd name="connsiteY1" fmla="*/ 677 h 298389"/>
              <a:gd name="connsiteX2" fmla="*/ 1031358 w 1031358"/>
              <a:gd name="connsiteY2" fmla="*/ 298389 h 298389"/>
              <a:gd name="connsiteX0" fmla="*/ 0 w 1073888"/>
              <a:gd name="connsiteY0" fmla="*/ 255380 h 276645"/>
              <a:gd name="connsiteX1" fmla="*/ 542261 w 1073888"/>
              <a:gd name="connsiteY1" fmla="*/ 198 h 276645"/>
              <a:gd name="connsiteX2" fmla="*/ 1073888 w 1073888"/>
              <a:gd name="connsiteY2" fmla="*/ 276645 h 276645"/>
              <a:gd name="connsiteX0" fmla="*/ 0 w 1489334"/>
              <a:gd name="connsiteY0" fmla="*/ 282919 h 803915"/>
              <a:gd name="connsiteX1" fmla="*/ 542261 w 1489334"/>
              <a:gd name="connsiteY1" fmla="*/ 27737 h 803915"/>
              <a:gd name="connsiteX2" fmla="*/ 1489334 w 1489334"/>
              <a:gd name="connsiteY2" fmla="*/ 803915 h 803915"/>
              <a:gd name="connsiteX0" fmla="*/ 0 w 1489334"/>
              <a:gd name="connsiteY0" fmla="*/ 282919 h 803915"/>
              <a:gd name="connsiteX1" fmla="*/ 542261 w 1489334"/>
              <a:gd name="connsiteY1" fmla="*/ 27737 h 803915"/>
              <a:gd name="connsiteX2" fmla="*/ 1489334 w 1489334"/>
              <a:gd name="connsiteY2" fmla="*/ 803915 h 803915"/>
              <a:gd name="connsiteX0" fmla="*/ 0 w 1489334"/>
              <a:gd name="connsiteY0" fmla="*/ 282919 h 803915"/>
              <a:gd name="connsiteX1" fmla="*/ 542261 w 1489334"/>
              <a:gd name="connsiteY1" fmla="*/ 27737 h 803915"/>
              <a:gd name="connsiteX2" fmla="*/ 1489334 w 1489334"/>
              <a:gd name="connsiteY2" fmla="*/ 803915 h 803915"/>
              <a:gd name="connsiteX0" fmla="*/ 0 w 1489334"/>
              <a:gd name="connsiteY0" fmla="*/ 301796 h 822792"/>
              <a:gd name="connsiteX1" fmla="*/ 714710 w 1489334"/>
              <a:gd name="connsiteY1" fmla="*/ 25348 h 822792"/>
              <a:gd name="connsiteX2" fmla="*/ 1489334 w 1489334"/>
              <a:gd name="connsiteY2" fmla="*/ 822792 h 822792"/>
              <a:gd name="connsiteX0" fmla="*/ 0 w 1489334"/>
              <a:gd name="connsiteY0" fmla="*/ 301796 h 822792"/>
              <a:gd name="connsiteX1" fmla="*/ 871482 w 1489334"/>
              <a:gd name="connsiteY1" fmla="*/ 25348 h 822792"/>
              <a:gd name="connsiteX2" fmla="*/ 1489334 w 1489334"/>
              <a:gd name="connsiteY2" fmla="*/ 822792 h 822792"/>
            </a:gdLst>
            <a:ahLst/>
            <a:cxnLst>
              <a:cxn ang="0">
                <a:pos x="connsiteX0" y="connsiteY0"/>
              </a:cxn>
              <a:cxn ang="0">
                <a:pos x="connsiteX1" y="connsiteY1"/>
              </a:cxn>
              <a:cxn ang="0">
                <a:pos x="connsiteX2" y="connsiteY2"/>
              </a:cxn>
            </a:cxnLst>
            <a:rect l="l" t="t" r="r" b="b"/>
            <a:pathLst>
              <a:path w="1489334" h="822792">
                <a:moveTo>
                  <a:pt x="0" y="301796"/>
                </a:moveTo>
                <a:cubicBezTo>
                  <a:pt x="243662" y="85600"/>
                  <a:pt x="623260" y="-61485"/>
                  <a:pt x="871482" y="25348"/>
                </a:cubicBezTo>
                <a:cubicBezTo>
                  <a:pt x="1119704" y="112181"/>
                  <a:pt x="1159026" y="113955"/>
                  <a:pt x="1489334" y="822792"/>
                </a:cubicBezTo>
              </a:path>
            </a:pathLst>
          </a:custGeom>
          <a:noFill/>
          <a:ln w="76200">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2272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1"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1"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par>
                          <p:cTn id="21" fill="hold">
                            <p:stCondLst>
                              <p:cond delay="500"/>
                            </p:stCondLst>
                            <p:childTnLst>
                              <p:par>
                                <p:cTn id="22" presetID="6" presetClass="entr" presetSubtype="16" fill="hold" grpId="1"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circle(in)">
                                      <p:cBhvr>
                                        <p:cTn id="24" dur="1000"/>
                                        <p:tgtEl>
                                          <p:spTgt spid="16"/>
                                        </p:tgtEl>
                                      </p:cBhvr>
                                    </p:animEffect>
                                  </p:childTnLst>
                                </p:cTn>
                              </p:par>
                            </p:childTnLst>
                          </p:cTn>
                        </p:par>
                        <p:par>
                          <p:cTn id="25" fill="hold">
                            <p:stCondLst>
                              <p:cond delay="1500"/>
                            </p:stCondLst>
                            <p:childTnLst>
                              <p:par>
                                <p:cTn id="26" presetID="14" presetClass="entr" presetSubtype="1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mph" presetSubtype="0" fill="hold" grpId="0" nodeType="clickEffect">
                                  <p:stCondLst>
                                    <p:cond delay="0"/>
                                  </p:stCondLst>
                                  <p:childTnLst>
                                    <p:animRot by="21600000">
                                      <p:cBhvr>
                                        <p:cTn id="36" dur="2000" fill="hold"/>
                                        <p:tgtEl>
                                          <p:spTgt spid="10"/>
                                        </p:tgtEl>
                                        <p:attrNameLst>
                                          <p:attrName>r</p:attrName>
                                        </p:attrNameLst>
                                      </p:cBhvr>
                                    </p:animRot>
                                  </p:childTnLst>
                                </p:cTn>
                              </p:par>
                              <p:par>
                                <p:cTn id="37" presetID="8" presetClass="emph" presetSubtype="0" fill="hold" grpId="0" nodeType="withEffect">
                                  <p:stCondLst>
                                    <p:cond delay="0"/>
                                  </p:stCondLst>
                                  <p:childTnLst>
                                    <p:animRot by="21600000">
                                      <p:cBhvr>
                                        <p:cTn id="38" dur="2000" fill="hold"/>
                                        <p:tgtEl>
                                          <p:spTgt spid="14"/>
                                        </p:tgtEl>
                                        <p:attrNameLst>
                                          <p:attrName>r</p:attrName>
                                        </p:attrNameLst>
                                      </p:cBhvr>
                                    </p:animRot>
                                  </p:childTnLst>
                                </p:cTn>
                              </p:par>
                              <p:par>
                                <p:cTn id="39" presetID="8" presetClass="emph" presetSubtype="0" fill="hold" grpId="0" nodeType="withEffect">
                                  <p:stCondLst>
                                    <p:cond delay="0"/>
                                  </p:stCondLst>
                                  <p:childTnLst>
                                    <p:animRot by="21600000">
                                      <p:cBhvr>
                                        <p:cTn id="40" dur="2000" fill="hold"/>
                                        <p:tgtEl>
                                          <p:spTgt spid="16"/>
                                        </p:tgtEl>
                                        <p:attrNameLst>
                                          <p:attrName>r</p:attrName>
                                        </p:attrNameLst>
                                      </p:cBhvr>
                                    </p:animRot>
                                  </p:childTnLst>
                                </p:cTn>
                              </p:par>
                              <p:par>
                                <p:cTn id="41" presetID="6" presetClass="emph" presetSubtype="0" fill="hold" grpId="2" nodeType="withEffect">
                                  <p:stCondLst>
                                    <p:cond delay="0"/>
                                  </p:stCondLst>
                                  <p:childTnLst>
                                    <p:animScale>
                                      <p:cBhvr>
                                        <p:cTn id="42" dur="2000" fill="hold"/>
                                        <p:tgtEl>
                                          <p:spTgt spid="16"/>
                                        </p:tgtEl>
                                      </p:cBhvr>
                                      <p:by x="100000" y="50000"/>
                                    </p:animScale>
                                  </p:childTnLst>
                                </p:cTn>
                              </p:par>
                              <p:par>
                                <p:cTn id="43" presetID="22" presetClass="exit" presetSubtype="8" fill="hold" grpId="0" nodeType="withEffect">
                                  <p:stCondLst>
                                    <p:cond delay="0"/>
                                  </p:stCondLst>
                                  <p:childTnLst>
                                    <p:animEffect transition="out" filter="wipe(left)">
                                      <p:cBhvr>
                                        <p:cTn id="44" dur="2000"/>
                                        <p:tgtEl>
                                          <p:spTgt spid="20"/>
                                        </p:tgtEl>
                                      </p:cBhvr>
                                    </p:animEffect>
                                    <p:set>
                                      <p:cBhvr>
                                        <p:cTn id="45" dur="1" fill="hold">
                                          <p:stCondLst>
                                            <p:cond delay="1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4" grpId="0" animBg="1"/>
      <p:bldP spid="14" grpId="1" animBg="1"/>
      <p:bldP spid="16" grpId="0" animBg="1"/>
      <p:bldP spid="16" grpId="1" animBg="1"/>
      <p:bldP spid="16" grpId="2" animBg="1"/>
      <p:bldP spid="19" grpId="0"/>
      <p:bldP spid="20"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400" y="349200"/>
            <a:ext cx="10515600" cy="1325563"/>
          </a:xfrm>
        </p:spPr>
        <p:txBody>
          <a:bodyPr>
            <a:normAutofit/>
          </a:bodyPr>
          <a:lstStyle/>
          <a:p>
            <a:r>
              <a:rPr lang="en-US" altLang="zh-CN" sz="5400" dirty="0" smtClean="0"/>
              <a:t>Results – robustness</a:t>
            </a:r>
            <a:endParaRPr lang="zh-CN" altLang="en-US" sz="5400" dirty="0"/>
          </a:p>
        </p:txBody>
      </p:sp>
      <p:sp>
        <p:nvSpPr>
          <p:cNvPr id="3" name="Content Placeholder 2"/>
          <p:cNvSpPr>
            <a:spLocks noGrp="1"/>
          </p:cNvSpPr>
          <p:nvPr>
            <p:ph idx="1"/>
          </p:nvPr>
        </p:nvSpPr>
        <p:spPr/>
        <p:txBody>
          <a:bodyPr/>
          <a:lstStyle/>
          <a:p>
            <a:endParaRPr lang="zh-CN" alt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7778" y="1405032"/>
            <a:ext cx="8802262" cy="5265352"/>
          </a:xfrm>
          <a:prstGeom prst="rect">
            <a:avLst/>
          </a:prstGeom>
        </p:spPr>
      </p:pic>
      <p:sp>
        <p:nvSpPr>
          <p:cNvPr id="12" name="Freeform 11"/>
          <p:cNvSpPr/>
          <p:nvPr/>
        </p:nvSpPr>
        <p:spPr>
          <a:xfrm>
            <a:off x="4227791" y="1747727"/>
            <a:ext cx="2999818" cy="4922657"/>
          </a:xfrm>
          <a:custGeom>
            <a:avLst/>
            <a:gdLst>
              <a:gd name="connsiteX0" fmla="*/ 758846 w 2684305"/>
              <a:gd name="connsiteY0" fmla="*/ 136492 h 4922657"/>
              <a:gd name="connsiteX1" fmla="*/ 213901 w 2684305"/>
              <a:gd name="connsiteY1" fmla="*/ 1180201 h 4922657"/>
              <a:gd name="connsiteX2" fmla="*/ 66119 w 2684305"/>
              <a:gd name="connsiteY2" fmla="*/ 2270092 h 4922657"/>
              <a:gd name="connsiteX3" fmla="*/ 204664 w 2684305"/>
              <a:gd name="connsiteY3" fmla="*/ 3507765 h 4922657"/>
              <a:gd name="connsiteX4" fmla="*/ 186192 w 2684305"/>
              <a:gd name="connsiteY4" fmla="*/ 4182019 h 4922657"/>
              <a:gd name="connsiteX5" fmla="*/ 29174 w 2684305"/>
              <a:gd name="connsiteY5" fmla="*/ 4394456 h 4922657"/>
              <a:gd name="connsiteX6" fmla="*/ 851210 w 2684305"/>
              <a:gd name="connsiteY6" fmla="*/ 4920929 h 4922657"/>
              <a:gd name="connsiteX7" fmla="*/ 1950337 w 2684305"/>
              <a:gd name="connsiteY7" fmla="*/ 4533001 h 4922657"/>
              <a:gd name="connsiteX8" fmla="*/ 1821028 w 2684305"/>
              <a:gd name="connsiteY8" fmla="*/ 3729438 h 4922657"/>
              <a:gd name="connsiteX9" fmla="*/ 2144301 w 2684305"/>
              <a:gd name="connsiteY9" fmla="*/ 3147547 h 4922657"/>
              <a:gd name="connsiteX10" fmla="*/ 2393683 w 2684305"/>
              <a:gd name="connsiteY10" fmla="*/ 2981292 h 4922657"/>
              <a:gd name="connsiteX11" fmla="*/ 2513755 w 2684305"/>
              <a:gd name="connsiteY11" fmla="*/ 2648783 h 4922657"/>
              <a:gd name="connsiteX12" fmla="*/ 2061174 w 2684305"/>
              <a:gd name="connsiteY12" fmla="*/ 1956056 h 4922657"/>
              <a:gd name="connsiteX13" fmla="*/ 1839501 w 2684305"/>
              <a:gd name="connsiteY13" fmla="*/ 1106310 h 4922657"/>
              <a:gd name="connsiteX14" fmla="*/ 2532228 w 2684305"/>
              <a:gd name="connsiteY14" fmla="*/ 524419 h 4922657"/>
              <a:gd name="connsiteX15" fmla="*/ 2541464 w 2684305"/>
              <a:gd name="connsiteY15" fmla="*/ 71838 h 4922657"/>
              <a:gd name="connsiteX16" fmla="*/ 971283 w 2684305"/>
              <a:gd name="connsiteY16" fmla="*/ 7183 h 4922657"/>
              <a:gd name="connsiteX0" fmla="*/ 758846 w 2684305"/>
              <a:gd name="connsiteY0" fmla="*/ 136492 h 4922657"/>
              <a:gd name="connsiteX1" fmla="*/ 213901 w 2684305"/>
              <a:gd name="connsiteY1" fmla="*/ 1180201 h 4922657"/>
              <a:gd name="connsiteX2" fmla="*/ 66119 w 2684305"/>
              <a:gd name="connsiteY2" fmla="*/ 2270092 h 4922657"/>
              <a:gd name="connsiteX3" fmla="*/ 204664 w 2684305"/>
              <a:gd name="connsiteY3" fmla="*/ 3507765 h 4922657"/>
              <a:gd name="connsiteX4" fmla="*/ 186192 w 2684305"/>
              <a:gd name="connsiteY4" fmla="*/ 4182019 h 4922657"/>
              <a:gd name="connsiteX5" fmla="*/ 29174 w 2684305"/>
              <a:gd name="connsiteY5" fmla="*/ 4394456 h 4922657"/>
              <a:gd name="connsiteX6" fmla="*/ 851210 w 2684305"/>
              <a:gd name="connsiteY6" fmla="*/ 4920929 h 4922657"/>
              <a:gd name="connsiteX7" fmla="*/ 1950337 w 2684305"/>
              <a:gd name="connsiteY7" fmla="*/ 4533001 h 4922657"/>
              <a:gd name="connsiteX8" fmla="*/ 1821028 w 2684305"/>
              <a:gd name="connsiteY8" fmla="*/ 3729438 h 4922657"/>
              <a:gd name="connsiteX9" fmla="*/ 2144301 w 2684305"/>
              <a:gd name="connsiteY9" fmla="*/ 3147547 h 4922657"/>
              <a:gd name="connsiteX10" fmla="*/ 2393683 w 2684305"/>
              <a:gd name="connsiteY10" fmla="*/ 2981292 h 4922657"/>
              <a:gd name="connsiteX11" fmla="*/ 2513755 w 2684305"/>
              <a:gd name="connsiteY11" fmla="*/ 2648783 h 4922657"/>
              <a:gd name="connsiteX12" fmla="*/ 2061174 w 2684305"/>
              <a:gd name="connsiteY12" fmla="*/ 1956056 h 4922657"/>
              <a:gd name="connsiteX13" fmla="*/ 1839501 w 2684305"/>
              <a:gd name="connsiteY13" fmla="*/ 1106310 h 4922657"/>
              <a:gd name="connsiteX14" fmla="*/ 2532228 w 2684305"/>
              <a:gd name="connsiteY14" fmla="*/ 524419 h 4922657"/>
              <a:gd name="connsiteX15" fmla="*/ 2541464 w 2684305"/>
              <a:gd name="connsiteY15" fmla="*/ 71838 h 4922657"/>
              <a:gd name="connsiteX16" fmla="*/ 971283 w 2684305"/>
              <a:gd name="connsiteY16" fmla="*/ 7183 h 4922657"/>
              <a:gd name="connsiteX17" fmla="*/ 758846 w 2684305"/>
              <a:gd name="connsiteY17" fmla="*/ 136492 h 492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84305" h="4922657">
                <a:moveTo>
                  <a:pt x="758846" y="136492"/>
                </a:moveTo>
                <a:cubicBezTo>
                  <a:pt x="544100" y="480546"/>
                  <a:pt x="329355" y="824601"/>
                  <a:pt x="213901" y="1180201"/>
                </a:cubicBezTo>
                <a:cubicBezTo>
                  <a:pt x="98447" y="1535801"/>
                  <a:pt x="67658" y="1882165"/>
                  <a:pt x="66119" y="2270092"/>
                </a:cubicBezTo>
                <a:cubicBezTo>
                  <a:pt x="64579" y="2658019"/>
                  <a:pt x="184652" y="3189111"/>
                  <a:pt x="204664" y="3507765"/>
                </a:cubicBezTo>
                <a:cubicBezTo>
                  <a:pt x="224676" y="3826419"/>
                  <a:pt x="215440" y="4034237"/>
                  <a:pt x="186192" y="4182019"/>
                </a:cubicBezTo>
                <a:cubicBezTo>
                  <a:pt x="156944" y="4329801"/>
                  <a:pt x="-81662" y="4271304"/>
                  <a:pt x="29174" y="4394456"/>
                </a:cubicBezTo>
                <a:cubicBezTo>
                  <a:pt x="140010" y="4517608"/>
                  <a:pt x="531016" y="4897838"/>
                  <a:pt x="851210" y="4920929"/>
                </a:cubicBezTo>
                <a:cubicBezTo>
                  <a:pt x="1171404" y="4944020"/>
                  <a:pt x="1788701" y="4731583"/>
                  <a:pt x="1950337" y="4533001"/>
                </a:cubicBezTo>
                <a:cubicBezTo>
                  <a:pt x="2111973" y="4334419"/>
                  <a:pt x="1788701" y="3960347"/>
                  <a:pt x="1821028" y="3729438"/>
                </a:cubicBezTo>
                <a:cubicBezTo>
                  <a:pt x="1853355" y="3498529"/>
                  <a:pt x="2048859" y="3272238"/>
                  <a:pt x="2144301" y="3147547"/>
                </a:cubicBezTo>
                <a:cubicBezTo>
                  <a:pt x="2239744" y="3022856"/>
                  <a:pt x="2332107" y="3064419"/>
                  <a:pt x="2393683" y="2981292"/>
                </a:cubicBezTo>
                <a:cubicBezTo>
                  <a:pt x="2455259" y="2898165"/>
                  <a:pt x="2569173" y="2819656"/>
                  <a:pt x="2513755" y="2648783"/>
                </a:cubicBezTo>
                <a:cubicBezTo>
                  <a:pt x="2458337" y="2477910"/>
                  <a:pt x="2173550" y="2213135"/>
                  <a:pt x="2061174" y="1956056"/>
                </a:cubicBezTo>
                <a:cubicBezTo>
                  <a:pt x="1948798" y="1698977"/>
                  <a:pt x="1760992" y="1344916"/>
                  <a:pt x="1839501" y="1106310"/>
                </a:cubicBezTo>
                <a:cubicBezTo>
                  <a:pt x="1918010" y="867704"/>
                  <a:pt x="2415234" y="696831"/>
                  <a:pt x="2532228" y="524419"/>
                </a:cubicBezTo>
                <a:cubicBezTo>
                  <a:pt x="2649222" y="352007"/>
                  <a:pt x="2801622" y="158044"/>
                  <a:pt x="2541464" y="71838"/>
                </a:cubicBezTo>
                <a:cubicBezTo>
                  <a:pt x="2281306" y="-14368"/>
                  <a:pt x="1626294" y="-3593"/>
                  <a:pt x="971283" y="7183"/>
                </a:cubicBezTo>
                <a:lnTo>
                  <a:pt x="758846" y="1364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6308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2"/>
                                        </p:tgtEl>
                                      </p:cBhvr>
                                    </p:animEffect>
                                    <p:anim calcmode="lin" valueType="num">
                                      <p:cBhvr>
                                        <p:cTn id="7" dur="1000"/>
                                        <p:tgtEl>
                                          <p:spTgt spid="12"/>
                                        </p:tgtEl>
                                        <p:attrNameLst>
                                          <p:attrName>ppt_x</p:attrName>
                                        </p:attrNameLst>
                                      </p:cBhvr>
                                      <p:tavLst>
                                        <p:tav tm="0">
                                          <p:val>
                                            <p:strVal val="ppt_x"/>
                                          </p:val>
                                        </p:tav>
                                        <p:tav tm="100000">
                                          <p:val>
                                            <p:strVal val="ppt_x"/>
                                          </p:val>
                                        </p:tav>
                                      </p:tavLst>
                                    </p:anim>
                                    <p:anim calcmode="lin" valueType="num">
                                      <p:cBhvr>
                                        <p:cTn id="8" dur="1000"/>
                                        <p:tgtEl>
                                          <p:spTgt spid="12"/>
                                        </p:tgtEl>
                                        <p:attrNameLst>
                                          <p:attrName>ppt_y</p:attrName>
                                        </p:attrNameLst>
                                      </p:cBhvr>
                                      <p:tavLst>
                                        <p:tav tm="0">
                                          <p:val>
                                            <p:strVal val="ppt_y"/>
                                          </p:val>
                                        </p:tav>
                                        <p:tav tm="100000">
                                          <p:val>
                                            <p:strVal val="ppt_y+.1"/>
                                          </p:val>
                                        </p:tav>
                                      </p:tavLst>
                                    </p:anim>
                                    <p:set>
                                      <p:cBhvr>
                                        <p:cTn id="9"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400" y="349200"/>
            <a:ext cx="7886700" cy="1325563"/>
          </a:xfrm>
        </p:spPr>
        <p:txBody>
          <a:bodyPr>
            <a:normAutofit/>
          </a:bodyPr>
          <a:lstStyle/>
          <a:p>
            <a:r>
              <a:rPr lang="en-US" altLang="zh-CN" sz="5400" dirty="0" smtClean="0"/>
              <a:t>Results </a:t>
            </a:r>
            <a:r>
              <a:rPr lang="en-US" altLang="zh-CN" sz="5400" dirty="0"/>
              <a:t>– </a:t>
            </a:r>
            <a:r>
              <a:rPr lang="en-US" altLang="zh-CN" sz="5400" dirty="0" smtClean="0"/>
              <a:t>comparisons</a:t>
            </a:r>
            <a:endParaRPr lang="zh-CN" altLang="en-US" sz="5400"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8611" y="1443597"/>
            <a:ext cx="11770911" cy="4680000"/>
          </a:xfrm>
        </p:spPr>
      </p:pic>
      <p:sp>
        <p:nvSpPr>
          <p:cNvPr id="4" name="Rectangle 3"/>
          <p:cNvSpPr/>
          <p:nvPr/>
        </p:nvSpPr>
        <p:spPr>
          <a:xfrm>
            <a:off x="2904095" y="5969708"/>
            <a:ext cx="1537087" cy="307777"/>
          </a:xfrm>
          <a:prstGeom prst="rect">
            <a:avLst/>
          </a:prstGeom>
        </p:spPr>
        <p:txBody>
          <a:bodyPr wrap="none">
            <a:spAutoFit/>
          </a:bodyPr>
          <a:lstStyle/>
          <a:p>
            <a:r>
              <a:rPr lang="zh-CN" altLang="en-US" sz="1400" dirty="0" smtClean="0"/>
              <a:t>[Alexa </a:t>
            </a:r>
            <a:r>
              <a:rPr lang="zh-CN" altLang="en-US" sz="1400" i="1" dirty="0" smtClean="0"/>
              <a:t>et</a:t>
            </a:r>
            <a:r>
              <a:rPr lang="en-US" altLang="zh-CN" sz="1400" i="1" dirty="0" smtClean="0"/>
              <a:t>.</a:t>
            </a:r>
            <a:r>
              <a:rPr lang="zh-CN" altLang="en-US" sz="1400" dirty="0" smtClean="0"/>
              <a:t> </a:t>
            </a:r>
            <a:r>
              <a:rPr lang="zh-CN" altLang="en-US" sz="1400" i="1" dirty="0" smtClean="0"/>
              <a:t>al</a:t>
            </a:r>
            <a:r>
              <a:rPr lang="zh-CN" altLang="en-US" sz="1400" dirty="0" smtClean="0"/>
              <a:t>. 2000]</a:t>
            </a:r>
            <a:endParaRPr lang="zh-CN" altLang="en-US" sz="1400" dirty="0"/>
          </a:p>
        </p:txBody>
      </p:sp>
      <p:sp>
        <p:nvSpPr>
          <p:cNvPr id="5" name="Rectangle 4"/>
          <p:cNvSpPr/>
          <p:nvPr/>
        </p:nvSpPr>
        <p:spPr>
          <a:xfrm>
            <a:off x="5194902" y="5861987"/>
            <a:ext cx="1459695" cy="523220"/>
          </a:xfrm>
          <a:prstGeom prst="rect">
            <a:avLst/>
          </a:prstGeom>
        </p:spPr>
        <p:txBody>
          <a:bodyPr wrap="none">
            <a:spAutoFit/>
          </a:bodyPr>
          <a:lstStyle/>
          <a:p>
            <a:pPr algn="ctr"/>
            <a:r>
              <a:rPr lang="zh-CN" altLang="en-US" sz="1400" dirty="0"/>
              <a:t>[Chao </a:t>
            </a:r>
            <a:r>
              <a:rPr lang="zh-CN" altLang="en-US" sz="1400" i="1" dirty="0" smtClean="0"/>
              <a:t>et</a:t>
            </a:r>
            <a:r>
              <a:rPr lang="en-US" altLang="zh-CN" sz="1400" i="1" dirty="0" smtClean="0"/>
              <a:t>.</a:t>
            </a:r>
            <a:r>
              <a:rPr lang="zh-CN" altLang="en-US" sz="1400" dirty="0" smtClean="0"/>
              <a:t> </a:t>
            </a:r>
            <a:r>
              <a:rPr lang="zh-CN" altLang="en-US" sz="1400" i="1" dirty="0"/>
              <a:t>al</a:t>
            </a:r>
            <a:r>
              <a:rPr lang="zh-CN" altLang="en-US" sz="1400" dirty="0"/>
              <a:t>. </a:t>
            </a:r>
            <a:r>
              <a:rPr lang="zh-CN" altLang="en-US" sz="1400" dirty="0" smtClean="0"/>
              <a:t>2010</a:t>
            </a:r>
            <a:endParaRPr lang="en-US" altLang="zh-CN" sz="1400" dirty="0" smtClean="0"/>
          </a:p>
          <a:p>
            <a:pPr algn="ctr"/>
            <a:r>
              <a:rPr lang="zh-CN" altLang="en-US" sz="1400" dirty="0" smtClean="0"/>
              <a:t>Liu </a:t>
            </a:r>
            <a:r>
              <a:rPr lang="zh-CN" altLang="en-US" sz="1400" i="1" dirty="0" smtClean="0"/>
              <a:t>et</a:t>
            </a:r>
            <a:r>
              <a:rPr lang="en-US" altLang="zh-CN" sz="1400" i="1" dirty="0" smtClean="0"/>
              <a:t>.</a:t>
            </a:r>
            <a:r>
              <a:rPr lang="zh-CN" altLang="en-US" sz="1400" dirty="0" smtClean="0"/>
              <a:t> </a:t>
            </a:r>
            <a:r>
              <a:rPr lang="zh-CN" altLang="en-US" sz="1400" i="1" dirty="0"/>
              <a:t>al</a:t>
            </a:r>
            <a:r>
              <a:rPr lang="zh-CN" altLang="en-US" sz="1400" dirty="0"/>
              <a:t>. 2008]</a:t>
            </a:r>
          </a:p>
        </p:txBody>
      </p:sp>
      <p:sp>
        <p:nvSpPr>
          <p:cNvPr id="7" name="Rectangle 6"/>
          <p:cNvSpPr/>
          <p:nvPr/>
        </p:nvSpPr>
        <p:spPr>
          <a:xfrm>
            <a:off x="7448391" y="5969708"/>
            <a:ext cx="2152128" cy="307777"/>
          </a:xfrm>
          <a:prstGeom prst="rect">
            <a:avLst/>
          </a:prstGeom>
        </p:spPr>
        <p:txBody>
          <a:bodyPr wrap="none">
            <a:spAutoFit/>
          </a:bodyPr>
          <a:lstStyle/>
          <a:p>
            <a:r>
              <a:rPr lang="zh-CN" altLang="en-US" sz="1400" dirty="0"/>
              <a:t>[Kircher and Garland 2008]</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9210" y="4626290"/>
            <a:ext cx="9540956" cy="1188000"/>
          </a:xfrm>
          <a:prstGeom prst="rect">
            <a:avLst/>
          </a:prstGeom>
        </p:spPr>
      </p:pic>
      <p:cxnSp>
        <p:nvCxnSpPr>
          <p:cNvPr id="8" name="Straight Connector 7"/>
          <p:cNvCxnSpPr/>
          <p:nvPr/>
        </p:nvCxnSpPr>
        <p:spPr>
          <a:xfrm flipV="1">
            <a:off x="2743200" y="5415998"/>
            <a:ext cx="9354266" cy="43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948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997" y="347422"/>
            <a:ext cx="10515600" cy="1325563"/>
          </a:xfrm>
        </p:spPr>
        <p:txBody>
          <a:bodyPr>
            <a:normAutofit/>
          </a:bodyPr>
          <a:lstStyle/>
          <a:p>
            <a:r>
              <a:rPr lang="en-US" altLang="zh-CN" sz="5400" dirty="0" smtClean="0"/>
              <a:t>Shape </a:t>
            </a:r>
            <a:r>
              <a:rPr lang="en-US" altLang="zh-CN" sz="5400" dirty="0"/>
              <a:t>interpolation - </a:t>
            </a:r>
            <a:r>
              <a:rPr lang="en-US" altLang="zh-CN" sz="5400" dirty="0" smtClean="0"/>
              <a:t>the problem</a:t>
            </a:r>
            <a:endParaRPr lang="zh-CN" altLang="en-US" sz="5400" dirty="0"/>
          </a:p>
        </p:txBody>
      </p:sp>
      <mc:AlternateContent xmlns:mc="http://schemas.openxmlformats.org/markup-compatibility/2006" xmlns:a14="http://schemas.microsoft.com/office/drawing/2010/main">
        <mc:Choice Requires="a14">
          <p:sp>
            <p:nvSpPr>
              <p:cNvPr id="10" name="TextBox 9"/>
              <p:cNvSpPr txBox="1"/>
              <p:nvPr/>
            </p:nvSpPr>
            <p:spPr>
              <a:xfrm>
                <a:off x="1213948" y="2225857"/>
                <a:ext cx="11627028" cy="83099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5400" i="1">
                          <a:latin typeface="Cambria Math" panose="02040503050406030204" pitchFamily="18" charset="0"/>
                        </a:rPr>
                        <m:t>(</m:t>
                      </m:r>
                      <m:r>
                        <a:rPr lang="en-US" altLang="zh-CN" sz="5400" i="1">
                          <a:solidFill>
                            <a:srgbClr val="C00000"/>
                          </a:solidFill>
                          <a:latin typeface="Cambria Math" panose="02040503050406030204" pitchFamily="18" charset="0"/>
                        </a:rPr>
                        <m:t>1−</m:t>
                      </m:r>
                      <m:r>
                        <a:rPr lang="en-US" altLang="zh-CN" sz="5400" i="1">
                          <a:solidFill>
                            <a:srgbClr val="C00000"/>
                          </a:solidFill>
                          <a:latin typeface="Cambria Math" panose="02040503050406030204" pitchFamily="18" charset="0"/>
                        </a:rPr>
                        <m:t>𝑡</m:t>
                      </m:r>
                      <m:r>
                        <a:rPr lang="en-US" altLang="zh-CN" sz="5400" i="1">
                          <a:latin typeface="Cambria Math" panose="02040503050406030204" pitchFamily="18" charset="0"/>
                        </a:rPr>
                        <m:t>)</m:t>
                      </m:r>
                      <m:r>
                        <a:rPr lang="en-US" altLang="zh-CN" sz="5400" i="1" smtClean="0">
                          <a:solidFill>
                            <a:srgbClr val="C00000"/>
                          </a:solidFill>
                          <a:latin typeface="Cambria Math" panose="02040503050406030204" pitchFamily="18" charset="0"/>
                        </a:rPr>
                        <m:t> </m:t>
                      </m:r>
                      <m:r>
                        <a:rPr lang="en-US" altLang="zh-CN" sz="5400" b="0" i="1" smtClean="0">
                          <a:latin typeface="Cambria Math" panose="02040503050406030204" pitchFamily="18" charset="0"/>
                        </a:rPr>
                        <m:t>(                 </m:t>
                      </m:r>
                      <m:r>
                        <a:rPr lang="en-US" altLang="zh-CN" sz="5400" i="1">
                          <a:latin typeface="Cambria Math" panose="02040503050406030204" pitchFamily="18" charset="0"/>
                        </a:rPr>
                        <m:t> )+</m:t>
                      </m:r>
                      <m:r>
                        <a:rPr lang="en-US" altLang="zh-CN" sz="5400" i="1">
                          <a:solidFill>
                            <a:srgbClr val="C00000"/>
                          </a:solidFill>
                          <a:latin typeface="Cambria Math" panose="02040503050406030204" pitchFamily="18" charset="0"/>
                        </a:rPr>
                        <m:t>𝑡</m:t>
                      </m:r>
                      <m:r>
                        <a:rPr lang="en-US" altLang="zh-CN" sz="5400" i="1">
                          <a:latin typeface="Cambria Math" panose="02040503050406030204" pitchFamily="18" charset="0"/>
                        </a:rPr>
                        <m:t>(  </m:t>
                      </m:r>
                      <m:r>
                        <a:rPr lang="en-US" altLang="zh-CN" sz="5400" b="0" i="1" smtClean="0">
                          <a:latin typeface="Cambria Math" panose="02040503050406030204" pitchFamily="18" charset="0"/>
                        </a:rPr>
                        <m:t>      </m:t>
                      </m:r>
                      <m:r>
                        <a:rPr lang="en-US" altLang="zh-CN" sz="5400" i="1">
                          <a:latin typeface="Cambria Math" panose="02040503050406030204" pitchFamily="18" charset="0"/>
                        </a:rPr>
                        <m:t>          )</m:t>
                      </m:r>
                    </m:oMath>
                  </m:oMathPara>
                </a14:m>
                <a:endParaRPr lang="zh-CN" altLang="en-US" sz="5400" dirty="0"/>
              </a:p>
            </p:txBody>
          </p:sp>
        </mc:Choice>
        <mc:Fallback xmlns="">
          <p:sp>
            <p:nvSpPr>
              <p:cNvPr id="10" name="TextBox 9"/>
              <p:cNvSpPr txBox="1">
                <a:spLocks noRot="1" noChangeAspect="1" noMove="1" noResize="1" noEditPoints="1" noAdjustHandles="1" noChangeArrowheads="1" noChangeShapeType="1" noTextEdit="1"/>
              </p:cNvSpPr>
              <p:nvPr/>
            </p:nvSpPr>
            <p:spPr>
              <a:xfrm>
                <a:off x="1213948" y="2225857"/>
                <a:ext cx="11627028" cy="830997"/>
              </a:xfrm>
              <a:prstGeom prst="rect">
                <a:avLst/>
              </a:prstGeom>
              <a:blipFill rotWithShape="0">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3998260" y="4558675"/>
                <a:ext cx="1883529" cy="12311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8000" i="1">
                          <a:latin typeface="Cambria Math" panose="02040503050406030204" pitchFamily="18" charset="0"/>
                        </a:rPr>
                        <m:t>=  </m:t>
                      </m:r>
                      <m:r>
                        <a:rPr lang="en-US" altLang="zh-CN" sz="8000" i="1" smtClean="0">
                          <a:solidFill>
                            <a:srgbClr val="C00000"/>
                          </a:solidFill>
                          <a:latin typeface="Cambria Math" panose="02040503050406030204" pitchFamily="18" charset="0"/>
                        </a:rPr>
                        <m:t>?</m:t>
                      </m:r>
                    </m:oMath>
                  </m:oMathPara>
                </a14:m>
                <a:endParaRPr lang="zh-CN" altLang="en-US" sz="8000" dirty="0"/>
              </a:p>
            </p:txBody>
          </p:sp>
        </mc:Choice>
        <mc:Fallback xmlns="">
          <p:sp>
            <p:nvSpPr>
              <p:cNvPr id="11" name="TextBox 10"/>
              <p:cNvSpPr txBox="1">
                <a:spLocks noRot="1" noChangeAspect="1" noMove="1" noResize="1" noEditPoints="1" noAdjustHandles="1" noChangeArrowheads="1" noChangeShapeType="1" noTextEdit="1"/>
              </p:cNvSpPr>
              <p:nvPr/>
            </p:nvSpPr>
            <p:spPr>
              <a:xfrm>
                <a:off x="3998260" y="4558675"/>
                <a:ext cx="1883529" cy="1231106"/>
              </a:xfrm>
              <a:prstGeom prst="rect">
                <a:avLst/>
              </a:prstGeom>
              <a:blipFill rotWithShape="0">
                <a:blip r:embed="rId4"/>
                <a:stretch>
                  <a:fillRect/>
                </a:stretch>
              </a:blipFill>
            </p:spPr>
            <p:txBody>
              <a:bodyPr/>
              <a:lstStyle/>
              <a:p>
                <a:r>
                  <a:rPr lang="zh-CN" altLang="en-US">
                    <a:noFill/>
                  </a:rPr>
                  <a:t> </a:t>
                </a:r>
              </a:p>
            </p:txBody>
          </p:sp>
        </mc:Fallback>
      </mc:AlternateContent>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5835" y="4424664"/>
            <a:ext cx="3564765" cy="1980000"/>
          </a:xfrm>
          <a:prstGeom prst="rect">
            <a:avLst/>
          </a:prstGeom>
          <a:effectLst>
            <a:outerShdw blurRad="76200" dir="18900000" sy="23000" kx="-1200000" algn="bl" rotWithShape="0">
              <a:prstClr val="black">
                <a:alpha val="20000"/>
              </a:prstClr>
            </a:outerShdw>
          </a:effectLst>
        </p:spPr>
      </p:pic>
      <p:sp>
        <p:nvSpPr>
          <p:cNvPr id="13" name="TextBox 12"/>
          <p:cNvSpPr txBox="1"/>
          <p:nvPr/>
        </p:nvSpPr>
        <p:spPr>
          <a:xfrm>
            <a:off x="372211" y="2176376"/>
            <a:ext cx="1683474" cy="830997"/>
          </a:xfrm>
          <a:prstGeom prst="rect">
            <a:avLst/>
          </a:prstGeom>
          <a:noFill/>
        </p:spPr>
        <p:txBody>
          <a:bodyPr wrap="none" rtlCol="0">
            <a:spAutoFit/>
          </a:bodyPr>
          <a:lstStyle/>
          <a:p>
            <a:r>
              <a:rPr lang="en-US" altLang="zh-CN" sz="4800" dirty="0"/>
              <a:t>Input:</a:t>
            </a:r>
            <a:endParaRPr lang="zh-CN" altLang="en-US" sz="4800" dirty="0"/>
          </a:p>
        </p:txBody>
      </p:sp>
      <p:sp>
        <p:nvSpPr>
          <p:cNvPr id="14" name="TextBox 13"/>
          <p:cNvSpPr txBox="1"/>
          <p:nvPr/>
        </p:nvSpPr>
        <p:spPr>
          <a:xfrm>
            <a:off x="372211" y="4758730"/>
            <a:ext cx="2141933" cy="830997"/>
          </a:xfrm>
          <a:prstGeom prst="rect">
            <a:avLst/>
          </a:prstGeom>
          <a:noFill/>
        </p:spPr>
        <p:txBody>
          <a:bodyPr wrap="none" rtlCol="0">
            <a:spAutoFit/>
          </a:bodyPr>
          <a:lstStyle/>
          <a:p>
            <a:r>
              <a:rPr lang="en-US" altLang="zh-CN" sz="4800" dirty="0"/>
              <a:t>Output:</a:t>
            </a:r>
            <a:endParaRPr lang="zh-CN" altLang="en-US" sz="4800" dirty="0"/>
          </a:p>
        </p:txBody>
      </p:sp>
      <p:pic>
        <p:nvPicPr>
          <p:cNvPr id="9" name="Content Placeholder 8"/>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4583637" y="1512159"/>
            <a:ext cx="2840289" cy="1980000"/>
          </a:xfrm>
          <a:effectLst>
            <a:outerShdw blurRad="76200" dir="18900000" sy="23000" kx="-1200000" algn="bl" rotWithShape="0">
              <a:prstClr val="black">
                <a:alpha val="20000"/>
              </a:prstClr>
            </a:outerShdw>
          </a:effectLst>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38730" y="1539827"/>
            <a:ext cx="3100791" cy="1980000"/>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73982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Results – conformal </a:t>
            </a:r>
            <a:r>
              <a:rPr lang="en-US" altLang="zh-CN" dirty="0"/>
              <a:t>and </a:t>
            </a:r>
            <a:r>
              <a:rPr lang="en-US" altLang="zh-CN" dirty="0" err="1" smtClean="0"/>
              <a:t>Teichmüller</a:t>
            </a:r>
            <a:r>
              <a:rPr lang="en-US" altLang="zh-CN" dirty="0" smtClean="0"/>
              <a:t> maps</a:t>
            </a:r>
            <a:endParaRPr lang="zh-CN" altLang="en-US" dirty="0"/>
          </a:p>
        </p:txBody>
      </p:sp>
      <p:pic>
        <p:nvPicPr>
          <p:cNvPr id="7" name="Teichmuller">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8850" y="1825625"/>
            <a:ext cx="7734300" cy="4351338"/>
          </a:xfrm>
        </p:spPr>
      </p:pic>
      <p:pic>
        <p:nvPicPr>
          <p:cNvPr id="6" name="Picture 5"/>
          <p:cNvPicPr>
            <a:picLocks noChangeAspect="1"/>
          </p:cNvPicPr>
          <p:nvPr/>
        </p:nvPicPr>
        <p:blipFill>
          <a:blip r:embed="rId5"/>
          <a:stretch>
            <a:fillRect/>
          </a:stretch>
        </p:blipFill>
        <p:spPr>
          <a:xfrm>
            <a:off x="1909290" y="1862932"/>
            <a:ext cx="4991497" cy="4321176"/>
          </a:xfrm>
          <a:prstGeom prst="rect">
            <a:avLst/>
          </a:prstGeom>
        </p:spPr>
      </p:pic>
      <p:sp>
        <p:nvSpPr>
          <p:cNvPr id="9" name="Freeform 8"/>
          <p:cNvSpPr/>
          <p:nvPr/>
        </p:nvSpPr>
        <p:spPr>
          <a:xfrm>
            <a:off x="1843587" y="3001402"/>
            <a:ext cx="5238728" cy="1726159"/>
          </a:xfrm>
          <a:custGeom>
            <a:avLst/>
            <a:gdLst>
              <a:gd name="connsiteX0" fmla="*/ 82550 w 6144017"/>
              <a:gd name="connsiteY0" fmla="*/ 1153481 h 1835024"/>
              <a:gd name="connsiteX1" fmla="*/ 165100 w 6144017"/>
              <a:gd name="connsiteY1" fmla="*/ 1153481 h 1835024"/>
              <a:gd name="connsiteX2" fmla="*/ 450850 w 6144017"/>
              <a:gd name="connsiteY2" fmla="*/ 1197931 h 1835024"/>
              <a:gd name="connsiteX3" fmla="*/ 527050 w 6144017"/>
              <a:gd name="connsiteY3" fmla="*/ 988381 h 1835024"/>
              <a:gd name="connsiteX4" fmla="*/ 1066800 w 6144017"/>
              <a:gd name="connsiteY4" fmla="*/ 1128081 h 1835024"/>
              <a:gd name="connsiteX5" fmla="*/ 1435100 w 6144017"/>
              <a:gd name="connsiteY5" fmla="*/ 835981 h 1835024"/>
              <a:gd name="connsiteX6" fmla="*/ 1562100 w 6144017"/>
              <a:gd name="connsiteY6" fmla="*/ 823281 h 1835024"/>
              <a:gd name="connsiteX7" fmla="*/ 1530350 w 6144017"/>
              <a:gd name="connsiteY7" fmla="*/ 1058231 h 1835024"/>
              <a:gd name="connsiteX8" fmla="*/ 1492250 w 6144017"/>
              <a:gd name="connsiteY8" fmla="*/ 1305881 h 1835024"/>
              <a:gd name="connsiteX9" fmla="*/ 1949450 w 6144017"/>
              <a:gd name="connsiteY9" fmla="*/ 1223331 h 1835024"/>
              <a:gd name="connsiteX10" fmla="*/ 2019300 w 6144017"/>
              <a:gd name="connsiteY10" fmla="*/ 950281 h 1835024"/>
              <a:gd name="connsiteX11" fmla="*/ 2139950 w 6144017"/>
              <a:gd name="connsiteY11" fmla="*/ 918531 h 1835024"/>
              <a:gd name="connsiteX12" fmla="*/ 2286000 w 6144017"/>
              <a:gd name="connsiteY12" fmla="*/ 1064581 h 1835024"/>
              <a:gd name="connsiteX13" fmla="*/ 2679700 w 6144017"/>
              <a:gd name="connsiteY13" fmla="*/ 1039181 h 1835024"/>
              <a:gd name="connsiteX14" fmla="*/ 3168650 w 6144017"/>
              <a:gd name="connsiteY14" fmla="*/ 886781 h 1835024"/>
              <a:gd name="connsiteX15" fmla="*/ 3841750 w 6144017"/>
              <a:gd name="connsiteY15" fmla="*/ 848681 h 1835024"/>
              <a:gd name="connsiteX16" fmla="*/ 4216400 w 6144017"/>
              <a:gd name="connsiteY16" fmla="*/ 943931 h 1835024"/>
              <a:gd name="connsiteX17" fmla="*/ 4540250 w 6144017"/>
              <a:gd name="connsiteY17" fmla="*/ 1089981 h 1835024"/>
              <a:gd name="connsiteX18" fmla="*/ 4870450 w 6144017"/>
              <a:gd name="connsiteY18" fmla="*/ 848681 h 1835024"/>
              <a:gd name="connsiteX19" fmla="*/ 4972050 w 6144017"/>
              <a:gd name="connsiteY19" fmla="*/ 759781 h 1835024"/>
              <a:gd name="connsiteX20" fmla="*/ 5213350 w 6144017"/>
              <a:gd name="connsiteY20" fmla="*/ 1318581 h 1835024"/>
              <a:gd name="connsiteX21" fmla="*/ 5734050 w 6144017"/>
              <a:gd name="connsiteY21" fmla="*/ 1832931 h 1835024"/>
              <a:gd name="connsiteX22" fmla="*/ 6121400 w 6144017"/>
              <a:gd name="connsiteY22" fmla="*/ 1451931 h 1835024"/>
              <a:gd name="connsiteX23" fmla="*/ 5994400 w 6144017"/>
              <a:gd name="connsiteY23" fmla="*/ 353381 h 1835024"/>
              <a:gd name="connsiteX24" fmla="*/ 5143500 w 6144017"/>
              <a:gd name="connsiteY24" fmla="*/ 353381 h 1835024"/>
              <a:gd name="connsiteX25" fmla="*/ 4178300 w 6144017"/>
              <a:gd name="connsiteY25" fmla="*/ 226381 h 1835024"/>
              <a:gd name="connsiteX26" fmla="*/ 3657600 w 6144017"/>
              <a:gd name="connsiteY26" fmla="*/ 340681 h 1835024"/>
              <a:gd name="connsiteX27" fmla="*/ 2597150 w 6144017"/>
              <a:gd name="connsiteY27" fmla="*/ 99381 h 1835024"/>
              <a:gd name="connsiteX28" fmla="*/ 1879600 w 6144017"/>
              <a:gd name="connsiteY28" fmla="*/ 277181 h 1835024"/>
              <a:gd name="connsiteX29" fmla="*/ 1035050 w 6144017"/>
              <a:gd name="connsiteY29" fmla="*/ 264481 h 1835024"/>
              <a:gd name="connsiteX30" fmla="*/ 584200 w 6144017"/>
              <a:gd name="connsiteY30" fmla="*/ 283531 h 1835024"/>
              <a:gd name="connsiteX31" fmla="*/ 254000 w 6144017"/>
              <a:gd name="connsiteY31" fmla="*/ 10481 h 1835024"/>
              <a:gd name="connsiteX32" fmla="*/ 0 w 6144017"/>
              <a:gd name="connsiteY32" fmla="*/ 702631 h 1835024"/>
              <a:gd name="connsiteX0" fmla="*/ 82550 w 6144017"/>
              <a:gd name="connsiteY0" fmla="*/ 1157097 h 1838640"/>
              <a:gd name="connsiteX1" fmla="*/ 165100 w 6144017"/>
              <a:gd name="connsiteY1" fmla="*/ 1157097 h 1838640"/>
              <a:gd name="connsiteX2" fmla="*/ 450850 w 6144017"/>
              <a:gd name="connsiteY2" fmla="*/ 1201547 h 1838640"/>
              <a:gd name="connsiteX3" fmla="*/ 527050 w 6144017"/>
              <a:gd name="connsiteY3" fmla="*/ 991997 h 1838640"/>
              <a:gd name="connsiteX4" fmla="*/ 1066800 w 6144017"/>
              <a:gd name="connsiteY4" fmla="*/ 1131697 h 1838640"/>
              <a:gd name="connsiteX5" fmla="*/ 1435100 w 6144017"/>
              <a:gd name="connsiteY5" fmla="*/ 839597 h 1838640"/>
              <a:gd name="connsiteX6" fmla="*/ 1562100 w 6144017"/>
              <a:gd name="connsiteY6" fmla="*/ 826897 h 1838640"/>
              <a:gd name="connsiteX7" fmla="*/ 1530350 w 6144017"/>
              <a:gd name="connsiteY7" fmla="*/ 1061847 h 1838640"/>
              <a:gd name="connsiteX8" fmla="*/ 1492250 w 6144017"/>
              <a:gd name="connsiteY8" fmla="*/ 1309497 h 1838640"/>
              <a:gd name="connsiteX9" fmla="*/ 1949450 w 6144017"/>
              <a:gd name="connsiteY9" fmla="*/ 1226947 h 1838640"/>
              <a:gd name="connsiteX10" fmla="*/ 2019300 w 6144017"/>
              <a:gd name="connsiteY10" fmla="*/ 953897 h 1838640"/>
              <a:gd name="connsiteX11" fmla="*/ 2139950 w 6144017"/>
              <a:gd name="connsiteY11" fmla="*/ 922147 h 1838640"/>
              <a:gd name="connsiteX12" fmla="*/ 2286000 w 6144017"/>
              <a:gd name="connsiteY12" fmla="*/ 1068197 h 1838640"/>
              <a:gd name="connsiteX13" fmla="*/ 2679700 w 6144017"/>
              <a:gd name="connsiteY13" fmla="*/ 1042797 h 1838640"/>
              <a:gd name="connsiteX14" fmla="*/ 3168650 w 6144017"/>
              <a:gd name="connsiteY14" fmla="*/ 890397 h 1838640"/>
              <a:gd name="connsiteX15" fmla="*/ 3841750 w 6144017"/>
              <a:gd name="connsiteY15" fmla="*/ 852297 h 1838640"/>
              <a:gd name="connsiteX16" fmla="*/ 4216400 w 6144017"/>
              <a:gd name="connsiteY16" fmla="*/ 947547 h 1838640"/>
              <a:gd name="connsiteX17" fmla="*/ 4540250 w 6144017"/>
              <a:gd name="connsiteY17" fmla="*/ 1093597 h 1838640"/>
              <a:gd name="connsiteX18" fmla="*/ 4870450 w 6144017"/>
              <a:gd name="connsiteY18" fmla="*/ 852297 h 1838640"/>
              <a:gd name="connsiteX19" fmla="*/ 4972050 w 6144017"/>
              <a:gd name="connsiteY19" fmla="*/ 763397 h 1838640"/>
              <a:gd name="connsiteX20" fmla="*/ 5213350 w 6144017"/>
              <a:gd name="connsiteY20" fmla="*/ 1322197 h 1838640"/>
              <a:gd name="connsiteX21" fmla="*/ 5734050 w 6144017"/>
              <a:gd name="connsiteY21" fmla="*/ 1836547 h 1838640"/>
              <a:gd name="connsiteX22" fmla="*/ 6121400 w 6144017"/>
              <a:gd name="connsiteY22" fmla="*/ 1455547 h 1838640"/>
              <a:gd name="connsiteX23" fmla="*/ 5994400 w 6144017"/>
              <a:gd name="connsiteY23" fmla="*/ 356997 h 1838640"/>
              <a:gd name="connsiteX24" fmla="*/ 5143500 w 6144017"/>
              <a:gd name="connsiteY24" fmla="*/ 356997 h 1838640"/>
              <a:gd name="connsiteX25" fmla="*/ 4178300 w 6144017"/>
              <a:gd name="connsiteY25" fmla="*/ 229997 h 1838640"/>
              <a:gd name="connsiteX26" fmla="*/ 3657600 w 6144017"/>
              <a:gd name="connsiteY26" fmla="*/ 344297 h 1838640"/>
              <a:gd name="connsiteX27" fmla="*/ 2597150 w 6144017"/>
              <a:gd name="connsiteY27" fmla="*/ 102997 h 1838640"/>
              <a:gd name="connsiteX28" fmla="*/ 1879600 w 6144017"/>
              <a:gd name="connsiteY28" fmla="*/ 280797 h 1838640"/>
              <a:gd name="connsiteX29" fmla="*/ 1035050 w 6144017"/>
              <a:gd name="connsiteY29" fmla="*/ 268097 h 1838640"/>
              <a:gd name="connsiteX30" fmla="*/ 622300 w 6144017"/>
              <a:gd name="connsiteY30" fmla="*/ 242697 h 1838640"/>
              <a:gd name="connsiteX31" fmla="*/ 254000 w 6144017"/>
              <a:gd name="connsiteY31" fmla="*/ 14097 h 1838640"/>
              <a:gd name="connsiteX32" fmla="*/ 0 w 6144017"/>
              <a:gd name="connsiteY32" fmla="*/ 706247 h 1838640"/>
              <a:gd name="connsiteX0" fmla="*/ 82550 w 6144017"/>
              <a:gd name="connsiteY0" fmla="*/ 1157097 h 1838640"/>
              <a:gd name="connsiteX1" fmla="*/ 165100 w 6144017"/>
              <a:gd name="connsiteY1" fmla="*/ 1157097 h 1838640"/>
              <a:gd name="connsiteX2" fmla="*/ 450850 w 6144017"/>
              <a:gd name="connsiteY2" fmla="*/ 1201547 h 1838640"/>
              <a:gd name="connsiteX3" fmla="*/ 527050 w 6144017"/>
              <a:gd name="connsiteY3" fmla="*/ 991997 h 1838640"/>
              <a:gd name="connsiteX4" fmla="*/ 1066800 w 6144017"/>
              <a:gd name="connsiteY4" fmla="*/ 1131697 h 1838640"/>
              <a:gd name="connsiteX5" fmla="*/ 1435100 w 6144017"/>
              <a:gd name="connsiteY5" fmla="*/ 839597 h 1838640"/>
              <a:gd name="connsiteX6" fmla="*/ 1562100 w 6144017"/>
              <a:gd name="connsiteY6" fmla="*/ 826897 h 1838640"/>
              <a:gd name="connsiteX7" fmla="*/ 1530350 w 6144017"/>
              <a:gd name="connsiteY7" fmla="*/ 1061847 h 1838640"/>
              <a:gd name="connsiteX8" fmla="*/ 1492250 w 6144017"/>
              <a:gd name="connsiteY8" fmla="*/ 1309497 h 1838640"/>
              <a:gd name="connsiteX9" fmla="*/ 1949450 w 6144017"/>
              <a:gd name="connsiteY9" fmla="*/ 1226947 h 1838640"/>
              <a:gd name="connsiteX10" fmla="*/ 2019300 w 6144017"/>
              <a:gd name="connsiteY10" fmla="*/ 953897 h 1838640"/>
              <a:gd name="connsiteX11" fmla="*/ 2139950 w 6144017"/>
              <a:gd name="connsiteY11" fmla="*/ 922147 h 1838640"/>
              <a:gd name="connsiteX12" fmla="*/ 2286000 w 6144017"/>
              <a:gd name="connsiteY12" fmla="*/ 1068197 h 1838640"/>
              <a:gd name="connsiteX13" fmla="*/ 2679700 w 6144017"/>
              <a:gd name="connsiteY13" fmla="*/ 1042797 h 1838640"/>
              <a:gd name="connsiteX14" fmla="*/ 3168650 w 6144017"/>
              <a:gd name="connsiteY14" fmla="*/ 890397 h 1838640"/>
              <a:gd name="connsiteX15" fmla="*/ 3841750 w 6144017"/>
              <a:gd name="connsiteY15" fmla="*/ 852297 h 1838640"/>
              <a:gd name="connsiteX16" fmla="*/ 4216400 w 6144017"/>
              <a:gd name="connsiteY16" fmla="*/ 947547 h 1838640"/>
              <a:gd name="connsiteX17" fmla="*/ 4540250 w 6144017"/>
              <a:gd name="connsiteY17" fmla="*/ 1093597 h 1838640"/>
              <a:gd name="connsiteX18" fmla="*/ 4870450 w 6144017"/>
              <a:gd name="connsiteY18" fmla="*/ 852297 h 1838640"/>
              <a:gd name="connsiteX19" fmla="*/ 4972050 w 6144017"/>
              <a:gd name="connsiteY19" fmla="*/ 763397 h 1838640"/>
              <a:gd name="connsiteX20" fmla="*/ 5213350 w 6144017"/>
              <a:gd name="connsiteY20" fmla="*/ 1322197 h 1838640"/>
              <a:gd name="connsiteX21" fmla="*/ 5734050 w 6144017"/>
              <a:gd name="connsiteY21" fmla="*/ 1836547 h 1838640"/>
              <a:gd name="connsiteX22" fmla="*/ 6121400 w 6144017"/>
              <a:gd name="connsiteY22" fmla="*/ 1455547 h 1838640"/>
              <a:gd name="connsiteX23" fmla="*/ 5994400 w 6144017"/>
              <a:gd name="connsiteY23" fmla="*/ 356997 h 1838640"/>
              <a:gd name="connsiteX24" fmla="*/ 5143500 w 6144017"/>
              <a:gd name="connsiteY24" fmla="*/ 356997 h 1838640"/>
              <a:gd name="connsiteX25" fmla="*/ 4178300 w 6144017"/>
              <a:gd name="connsiteY25" fmla="*/ 229997 h 1838640"/>
              <a:gd name="connsiteX26" fmla="*/ 3657600 w 6144017"/>
              <a:gd name="connsiteY26" fmla="*/ 344297 h 1838640"/>
              <a:gd name="connsiteX27" fmla="*/ 2597150 w 6144017"/>
              <a:gd name="connsiteY27" fmla="*/ 102997 h 1838640"/>
              <a:gd name="connsiteX28" fmla="*/ 1879600 w 6144017"/>
              <a:gd name="connsiteY28" fmla="*/ 280797 h 1838640"/>
              <a:gd name="connsiteX29" fmla="*/ 1035050 w 6144017"/>
              <a:gd name="connsiteY29" fmla="*/ 268097 h 1838640"/>
              <a:gd name="connsiteX30" fmla="*/ 622300 w 6144017"/>
              <a:gd name="connsiteY30" fmla="*/ 242697 h 1838640"/>
              <a:gd name="connsiteX31" fmla="*/ 254000 w 6144017"/>
              <a:gd name="connsiteY31" fmla="*/ 14097 h 1838640"/>
              <a:gd name="connsiteX32" fmla="*/ 0 w 6144017"/>
              <a:gd name="connsiteY32" fmla="*/ 706247 h 1838640"/>
              <a:gd name="connsiteX33" fmla="*/ 82550 w 6144017"/>
              <a:gd name="connsiteY33" fmla="*/ 1157097 h 1838640"/>
              <a:gd name="connsiteX0" fmla="*/ 0 w 6144017"/>
              <a:gd name="connsiteY0" fmla="*/ 706247 h 1838640"/>
              <a:gd name="connsiteX1" fmla="*/ 165100 w 6144017"/>
              <a:gd name="connsiteY1" fmla="*/ 1157097 h 1838640"/>
              <a:gd name="connsiteX2" fmla="*/ 450850 w 6144017"/>
              <a:gd name="connsiteY2" fmla="*/ 1201547 h 1838640"/>
              <a:gd name="connsiteX3" fmla="*/ 527050 w 6144017"/>
              <a:gd name="connsiteY3" fmla="*/ 991997 h 1838640"/>
              <a:gd name="connsiteX4" fmla="*/ 1066800 w 6144017"/>
              <a:gd name="connsiteY4" fmla="*/ 1131697 h 1838640"/>
              <a:gd name="connsiteX5" fmla="*/ 1435100 w 6144017"/>
              <a:gd name="connsiteY5" fmla="*/ 839597 h 1838640"/>
              <a:gd name="connsiteX6" fmla="*/ 1562100 w 6144017"/>
              <a:gd name="connsiteY6" fmla="*/ 826897 h 1838640"/>
              <a:gd name="connsiteX7" fmla="*/ 1530350 w 6144017"/>
              <a:gd name="connsiteY7" fmla="*/ 1061847 h 1838640"/>
              <a:gd name="connsiteX8" fmla="*/ 1492250 w 6144017"/>
              <a:gd name="connsiteY8" fmla="*/ 1309497 h 1838640"/>
              <a:gd name="connsiteX9" fmla="*/ 1949450 w 6144017"/>
              <a:gd name="connsiteY9" fmla="*/ 1226947 h 1838640"/>
              <a:gd name="connsiteX10" fmla="*/ 2019300 w 6144017"/>
              <a:gd name="connsiteY10" fmla="*/ 953897 h 1838640"/>
              <a:gd name="connsiteX11" fmla="*/ 2139950 w 6144017"/>
              <a:gd name="connsiteY11" fmla="*/ 922147 h 1838640"/>
              <a:gd name="connsiteX12" fmla="*/ 2286000 w 6144017"/>
              <a:gd name="connsiteY12" fmla="*/ 1068197 h 1838640"/>
              <a:gd name="connsiteX13" fmla="*/ 2679700 w 6144017"/>
              <a:gd name="connsiteY13" fmla="*/ 1042797 h 1838640"/>
              <a:gd name="connsiteX14" fmla="*/ 3168650 w 6144017"/>
              <a:gd name="connsiteY14" fmla="*/ 890397 h 1838640"/>
              <a:gd name="connsiteX15" fmla="*/ 3841750 w 6144017"/>
              <a:gd name="connsiteY15" fmla="*/ 852297 h 1838640"/>
              <a:gd name="connsiteX16" fmla="*/ 4216400 w 6144017"/>
              <a:gd name="connsiteY16" fmla="*/ 947547 h 1838640"/>
              <a:gd name="connsiteX17" fmla="*/ 4540250 w 6144017"/>
              <a:gd name="connsiteY17" fmla="*/ 1093597 h 1838640"/>
              <a:gd name="connsiteX18" fmla="*/ 4870450 w 6144017"/>
              <a:gd name="connsiteY18" fmla="*/ 852297 h 1838640"/>
              <a:gd name="connsiteX19" fmla="*/ 4972050 w 6144017"/>
              <a:gd name="connsiteY19" fmla="*/ 763397 h 1838640"/>
              <a:gd name="connsiteX20" fmla="*/ 5213350 w 6144017"/>
              <a:gd name="connsiteY20" fmla="*/ 1322197 h 1838640"/>
              <a:gd name="connsiteX21" fmla="*/ 5734050 w 6144017"/>
              <a:gd name="connsiteY21" fmla="*/ 1836547 h 1838640"/>
              <a:gd name="connsiteX22" fmla="*/ 6121400 w 6144017"/>
              <a:gd name="connsiteY22" fmla="*/ 1455547 h 1838640"/>
              <a:gd name="connsiteX23" fmla="*/ 5994400 w 6144017"/>
              <a:gd name="connsiteY23" fmla="*/ 356997 h 1838640"/>
              <a:gd name="connsiteX24" fmla="*/ 5143500 w 6144017"/>
              <a:gd name="connsiteY24" fmla="*/ 356997 h 1838640"/>
              <a:gd name="connsiteX25" fmla="*/ 4178300 w 6144017"/>
              <a:gd name="connsiteY25" fmla="*/ 229997 h 1838640"/>
              <a:gd name="connsiteX26" fmla="*/ 3657600 w 6144017"/>
              <a:gd name="connsiteY26" fmla="*/ 344297 h 1838640"/>
              <a:gd name="connsiteX27" fmla="*/ 2597150 w 6144017"/>
              <a:gd name="connsiteY27" fmla="*/ 102997 h 1838640"/>
              <a:gd name="connsiteX28" fmla="*/ 1879600 w 6144017"/>
              <a:gd name="connsiteY28" fmla="*/ 280797 h 1838640"/>
              <a:gd name="connsiteX29" fmla="*/ 1035050 w 6144017"/>
              <a:gd name="connsiteY29" fmla="*/ 268097 h 1838640"/>
              <a:gd name="connsiteX30" fmla="*/ 622300 w 6144017"/>
              <a:gd name="connsiteY30" fmla="*/ 242697 h 1838640"/>
              <a:gd name="connsiteX31" fmla="*/ 254000 w 6144017"/>
              <a:gd name="connsiteY31" fmla="*/ 14097 h 1838640"/>
              <a:gd name="connsiteX32" fmla="*/ 0 w 6144017"/>
              <a:gd name="connsiteY32" fmla="*/ 706247 h 1838640"/>
              <a:gd name="connsiteX0" fmla="*/ 0 w 6144017"/>
              <a:gd name="connsiteY0" fmla="*/ 706247 h 1838640"/>
              <a:gd name="connsiteX1" fmla="*/ 88900 w 6144017"/>
              <a:gd name="connsiteY1" fmla="*/ 1163447 h 1838640"/>
              <a:gd name="connsiteX2" fmla="*/ 450850 w 6144017"/>
              <a:gd name="connsiteY2" fmla="*/ 1201547 h 1838640"/>
              <a:gd name="connsiteX3" fmla="*/ 527050 w 6144017"/>
              <a:gd name="connsiteY3" fmla="*/ 991997 h 1838640"/>
              <a:gd name="connsiteX4" fmla="*/ 1066800 w 6144017"/>
              <a:gd name="connsiteY4" fmla="*/ 1131697 h 1838640"/>
              <a:gd name="connsiteX5" fmla="*/ 1435100 w 6144017"/>
              <a:gd name="connsiteY5" fmla="*/ 839597 h 1838640"/>
              <a:gd name="connsiteX6" fmla="*/ 1562100 w 6144017"/>
              <a:gd name="connsiteY6" fmla="*/ 826897 h 1838640"/>
              <a:gd name="connsiteX7" fmla="*/ 1530350 w 6144017"/>
              <a:gd name="connsiteY7" fmla="*/ 1061847 h 1838640"/>
              <a:gd name="connsiteX8" fmla="*/ 1492250 w 6144017"/>
              <a:gd name="connsiteY8" fmla="*/ 1309497 h 1838640"/>
              <a:gd name="connsiteX9" fmla="*/ 1949450 w 6144017"/>
              <a:gd name="connsiteY9" fmla="*/ 1226947 h 1838640"/>
              <a:gd name="connsiteX10" fmla="*/ 2019300 w 6144017"/>
              <a:gd name="connsiteY10" fmla="*/ 953897 h 1838640"/>
              <a:gd name="connsiteX11" fmla="*/ 2139950 w 6144017"/>
              <a:gd name="connsiteY11" fmla="*/ 922147 h 1838640"/>
              <a:gd name="connsiteX12" fmla="*/ 2286000 w 6144017"/>
              <a:gd name="connsiteY12" fmla="*/ 1068197 h 1838640"/>
              <a:gd name="connsiteX13" fmla="*/ 2679700 w 6144017"/>
              <a:gd name="connsiteY13" fmla="*/ 1042797 h 1838640"/>
              <a:gd name="connsiteX14" fmla="*/ 3168650 w 6144017"/>
              <a:gd name="connsiteY14" fmla="*/ 890397 h 1838640"/>
              <a:gd name="connsiteX15" fmla="*/ 3841750 w 6144017"/>
              <a:gd name="connsiteY15" fmla="*/ 852297 h 1838640"/>
              <a:gd name="connsiteX16" fmla="*/ 4216400 w 6144017"/>
              <a:gd name="connsiteY16" fmla="*/ 947547 h 1838640"/>
              <a:gd name="connsiteX17" fmla="*/ 4540250 w 6144017"/>
              <a:gd name="connsiteY17" fmla="*/ 1093597 h 1838640"/>
              <a:gd name="connsiteX18" fmla="*/ 4870450 w 6144017"/>
              <a:gd name="connsiteY18" fmla="*/ 852297 h 1838640"/>
              <a:gd name="connsiteX19" fmla="*/ 4972050 w 6144017"/>
              <a:gd name="connsiteY19" fmla="*/ 763397 h 1838640"/>
              <a:gd name="connsiteX20" fmla="*/ 5213350 w 6144017"/>
              <a:gd name="connsiteY20" fmla="*/ 1322197 h 1838640"/>
              <a:gd name="connsiteX21" fmla="*/ 5734050 w 6144017"/>
              <a:gd name="connsiteY21" fmla="*/ 1836547 h 1838640"/>
              <a:gd name="connsiteX22" fmla="*/ 6121400 w 6144017"/>
              <a:gd name="connsiteY22" fmla="*/ 1455547 h 1838640"/>
              <a:gd name="connsiteX23" fmla="*/ 5994400 w 6144017"/>
              <a:gd name="connsiteY23" fmla="*/ 356997 h 1838640"/>
              <a:gd name="connsiteX24" fmla="*/ 5143500 w 6144017"/>
              <a:gd name="connsiteY24" fmla="*/ 356997 h 1838640"/>
              <a:gd name="connsiteX25" fmla="*/ 4178300 w 6144017"/>
              <a:gd name="connsiteY25" fmla="*/ 229997 h 1838640"/>
              <a:gd name="connsiteX26" fmla="*/ 3657600 w 6144017"/>
              <a:gd name="connsiteY26" fmla="*/ 344297 h 1838640"/>
              <a:gd name="connsiteX27" fmla="*/ 2597150 w 6144017"/>
              <a:gd name="connsiteY27" fmla="*/ 102997 h 1838640"/>
              <a:gd name="connsiteX28" fmla="*/ 1879600 w 6144017"/>
              <a:gd name="connsiteY28" fmla="*/ 280797 h 1838640"/>
              <a:gd name="connsiteX29" fmla="*/ 1035050 w 6144017"/>
              <a:gd name="connsiteY29" fmla="*/ 268097 h 1838640"/>
              <a:gd name="connsiteX30" fmla="*/ 622300 w 6144017"/>
              <a:gd name="connsiteY30" fmla="*/ 242697 h 1838640"/>
              <a:gd name="connsiteX31" fmla="*/ 254000 w 6144017"/>
              <a:gd name="connsiteY31" fmla="*/ 14097 h 1838640"/>
              <a:gd name="connsiteX32" fmla="*/ 0 w 6144017"/>
              <a:gd name="connsiteY32" fmla="*/ 706247 h 183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144017" h="1838640">
                <a:moveTo>
                  <a:pt x="0" y="706247"/>
                </a:moveTo>
                <a:lnTo>
                  <a:pt x="88900" y="1163447"/>
                </a:lnTo>
                <a:cubicBezTo>
                  <a:pt x="150283" y="1170855"/>
                  <a:pt x="377825" y="1230122"/>
                  <a:pt x="450850" y="1201547"/>
                </a:cubicBezTo>
                <a:cubicBezTo>
                  <a:pt x="523875" y="1172972"/>
                  <a:pt x="424392" y="1003639"/>
                  <a:pt x="527050" y="991997"/>
                </a:cubicBezTo>
                <a:cubicBezTo>
                  <a:pt x="629708" y="980355"/>
                  <a:pt x="915458" y="1157097"/>
                  <a:pt x="1066800" y="1131697"/>
                </a:cubicBezTo>
                <a:cubicBezTo>
                  <a:pt x="1218142" y="1106297"/>
                  <a:pt x="1352550" y="890397"/>
                  <a:pt x="1435100" y="839597"/>
                </a:cubicBezTo>
                <a:cubicBezTo>
                  <a:pt x="1517650" y="788797"/>
                  <a:pt x="1546225" y="789855"/>
                  <a:pt x="1562100" y="826897"/>
                </a:cubicBezTo>
                <a:cubicBezTo>
                  <a:pt x="1577975" y="863939"/>
                  <a:pt x="1541992" y="981414"/>
                  <a:pt x="1530350" y="1061847"/>
                </a:cubicBezTo>
                <a:cubicBezTo>
                  <a:pt x="1518708" y="1142280"/>
                  <a:pt x="1422400" y="1281980"/>
                  <a:pt x="1492250" y="1309497"/>
                </a:cubicBezTo>
                <a:cubicBezTo>
                  <a:pt x="1562100" y="1337014"/>
                  <a:pt x="1861608" y="1286214"/>
                  <a:pt x="1949450" y="1226947"/>
                </a:cubicBezTo>
                <a:cubicBezTo>
                  <a:pt x="2037292" y="1167680"/>
                  <a:pt x="1987550" y="1004697"/>
                  <a:pt x="2019300" y="953897"/>
                </a:cubicBezTo>
                <a:cubicBezTo>
                  <a:pt x="2051050" y="903097"/>
                  <a:pt x="2095500" y="903097"/>
                  <a:pt x="2139950" y="922147"/>
                </a:cubicBezTo>
                <a:cubicBezTo>
                  <a:pt x="2184400" y="941197"/>
                  <a:pt x="2196042" y="1048089"/>
                  <a:pt x="2286000" y="1068197"/>
                </a:cubicBezTo>
                <a:cubicBezTo>
                  <a:pt x="2375958" y="1088305"/>
                  <a:pt x="2532592" y="1072430"/>
                  <a:pt x="2679700" y="1042797"/>
                </a:cubicBezTo>
                <a:cubicBezTo>
                  <a:pt x="2826808" y="1013164"/>
                  <a:pt x="2974975" y="922147"/>
                  <a:pt x="3168650" y="890397"/>
                </a:cubicBezTo>
                <a:cubicBezTo>
                  <a:pt x="3362325" y="858647"/>
                  <a:pt x="3667125" y="842772"/>
                  <a:pt x="3841750" y="852297"/>
                </a:cubicBezTo>
                <a:cubicBezTo>
                  <a:pt x="4016375" y="861822"/>
                  <a:pt x="4099983" y="907330"/>
                  <a:pt x="4216400" y="947547"/>
                </a:cubicBezTo>
                <a:cubicBezTo>
                  <a:pt x="4332817" y="987764"/>
                  <a:pt x="4431242" y="1109472"/>
                  <a:pt x="4540250" y="1093597"/>
                </a:cubicBezTo>
                <a:cubicBezTo>
                  <a:pt x="4649258" y="1077722"/>
                  <a:pt x="4798483" y="907330"/>
                  <a:pt x="4870450" y="852297"/>
                </a:cubicBezTo>
                <a:cubicBezTo>
                  <a:pt x="4942417" y="797264"/>
                  <a:pt x="4914900" y="685080"/>
                  <a:pt x="4972050" y="763397"/>
                </a:cubicBezTo>
                <a:cubicBezTo>
                  <a:pt x="5029200" y="841714"/>
                  <a:pt x="5086350" y="1143339"/>
                  <a:pt x="5213350" y="1322197"/>
                </a:cubicBezTo>
                <a:cubicBezTo>
                  <a:pt x="5340350" y="1501055"/>
                  <a:pt x="5582708" y="1814322"/>
                  <a:pt x="5734050" y="1836547"/>
                </a:cubicBezTo>
                <a:cubicBezTo>
                  <a:pt x="5885392" y="1858772"/>
                  <a:pt x="6078008" y="1702139"/>
                  <a:pt x="6121400" y="1455547"/>
                </a:cubicBezTo>
                <a:cubicBezTo>
                  <a:pt x="6164792" y="1208955"/>
                  <a:pt x="6157383" y="540089"/>
                  <a:pt x="5994400" y="356997"/>
                </a:cubicBezTo>
                <a:cubicBezTo>
                  <a:pt x="5831417" y="173905"/>
                  <a:pt x="5446183" y="378164"/>
                  <a:pt x="5143500" y="356997"/>
                </a:cubicBezTo>
                <a:cubicBezTo>
                  <a:pt x="4840817" y="335830"/>
                  <a:pt x="4425950" y="232114"/>
                  <a:pt x="4178300" y="229997"/>
                </a:cubicBezTo>
                <a:cubicBezTo>
                  <a:pt x="3930650" y="227880"/>
                  <a:pt x="3921125" y="365464"/>
                  <a:pt x="3657600" y="344297"/>
                </a:cubicBezTo>
                <a:cubicBezTo>
                  <a:pt x="3394075" y="323130"/>
                  <a:pt x="2893483" y="113580"/>
                  <a:pt x="2597150" y="102997"/>
                </a:cubicBezTo>
                <a:cubicBezTo>
                  <a:pt x="2300817" y="92414"/>
                  <a:pt x="2139950" y="253280"/>
                  <a:pt x="1879600" y="280797"/>
                </a:cubicBezTo>
                <a:cubicBezTo>
                  <a:pt x="1619250" y="308314"/>
                  <a:pt x="1244600" y="274447"/>
                  <a:pt x="1035050" y="268097"/>
                </a:cubicBezTo>
                <a:cubicBezTo>
                  <a:pt x="825500" y="261747"/>
                  <a:pt x="752475" y="285030"/>
                  <a:pt x="622300" y="242697"/>
                </a:cubicBezTo>
                <a:cubicBezTo>
                  <a:pt x="492125" y="200364"/>
                  <a:pt x="357717" y="-63161"/>
                  <a:pt x="254000" y="14097"/>
                </a:cubicBezTo>
                <a:cubicBezTo>
                  <a:pt x="150283" y="91355"/>
                  <a:pt x="78316" y="395097"/>
                  <a:pt x="0" y="70624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9"/>
          <p:cNvSpPr/>
          <p:nvPr/>
        </p:nvSpPr>
        <p:spPr>
          <a:xfrm>
            <a:off x="1874976" y="4047368"/>
            <a:ext cx="4720948" cy="1116175"/>
          </a:xfrm>
          <a:custGeom>
            <a:avLst/>
            <a:gdLst>
              <a:gd name="connsiteX0" fmla="*/ 31750 w 5564802"/>
              <a:gd name="connsiteY0" fmla="*/ 1038685 h 1302665"/>
              <a:gd name="connsiteX1" fmla="*/ 196850 w 5564802"/>
              <a:gd name="connsiteY1" fmla="*/ 1286335 h 1302665"/>
              <a:gd name="connsiteX2" fmla="*/ 444500 w 5564802"/>
              <a:gd name="connsiteY2" fmla="*/ 1273635 h 1302665"/>
              <a:gd name="connsiteX3" fmla="*/ 844550 w 5564802"/>
              <a:gd name="connsiteY3" fmla="*/ 1229185 h 1302665"/>
              <a:gd name="connsiteX4" fmla="*/ 1746250 w 5564802"/>
              <a:gd name="connsiteY4" fmla="*/ 1114885 h 1302665"/>
              <a:gd name="connsiteX5" fmla="*/ 2876550 w 5564802"/>
              <a:gd name="connsiteY5" fmla="*/ 1146635 h 1302665"/>
              <a:gd name="connsiteX6" fmla="*/ 4895850 w 5564802"/>
              <a:gd name="connsiteY6" fmla="*/ 1070435 h 1302665"/>
              <a:gd name="connsiteX7" fmla="*/ 5486400 w 5564802"/>
              <a:gd name="connsiteY7" fmla="*/ 1019635 h 1302665"/>
              <a:gd name="connsiteX8" fmla="*/ 5511800 w 5564802"/>
              <a:gd name="connsiteY8" fmla="*/ 594185 h 1302665"/>
              <a:gd name="connsiteX9" fmla="*/ 5054600 w 5564802"/>
              <a:gd name="connsiteY9" fmla="*/ 403685 h 1302665"/>
              <a:gd name="connsiteX10" fmla="*/ 4591050 w 5564802"/>
              <a:gd name="connsiteY10" fmla="*/ 498935 h 1302665"/>
              <a:gd name="connsiteX11" fmla="*/ 4457700 w 5564802"/>
              <a:gd name="connsiteY11" fmla="*/ 384635 h 1302665"/>
              <a:gd name="connsiteX12" fmla="*/ 4406900 w 5564802"/>
              <a:gd name="connsiteY12" fmla="*/ 244935 h 1302665"/>
              <a:gd name="connsiteX13" fmla="*/ 3676650 w 5564802"/>
              <a:gd name="connsiteY13" fmla="*/ 289385 h 1302665"/>
              <a:gd name="connsiteX14" fmla="*/ 3403600 w 5564802"/>
              <a:gd name="connsiteY14" fmla="*/ 410035 h 1302665"/>
              <a:gd name="connsiteX15" fmla="*/ 2692400 w 5564802"/>
              <a:gd name="connsiteY15" fmla="*/ 517985 h 1302665"/>
              <a:gd name="connsiteX16" fmla="*/ 2641600 w 5564802"/>
              <a:gd name="connsiteY16" fmla="*/ 270335 h 1302665"/>
              <a:gd name="connsiteX17" fmla="*/ 2159000 w 5564802"/>
              <a:gd name="connsiteY17" fmla="*/ 270335 h 1302665"/>
              <a:gd name="connsiteX18" fmla="*/ 1720850 w 5564802"/>
              <a:gd name="connsiteY18" fmla="*/ 524335 h 1302665"/>
              <a:gd name="connsiteX19" fmla="*/ 1155700 w 5564802"/>
              <a:gd name="connsiteY19" fmla="*/ 543385 h 1302665"/>
              <a:gd name="connsiteX20" fmla="*/ 730250 w 5564802"/>
              <a:gd name="connsiteY20" fmla="*/ 568785 h 1302665"/>
              <a:gd name="connsiteX21" fmla="*/ 603250 w 5564802"/>
              <a:gd name="connsiteY21" fmla="*/ 130635 h 1302665"/>
              <a:gd name="connsiteX22" fmla="*/ 127000 w 5564802"/>
              <a:gd name="connsiteY22" fmla="*/ 29035 h 1302665"/>
              <a:gd name="connsiteX23" fmla="*/ 0 w 5564802"/>
              <a:gd name="connsiteY23" fmla="*/ 587835 h 1302665"/>
              <a:gd name="connsiteX0" fmla="*/ 31750 w 5564802"/>
              <a:gd name="connsiteY0" fmla="*/ 1038685 h 1302665"/>
              <a:gd name="connsiteX1" fmla="*/ 196850 w 5564802"/>
              <a:gd name="connsiteY1" fmla="*/ 1286335 h 1302665"/>
              <a:gd name="connsiteX2" fmla="*/ 444500 w 5564802"/>
              <a:gd name="connsiteY2" fmla="*/ 1273635 h 1302665"/>
              <a:gd name="connsiteX3" fmla="*/ 844550 w 5564802"/>
              <a:gd name="connsiteY3" fmla="*/ 1229185 h 1302665"/>
              <a:gd name="connsiteX4" fmla="*/ 1746250 w 5564802"/>
              <a:gd name="connsiteY4" fmla="*/ 1114885 h 1302665"/>
              <a:gd name="connsiteX5" fmla="*/ 2876550 w 5564802"/>
              <a:gd name="connsiteY5" fmla="*/ 1146635 h 1302665"/>
              <a:gd name="connsiteX6" fmla="*/ 4895850 w 5564802"/>
              <a:gd name="connsiteY6" fmla="*/ 1070435 h 1302665"/>
              <a:gd name="connsiteX7" fmla="*/ 5486400 w 5564802"/>
              <a:gd name="connsiteY7" fmla="*/ 1019635 h 1302665"/>
              <a:gd name="connsiteX8" fmla="*/ 5511800 w 5564802"/>
              <a:gd name="connsiteY8" fmla="*/ 594185 h 1302665"/>
              <a:gd name="connsiteX9" fmla="*/ 5054600 w 5564802"/>
              <a:gd name="connsiteY9" fmla="*/ 403685 h 1302665"/>
              <a:gd name="connsiteX10" fmla="*/ 4591050 w 5564802"/>
              <a:gd name="connsiteY10" fmla="*/ 498935 h 1302665"/>
              <a:gd name="connsiteX11" fmla="*/ 4457700 w 5564802"/>
              <a:gd name="connsiteY11" fmla="*/ 384635 h 1302665"/>
              <a:gd name="connsiteX12" fmla="*/ 4406900 w 5564802"/>
              <a:gd name="connsiteY12" fmla="*/ 244935 h 1302665"/>
              <a:gd name="connsiteX13" fmla="*/ 3676650 w 5564802"/>
              <a:gd name="connsiteY13" fmla="*/ 289385 h 1302665"/>
              <a:gd name="connsiteX14" fmla="*/ 3403600 w 5564802"/>
              <a:gd name="connsiteY14" fmla="*/ 410035 h 1302665"/>
              <a:gd name="connsiteX15" fmla="*/ 2692400 w 5564802"/>
              <a:gd name="connsiteY15" fmla="*/ 517985 h 1302665"/>
              <a:gd name="connsiteX16" fmla="*/ 2641600 w 5564802"/>
              <a:gd name="connsiteY16" fmla="*/ 270335 h 1302665"/>
              <a:gd name="connsiteX17" fmla="*/ 2159000 w 5564802"/>
              <a:gd name="connsiteY17" fmla="*/ 270335 h 1302665"/>
              <a:gd name="connsiteX18" fmla="*/ 1720850 w 5564802"/>
              <a:gd name="connsiteY18" fmla="*/ 524335 h 1302665"/>
              <a:gd name="connsiteX19" fmla="*/ 1155700 w 5564802"/>
              <a:gd name="connsiteY19" fmla="*/ 543385 h 1302665"/>
              <a:gd name="connsiteX20" fmla="*/ 730250 w 5564802"/>
              <a:gd name="connsiteY20" fmla="*/ 568785 h 1302665"/>
              <a:gd name="connsiteX21" fmla="*/ 603250 w 5564802"/>
              <a:gd name="connsiteY21" fmla="*/ 130635 h 1302665"/>
              <a:gd name="connsiteX22" fmla="*/ 127000 w 5564802"/>
              <a:gd name="connsiteY22" fmla="*/ 29035 h 1302665"/>
              <a:gd name="connsiteX23" fmla="*/ 0 w 5564802"/>
              <a:gd name="connsiteY23" fmla="*/ 587835 h 1302665"/>
              <a:gd name="connsiteX24" fmla="*/ 31750 w 5564802"/>
              <a:gd name="connsiteY24" fmla="*/ 1038685 h 1302665"/>
              <a:gd name="connsiteX0" fmla="*/ 3709 w 5536761"/>
              <a:gd name="connsiteY0" fmla="*/ 1038685 h 1302665"/>
              <a:gd name="connsiteX1" fmla="*/ 168809 w 5536761"/>
              <a:gd name="connsiteY1" fmla="*/ 1286335 h 1302665"/>
              <a:gd name="connsiteX2" fmla="*/ 416459 w 5536761"/>
              <a:gd name="connsiteY2" fmla="*/ 1273635 h 1302665"/>
              <a:gd name="connsiteX3" fmla="*/ 816509 w 5536761"/>
              <a:gd name="connsiteY3" fmla="*/ 1229185 h 1302665"/>
              <a:gd name="connsiteX4" fmla="*/ 1718209 w 5536761"/>
              <a:gd name="connsiteY4" fmla="*/ 1114885 h 1302665"/>
              <a:gd name="connsiteX5" fmla="*/ 2848509 w 5536761"/>
              <a:gd name="connsiteY5" fmla="*/ 1146635 h 1302665"/>
              <a:gd name="connsiteX6" fmla="*/ 4867809 w 5536761"/>
              <a:gd name="connsiteY6" fmla="*/ 1070435 h 1302665"/>
              <a:gd name="connsiteX7" fmla="*/ 5458359 w 5536761"/>
              <a:gd name="connsiteY7" fmla="*/ 1019635 h 1302665"/>
              <a:gd name="connsiteX8" fmla="*/ 5483759 w 5536761"/>
              <a:gd name="connsiteY8" fmla="*/ 594185 h 1302665"/>
              <a:gd name="connsiteX9" fmla="*/ 5026559 w 5536761"/>
              <a:gd name="connsiteY9" fmla="*/ 403685 h 1302665"/>
              <a:gd name="connsiteX10" fmla="*/ 4563009 w 5536761"/>
              <a:gd name="connsiteY10" fmla="*/ 498935 h 1302665"/>
              <a:gd name="connsiteX11" fmla="*/ 4429659 w 5536761"/>
              <a:gd name="connsiteY11" fmla="*/ 384635 h 1302665"/>
              <a:gd name="connsiteX12" fmla="*/ 4378859 w 5536761"/>
              <a:gd name="connsiteY12" fmla="*/ 244935 h 1302665"/>
              <a:gd name="connsiteX13" fmla="*/ 3648609 w 5536761"/>
              <a:gd name="connsiteY13" fmla="*/ 289385 h 1302665"/>
              <a:gd name="connsiteX14" fmla="*/ 3375559 w 5536761"/>
              <a:gd name="connsiteY14" fmla="*/ 410035 h 1302665"/>
              <a:gd name="connsiteX15" fmla="*/ 2664359 w 5536761"/>
              <a:gd name="connsiteY15" fmla="*/ 517985 h 1302665"/>
              <a:gd name="connsiteX16" fmla="*/ 2613559 w 5536761"/>
              <a:gd name="connsiteY16" fmla="*/ 270335 h 1302665"/>
              <a:gd name="connsiteX17" fmla="*/ 2130959 w 5536761"/>
              <a:gd name="connsiteY17" fmla="*/ 270335 h 1302665"/>
              <a:gd name="connsiteX18" fmla="*/ 1692809 w 5536761"/>
              <a:gd name="connsiteY18" fmla="*/ 524335 h 1302665"/>
              <a:gd name="connsiteX19" fmla="*/ 1127659 w 5536761"/>
              <a:gd name="connsiteY19" fmla="*/ 543385 h 1302665"/>
              <a:gd name="connsiteX20" fmla="*/ 702209 w 5536761"/>
              <a:gd name="connsiteY20" fmla="*/ 568785 h 1302665"/>
              <a:gd name="connsiteX21" fmla="*/ 575209 w 5536761"/>
              <a:gd name="connsiteY21" fmla="*/ 130635 h 1302665"/>
              <a:gd name="connsiteX22" fmla="*/ 98959 w 5536761"/>
              <a:gd name="connsiteY22" fmla="*/ 29035 h 1302665"/>
              <a:gd name="connsiteX23" fmla="*/ 3709 w 5536761"/>
              <a:gd name="connsiteY23" fmla="*/ 1038685 h 1302665"/>
              <a:gd name="connsiteX0" fmla="*/ 3709 w 5536761"/>
              <a:gd name="connsiteY0" fmla="*/ 1038685 h 1302665"/>
              <a:gd name="connsiteX1" fmla="*/ 168809 w 5536761"/>
              <a:gd name="connsiteY1" fmla="*/ 1286335 h 1302665"/>
              <a:gd name="connsiteX2" fmla="*/ 416459 w 5536761"/>
              <a:gd name="connsiteY2" fmla="*/ 1273635 h 1302665"/>
              <a:gd name="connsiteX3" fmla="*/ 816509 w 5536761"/>
              <a:gd name="connsiteY3" fmla="*/ 1229185 h 1302665"/>
              <a:gd name="connsiteX4" fmla="*/ 1718209 w 5536761"/>
              <a:gd name="connsiteY4" fmla="*/ 1114885 h 1302665"/>
              <a:gd name="connsiteX5" fmla="*/ 2848509 w 5536761"/>
              <a:gd name="connsiteY5" fmla="*/ 1146635 h 1302665"/>
              <a:gd name="connsiteX6" fmla="*/ 4867809 w 5536761"/>
              <a:gd name="connsiteY6" fmla="*/ 1070435 h 1302665"/>
              <a:gd name="connsiteX7" fmla="*/ 5458359 w 5536761"/>
              <a:gd name="connsiteY7" fmla="*/ 1019635 h 1302665"/>
              <a:gd name="connsiteX8" fmla="*/ 5483759 w 5536761"/>
              <a:gd name="connsiteY8" fmla="*/ 594185 h 1302665"/>
              <a:gd name="connsiteX9" fmla="*/ 5026559 w 5536761"/>
              <a:gd name="connsiteY9" fmla="*/ 403685 h 1302665"/>
              <a:gd name="connsiteX10" fmla="*/ 4563009 w 5536761"/>
              <a:gd name="connsiteY10" fmla="*/ 498935 h 1302665"/>
              <a:gd name="connsiteX11" fmla="*/ 4429659 w 5536761"/>
              <a:gd name="connsiteY11" fmla="*/ 384635 h 1302665"/>
              <a:gd name="connsiteX12" fmla="*/ 4245509 w 5536761"/>
              <a:gd name="connsiteY12" fmla="*/ 244935 h 1302665"/>
              <a:gd name="connsiteX13" fmla="*/ 3648609 w 5536761"/>
              <a:gd name="connsiteY13" fmla="*/ 289385 h 1302665"/>
              <a:gd name="connsiteX14" fmla="*/ 3375559 w 5536761"/>
              <a:gd name="connsiteY14" fmla="*/ 410035 h 1302665"/>
              <a:gd name="connsiteX15" fmla="*/ 2664359 w 5536761"/>
              <a:gd name="connsiteY15" fmla="*/ 517985 h 1302665"/>
              <a:gd name="connsiteX16" fmla="*/ 2613559 w 5536761"/>
              <a:gd name="connsiteY16" fmla="*/ 270335 h 1302665"/>
              <a:gd name="connsiteX17" fmla="*/ 2130959 w 5536761"/>
              <a:gd name="connsiteY17" fmla="*/ 270335 h 1302665"/>
              <a:gd name="connsiteX18" fmla="*/ 1692809 w 5536761"/>
              <a:gd name="connsiteY18" fmla="*/ 524335 h 1302665"/>
              <a:gd name="connsiteX19" fmla="*/ 1127659 w 5536761"/>
              <a:gd name="connsiteY19" fmla="*/ 543385 h 1302665"/>
              <a:gd name="connsiteX20" fmla="*/ 702209 w 5536761"/>
              <a:gd name="connsiteY20" fmla="*/ 568785 h 1302665"/>
              <a:gd name="connsiteX21" fmla="*/ 575209 w 5536761"/>
              <a:gd name="connsiteY21" fmla="*/ 130635 h 1302665"/>
              <a:gd name="connsiteX22" fmla="*/ 98959 w 5536761"/>
              <a:gd name="connsiteY22" fmla="*/ 29035 h 1302665"/>
              <a:gd name="connsiteX23" fmla="*/ 3709 w 5536761"/>
              <a:gd name="connsiteY23" fmla="*/ 1038685 h 1302665"/>
              <a:gd name="connsiteX0" fmla="*/ 3709 w 5536761"/>
              <a:gd name="connsiteY0" fmla="*/ 1038685 h 1302665"/>
              <a:gd name="connsiteX1" fmla="*/ 168809 w 5536761"/>
              <a:gd name="connsiteY1" fmla="*/ 1286335 h 1302665"/>
              <a:gd name="connsiteX2" fmla="*/ 416459 w 5536761"/>
              <a:gd name="connsiteY2" fmla="*/ 1273635 h 1302665"/>
              <a:gd name="connsiteX3" fmla="*/ 816509 w 5536761"/>
              <a:gd name="connsiteY3" fmla="*/ 1229185 h 1302665"/>
              <a:gd name="connsiteX4" fmla="*/ 1718209 w 5536761"/>
              <a:gd name="connsiteY4" fmla="*/ 1114885 h 1302665"/>
              <a:gd name="connsiteX5" fmla="*/ 2848509 w 5536761"/>
              <a:gd name="connsiteY5" fmla="*/ 1146635 h 1302665"/>
              <a:gd name="connsiteX6" fmla="*/ 4867809 w 5536761"/>
              <a:gd name="connsiteY6" fmla="*/ 1070435 h 1302665"/>
              <a:gd name="connsiteX7" fmla="*/ 5458359 w 5536761"/>
              <a:gd name="connsiteY7" fmla="*/ 1019635 h 1302665"/>
              <a:gd name="connsiteX8" fmla="*/ 5483759 w 5536761"/>
              <a:gd name="connsiteY8" fmla="*/ 594185 h 1302665"/>
              <a:gd name="connsiteX9" fmla="*/ 5026559 w 5536761"/>
              <a:gd name="connsiteY9" fmla="*/ 403685 h 1302665"/>
              <a:gd name="connsiteX10" fmla="*/ 4563009 w 5536761"/>
              <a:gd name="connsiteY10" fmla="*/ 498935 h 1302665"/>
              <a:gd name="connsiteX11" fmla="*/ 4455059 w 5536761"/>
              <a:gd name="connsiteY11" fmla="*/ 384635 h 1302665"/>
              <a:gd name="connsiteX12" fmla="*/ 4245509 w 5536761"/>
              <a:gd name="connsiteY12" fmla="*/ 244935 h 1302665"/>
              <a:gd name="connsiteX13" fmla="*/ 3648609 w 5536761"/>
              <a:gd name="connsiteY13" fmla="*/ 289385 h 1302665"/>
              <a:gd name="connsiteX14" fmla="*/ 3375559 w 5536761"/>
              <a:gd name="connsiteY14" fmla="*/ 410035 h 1302665"/>
              <a:gd name="connsiteX15" fmla="*/ 2664359 w 5536761"/>
              <a:gd name="connsiteY15" fmla="*/ 517985 h 1302665"/>
              <a:gd name="connsiteX16" fmla="*/ 2613559 w 5536761"/>
              <a:gd name="connsiteY16" fmla="*/ 270335 h 1302665"/>
              <a:gd name="connsiteX17" fmla="*/ 2130959 w 5536761"/>
              <a:gd name="connsiteY17" fmla="*/ 270335 h 1302665"/>
              <a:gd name="connsiteX18" fmla="*/ 1692809 w 5536761"/>
              <a:gd name="connsiteY18" fmla="*/ 524335 h 1302665"/>
              <a:gd name="connsiteX19" fmla="*/ 1127659 w 5536761"/>
              <a:gd name="connsiteY19" fmla="*/ 543385 h 1302665"/>
              <a:gd name="connsiteX20" fmla="*/ 702209 w 5536761"/>
              <a:gd name="connsiteY20" fmla="*/ 568785 h 1302665"/>
              <a:gd name="connsiteX21" fmla="*/ 575209 w 5536761"/>
              <a:gd name="connsiteY21" fmla="*/ 130635 h 1302665"/>
              <a:gd name="connsiteX22" fmla="*/ 98959 w 5536761"/>
              <a:gd name="connsiteY22" fmla="*/ 29035 h 1302665"/>
              <a:gd name="connsiteX23" fmla="*/ 3709 w 5536761"/>
              <a:gd name="connsiteY23" fmla="*/ 1038685 h 1302665"/>
              <a:gd name="connsiteX0" fmla="*/ 3709 w 5536761"/>
              <a:gd name="connsiteY0" fmla="*/ 1038685 h 1302665"/>
              <a:gd name="connsiteX1" fmla="*/ 168809 w 5536761"/>
              <a:gd name="connsiteY1" fmla="*/ 1286335 h 1302665"/>
              <a:gd name="connsiteX2" fmla="*/ 416459 w 5536761"/>
              <a:gd name="connsiteY2" fmla="*/ 1273635 h 1302665"/>
              <a:gd name="connsiteX3" fmla="*/ 816509 w 5536761"/>
              <a:gd name="connsiteY3" fmla="*/ 1229185 h 1302665"/>
              <a:gd name="connsiteX4" fmla="*/ 1718209 w 5536761"/>
              <a:gd name="connsiteY4" fmla="*/ 1114885 h 1302665"/>
              <a:gd name="connsiteX5" fmla="*/ 2848509 w 5536761"/>
              <a:gd name="connsiteY5" fmla="*/ 1146635 h 1302665"/>
              <a:gd name="connsiteX6" fmla="*/ 4867809 w 5536761"/>
              <a:gd name="connsiteY6" fmla="*/ 1070435 h 1302665"/>
              <a:gd name="connsiteX7" fmla="*/ 5458359 w 5536761"/>
              <a:gd name="connsiteY7" fmla="*/ 1019635 h 1302665"/>
              <a:gd name="connsiteX8" fmla="*/ 5483759 w 5536761"/>
              <a:gd name="connsiteY8" fmla="*/ 594185 h 1302665"/>
              <a:gd name="connsiteX9" fmla="*/ 5026559 w 5536761"/>
              <a:gd name="connsiteY9" fmla="*/ 403685 h 1302665"/>
              <a:gd name="connsiteX10" fmla="*/ 4563009 w 5536761"/>
              <a:gd name="connsiteY10" fmla="*/ 498935 h 1302665"/>
              <a:gd name="connsiteX11" fmla="*/ 4429659 w 5536761"/>
              <a:gd name="connsiteY11" fmla="*/ 384635 h 1302665"/>
              <a:gd name="connsiteX12" fmla="*/ 4245509 w 5536761"/>
              <a:gd name="connsiteY12" fmla="*/ 244935 h 1302665"/>
              <a:gd name="connsiteX13" fmla="*/ 3648609 w 5536761"/>
              <a:gd name="connsiteY13" fmla="*/ 289385 h 1302665"/>
              <a:gd name="connsiteX14" fmla="*/ 3375559 w 5536761"/>
              <a:gd name="connsiteY14" fmla="*/ 410035 h 1302665"/>
              <a:gd name="connsiteX15" fmla="*/ 2664359 w 5536761"/>
              <a:gd name="connsiteY15" fmla="*/ 517985 h 1302665"/>
              <a:gd name="connsiteX16" fmla="*/ 2613559 w 5536761"/>
              <a:gd name="connsiteY16" fmla="*/ 270335 h 1302665"/>
              <a:gd name="connsiteX17" fmla="*/ 2130959 w 5536761"/>
              <a:gd name="connsiteY17" fmla="*/ 270335 h 1302665"/>
              <a:gd name="connsiteX18" fmla="*/ 1692809 w 5536761"/>
              <a:gd name="connsiteY18" fmla="*/ 524335 h 1302665"/>
              <a:gd name="connsiteX19" fmla="*/ 1127659 w 5536761"/>
              <a:gd name="connsiteY19" fmla="*/ 543385 h 1302665"/>
              <a:gd name="connsiteX20" fmla="*/ 702209 w 5536761"/>
              <a:gd name="connsiteY20" fmla="*/ 568785 h 1302665"/>
              <a:gd name="connsiteX21" fmla="*/ 575209 w 5536761"/>
              <a:gd name="connsiteY21" fmla="*/ 130635 h 1302665"/>
              <a:gd name="connsiteX22" fmla="*/ 98959 w 5536761"/>
              <a:gd name="connsiteY22" fmla="*/ 29035 h 1302665"/>
              <a:gd name="connsiteX23" fmla="*/ 3709 w 5536761"/>
              <a:gd name="connsiteY23" fmla="*/ 1038685 h 13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36761" h="1302665">
                <a:moveTo>
                  <a:pt x="3709" y="1038685"/>
                </a:moveTo>
                <a:cubicBezTo>
                  <a:pt x="15351" y="1248235"/>
                  <a:pt x="100017" y="1247177"/>
                  <a:pt x="168809" y="1286335"/>
                </a:cubicBezTo>
                <a:cubicBezTo>
                  <a:pt x="237601" y="1325493"/>
                  <a:pt x="308509" y="1283160"/>
                  <a:pt x="416459" y="1273635"/>
                </a:cubicBezTo>
                <a:cubicBezTo>
                  <a:pt x="524409" y="1264110"/>
                  <a:pt x="816509" y="1229185"/>
                  <a:pt x="816509" y="1229185"/>
                </a:cubicBezTo>
                <a:cubicBezTo>
                  <a:pt x="1033467" y="1202727"/>
                  <a:pt x="1379542" y="1128643"/>
                  <a:pt x="1718209" y="1114885"/>
                </a:cubicBezTo>
                <a:cubicBezTo>
                  <a:pt x="2056876" y="1101127"/>
                  <a:pt x="2323576" y="1154043"/>
                  <a:pt x="2848509" y="1146635"/>
                </a:cubicBezTo>
                <a:cubicBezTo>
                  <a:pt x="3373442" y="1139227"/>
                  <a:pt x="4432834" y="1091602"/>
                  <a:pt x="4867809" y="1070435"/>
                </a:cubicBezTo>
                <a:cubicBezTo>
                  <a:pt x="5302784" y="1049268"/>
                  <a:pt x="5355701" y="1099010"/>
                  <a:pt x="5458359" y="1019635"/>
                </a:cubicBezTo>
                <a:cubicBezTo>
                  <a:pt x="5561017" y="940260"/>
                  <a:pt x="5555726" y="696843"/>
                  <a:pt x="5483759" y="594185"/>
                </a:cubicBezTo>
                <a:cubicBezTo>
                  <a:pt x="5411792" y="491527"/>
                  <a:pt x="5180017" y="419560"/>
                  <a:pt x="5026559" y="403685"/>
                </a:cubicBezTo>
                <a:cubicBezTo>
                  <a:pt x="4873101" y="387810"/>
                  <a:pt x="4662492" y="502110"/>
                  <a:pt x="4563009" y="498935"/>
                </a:cubicBezTo>
                <a:cubicBezTo>
                  <a:pt x="4463526" y="495760"/>
                  <a:pt x="4482576" y="426968"/>
                  <a:pt x="4429659" y="384635"/>
                </a:cubicBezTo>
                <a:cubicBezTo>
                  <a:pt x="4376742" y="342302"/>
                  <a:pt x="4375684" y="260810"/>
                  <a:pt x="4245509" y="244935"/>
                </a:cubicBezTo>
                <a:cubicBezTo>
                  <a:pt x="4115334" y="229060"/>
                  <a:pt x="3793601" y="261868"/>
                  <a:pt x="3648609" y="289385"/>
                </a:cubicBezTo>
                <a:cubicBezTo>
                  <a:pt x="3503617" y="316902"/>
                  <a:pt x="3539601" y="371935"/>
                  <a:pt x="3375559" y="410035"/>
                </a:cubicBezTo>
                <a:cubicBezTo>
                  <a:pt x="3211517" y="448135"/>
                  <a:pt x="2791359" y="541268"/>
                  <a:pt x="2664359" y="517985"/>
                </a:cubicBezTo>
                <a:cubicBezTo>
                  <a:pt x="2537359" y="494702"/>
                  <a:pt x="2702459" y="311610"/>
                  <a:pt x="2613559" y="270335"/>
                </a:cubicBezTo>
                <a:cubicBezTo>
                  <a:pt x="2524659" y="229060"/>
                  <a:pt x="2284417" y="228002"/>
                  <a:pt x="2130959" y="270335"/>
                </a:cubicBezTo>
                <a:cubicBezTo>
                  <a:pt x="1977501" y="312668"/>
                  <a:pt x="1860026" y="478827"/>
                  <a:pt x="1692809" y="524335"/>
                </a:cubicBezTo>
                <a:cubicBezTo>
                  <a:pt x="1525592" y="569843"/>
                  <a:pt x="1292759" y="535977"/>
                  <a:pt x="1127659" y="543385"/>
                </a:cubicBezTo>
                <a:cubicBezTo>
                  <a:pt x="962559" y="550793"/>
                  <a:pt x="794284" y="637577"/>
                  <a:pt x="702209" y="568785"/>
                </a:cubicBezTo>
                <a:cubicBezTo>
                  <a:pt x="610134" y="499993"/>
                  <a:pt x="675751" y="220593"/>
                  <a:pt x="575209" y="130635"/>
                </a:cubicBezTo>
                <a:cubicBezTo>
                  <a:pt x="474667" y="40677"/>
                  <a:pt x="199501" y="-47165"/>
                  <a:pt x="98959" y="29035"/>
                </a:cubicBezTo>
                <a:cubicBezTo>
                  <a:pt x="3709" y="180377"/>
                  <a:pt x="-7933" y="829135"/>
                  <a:pt x="3709" y="103868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8382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video>
              <p:cMediaNode vol="80000">
                <p:cTn id="16" repeatCount="indefinite" fill="hold" display="0">
                  <p:stCondLst>
                    <p:cond delay="indefinite"/>
                  </p:stCondLst>
                </p:cTn>
                <p:tgtEl>
                  <p:spTgt spid="7"/>
                </p:tgtEl>
              </p:cMediaNode>
            </p:video>
          </p:childTnLst>
        </p:cTn>
      </p:par>
    </p:tnLst>
    <p:bldLst>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hidden="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74120" y="2070032"/>
            <a:ext cx="3963916" cy="2844000"/>
          </a:xfrm>
        </p:spPr>
      </p:pic>
      <p:sp>
        <p:nvSpPr>
          <p:cNvPr id="22" name="TextBox 21"/>
          <p:cNvSpPr txBox="1"/>
          <p:nvPr/>
        </p:nvSpPr>
        <p:spPr>
          <a:xfrm>
            <a:off x="1718461" y="5464177"/>
            <a:ext cx="2449830" cy="646331"/>
          </a:xfrm>
          <a:prstGeom prst="rect">
            <a:avLst/>
          </a:prstGeom>
          <a:noFill/>
        </p:spPr>
        <p:txBody>
          <a:bodyPr wrap="square" rtlCol="0">
            <a:spAutoFit/>
          </a:bodyPr>
          <a:lstStyle/>
          <a:p>
            <a:pPr algn="ctr"/>
            <a:r>
              <a:rPr lang="en-US" altLang="zh-CN" sz="3600" dirty="0"/>
              <a:t>Source</a:t>
            </a:r>
            <a:endParaRPr lang="zh-CN" altLang="en-US" sz="3600" dirty="0"/>
          </a:p>
        </p:txBody>
      </p:sp>
      <p:sp>
        <p:nvSpPr>
          <p:cNvPr id="24" name="TextBox 23"/>
          <p:cNvSpPr txBox="1"/>
          <p:nvPr/>
        </p:nvSpPr>
        <p:spPr>
          <a:xfrm>
            <a:off x="7831796" y="5464176"/>
            <a:ext cx="2449830" cy="646331"/>
          </a:xfrm>
          <a:prstGeom prst="rect">
            <a:avLst/>
          </a:prstGeom>
          <a:noFill/>
        </p:spPr>
        <p:txBody>
          <a:bodyPr wrap="square" rtlCol="0">
            <a:spAutoFit/>
          </a:bodyPr>
          <a:lstStyle/>
          <a:p>
            <a:pPr algn="ctr"/>
            <a:r>
              <a:rPr lang="en-US" altLang="zh-CN" sz="3600" dirty="0"/>
              <a:t>Target</a:t>
            </a:r>
            <a:endParaRPr lang="zh-CN" altLang="en-US" sz="3600" dirty="0"/>
          </a:p>
        </p:txBody>
      </p:sp>
      <mc:AlternateContent xmlns:mc="http://schemas.openxmlformats.org/markup-compatibility/2006" xmlns:a14="http://schemas.microsoft.com/office/drawing/2010/main">
        <mc:Choice Requires="a14">
          <p:sp>
            <p:nvSpPr>
              <p:cNvPr id="25" name="TextBox 24"/>
              <p:cNvSpPr txBox="1"/>
              <p:nvPr/>
            </p:nvSpPr>
            <p:spPr>
              <a:xfrm>
                <a:off x="5116009" y="2542056"/>
                <a:ext cx="1590099" cy="1882951"/>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groupChr>
                        <m:groupChrPr>
                          <m:chr m:val="↔"/>
                          <m:vertJc m:val="bot"/>
                          <m:ctrlPr>
                            <a:rPr lang="en-US" altLang="zh-CN" sz="8800" i="1">
                              <a:latin typeface="Cambria Math" panose="02040503050406030204" pitchFamily="18" charset="0"/>
                            </a:rPr>
                          </m:ctrlPr>
                        </m:groupChrPr>
                        <m:e>
                          <m:r>
                            <a:rPr lang="en-US" altLang="zh-CN" sz="8800" i="1">
                              <a:latin typeface="Cambria Math" panose="02040503050406030204" pitchFamily="18" charset="0"/>
                            </a:rPr>
                            <m:t>𝜙</m:t>
                          </m:r>
                        </m:e>
                      </m:groupChr>
                    </m:oMath>
                  </m:oMathPara>
                </a14:m>
                <a:endParaRPr lang="zh-CN" altLang="en-US" sz="8800" dirty="0"/>
              </a:p>
            </p:txBody>
          </p:sp>
        </mc:Choice>
        <mc:Fallback xmlns="">
          <p:sp>
            <p:nvSpPr>
              <p:cNvPr id="25" name="TextBox 24"/>
              <p:cNvSpPr txBox="1">
                <a:spLocks noRot="1" noChangeAspect="1" noMove="1" noResize="1" noEditPoints="1" noAdjustHandles="1" noChangeArrowheads="1" noChangeShapeType="1" noTextEdit="1"/>
              </p:cNvSpPr>
              <p:nvPr/>
            </p:nvSpPr>
            <p:spPr>
              <a:xfrm>
                <a:off x="5116009" y="2542056"/>
                <a:ext cx="1590099" cy="1882951"/>
              </a:xfrm>
              <a:prstGeom prst="rect">
                <a:avLst/>
              </a:prstGeom>
              <a:blipFill rotWithShape="0">
                <a:blip r:embed="rId4"/>
                <a:stretch>
                  <a:fillRect/>
                </a:stretch>
              </a:blipFill>
            </p:spPr>
            <p:txBody>
              <a:bodyPr/>
              <a:lstStyle/>
              <a:p>
                <a:r>
                  <a:rPr lang="zh-CN" altLang="en-US">
                    <a:noFill/>
                  </a:rPr>
                  <a:t> </a:t>
                </a:r>
              </a:p>
            </p:txBody>
          </p:sp>
        </mc:Fallback>
      </mc:AlternateContent>
      <p:grpSp>
        <p:nvGrpSpPr>
          <p:cNvPr id="3" name="Group 2"/>
          <p:cNvGrpSpPr/>
          <p:nvPr/>
        </p:nvGrpSpPr>
        <p:grpSpPr>
          <a:xfrm>
            <a:off x="1031414" y="2133532"/>
            <a:ext cx="10152173" cy="2700000"/>
            <a:chOff x="870643" y="3397028"/>
            <a:chExt cx="10152173" cy="2700000"/>
          </a:xfrm>
        </p:grpSpPr>
        <p:pic>
          <p:nvPicPr>
            <p:cNvPr id="14" name="Content Placeholder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643" y="3397028"/>
              <a:ext cx="3873123" cy="2700000"/>
            </a:xfrm>
            <a:prstGeom prst="rect">
              <a:avLst/>
            </a:prstGeom>
            <a:effectLst>
              <a:outerShdw blurRad="76200" dir="18900000" sy="23000" kx="-1200000" algn="bl" rotWithShape="0">
                <a:prstClr val="black">
                  <a:alpha val="20000"/>
                </a:prstClr>
              </a:outerShdw>
            </a:effectLst>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94464" y="3397028"/>
              <a:ext cx="4228352" cy="2700000"/>
            </a:xfrm>
            <a:prstGeom prst="rect">
              <a:avLst/>
            </a:prstGeom>
            <a:effectLst>
              <a:outerShdw blurRad="76200" dir="18900000" sy="23000" kx="-1200000" algn="bl" rotWithShape="0">
                <a:prstClr val="black">
                  <a:alpha val="20000"/>
                </a:prstClr>
              </a:outerShdw>
            </a:effectLst>
          </p:spPr>
        </p:pic>
      </p:grpSp>
      <p:grpSp>
        <p:nvGrpSpPr>
          <p:cNvPr id="13" name="Group 12"/>
          <p:cNvGrpSpPr/>
          <p:nvPr/>
        </p:nvGrpSpPr>
        <p:grpSpPr>
          <a:xfrm>
            <a:off x="961419" y="2074232"/>
            <a:ext cx="10255223" cy="2852500"/>
            <a:chOff x="961419" y="2074232"/>
            <a:chExt cx="10255223" cy="2852500"/>
          </a:xfrm>
        </p:grpSpPr>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06579" y="2082732"/>
              <a:ext cx="4310063" cy="284400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419" y="2074232"/>
              <a:ext cx="3963917" cy="2844000"/>
            </a:xfrm>
            <a:prstGeom prst="rect">
              <a:avLst/>
            </a:prstGeom>
          </p:spPr>
        </p:pic>
      </p:grpSp>
      <p:grpSp>
        <p:nvGrpSpPr>
          <p:cNvPr id="20" name="Group 19"/>
          <p:cNvGrpSpPr/>
          <p:nvPr/>
        </p:nvGrpSpPr>
        <p:grpSpPr>
          <a:xfrm>
            <a:off x="961418" y="2070032"/>
            <a:ext cx="10250324" cy="2860900"/>
            <a:chOff x="961418" y="2070032"/>
            <a:chExt cx="10250324" cy="2860900"/>
          </a:xfrm>
        </p:grpSpPr>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01680" y="2086932"/>
              <a:ext cx="4310062" cy="2844000"/>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1418" y="2070032"/>
              <a:ext cx="3963917" cy="2844000"/>
            </a:xfrm>
            <a:prstGeom prst="rect">
              <a:avLst/>
            </a:prstGeom>
          </p:spPr>
        </p:pic>
      </p:grpSp>
      <p:sp>
        <p:nvSpPr>
          <p:cNvPr id="26" name="Title 1"/>
          <p:cNvSpPr txBox="1">
            <a:spLocks/>
          </p:cNvSpPr>
          <p:nvPr/>
        </p:nvSpPr>
        <p:spPr>
          <a:xfrm>
            <a:off x="501997" y="34742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5400" dirty="0"/>
              <a:t>Shape interpolation - input</a:t>
            </a:r>
            <a:endParaRPr lang="zh-CN" altLang="en-US" sz="5400" dirty="0"/>
          </a:p>
        </p:txBody>
      </p:sp>
    </p:spTree>
    <p:extLst>
      <p:ext uri="{BB962C8B-B14F-4D97-AF65-F5344CB8AC3E}">
        <p14:creationId xmlns:p14="http://schemas.microsoft.com/office/powerpoint/2010/main" val="91998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1000" fill="hold"/>
                                        <p:tgtEl>
                                          <p:spTgt spid="25"/>
                                        </p:tgtEl>
                                        <p:attrNameLst>
                                          <p:attrName>ppt_w</p:attrName>
                                        </p:attrNameLst>
                                      </p:cBhvr>
                                      <p:tavLst>
                                        <p:tav tm="0">
                                          <p:val>
                                            <p:fltVal val="0"/>
                                          </p:val>
                                        </p:tav>
                                        <p:tav tm="100000">
                                          <p:val>
                                            <p:strVal val="#ppt_w"/>
                                          </p:val>
                                        </p:tav>
                                      </p:tavLst>
                                    </p:anim>
                                    <p:anim calcmode="lin" valueType="num">
                                      <p:cBhvr>
                                        <p:cTn id="16" dur="1000" fill="hold"/>
                                        <p:tgtEl>
                                          <p:spTgt spid="25"/>
                                        </p:tgtEl>
                                        <p:attrNameLst>
                                          <p:attrName>ppt_h</p:attrName>
                                        </p:attrNameLst>
                                      </p:cBhvr>
                                      <p:tavLst>
                                        <p:tav tm="0">
                                          <p:val>
                                            <p:fltVal val="0"/>
                                          </p:val>
                                        </p:tav>
                                        <p:tav tm="100000">
                                          <p:val>
                                            <p:strVal val="#ppt_h"/>
                                          </p:val>
                                        </p:tav>
                                      </p:tavLst>
                                    </p:anim>
                                    <p:anim calcmode="lin" valueType="num">
                                      <p:cBhvr>
                                        <p:cTn id="17" dur="1000" fill="hold"/>
                                        <p:tgtEl>
                                          <p:spTgt spid="25"/>
                                        </p:tgtEl>
                                        <p:attrNameLst>
                                          <p:attrName>style.rotation</p:attrName>
                                        </p:attrNameLst>
                                      </p:cBhvr>
                                      <p:tavLst>
                                        <p:tav tm="0">
                                          <p:val>
                                            <p:fltVal val="90"/>
                                          </p:val>
                                        </p:tav>
                                        <p:tav tm="100000">
                                          <p:val>
                                            <p:fltVal val="0"/>
                                          </p:val>
                                        </p:tav>
                                      </p:tavLst>
                                    </p:anim>
                                    <p:animEffect transition="in" filter="fade">
                                      <p:cBhvr>
                                        <p:cTn id="18" dur="1000"/>
                                        <p:tgtEl>
                                          <p:spTgt spid="25"/>
                                        </p:tgtEl>
                                      </p:cBhvr>
                                    </p:animEffect>
                                  </p:childTnLst>
                                </p:cTn>
                              </p:par>
                            </p:childTnLst>
                          </p:cTn>
                        </p:par>
                        <p:par>
                          <p:cTn id="19" fill="hold">
                            <p:stCondLst>
                              <p:cond delay="1000"/>
                            </p:stCondLst>
                            <p:childTnLst>
                              <p:par>
                                <p:cTn id="20" presetID="22" presetClass="entr" presetSubtype="1"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501997" y="34742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5400" dirty="0"/>
              <a:t>Shape interpolation </a:t>
            </a:r>
            <a:r>
              <a:rPr lang="en-US" altLang="zh-CN" sz="5400" dirty="0" smtClean="0"/>
              <a:t>– guidelines</a:t>
            </a:r>
            <a:endParaRPr lang="zh-CN" altLang="en-US" sz="5400" dirty="0"/>
          </a:p>
        </p:txBody>
      </p:sp>
      <p:sp>
        <p:nvSpPr>
          <p:cNvPr id="2" name="Content Placeholder 1"/>
          <p:cNvSpPr>
            <a:spLocks noGrp="1"/>
          </p:cNvSpPr>
          <p:nvPr>
            <p:ph idx="1"/>
          </p:nvPr>
        </p:nvSpPr>
        <p:spPr/>
        <p:txBody>
          <a:bodyPr>
            <a:normAutofit/>
          </a:bodyPr>
          <a:lstStyle/>
          <a:p>
            <a:r>
              <a:rPr lang="en-US" altLang="zh-CN" dirty="0" smtClean="0">
                <a:solidFill>
                  <a:srgbClr val="FF0000"/>
                </a:solidFill>
              </a:rPr>
              <a:t>Simple</a:t>
            </a:r>
            <a:r>
              <a:rPr lang="en-US" altLang="zh-CN" dirty="0" smtClean="0"/>
              <a:t> deformation</a:t>
            </a:r>
          </a:p>
          <a:p>
            <a:pPr lvl="1"/>
            <a:r>
              <a:rPr lang="en-US" altLang="zh-CN" dirty="0" smtClean="0"/>
              <a:t>Rotation</a:t>
            </a:r>
            <a:endParaRPr lang="en-US" altLang="zh-CN" dirty="0" smtClean="0">
              <a:solidFill>
                <a:schemeClr val="bg1">
                  <a:lumMod val="65000"/>
                </a:schemeClr>
              </a:solidFill>
            </a:endParaRPr>
          </a:p>
          <a:p>
            <a:pPr lvl="1"/>
            <a:r>
              <a:rPr lang="en-US" altLang="zh-CN" dirty="0" smtClean="0"/>
              <a:t>Scaling</a:t>
            </a:r>
            <a:endParaRPr lang="en-US" altLang="zh-CN" dirty="0" smtClean="0">
              <a:solidFill>
                <a:schemeClr val="bg1">
                  <a:lumMod val="65000"/>
                </a:schemeClr>
              </a:solidFill>
            </a:endParaRPr>
          </a:p>
          <a:p>
            <a:pPr lvl="1"/>
            <a:r>
              <a:rPr lang="en-US" altLang="zh-CN" dirty="0" smtClean="0"/>
              <a:t>Conformal</a:t>
            </a:r>
            <a:endParaRPr lang="en-US" altLang="zh-CN" dirty="0" smtClean="0">
              <a:solidFill>
                <a:schemeClr val="bg1">
                  <a:lumMod val="65000"/>
                </a:schemeClr>
              </a:solidFill>
            </a:endParaRPr>
          </a:p>
          <a:p>
            <a:pPr lvl="1"/>
            <a:r>
              <a:rPr lang="en-US" altLang="zh-CN" dirty="0" smtClean="0"/>
              <a:t>Affine</a:t>
            </a:r>
            <a:endParaRPr lang="en-US" altLang="zh-CN" dirty="0">
              <a:solidFill>
                <a:schemeClr val="bg1">
                  <a:lumMod val="65000"/>
                </a:schemeClr>
              </a:solidFill>
            </a:endParaRPr>
          </a:p>
          <a:p>
            <a:pPr>
              <a:buClr>
                <a:srgbClr val="FF0000"/>
              </a:buClr>
            </a:pPr>
            <a:r>
              <a:rPr lang="en-US" altLang="zh-CN" dirty="0" smtClean="0"/>
              <a:t>As  </a:t>
            </a:r>
            <a:r>
              <a:rPr lang="en-US" altLang="zh-CN" dirty="0" smtClean="0">
                <a:solidFill>
                  <a:srgbClr val="FF0000"/>
                </a:solidFill>
              </a:rPr>
              <a:t>simple </a:t>
            </a:r>
            <a:r>
              <a:rPr lang="en-US" altLang="zh-CN" dirty="0" smtClean="0"/>
              <a:t> as possible</a:t>
            </a:r>
          </a:p>
          <a:p>
            <a:pPr lvl="1"/>
            <a:r>
              <a:rPr lang="en-US" altLang="zh-CN" dirty="0" smtClean="0"/>
              <a:t>Quasi-conformal</a:t>
            </a:r>
            <a:endParaRPr lang="en-US" altLang="zh-CN" dirty="0" smtClean="0">
              <a:solidFill>
                <a:schemeClr val="bg1">
                  <a:lumMod val="65000"/>
                </a:schemeClr>
              </a:solidFill>
            </a:endParaRPr>
          </a:p>
          <a:p>
            <a:pPr>
              <a:buClr>
                <a:srgbClr val="FF0000"/>
              </a:buClr>
            </a:pPr>
            <a:r>
              <a:rPr lang="en-US" altLang="zh-CN" dirty="0" smtClean="0"/>
              <a:t>Smooth interpolation</a:t>
            </a:r>
          </a:p>
          <a:p>
            <a:pPr lvl="1"/>
            <a:endParaRPr lang="zh-CN" alt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3284" y="2095905"/>
            <a:ext cx="1990901" cy="1766879"/>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23080">
            <a:off x="10372821" y="1117129"/>
            <a:ext cx="1226607" cy="1088586"/>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3717" y="4544644"/>
            <a:ext cx="1199731" cy="1838104"/>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70647" y="5161713"/>
            <a:ext cx="1819415" cy="1464983"/>
          </a:xfrm>
          <a:prstGeom prst="rect">
            <a:avLst/>
          </a:prstGeom>
        </p:spPr>
      </p:pic>
      <p:grpSp>
        <p:nvGrpSpPr>
          <p:cNvPr id="49" name="Group 48"/>
          <p:cNvGrpSpPr/>
          <p:nvPr/>
        </p:nvGrpSpPr>
        <p:grpSpPr>
          <a:xfrm>
            <a:off x="7369430" y="1821987"/>
            <a:ext cx="3255639" cy="1380637"/>
            <a:chOff x="7313456" y="1843537"/>
            <a:chExt cx="3255639" cy="1380637"/>
          </a:xfrm>
        </p:grpSpPr>
        <p:cxnSp>
          <p:nvCxnSpPr>
            <p:cNvPr id="14" name="Curved Connector 13"/>
            <p:cNvCxnSpPr/>
            <p:nvPr/>
          </p:nvCxnSpPr>
          <p:spPr>
            <a:xfrm flipV="1">
              <a:off x="8046086" y="2095577"/>
              <a:ext cx="2248077" cy="1128597"/>
            </a:xfrm>
            <a:prstGeom prst="curvedConnector3">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rot="19315772">
              <a:off x="7313456" y="1843537"/>
              <a:ext cx="3255639" cy="800219"/>
            </a:xfrm>
            <a:prstGeom prst="rect">
              <a:avLst/>
            </a:prstGeom>
            <a:noFill/>
          </p:spPr>
          <p:txBody>
            <a:bodyPr wrap="square" rtlCol="0">
              <a:spAutoFit/>
            </a:bodyPr>
            <a:lstStyle/>
            <a:p>
              <a:pPr algn="ctr"/>
              <a:r>
                <a:rPr lang="en-US" altLang="zh-CN" sz="2800" dirty="0" err="1" smtClean="0">
                  <a:solidFill>
                    <a:srgbClr val="7030A0"/>
                  </a:solidFill>
                </a:rPr>
                <a:t>Rotation+Scaling</a:t>
              </a:r>
              <a:endParaRPr lang="en-US" altLang="zh-CN" sz="2800" dirty="0" smtClean="0">
                <a:solidFill>
                  <a:srgbClr val="7030A0"/>
                </a:solidFill>
              </a:endParaRPr>
            </a:p>
            <a:p>
              <a:pPr algn="ctr"/>
              <a:r>
                <a:rPr lang="en-US" altLang="zh-CN" dirty="0" smtClean="0">
                  <a:solidFill>
                    <a:srgbClr val="7030A0"/>
                  </a:solidFill>
                </a:rPr>
                <a:t>(Global similarity)</a:t>
              </a:r>
              <a:endParaRPr lang="zh-CN" altLang="en-US" dirty="0">
                <a:solidFill>
                  <a:srgbClr val="7030A0"/>
                </a:solidFill>
              </a:endParaRPr>
            </a:p>
          </p:txBody>
        </p:sp>
      </p:grpSp>
      <p:grpSp>
        <p:nvGrpSpPr>
          <p:cNvPr id="50" name="Group 49"/>
          <p:cNvGrpSpPr/>
          <p:nvPr/>
        </p:nvGrpSpPr>
        <p:grpSpPr>
          <a:xfrm>
            <a:off x="8182763" y="3452203"/>
            <a:ext cx="2400954" cy="2449830"/>
            <a:chOff x="8182763" y="3452203"/>
            <a:chExt cx="2400954" cy="2449830"/>
          </a:xfrm>
        </p:grpSpPr>
        <p:cxnSp>
          <p:nvCxnSpPr>
            <p:cNvPr id="17" name="Curved Connector 16"/>
            <p:cNvCxnSpPr>
              <a:endCxn id="13" idx="1"/>
            </p:cNvCxnSpPr>
            <p:nvPr/>
          </p:nvCxnSpPr>
          <p:spPr>
            <a:xfrm>
              <a:off x="8182763" y="3539286"/>
              <a:ext cx="2400954" cy="1924410"/>
            </a:xfrm>
            <a:prstGeom prst="curvedConnector3">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rot="3055856">
              <a:off x="7852267" y="4415508"/>
              <a:ext cx="2449830" cy="523220"/>
            </a:xfrm>
            <a:prstGeom prst="rect">
              <a:avLst/>
            </a:prstGeom>
            <a:noFill/>
          </p:spPr>
          <p:txBody>
            <a:bodyPr wrap="square" rtlCol="0">
              <a:spAutoFit/>
            </a:bodyPr>
            <a:lstStyle/>
            <a:p>
              <a:pPr algn="ctr"/>
              <a:r>
                <a:rPr lang="en-US" altLang="zh-CN" sz="2800" dirty="0" smtClean="0">
                  <a:solidFill>
                    <a:srgbClr val="7030A0"/>
                  </a:solidFill>
                </a:rPr>
                <a:t>Affine</a:t>
              </a:r>
            </a:p>
          </p:txBody>
        </p:sp>
      </p:grpSp>
      <p:grpSp>
        <p:nvGrpSpPr>
          <p:cNvPr id="51" name="Group 50"/>
          <p:cNvGrpSpPr/>
          <p:nvPr/>
        </p:nvGrpSpPr>
        <p:grpSpPr>
          <a:xfrm>
            <a:off x="5978403" y="3691079"/>
            <a:ext cx="2501952" cy="1470634"/>
            <a:chOff x="5978403" y="3691079"/>
            <a:chExt cx="2501952" cy="1470634"/>
          </a:xfrm>
        </p:grpSpPr>
        <p:cxnSp>
          <p:nvCxnSpPr>
            <p:cNvPr id="28" name="Curved Connector 27"/>
            <p:cNvCxnSpPr>
              <a:endCxn id="27" idx="0"/>
            </p:cNvCxnSpPr>
            <p:nvPr/>
          </p:nvCxnSpPr>
          <p:spPr>
            <a:xfrm rot="16200000" flipH="1">
              <a:off x="7148105" y="3829463"/>
              <a:ext cx="1470634" cy="1193866"/>
            </a:xfrm>
            <a:prstGeom prst="curvedConnector3">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rot="2645174">
              <a:off x="5978403" y="3992940"/>
              <a:ext cx="2449830" cy="769441"/>
            </a:xfrm>
            <a:prstGeom prst="rect">
              <a:avLst/>
            </a:prstGeom>
            <a:noFill/>
          </p:spPr>
          <p:txBody>
            <a:bodyPr wrap="square" rtlCol="0">
              <a:spAutoFit/>
            </a:bodyPr>
            <a:lstStyle/>
            <a:p>
              <a:pPr algn="ctr"/>
              <a:r>
                <a:rPr lang="en-US" altLang="zh-CN" sz="2800" dirty="0" smtClean="0">
                  <a:solidFill>
                    <a:srgbClr val="7030A0"/>
                  </a:solidFill>
                </a:rPr>
                <a:t>Conformal</a:t>
              </a:r>
            </a:p>
            <a:p>
              <a:pPr algn="ctr"/>
              <a:r>
                <a:rPr lang="en-US" altLang="zh-CN" sz="1600" dirty="0" smtClean="0">
                  <a:solidFill>
                    <a:srgbClr val="7030A0"/>
                  </a:solidFill>
                </a:rPr>
                <a:t>(Local similarity)</a:t>
              </a:r>
              <a:endParaRPr lang="zh-CN" altLang="en-US" sz="1600" dirty="0">
                <a:solidFill>
                  <a:srgbClr val="7030A0"/>
                </a:solidFill>
              </a:endParaRPr>
            </a:p>
          </p:txBody>
        </p:sp>
      </p:grpSp>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4720" y="5360731"/>
            <a:ext cx="2723717" cy="1464776"/>
          </a:xfrm>
          <a:prstGeom prst="rect">
            <a:avLst/>
          </a:prstGeom>
        </p:spPr>
      </p:pic>
      <p:grpSp>
        <p:nvGrpSpPr>
          <p:cNvPr id="52" name="Group 51"/>
          <p:cNvGrpSpPr/>
          <p:nvPr/>
        </p:nvGrpSpPr>
        <p:grpSpPr>
          <a:xfrm>
            <a:off x="4967623" y="3342139"/>
            <a:ext cx="1088182" cy="2676732"/>
            <a:chOff x="4945356" y="3247757"/>
            <a:chExt cx="1088182" cy="2676732"/>
          </a:xfrm>
        </p:grpSpPr>
        <p:cxnSp>
          <p:nvCxnSpPr>
            <p:cNvPr id="39" name="Curved Connector 38"/>
            <p:cNvCxnSpPr/>
            <p:nvPr/>
          </p:nvCxnSpPr>
          <p:spPr>
            <a:xfrm rot="5400000">
              <a:off x="4632476" y="4268743"/>
              <a:ext cx="1762893" cy="1039230"/>
            </a:xfrm>
            <a:prstGeom prst="curvedConnector3">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rot="18172060">
              <a:off x="3868600" y="4324513"/>
              <a:ext cx="2676732" cy="523220"/>
            </a:xfrm>
            <a:prstGeom prst="rect">
              <a:avLst/>
            </a:prstGeom>
            <a:noFill/>
          </p:spPr>
          <p:txBody>
            <a:bodyPr wrap="square" rtlCol="0">
              <a:spAutoFit/>
            </a:bodyPr>
            <a:lstStyle/>
            <a:p>
              <a:pPr algn="ctr"/>
              <a:r>
                <a:rPr lang="en-US" altLang="zh-CN" sz="2800" dirty="0" smtClean="0">
                  <a:solidFill>
                    <a:srgbClr val="7030A0"/>
                  </a:solidFill>
                </a:rPr>
                <a:t>Quasi-conformal</a:t>
              </a:r>
            </a:p>
          </p:txBody>
        </p:sp>
      </p:grpSp>
      <p:sp>
        <p:nvSpPr>
          <p:cNvPr id="54" name="Rectangle 53"/>
          <p:cNvSpPr/>
          <p:nvPr/>
        </p:nvSpPr>
        <p:spPr>
          <a:xfrm>
            <a:off x="1549866" y="3881232"/>
            <a:ext cx="1178528" cy="52322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altLang="zh-CN" sz="2800" dirty="0" smtClean="0">
                <a:solidFill>
                  <a:srgbClr val="FF0000"/>
                </a:solidFill>
              </a:rPr>
              <a:t>Similar</a:t>
            </a:r>
            <a:endParaRPr lang="zh-CN" altLang="en-US" sz="2800" dirty="0"/>
          </a:p>
        </p:txBody>
      </p:sp>
    </p:spTree>
    <p:extLst>
      <p:ext uri="{BB962C8B-B14F-4D97-AF65-F5344CB8AC3E}">
        <p14:creationId xmlns:p14="http://schemas.microsoft.com/office/powerpoint/2010/main" val="11324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childTnLst>
                                </p:cTn>
                              </p:par>
                            </p:childTnLst>
                          </p:cTn>
                        </p:par>
                        <p:par>
                          <p:cTn id="10" fill="hold">
                            <p:stCondLst>
                              <p:cond delay="0"/>
                            </p:stCondLst>
                            <p:childTnLst>
                              <p:par>
                                <p:cTn id="11" presetID="22" presetClass="entr" presetSubtype="4"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down)">
                                      <p:cBhvr>
                                        <p:cTn id="13" dur="500"/>
                                        <p:tgtEl>
                                          <p:spTgt spid="4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 calcmode="lin" valueType="num">
                                      <p:cBhvr>
                                        <p:cTn id="19" dur="500" fill="hold"/>
                                        <p:tgtEl>
                                          <p:spTgt spid="12"/>
                                        </p:tgtEl>
                                        <p:attrNameLst>
                                          <p:attrName>style.rotation</p:attrName>
                                        </p:attrNameLst>
                                      </p:cBhvr>
                                      <p:tavLst>
                                        <p:tav tm="0">
                                          <p:val>
                                            <p:fltVal val="90"/>
                                          </p:val>
                                        </p:tav>
                                        <p:tav tm="100000">
                                          <p:val>
                                            <p:fltVal val="0"/>
                                          </p:val>
                                        </p:tav>
                                      </p:tavLst>
                                    </p:anim>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childTnLst>
                          </p:cTn>
                        </p:par>
                        <p:par>
                          <p:cTn id="25" fill="hold">
                            <p:stCondLst>
                              <p:cond delay="0"/>
                            </p:stCondLst>
                            <p:childTnLst>
                              <p:par>
                                <p:cTn id="26" presetID="22" presetClass="entr" presetSubtype="1" fill="hold" nodeType="after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up)">
                                      <p:cBhvr>
                                        <p:cTn id="28" dur="500"/>
                                        <p:tgtEl>
                                          <p:spTgt spid="51"/>
                                        </p:tgtEl>
                                      </p:cBhvr>
                                    </p:animEffect>
                                  </p:childTnLst>
                                </p:cTn>
                              </p:par>
                            </p:childTnLst>
                          </p:cTn>
                        </p:par>
                        <p:par>
                          <p:cTn id="29" fill="hold">
                            <p:stCondLst>
                              <p:cond delay="500"/>
                            </p:stCondLst>
                            <p:childTnLst>
                              <p:par>
                                <p:cTn id="30" presetID="16" presetClass="entr" presetSubtype="21"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childTnLst>
                                </p:cTn>
                              </p:par>
                            </p:childTnLst>
                          </p:cTn>
                        </p:par>
                        <p:par>
                          <p:cTn id="37" fill="hold">
                            <p:stCondLst>
                              <p:cond delay="0"/>
                            </p:stCondLst>
                            <p:childTnLst>
                              <p:par>
                                <p:cTn id="38" presetID="22" presetClass="entr" presetSubtype="1" fill="hold"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wipe(up)">
                                      <p:cBhvr>
                                        <p:cTn id="40" dur="500"/>
                                        <p:tgtEl>
                                          <p:spTgt spid="50"/>
                                        </p:tgtEl>
                                      </p:cBhvr>
                                    </p:animEffect>
                                  </p:childTnLst>
                                </p:cTn>
                              </p:par>
                            </p:childTnLst>
                          </p:cTn>
                        </p:par>
                        <p:par>
                          <p:cTn id="41" fill="hold">
                            <p:stCondLst>
                              <p:cond delay="500"/>
                            </p:stCondLst>
                            <p:childTnLst>
                              <p:par>
                                <p:cTn id="42" presetID="53" presetClass="entr" presetSubtype="16"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nodeType="click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wipe(right)">
                                      <p:cBhvr>
                                        <p:cTn id="51" dur="500"/>
                                        <p:tgtEl>
                                          <p:spTgt spid="52"/>
                                        </p:tgtEl>
                                      </p:cBhvr>
                                    </p:animEffect>
                                  </p:childTnLst>
                                </p:cTn>
                              </p:par>
                            </p:childTnLst>
                          </p:cTn>
                        </p:par>
                        <p:par>
                          <p:cTn id="52" fill="hold">
                            <p:stCondLst>
                              <p:cond delay="500"/>
                            </p:stCondLst>
                            <p:childTnLst>
                              <p:par>
                                <p:cTn id="53" presetID="14" presetClass="entr" presetSubtype="10" fill="hold" nodeType="after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randombar(horizontal)">
                                      <p:cBhvr>
                                        <p:cTn id="55" dur="500"/>
                                        <p:tgtEl>
                                          <p:spTgt spid="41"/>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
                                            <p:txEl>
                                              <p:pRg st="5" end="5"/>
                                            </p:txEl>
                                          </p:spTgt>
                                        </p:tgtEl>
                                        <p:attrNameLst>
                                          <p:attrName>style.visibility</p:attrName>
                                        </p:attrNameLst>
                                      </p:cBhvr>
                                      <p:to>
                                        <p:strVal val="visible"/>
                                      </p:to>
                                    </p:set>
                                  </p:childTnLst>
                                </p:cTn>
                              </p:par>
                            </p:childTnLst>
                          </p:cTn>
                        </p:par>
                        <p:par>
                          <p:cTn id="60" fill="hold">
                            <p:stCondLst>
                              <p:cond delay="0"/>
                            </p:stCondLst>
                            <p:childTnLst>
                              <p:par>
                                <p:cTn id="61" presetID="1" presetClass="entr" presetSubtype="0" fill="hold" nodeType="afterEffect">
                                  <p:stCondLst>
                                    <p:cond delay="0"/>
                                  </p:stCondLst>
                                  <p:childTnLst>
                                    <p:set>
                                      <p:cBhvr>
                                        <p:cTn id="6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54"/>
                                        </p:tgtEl>
                                        <p:attrNameLst>
                                          <p:attrName>style.visibility</p:attrName>
                                        </p:attrNameLst>
                                      </p:cBhvr>
                                      <p:to>
                                        <p:strVal val="visible"/>
                                      </p:to>
                                    </p:set>
                                    <p:animEffect transition="in" filter="barn(inVertical)">
                                      <p:cBhvr>
                                        <p:cTn id="67" dur="500"/>
                                        <p:tgtEl>
                                          <p:spTgt spid="54"/>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13839"/>
            <a:ext cx="10515600" cy="4351338"/>
          </a:xfrm>
        </p:spPr>
        <p:txBody>
          <a:bodyPr>
            <a:normAutofit/>
          </a:bodyPr>
          <a:lstStyle/>
          <a:p>
            <a:r>
              <a:rPr lang="en-US" altLang="zh-CN" sz="3600" dirty="0" smtClean="0"/>
              <a:t>Source/Target reproduction</a:t>
            </a:r>
            <a:endParaRPr lang="zh-CN" altLang="en-US" sz="3600" dirty="0"/>
          </a:p>
        </p:txBody>
      </p:sp>
      <p:pic>
        <p:nvPicPr>
          <p:cNvPr id="6"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9871" y="2660853"/>
            <a:ext cx="1807459" cy="1260000"/>
          </a:xfrm>
          <a:prstGeom prst="rect">
            <a:avLst/>
          </a:prstGeom>
          <a:effectLst>
            <a:outerShdw blurRad="76200" dir="18900000" sy="23000" kx="-1200000" algn="bl" rotWithShape="0">
              <a:prstClr val="black">
                <a:alpha val="20000"/>
              </a:prst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4676" y="2691116"/>
            <a:ext cx="1973231" cy="1260000"/>
          </a:xfrm>
          <a:prstGeom prst="rect">
            <a:avLst/>
          </a:prstGeom>
          <a:effectLst>
            <a:outerShdw blurRad="76200" dir="18900000" sy="23000" kx="-1200000" algn="bl" rotWithShape="0">
              <a:prstClr val="black">
                <a:alpha val="20000"/>
              </a:prstClr>
            </a:outerShdw>
          </a:effectLst>
        </p:spPr>
      </p:pic>
      <mc:AlternateContent xmlns:mc="http://schemas.openxmlformats.org/markup-compatibility/2006" xmlns:a14="http://schemas.microsoft.com/office/drawing/2010/main">
        <mc:Choice Requires="a14">
          <p:sp>
            <p:nvSpPr>
              <p:cNvPr id="9" name="TextBox 8"/>
              <p:cNvSpPr txBox="1"/>
              <p:nvPr/>
            </p:nvSpPr>
            <p:spPr>
              <a:xfrm>
                <a:off x="1114149" y="2838666"/>
                <a:ext cx="7674601" cy="1015663"/>
              </a:xfrm>
              <a:prstGeom prst="rect">
                <a:avLst/>
              </a:prstGeom>
              <a:noFill/>
            </p:spPr>
            <p:txBody>
              <a:bodyPr wrap="none" lIns="0" tIns="0" rIns="0" bIns="0" rtlCol="0">
                <a:spAutoFit/>
              </a:bodyPr>
              <a:lstStyle/>
              <a:p>
                <a14:m>
                  <m:oMath xmlns:m="http://schemas.openxmlformats.org/officeDocument/2006/math">
                    <m:r>
                      <a:rPr lang="en-US" altLang="zh-CN" sz="6600" i="1">
                        <a:latin typeface="Cambria Math" panose="02040503050406030204" pitchFamily="18" charset="0"/>
                      </a:rPr>
                      <m:t>1(          )+0(           )</m:t>
                    </m:r>
                  </m:oMath>
                </a14:m>
                <a:r>
                  <a:rPr lang="en-US" altLang="zh-CN" sz="6600" dirty="0"/>
                  <a:t>=</a:t>
                </a:r>
                <a:endParaRPr lang="zh-CN" altLang="en-US" sz="6600" dirty="0"/>
              </a:p>
            </p:txBody>
          </p:sp>
        </mc:Choice>
        <mc:Fallback xmlns="">
          <p:sp>
            <p:nvSpPr>
              <p:cNvPr id="9" name="TextBox 8"/>
              <p:cNvSpPr txBox="1">
                <a:spLocks noRot="1" noChangeAspect="1" noMove="1" noResize="1" noEditPoints="1" noAdjustHandles="1" noChangeArrowheads="1" noChangeShapeType="1" noTextEdit="1"/>
              </p:cNvSpPr>
              <p:nvPr/>
            </p:nvSpPr>
            <p:spPr>
              <a:xfrm>
                <a:off x="1114149" y="2838666"/>
                <a:ext cx="7674601" cy="1015663"/>
              </a:xfrm>
              <a:prstGeom prst="rect">
                <a:avLst/>
              </a:prstGeom>
              <a:blipFill rotWithShape="0">
                <a:blip r:embed="rId5"/>
                <a:stretch>
                  <a:fillRect t="-25301" r="-5639" b="-50000"/>
                </a:stretch>
              </a:blipFill>
            </p:spPr>
            <p:txBody>
              <a:bodyPr/>
              <a:lstStyle/>
              <a:p>
                <a:r>
                  <a:rPr lang="zh-CN" altLang="en-US">
                    <a:noFill/>
                  </a:rPr>
                  <a:t> </a:t>
                </a:r>
              </a:p>
            </p:txBody>
          </p:sp>
        </mc:Fallback>
      </mc:AlternateContent>
      <p:pic>
        <p:nvPicPr>
          <p:cNvPr id="12"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2789" y="2716497"/>
            <a:ext cx="1807456" cy="1260000"/>
          </a:xfrm>
          <a:prstGeom prst="rect">
            <a:avLst/>
          </a:prstGeom>
          <a:effectLst>
            <a:outerShdw blurRad="76200" dir="18900000" sy="23000" kx="-1200000" algn="bl" rotWithShape="0">
              <a:prstClr val="black">
                <a:alpha val="20000"/>
              </a:prstClr>
            </a:outerShdw>
          </a:effectLst>
        </p:spPr>
      </p:pic>
      <p:pic>
        <p:nvPicPr>
          <p:cNvPr id="13"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9872" y="4617373"/>
            <a:ext cx="1807458" cy="1260000"/>
          </a:xfrm>
          <a:prstGeom prst="rect">
            <a:avLst/>
          </a:prstGeom>
          <a:effectLst>
            <a:outerShdw blurRad="76200" dir="18900000" sy="23000" kx="-1200000" algn="bl" rotWithShape="0">
              <a:prstClr val="black">
                <a:alpha val="20000"/>
              </a:prstClr>
            </a:outerShdw>
          </a:effectLst>
        </p:spPr>
      </p:pic>
      <mc:AlternateContent xmlns:mc="http://schemas.openxmlformats.org/markup-compatibility/2006" xmlns:a14="http://schemas.microsoft.com/office/drawing/2010/main">
        <mc:Choice Requires="a14">
          <p:sp>
            <p:nvSpPr>
              <p:cNvPr id="14" name="TextBox 13"/>
              <p:cNvSpPr txBox="1"/>
              <p:nvPr/>
            </p:nvSpPr>
            <p:spPr>
              <a:xfrm>
                <a:off x="1114149" y="4670681"/>
                <a:ext cx="7674601" cy="1015663"/>
              </a:xfrm>
              <a:prstGeom prst="rect">
                <a:avLst/>
              </a:prstGeom>
              <a:noFill/>
            </p:spPr>
            <p:txBody>
              <a:bodyPr wrap="none" lIns="0" tIns="0" rIns="0" bIns="0" rtlCol="0">
                <a:spAutoFit/>
              </a:bodyPr>
              <a:lstStyle/>
              <a:p>
                <a14:m>
                  <m:oMath xmlns:m="http://schemas.openxmlformats.org/officeDocument/2006/math">
                    <m:r>
                      <a:rPr lang="en-US" altLang="zh-CN" sz="6600" i="1">
                        <a:latin typeface="Cambria Math" panose="02040503050406030204" pitchFamily="18" charset="0"/>
                      </a:rPr>
                      <m:t>0(          )+1(           )</m:t>
                    </m:r>
                  </m:oMath>
                </a14:m>
                <a:r>
                  <a:rPr lang="en-US" altLang="zh-CN" sz="6600" dirty="0"/>
                  <a:t>=</a:t>
                </a:r>
                <a:endParaRPr lang="zh-CN" altLang="en-US" sz="6600" dirty="0"/>
              </a:p>
            </p:txBody>
          </p:sp>
        </mc:Choice>
        <mc:Fallback xmlns="">
          <p:sp>
            <p:nvSpPr>
              <p:cNvPr id="14" name="TextBox 13"/>
              <p:cNvSpPr txBox="1">
                <a:spLocks noRot="1" noChangeAspect="1" noMove="1" noResize="1" noEditPoints="1" noAdjustHandles="1" noChangeArrowheads="1" noChangeShapeType="1" noTextEdit="1"/>
              </p:cNvSpPr>
              <p:nvPr/>
            </p:nvSpPr>
            <p:spPr>
              <a:xfrm>
                <a:off x="1114149" y="4670681"/>
                <a:ext cx="7674601" cy="1015663"/>
              </a:xfrm>
              <a:prstGeom prst="rect">
                <a:avLst/>
              </a:prstGeom>
              <a:blipFill rotWithShape="0">
                <a:blip r:embed="rId6"/>
                <a:stretch>
                  <a:fillRect t="-25150" r="-5639" b="-49701"/>
                </a:stretch>
              </a:blipFill>
            </p:spPr>
            <p:txBody>
              <a:bodyPr/>
              <a:lstStyle/>
              <a:p>
                <a:r>
                  <a:rPr lang="zh-CN" altLang="en-US">
                    <a:noFill/>
                  </a:rPr>
                  <a:t> </a:t>
                </a:r>
              </a:p>
            </p:txBody>
          </p:sp>
        </mc:Fallback>
      </mc:AlternateContent>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4676" y="4516833"/>
            <a:ext cx="1973231" cy="1260000"/>
          </a:xfrm>
          <a:prstGeom prst="rect">
            <a:avLst/>
          </a:prstGeom>
          <a:effectLst>
            <a:outerShdw blurRad="76200" dir="18900000" sy="23000" kx="-1200000" algn="bl" rotWithShape="0">
              <a:prstClr val="black">
                <a:alpha val="2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2788" y="4548512"/>
            <a:ext cx="1973230" cy="1260000"/>
          </a:xfrm>
          <a:prstGeom prst="rect">
            <a:avLst/>
          </a:prstGeom>
          <a:effectLst>
            <a:outerShdw blurRad="76200" dir="18900000" sy="23000" kx="-1200000" algn="bl" rotWithShape="0">
              <a:prstClr val="black">
                <a:alpha val="20000"/>
              </a:prstClr>
            </a:outerShdw>
          </a:effectLst>
        </p:spPr>
      </p:pic>
      <p:sp>
        <p:nvSpPr>
          <p:cNvPr id="15" name="Title 1"/>
          <p:cNvSpPr txBox="1">
            <a:spLocks/>
          </p:cNvSpPr>
          <p:nvPr/>
        </p:nvSpPr>
        <p:spPr>
          <a:xfrm>
            <a:off x="501997" y="34742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800" dirty="0"/>
              <a:t>Shape interpolation – </a:t>
            </a:r>
            <a:r>
              <a:rPr lang="en-US" altLang="zh-CN" sz="4800" dirty="0" smtClean="0"/>
              <a:t>desirable properties</a:t>
            </a:r>
            <a:endParaRPr lang="zh-CN" altLang="en-US" sz="4800" dirty="0"/>
          </a:p>
        </p:txBody>
      </p:sp>
    </p:spTree>
    <p:extLst>
      <p:ext uri="{BB962C8B-B14F-4D97-AF65-F5344CB8AC3E}">
        <p14:creationId xmlns:p14="http://schemas.microsoft.com/office/powerpoint/2010/main" val="292565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path" presetSubtype="0" accel="50000" decel="50000" fill="hold" nodeType="withEffect">
                                  <p:stCondLst>
                                    <p:cond delay="0"/>
                                  </p:stCondLst>
                                  <p:childTnLst>
                                    <p:animMotion origin="layout" path="M -0.56133 -0.00833 L 1.875E-6 -2.96296E-6 " pathEditMode="relative" rAng="0" ptsTypes="AA">
                                      <p:cBhvr>
                                        <p:cTn id="9" dur="2000" fill="hold"/>
                                        <p:tgtEl>
                                          <p:spTgt spid="12"/>
                                        </p:tgtEl>
                                        <p:attrNameLst>
                                          <p:attrName>ppt_x</p:attrName>
                                          <p:attrName>ppt_y</p:attrName>
                                        </p:attrNameLst>
                                      </p:cBhvr>
                                      <p:rCtr x="28060" y="417"/>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42" presetClass="path" presetSubtype="0" accel="50000" decel="50000" fill="hold" nodeType="withEffect">
                                  <p:stCondLst>
                                    <p:cond delay="0"/>
                                  </p:stCondLst>
                                  <p:childTnLst>
                                    <p:animMotion origin="layout" path="M -0.23919 -0.00509 L -0.00078 -0.00416 " pathEditMode="relative" rAng="0" ptsTypes="AA">
                                      <p:cBhvr>
                                        <p:cTn id="16" dur="2000" fill="hold"/>
                                        <p:tgtEl>
                                          <p:spTgt spid="17"/>
                                        </p:tgtEl>
                                        <p:attrNameLst>
                                          <p:attrName>ppt_x</p:attrName>
                                          <p:attrName>ppt_y</p:attrName>
                                        </p:attrNameLst>
                                      </p:cBhvr>
                                      <p:rCtr x="11914"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6398" y="1592154"/>
            <a:ext cx="7886700" cy="4351338"/>
          </a:xfrm>
        </p:spPr>
        <p:txBody>
          <a:bodyPr>
            <a:normAutofit/>
          </a:bodyPr>
          <a:lstStyle/>
          <a:p>
            <a:r>
              <a:rPr lang="en-US" altLang="zh-CN" sz="3600" dirty="0" smtClean="0"/>
              <a:t>Affine reproduction</a:t>
            </a:r>
            <a:endParaRPr lang="zh-CN" altLang="en-US" sz="36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769" y="2271603"/>
            <a:ext cx="572631" cy="3600000"/>
          </a:xfrm>
          <a:prstGeom prst="rect">
            <a:avLst/>
          </a:prstGeom>
          <a:effectLst>
            <a:outerShdw blurRad="152400" dist="317500" dir="5400000" sx="90000" sy="-19000" rotWithShape="0">
              <a:prstClr val="black">
                <a:alpha val="15000"/>
              </a:prst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7483" y="2343492"/>
            <a:ext cx="3166316" cy="3600000"/>
          </a:xfrm>
          <a:prstGeom prst="rect">
            <a:avLst/>
          </a:prstGeom>
          <a:effectLst>
            <a:outerShdw blurRad="152400" dist="317500" dir="5400000" sx="90000" sy="-19000" rotWithShape="0">
              <a:prstClr val="black">
                <a:alpha val="15000"/>
              </a:prstClr>
            </a:outerShdw>
          </a:effectLst>
        </p:spPr>
      </p:pic>
      <p:sp>
        <p:nvSpPr>
          <p:cNvPr id="19" name="TextBox 18"/>
          <p:cNvSpPr txBox="1"/>
          <p:nvPr/>
        </p:nvSpPr>
        <p:spPr>
          <a:xfrm>
            <a:off x="421252" y="5976610"/>
            <a:ext cx="2449830" cy="646331"/>
          </a:xfrm>
          <a:prstGeom prst="rect">
            <a:avLst/>
          </a:prstGeom>
          <a:noFill/>
        </p:spPr>
        <p:txBody>
          <a:bodyPr wrap="square" rtlCol="0">
            <a:spAutoFit/>
          </a:bodyPr>
          <a:lstStyle/>
          <a:p>
            <a:pPr algn="ctr"/>
            <a:r>
              <a:rPr lang="en-US" altLang="zh-CN" sz="3600" dirty="0"/>
              <a:t>Source</a:t>
            </a:r>
            <a:endParaRPr lang="zh-CN" altLang="en-US" sz="3600" dirty="0"/>
          </a:p>
        </p:txBody>
      </p:sp>
      <p:sp>
        <p:nvSpPr>
          <p:cNvPr id="20" name="TextBox 19"/>
          <p:cNvSpPr txBox="1"/>
          <p:nvPr/>
        </p:nvSpPr>
        <p:spPr>
          <a:xfrm>
            <a:off x="8129617" y="5976610"/>
            <a:ext cx="2449830" cy="646331"/>
          </a:xfrm>
          <a:prstGeom prst="rect">
            <a:avLst/>
          </a:prstGeom>
          <a:noFill/>
        </p:spPr>
        <p:txBody>
          <a:bodyPr wrap="square" rtlCol="0">
            <a:spAutoFit/>
          </a:bodyPr>
          <a:lstStyle/>
          <a:p>
            <a:pPr algn="ctr"/>
            <a:r>
              <a:rPr lang="en-US" altLang="zh-CN" sz="3600" dirty="0"/>
              <a:t>Target</a:t>
            </a:r>
            <a:endParaRPr lang="zh-CN" altLang="en-US" sz="3600" dirty="0"/>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5653" y="2360051"/>
            <a:ext cx="2042258" cy="3600000"/>
          </a:xfrm>
          <a:prstGeom prst="rect">
            <a:avLst/>
          </a:prstGeom>
          <a:effectLst>
            <a:outerShdw blurRad="152400" dist="317500" dir="5400000" sx="90000" sy="-19000" rotWithShape="0">
              <a:prstClr val="black">
                <a:alpha val="15000"/>
              </a:prstClr>
            </a:outerShdw>
          </a:effectLst>
        </p:spPr>
      </p:pic>
      <p:sp>
        <p:nvSpPr>
          <p:cNvPr id="21" name="TextBox 20"/>
          <p:cNvSpPr txBox="1"/>
          <p:nvPr/>
        </p:nvSpPr>
        <p:spPr>
          <a:xfrm>
            <a:off x="4034702" y="5976610"/>
            <a:ext cx="2449830" cy="646331"/>
          </a:xfrm>
          <a:prstGeom prst="rect">
            <a:avLst/>
          </a:prstGeom>
          <a:noFill/>
        </p:spPr>
        <p:txBody>
          <a:bodyPr wrap="square" rtlCol="0">
            <a:spAutoFit/>
          </a:bodyPr>
          <a:lstStyle/>
          <a:p>
            <a:pPr algn="ctr"/>
            <a:r>
              <a:rPr lang="en-US" altLang="zh-CN" sz="3600" i="1" dirty="0"/>
              <a:t>t</a:t>
            </a:r>
            <a:endParaRPr lang="zh-CN" altLang="en-US" sz="3600" i="1" dirty="0"/>
          </a:p>
        </p:txBody>
      </p:sp>
      <p:sp>
        <p:nvSpPr>
          <p:cNvPr id="13" name="Title 1"/>
          <p:cNvSpPr txBox="1">
            <a:spLocks/>
          </p:cNvSpPr>
          <p:nvPr/>
        </p:nvSpPr>
        <p:spPr>
          <a:xfrm>
            <a:off x="501997" y="34742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800" dirty="0"/>
              <a:t>Shape interpolation – desirable </a:t>
            </a:r>
            <a:r>
              <a:rPr lang="en-US" altLang="zh-CN" sz="4800" dirty="0" smtClean="0"/>
              <a:t>properties</a:t>
            </a:r>
            <a:endParaRPr lang="zh-CN" altLang="en-US" sz="4800" dirty="0"/>
          </a:p>
        </p:txBody>
      </p:sp>
    </p:spTree>
    <p:extLst>
      <p:ext uri="{BB962C8B-B14F-4D97-AF65-F5344CB8AC3E}">
        <p14:creationId xmlns:p14="http://schemas.microsoft.com/office/powerpoint/2010/main" val="372424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ppt_x</p:attrName>
                                        </p:attrNameLst>
                                      </p:cBhvr>
                                      <p:tavLst>
                                        <p:tav tm="0">
                                          <p:val>
                                            <p:strVal val="#ppt_x-#ppt_w/2"/>
                                          </p:val>
                                        </p:tav>
                                        <p:tav tm="100000">
                                          <p:val>
                                            <p:strVal val="#ppt_x"/>
                                          </p:val>
                                        </p:tav>
                                      </p:tavLst>
                                    </p:anim>
                                    <p:anim calcmode="lin" valueType="num">
                                      <p:cBhvr>
                                        <p:cTn id="8" dur="2000" fill="hold"/>
                                        <p:tgtEl>
                                          <p:spTgt spid="11"/>
                                        </p:tgtEl>
                                        <p:attrNameLst>
                                          <p:attrName>ppt_y</p:attrName>
                                        </p:attrNameLst>
                                      </p:cBhvr>
                                      <p:tavLst>
                                        <p:tav tm="0">
                                          <p:val>
                                            <p:strVal val="#ppt_y"/>
                                          </p:val>
                                        </p:tav>
                                        <p:tav tm="100000">
                                          <p:val>
                                            <p:strVal val="#ppt_y"/>
                                          </p:val>
                                        </p:tav>
                                      </p:tavLst>
                                    </p:anim>
                                    <p:anim calcmode="lin" valueType="num">
                                      <p:cBhvr>
                                        <p:cTn id="9" dur="2000" fill="hold"/>
                                        <p:tgtEl>
                                          <p:spTgt spid="11"/>
                                        </p:tgtEl>
                                        <p:attrNameLst>
                                          <p:attrName>ppt_w</p:attrName>
                                        </p:attrNameLst>
                                      </p:cBhvr>
                                      <p:tavLst>
                                        <p:tav tm="0">
                                          <p:val>
                                            <p:fltVal val="0"/>
                                          </p:val>
                                        </p:tav>
                                        <p:tav tm="100000">
                                          <p:val>
                                            <p:strVal val="#ppt_w"/>
                                          </p:val>
                                        </p:tav>
                                      </p:tavLst>
                                    </p:anim>
                                    <p:anim calcmode="lin" valueType="num">
                                      <p:cBhvr>
                                        <p:cTn id="10"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8654" y="1531549"/>
            <a:ext cx="7886700" cy="4351338"/>
          </a:xfrm>
        </p:spPr>
        <p:txBody>
          <a:bodyPr>
            <a:normAutofit/>
          </a:bodyPr>
          <a:lstStyle/>
          <a:p>
            <a:r>
              <a:rPr lang="en-US" altLang="zh-CN" sz="3600" dirty="0" smtClean="0"/>
              <a:t>Symmetry</a:t>
            </a:r>
            <a:endParaRPr lang="zh-CN" altLang="en-US" sz="3600" dirty="0"/>
          </a:p>
        </p:txBody>
      </p:sp>
      <p:sp>
        <p:nvSpPr>
          <p:cNvPr id="5" name="Slide Number Placeholder 4"/>
          <p:cNvSpPr>
            <a:spLocks noGrp="1"/>
          </p:cNvSpPr>
          <p:nvPr>
            <p:ph type="sldNum" sz="quarter" idx="12"/>
          </p:nvPr>
        </p:nvSpPr>
        <p:spPr>
          <a:xfrm>
            <a:off x="7981950" y="6137153"/>
            <a:ext cx="2057400" cy="365125"/>
          </a:xfrm>
        </p:spPr>
        <p:txBody>
          <a:bodyPr/>
          <a:lstStyle/>
          <a:p>
            <a:fld id="{653BABA4-0E23-4D36-97EF-7232693927E2}" type="slidenum">
              <a:rPr lang="zh-CN" altLang="en-US" smtClean="0"/>
              <a:t>8</a:t>
            </a:fld>
            <a:endParaRPr lang="zh-CN" altLang="en-US" dirty="0"/>
          </a:p>
        </p:txBody>
      </p:sp>
      <p:pic>
        <p:nvPicPr>
          <p:cNvPr id="29"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656" y="2221961"/>
            <a:ext cx="2191258" cy="1527552"/>
          </a:xfrm>
          <a:prstGeom prst="rect">
            <a:avLst/>
          </a:prstGeom>
          <a:effectLst>
            <a:outerShdw blurRad="76200" dir="18900000" sy="23000" kx="-1200000" algn="bl" rotWithShape="0">
              <a:prstClr val="black">
                <a:alpha val="20000"/>
              </a:prstClr>
            </a:outerShdw>
          </a:effectLst>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2718" y="2330279"/>
            <a:ext cx="2410384" cy="1539142"/>
          </a:xfrm>
          <a:prstGeom prst="rect">
            <a:avLst/>
          </a:prstGeom>
          <a:effectLst>
            <a:outerShdw blurRad="76200" dir="18900000" sy="23000" kx="-1200000" algn="bl" rotWithShape="0">
              <a:prstClr val="black">
                <a:alpha val="20000"/>
              </a:prstClr>
            </a:outerShdw>
          </a:effectLst>
        </p:spPr>
      </p:pic>
      <p:pic>
        <p:nvPicPr>
          <p:cNvPr id="34"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0743" y="4974726"/>
            <a:ext cx="2191258" cy="1527552"/>
          </a:xfrm>
          <a:prstGeom prst="rect">
            <a:avLst/>
          </a:prstGeom>
          <a:effectLst>
            <a:outerShdw blurRad="76200" dir="18900000" sy="23000" kx="-1200000" algn="bl" rotWithShape="0">
              <a:prstClr val="black">
                <a:alpha val="20000"/>
              </a:prstClr>
            </a:outerShdw>
          </a:effectLst>
        </p:spPr>
      </p:pic>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792" y="4819917"/>
            <a:ext cx="2410384" cy="1539142"/>
          </a:xfrm>
          <a:prstGeom prst="rect">
            <a:avLst/>
          </a:prstGeom>
          <a:effectLst>
            <a:outerShdw blurRad="76200" dir="18900000" sy="23000" kx="-1200000" algn="bl" rotWithShape="0">
              <a:prstClr val="black">
                <a:alpha val="20000"/>
              </a:prstClr>
            </a:outerShdw>
          </a:effectLst>
        </p:spPr>
      </p:pic>
      <p:sp>
        <p:nvSpPr>
          <p:cNvPr id="6" name="Freeform 5"/>
          <p:cNvSpPr/>
          <p:nvPr/>
        </p:nvSpPr>
        <p:spPr>
          <a:xfrm>
            <a:off x="1981031" y="3517459"/>
            <a:ext cx="7631687" cy="602487"/>
          </a:xfrm>
          <a:custGeom>
            <a:avLst/>
            <a:gdLst>
              <a:gd name="connsiteX0" fmla="*/ 0 w 5429756"/>
              <a:gd name="connsiteY0" fmla="*/ 0 h 871486"/>
              <a:gd name="connsiteX1" fmla="*/ 1035781 w 5429756"/>
              <a:gd name="connsiteY1" fmla="*/ 744467 h 871486"/>
              <a:gd name="connsiteX2" fmla="*/ 2225310 w 5429756"/>
              <a:gd name="connsiteY2" fmla="*/ 801111 h 871486"/>
              <a:gd name="connsiteX3" fmla="*/ 5429756 w 5429756"/>
              <a:gd name="connsiteY3" fmla="*/ 24276 h 871486"/>
            </a:gdLst>
            <a:ahLst/>
            <a:cxnLst>
              <a:cxn ang="0">
                <a:pos x="connsiteX0" y="connsiteY0"/>
              </a:cxn>
              <a:cxn ang="0">
                <a:pos x="connsiteX1" y="connsiteY1"/>
              </a:cxn>
              <a:cxn ang="0">
                <a:pos x="connsiteX2" y="connsiteY2"/>
              </a:cxn>
              <a:cxn ang="0">
                <a:pos x="connsiteX3" y="connsiteY3"/>
              </a:cxn>
            </a:cxnLst>
            <a:rect l="l" t="t" r="r" b="b"/>
            <a:pathLst>
              <a:path w="5429756" h="871486">
                <a:moveTo>
                  <a:pt x="0" y="0"/>
                </a:moveTo>
                <a:cubicBezTo>
                  <a:pt x="332448" y="305474"/>
                  <a:pt x="664896" y="610949"/>
                  <a:pt x="1035781" y="744467"/>
                </a:cubicBezTo>
                <a:cubicBezTo>
                  <a:pt x="1406666" y="877986"/>
                  <a:pt x="1492981" y="921143"/>
                  <a:pt x="2225310" y="801111"/>
                </a:cubicBezTo>
                <a:cubicBezTo>
                  <a:pt x="2957639" y="681079"/>
                  <a:pt x="4193697" y="352677"/>
                  <a:pt x="5429756" y="24276"/>
                </a:cubicBez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Freeform 16"/>
          <p:cNvSpPr/>
          <p:nvPr/>
        </p:nvSpPr>
        <p:spPr>
          <a:xfrm rot="10800000">
            <a:off x="2070613" y="5248979"/>
            <a:ext cx="7306739" cy="612937"/>
          </a:xfrm>
          <a:custGeom>
            <a:avLst/>
            <a:gdLst>
              <a:gd name="connsiteX0" fmla="*/ 0 w 5429756"/>
              <a:gd name="connsiteY0" fmla="*/ 0 h 871486"/>
              <a:gd name="connsiteX1" fmla="*/ 1035781 w 5429756"/>
              <a:gd name="connsiteY1" fmla="*/ 744467 h 871486"/>
              <a:gd name="connsiteX2" fmla="*/ 2225310 w 5429756"/>
              <a:gd name="connsiteY2" fmla="*/ 801111 h 871486"/>
              <a:gd name="connsiteX3" fmla="*/ 5429756 w 5429756"/>
              <a:gd name="connsiteY3" fmla="*/ 24276 h 871486"/>
            </a:gdLst>
            <a:ahLst/>
            <a:cxnLst>
              <a:cxn ang="0">
                <a:pos x="connsiteX0" y="connsiteY0"/>
              </a:cxn>
              <a:cxn ang="0">
                <a:pos x="connsiteX1" y="connsiteY1"/>
              </a:cxn>
              <a:cxn ang="0">
                <a:pos x="connsiteX2" y="connsiteY2"/>
              </a:cxn>
              <a:cxn ang="0">
                <a:pos x="connsiteX3" y="connsiteY3"/>
              </a:cxn>
            </a:cxnLst>
            <a:rect l="l" t="t" r="r" b="b"/>
            <a:pathLst>
              <a:path w="5429756" h="871486">
                <a:moveTo>
                  <a:pt x="0" y="0"/>
                </a:moveTo>
                <a:cubicBezTo>
                  <a:pt x="332448" y="305474"/>
                  <a:pt x="664896" y="610949"/>
                  <a:pt x="1035781" y="744467"/>
                </a:cubicBezTo>
                <a:cubicBezTo>
                  <a:pt x="1406666" y="877986"/>
                  <a:pt x="1492981" y="921143"/>
                  <a:pt x="2225310" y="801111"/>
                </a:cubicBezTo>
                <a:cubicBezTo>
                  <a:pt x="2957639" y="681079"/>
                  <a:pt x="4193697" y="352677"/>
                  <a:pt x="5429756" y="24276"/>
                </a:cubicBez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8010" y="4274703"/>
            <a:ext cx="2848246" cy="1582020"/>
          </a:xfrm>
          <a:prstGeom prst="rect">
            <a:avLst/>
          </a:prstGeom>
          <a:effectLst>
            <a:outerShdw blurRad="76200" dir="18900000" sy="23000" kx="-1200000" algn="bl" rotWithShape="0">
              <a:prstClr val="black">
                <a:alpha val="20000"/>
              </a:prstClr>
            </a:outerShdw>
          </a:effectLst>
        </p:spPr>
      </p:pic>
      <mc:AlternateContent xmlns:mc="http://schemas.openxmlformats.org/markup-compatibility/2006" xmlns:a14="http://schemas.microsoft.com/office/drawing/2010/main">
        <mc:Choice Requires="a14">
          <p:sp>
            <p:nvSpPr>
              <p:cNvPr id="13" name="TextBox 12"/>
              <p:cNvSpPr txBox="1"/>
              <p:nvPr/>
            </p:nvSpPr>
            <p:spPr>
              <a:xfrm>
                <a:off x="6863355" y="3853648"/>
                <a:ext cx="364843"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4400" i="1">
                          <a:latin typeface="Cambria Math" panose="02040503050406030204" pitchFamily="18" charset="0"/>
                        </a:rPr>
                        <m:t>𝑡</m:t>
                      </m:r>
                    </m:oMath>
                  </m:oMathPara>
                </a14:m>
                <a:endParaRPr lang="zh-CN" altLang="en-US" sz="4400" dirty="0"/>
              </a:p>
            </p:txBody>
          </p:sp>
        </mc:Choice>
        <mc:Fallback xmlns="">
          <p:sp>
            <p:nvSpPr>
              <p:cNvPr id="13" name="TextBox 12"/>
              <p:cNvSpPr txBox="1">
                <a:spLocks noRot="1" noChangeAspect="1" noMove="1" noResize="1" noEditPoints="1" noAdjustHandles="1" noChangeArrowheads="1" noChangeShapeType="1" noTextEdit="1"/>
              </p:cNvSpPr>
              <p:nvPr/>
            </p:nvSpPr>
            <p:spPr>
              <a:xfrm>
                <a:off x="6863355" y="3853648"/>
                <a:ext cx="364843" cy="677108"/>
              </a:xfrm>
              <a:prstGeom prst="rect">
                <a:avLst/>
              </a:prstGeom>
              <a:blipFill rotWithShape="0">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3962474" y="5681951"/>
                <a:ext cx="1349857" cy="67710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4400" i="1">
                          <a:latin typeface="Cambria Math" panose="02040503050406030204" pitchFamily="18" charset="0"/>
                        </a:rPr>
                        <m:t>1−</m:t>
                      </m:r>
                      <m:r>
                        <a:rPr lang="en-US" altLang="zh-CN" sz="4400" i="1">
                          <a:latin typeface="Cambria Math" panose="02040503050406030204" pitchFamily="18" charset="0"/>
                        </a:rPr>
                        <m:t>𝑡</m:t>
                      </m:r>
                    </m:oMath>
                  </m:oMathPara>
                </a14:m>
                <a:endParaRPr lang="zh-CN" altLang="en-US" sz="4400" dirty="0"/>
              </a:p>
            </p:txBody>
          </p:sp>
        </mc:Choice>
        <mc:Fallback xmlns="">
          <p:sp>
            <p:nvSpPr>
              <p:cNvPr id="25" name="TextBox 24"/>
              <p:cNvSpPr txBox="1">
                <a:spLocks noRot="1" noChangeAspect="1" noMove="1" noResize="1" noEditPoints="1" noAdjustHandles="1" noChangeArrowheads="1" noChangeShapeType="1" noTextEdit="1"/>
              </p:cNvSpPr>
              <p:nvPr/>
            </p:nvSpPr>
            <p:spPr>
              <a:xfrm>
                <a:off x="3962474" y="5681951"/>
                <a:ext cx="1349857" cy="677108"/>
              </a:xfrm>
              <a:prstGeom prst="rect">
                <a:avLst/>
              </a:prstGeom>
              <a:blipFill rotWithShape="0">
                <a:blip r:embed="rId8"/>
                <a:stretch>
                  <a:fillRect/>
                </a:stretch>
              </a:blipFill>
            </p:spPr>
            <p:txBody>
              <a:bodyPr/>
              <a:lstStyle/>
              <a:p>
                <a:r>
                  <a:rPr lang="zh-CN" altLang="en-US">
                    <a:noFill/>
                  </a:rPr>
                  <a:t> </a:t>
                </a:r>
              </a:p>
            </p:txBody>
          </p:sp>
        </mc:Fallback>
      </mc:AlternateContent>
      <p:sp>
        <p:nvSpPr>
          <p:cNvPr id="7" name="Equal 6"/>
          <p:cNvSpPr/>
          <p:nvPr/>
        </p:nvSpPr>
        <p:spPr>
          <a:xfrm rot="19343069">
            <a:off x="5490016" y="4042829"/>
            <a:ext cx="1044204" cy="438760"/>
          </a:xfrm>
          <a:prstGeom prst="mathEqual">
            <a:avLst>
              <a:gd name="adj1" fmla="val 23520"/>
              <a:gd name="adj2" fmla="val 2309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5913" y="2538632"/>
            <a:ext cx="2848246" cy="1582020"/>
          </a:xfrm>
          <a:prstGeom prst="rect">
            <a:avLst/>
          </a:prstGeom>
          <a:effectLst>
            <a:outerShdw blurRad="76200" dir="18900000" sy="23000" kx="-1200000" algn="bl" rotWithShape="0">
              <a:prstClr val="black">
                <a:alpha val="20000"/>
              </a:prstClr>
            </a:outerShdw>
          </a:effectLst>
        </p:spPr>
      </p:pic>
      <p:sp>
        <p:nvSpPr>
          <p:cNvPr id="18" name="Title 1"/>
          <p:cNvSpPr txBox="1">
            <a:spLocks/>
          </p:cNvSpPr>
          <p:nvPr/>
        </p:nvSpPr>
        <p:spPr>
          <a:xfrm>
            <a:off x="501997" y="34742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800" dirty="0"/>
              <a:t>Shape interpolation – desirable </a:t>
            </a:r>
            <a:r>
              <a:rPr lang="en-US" altLang="zh-CN" sz="4800" dirty="0" smtClean="0"/>
              <a:t>properties</a:t>
            </a:r>
            <a:endParaRPr lang="zh-CN" altLang="en-US" sz="4800" dirty="0"/>
          </a:p>
        </p:txBody>
      </p:sp>
    </p:spTree>
    <p:extLst>
      <p:ext uri="{BB962C8B-B14F-4D97-AF65-F5344CB8AC3E}">
        <p14:creationId xmlns:p14="http://schemas.microsoft.com/office/powerpoint/2010/main" val="193103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par>
                                <p:cTn id="24" presetID="42" presetClass="path" presetSubtype="0" accel="50000" decel="50000" fill="hold" nodeType="withEffect">
                                  <p:stCondLst>
                                    <p:cond delay="0"/>
                                  </p:stCondLst>
                                  <p:childTnLst>
                                    <p:animMotion origin="layout" path="M -0.73581 -0.40162 L -6.25E-7 4.44444E-6 " pathEditMode="relative" rAng="0" ptsTypes="AA">
                                      <p:cBhvr>
                                        <p:cTn id="25" dur="2000" fill="hold"/>
                                        <p:tgtEl>
                                          <p:spTgt spid="34"/>
                                        </p:tgtEl>
                                        <p:attrNameLst>
                                          <p:attrName>ppt_x</p:attrName>
                                          <p:attrName>ppt_y</p:attrName>
                                        </p:attrNameLst>
                                      </p:cBhvr>
                                      <p:rCtr x="36784" y="20069"/>
                                    </p:animMotion>
                                  </p:childTnLst>
                                </p:cTn>
                              </p:par>
                              <p:par>
                                <p:cTn id="26" presetID="42" presetClass="path" presetSubtype="0" accel="50000" decel="50000" fill="hold" nodeType="withEffect">
                                  <p:stCondLst>
                                    <p:cond delay="0"/>
                                  </p:stCondLst>
                                  <p:childTnLst>
                                    <p:animMotion origin="layout" path="M 0.73529 -0.36366 L -2.70833E-6 3.7037E-6 " pathEditMode="relative" rAng="0" ptsTypes="AA">
                                      <p:cBhvr>
                                        <p:cTn id="27" dur="2000" fill="hold"/>
                                        <p:tgtEl>
                                          <p:spTgt spid="36"/>
                                        </p:tgtEl>
                                        <p:attrNameLst>
                                          <p:attrName>ppt_x</p:attrName>
                                          <p:attrName>ppt_y</p:attrName>
                                        </p:attrNameLst>
                                      </p:cBhvr>
                                      <p:rCtr x="-36771" y="18171"/>
                                    </p:animMotion>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randombar(horizontal)">
                                      <p:cBhvr>
                                        <p:cTn id="36" dur="500"/>
                                        <p:tgtEl>
                                          <p:spTgt spid="25"/>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500"/>
                                        <p:tgtEl>
                                          <p:spTgt spid="3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6"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Horizont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13" grpId="0"/>
      <p:bldP spid="25"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5922" y="1571827"/>
            <a:ext cx="10515600" cy="4351338"/>
          </a:xfrm>
        </p:spPr>
        <p:txBody>
          <a:bodyPr/>
          <a:lstStyle/>
          <a:p>
            <a:r>
              <a:rPr lang="en-US" altLang="zh-CN" sz="3600" dirty="0" smtClean="0"/>
              <a:t>Smoothness</a:t>
            </a:r>
            <a:endParaRPr lang="zh-CN" altLang="en-US" dirty="0"/>
          </a:p>
        </p:txBody>
      </p:sp>
      <mc:AlternateContent xmlns:mc="http://schemas.openxmlformats.org/markup-compatibility/2006" xmlns:a14="http://schemas.microsoft.com/office/drawing/2010/main">
        <mc:Choice Requires="a14">
          <p:sp>
            <p:nvSpPr>
              <p:cNvPr id="20" name="Rectangle 19"/>
              <p:cNvSpPr/>
              <p:nvPr/>
            </p:nvSpPr>
            <p:spPr>
              <a:xfrm>
                <a:off x="4311461" y="3644701"/>
                <a:ext cx="2639025" cy="120032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7200" b="0" i="1" smtClean="0">
                          <a:solidFill>
                            <a:srgbClr val="FF0000"/>
                          </a:solidFill>
                          <a:latin typeface="Cambria Math" panose="02040503050406030204" pitchFamily="18" charset="0"/>
                        </a:rPr>
                        <m:t>𝑡</m:t>
                      </m:r>
                      <m:r>
                        <a:rPr lang="en-US" altLang="zh-CN" sz="7200" i="1">
                          <a:solidFill>
                            <a:srgbClr val="FF0000"/>
                          </a:solidFill>
                          <a:latin typeface="Cambria Math" panose="02040503050406030204" pitchFamily="18" charset="0"/>
                          <a:ea typeface="Cambria Math" panose="02040503050406030204" pitchFamily="18" charset="0"/>
                        </a:rPr>
                        <m:t>≈</m:t>
                      </m:r>
                      <m:r>
                        <a:rPr lang="en-US" altLang="zh-CN" sz="7200" b="0" i="1" smtClean="0">
                          <a:solidFill>
                            <a:srgbClr val="FF0000"/>
                          </a:solidFill>
                          <a:latin typeface="Cambria Math" panose="02040503050406030204" pitchFamily="18" charset="0"/>
                        </a:rPr>
                        <m:t>𝑠</m:t>
                      </m:r>
                    </m:oMath>
                  </m:oMathPara>
                </a14:m>
                <a:endParaRPr lang="en-US" altLang="zh-CN" sz="7200" dirty="0">
                  <a:solidFill>
                    <a:srgbClr val="FF0000"/>
                  </a:solidFill>
                </a:endParaRPr>
              </a:p>
            </p:txBody>
          </p:sp>
        </mc:Choice>
        <mc:Fallback xmlns="">
          <p:sp>
            <p:nvSpPr>
              <p:cNvPr id="20" name="Rectangle 19"/>
              <p:cNvSpPr>
                <a:spLocks noRot="1" noChangeAspect="1" noMove="1" noResize="1" noEditPoints="1" noAdjustHandles="1" noChangeArrowheads="1" noChangeShapeType="1" noTextEdit="1"/>
              </p:cNvSpPr>
              <p:nvPr/>
            </p:nvSpPr>
            <p:spPr>
              <a:xfrm>
                <a:off x="4311461" y="3644701"/>
                <a:ext cx="2639025" cy="1200329"/>
              </a:xfrm>
              <a:prstGeom prst="rect">
                <a:avLst/>
              </a:prstGeom>
              <a:blipFill rotWithShape="0">
                <a:blip r:embed="rId3"/>
                <a:stretch>
                  <a:fillRect/>
                </a:stretch>
              </a:blipFill>
            </p:spPr>
            <p:txBody>
              <a:bodyPr/>
              <a:lstStyle/>
              <a:p>
                <a:r>
                  <a:rPr lang="zh-CN" altLang="en-US">
                    <a:noFill/>
                  </a:rPr>
                  <a:t> </a:t>
                </a:r>
              </a:p>
            </p:txBody>
          </p:sp>
        </mc:Fallback>
      </mc:AlternateContent>
      <p:grpSp>
        <p:nvGrpSpPr>
          <p:cNvPr id="28" name="Group 27"/>
          <p:cNvGrpSpPr/>
          <p:nvPr/>
        </p:nvGrpSpPr>
        <p:grpSpPr>
          <a:xfrm>
            <a:off x="833084" y="2106171"/>
            <a:ext cx="10820341" cy="1512001"/>
            <a:chOff x="439000" y="2212478"/>
            <a:chExt cx="8981113" cy="1299424"/>
          </a:xfrm>
        </p:grpSpPr>
        <p:pic>
          <p:nvPicPr>
            <p:cNvPr id="29"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9379" y="2212478"/>
              <a:ext cx="1800272" cy="1299424"/>
            </a:xfrm>
            <a:prstGeom prst="rect">
              <a:avLst/>
            </a:prstGeom>
            <a:effectLst>
              <a:outerShdw blurRad="76200" dir="18900000" sy="23000" kx="-1200000" algn="bl" rotWithShape="0">
                <a:prstClr val="black">
                  <a:alpha val="20000"/>
                </a:prstClr>
              </a:outerShdw>
            </a:effectLst>
          </p:spPr>
        </p:pic>
        <mc:AlternateContent xmlns:mc="http://schemas.openxmlformats.org/markup-compatibility/2006" xmlns:a14="http://schemas.microsoft.com/office/drawing/2010/main">
          <mc:Choice Requires="a14">
            <p:sp>
              <p:nvSpPr>
                <p:cNvPr id="30" name="TextBox 29"/>
                <p:cNvSpPr txBox="1"/>
                <p:nvPr/>
              </p:nvSpPr>
              <p:spPr>
                <a:xfrm>
                  <a:off x="439000" y="2680119"/>
                  <a:ext cx="8728171" cy="581911"/>
                </a:xfrm>
                <a:prstGeom prst="rect">
                  <a:avLst/>
                </a:prstGeom>
                <a:noFill/>
              </p:spPr>
              <p:txBody>
                <a:bodyPr wrap="square" lIns="0" tIns="0" rIns="0" bIns="0" rtlCol="0">
                  <a:spAutoFit/>
                </a:bodyPr>
                <a:lstStyle/>
                <a:p>
                  <a14:m>
                    <m:oMath xmlns:m="http://schemas.openxmlformats.org/officeDocument/2006/math">
                      <m:r>
                        <a:rPr lang="en-US" altLang="zh-CN" sz="4400" i="1">
                          <a:latin typeface="Cambria Math" panose="02040503050406030204" pitchFamily="18" charset="0"/>
                        </a:rPr>
                        <m:t>(1−</m:t>
                      </m:r>
                      <m:r>
                        <a:rPr lang="en-US" altLang="zh-CN" sz="4400" i="1">
                          <a:latin typeface="Cambria Math" panose="02040503050406030204" pitchFamily="18" charset="0"/>
                        </a:rPr>
                        <m:t>𝑡</m:t>
                      </m:r>
                      <m:r>
                        <a:rPr lang="en-US" altLang="zh-CN" sz="4400" i="1">
                          <a:latin typeface="Cambria Math" panose="02040503050406030204" pitchFamily="18" charset="0"/>
                        </a:rPr>
                        <m:t>)(                )+</m:t>
                      </m:r>
                      <m:r>
                        <a:rPr lang="en-US" altLang="zh-CN" sz="4400" i="1">
                          <a:latin typeface="Cambria Math" panose="02040503050406030204" pitchFamily="18" charset="0"/>
                        </a:rPr>
                        <m:t>𝑡</m:t>
                      </m:r>
                      <m:r>
                        <a:rPr lang="en-US" altLang="zh-CN" sz="4400" i="1">
                          <a:latin typeface="Cambria Math" panose="02040503050406030204" pitchFamily="18" charset="0"/>
                        </a:rPr>
                        <m:t>(                )</m:t>
                      </m:r>
                    </m:oMath>
                  </a14:m>
                  <a:r>
                    <a:rPr lang="en-US" altLang="zh-CN" sz="4400" dirty="0"/>
                    <a:t>=</a:t>
                  </a:r>
                  <a:endParaRPr lang="zh-CN" altLang="en-US" sz="4400" dirty="0"/>
                </a:p>
              </p:txBody>
            </p:sp>
          </mc:Choice>
          <mc:Fallback xmlns="">
            <p:sp>
              <p:nvSpPr>
                <p:cNvPr id="30" name="TextBox 29"/>
                <p:cNvSpPr txBox="1">
                  <a:spLocks noRot="1" noChangeAspect="1" noMove="1" noResize="1" noEditPoints="1" noAdjustHandles="1" noChangeArrowheads="1" noChangeShapeType="1" noTextEdit="1"/>
                </p:cNvSpPr>
                <p:nvPr/>
              </p:nvSpPr>
              <p:spPr>
                <a:xfrm>
                  <a:off x="439000" y="2680119"/>
                  <a:ext cx="8728171" cy="581911"/>
                </a:xfrm>
                <a:prstGeom prst="rect">
                  <a:avLst/>
                </a:prstGeom>
                <a:blipFill rotWithShape="0">
                  <a:blip r:embed="rId5"/>
                  <a:stretch>
                    <a:fillRect t="-25225" b="-48649"/>
                  </a:stretch>
                </a:blipFill>
              </p:spPr>
              <p:txBody>
                <a:bodyPr/>
                <a:lstStyle/>
                <a:p>
                  <a:r>
                    <a:rPr lang="zh-CN" altLang="en-US">
                      <a:noFill/>
                    </a:rPr>
                    <a:t> </a:t>
                  </a:r>
                </a:p>
              </p:txBody>
            </p:sp>
          </mc:Fallback>
        </mc:AlternateContent>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3086" y="2212478"/>
              <a:ext cx="1965389" cy="1299423"/>
            </a:xfrm>
            <a:prstGeom prst="rect">
              <a:avLst/>
            </a:prstGeom>
            <a:effectLst>
              <a:outerShdw blurRad="76200" dir="18900000" sy="23000" kx="-1200000" algn="bl" rotWithShape="0">
                <a:prstClr val="black">
                  <a:alpha val="20000"/>
                </a:prstClr>
              </a:outerShdw>
            </a:effectLst>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0642" y="2212478"/>
              <a:ext cx="2259471" cy="1299423"/>
            </a:xfrm>
            <a:prstGeom prst="rect">
              <a:avLst/>
            </a:prstGeom>
            <a:effectLst>
              <a:outerShdw blurRad="76200" dir="18900000" sy="23000" kx="-1200000" algn="bl" rotWithShape="0">
                <a:prstClr val="black">
                  <a:alpha val="20000"/>
                </a:prstClr>
              </a:outerShdw>
            </a:effectLst>
          </p:spPr>
        </p:pic>
      </p:grpSp>
      <p:grpSp>
        <p:nvGrpSpPr>
          <p:cNvPr id="33" name="Group 32"/>
          <p:cNvGrpSpPr/>
          <p:nvPr/>
        </p:nvGrpSpPr>
        <p:grpSpPr>
          <a:xfrm>
            <a:off x="833084" y="4870420"/>
            <a:ext cx="10839507" cy="1518587"/>
            <a:chOff x="139700" y="2336021"/>
            <a:chExt cx="9759454" cy="1295930"/>
          </a:xfrm>
        </p:grpSpPr>
        <p:pic>
          <p:nvPicPr>
            <p:cNvPr id="34"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5699" y="2336047"/>
              <a:ext cx="1952833" cy="1290308"/>
            </a:xfrm>
            <a:prstGeom prst="rect">
              <a:avLst/>
            </a:prstGeom>
            <a:effectLst>
              <a:outerShdw blurRad="76200" dir="18900000" sy="23000" kx="-1200000" algn="bl" rotWithShape="0">
                <a:prstClr val="black">
                  <a:alpha val="20000"/>
                </a:prstClr>
              </a:outerShdw>
            </a:effectLst>
          </p:spPr>
        </p:pic>
        <mc:AlternateContent xmlns:mc="http://schemas.openxmlformats.org/markup-compatibility/2006" xmlns:a14="http://schemas.microsoft.com/office/drawing/2010/main">
          <mc:Choice Requires="a14">
            <p:sp>
              <p:nvSpPr>
                <p:cNvPr id="35" name="TextBox 34"/>
                <p:cNvSpPr txBox="1"/>
                <p:nvPr/>
              </p:nvSpPr>
              <p:spPr>
                <a:xfrm>
                  <a:off x="139700" y="2780255"/>
                  <a:ext cx="8728171" cy="577829"/>
                </a:xfrm>
                <a:prstGeom prst="rect">
                  <a:avLst/>
                </a:prstGeom>
                <a:noFill/>
              </p:spPr>
              <p:txBody>
                <a:bodyPr wrap="square" lIns="0" tIns="0" rIns="0" bIns="0" rtlCol="0">
                  <a:spAutoFit/>
                </a:bodyPr>
                <a:lstStyle/>
                <a:p>
                  <a14:m>
                    <m:oMath xmlns:m="http://schemas.openxmlformats.org/officeDocument/2006/math">
                      <m:r>
                        <a:rPr lang="en-US" altLang="zh-CN" sz="4400" i="1" smtClean="0">
                          <a:latin typeface="Cambria Math" panose="02040503050406030204" pitchFamily="18" charset="0"/>
                        </a:rPr>
                        <m:t>(1−</m:t>
                      </m:r>
                      <m:r>
                        <a:rPr lang="en-US" altLang="zh-CN" sz="4400" b="0" i="1" smtClean="0">
                          <a:latin typeface="Cambria Math" panose="02040503050406030204" pitchFamily="18" charset="0"/>
                        </a:rPr>
                        <m:t>𝑠</m:t>
                      </m:r>
                      <m:r>
                        <a:rPr lang="en-US" altLang="zh-CN" sz="4400" i="1">
                          <a:latin typeface="Cambria Math" panose="02040503050406030204" pitchFamily="18" charset="0"/>
                        </a:rPr>
                        <m:t>)(                )+</m:t>
                      </m:r>
                      <m:r>
                        <a:rPr lang="en-US" altLang="zh-CN" sz="4400" b="0" i="1" smtClean="0">
                          <a:latin typeface="Cambria Math" panose="02040503050406030204" pitchFamily="18" charset="0"/>
                        </a:rPr>
                        <m:t>𝑠</m:t>
                      </m:r>
                      <m:r>
                        <a:rPr lang="en-US" altLang="zh-CN" sz="4400" i="1">
                          <a:latin typeface="Cambria Math" panose="02040503050406030204" pitchFamily="18" charset="0"/>
                        </a:rPr>
                        <m:t>(                )</m:t>
                      </m:r>
                    </m:oMath>
                  </a14:m>
                  <a:r>
                    <a:rPr lang="en-US" altLang="zh-CN" sz="4400" dirty="0"/>
                    <a:t>=</a:t>
                  </a:r>
                  <a:endParaRPr lang="zh-CN" altLang="en-US" sz="4400" dirty="0"/>
                </a:p>
              </p:txBody>
            </p:sp>
          </mc:Choice>
          <mc:Fallback xmlns="">
            <p:sp>
              <p:nvSpPr>
                <p:cNvPr id="35" name="TextBox 34"/>
                <p:cNvSpPr txBox="1">
                  <a:spLocks noRot="1" noChangeAspect="1" noMove="1" noResize="1" noEditPoints="1" noAdjustHandles="1" noChangeArrowheads="1" noChangeShapeType="1" noTextEdit="1"/>
                </p:cNvSpPr>
                <p:nvPr/>
              </p:nvSpPr>
              <p:spPr>
                <a:xfrm>
                  <a:off x="139700" y="2780255"/>
                  <a:ext cx="8728171" cy="577829"/>
                </a:xfrm>
                <a:prstGeom prst="rect">
                  <a:avLst/>
                </a:prstGeom>
                <a:blipFill rotWithShape="0">
                  <a:blip r:embed="rId8"/>
                  <a:stretch>
                    <a:fillRect t="-25225" b="-49550"/>
                  </a:stretch>
                </a:blipFill>
              </p:spPr>
              <p:txBody>
                <a:bodyPr/>
                <a:lstStyle/>
                <a:p>
                  <a:r>
                    <a:rPr lang="zh-CN" altLang="en-US">
                      <a:noFill/>
                    </a:rPr>
                    <a:t> </a:t>
                  </a:r>
                </a:p>
              </p:txBody>
            </p:sp>
          </mc:Fallback>
        </mc:AlternateContent>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9815" y="2341643"/>
              <a:ext cx="2131942" cy="1290308"/>
            </a:xfrm>
            <a:prstGeom prst="rect">
              <a:avLst/>
            </a:prstGeom>
            <a:effectLst>
              <a:outerShdw blurRad="76200" dir="18900000" sy="23000" kx="-1200000" algn="bl" rotWithShape="0">
                <a:prstClr val="black">
                  <a:alpha val="20000"/>
                </a:prstClr>
              </a:outerShdw>
            </a:effectLst>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48209" y="2336021"/>
              <a:ext cx="2450945" cy="1290308"/>
            </a:xfrm>
            <a:prstGeom prst="rect">
              <a:avLst/>
            </a:prstGeom>
            <a:effectLst>
              <a:outerShdw blurRad="76200" dir="18900000" sy="23000" kx="-1200000" algn="bl" rotWithShape="0">
                <a:prstClr val="black">
                  <a:alpha val="20000"/>
                </a:prstClr>
              </a:outerShdw>
            </a:effectLst>
          </p:spPr>
        </p:pic>
      </p:grpSp>
      <mc:AlternateContent xmlns:mc="http://schemas.openxmlformats.org/markup-compatibility/2006" xmlns:a14="http://schemas.microsoft.com/office/drawing/2010/main">
        <mc:Choice Requires="a14">
          <p:sp>
            <p:nvSpPr>
              <p:cNvPr id="38" name="Rectangle 37"/>
              <p:cNvSpPr/>
              <p:nvPr/>
            </p:nvSpPr>
            <p:spPr>
              <a:xfrm>
                <a:off x="8828184" y="3300260"/>
                <a:ext cx="1603324" cy="18620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11500" i="1">
                          <a:solidFill>
                            <a:srgbClr val="FF0000"/>
                          </a:solidFill>
                          <a:latin typeface="Cambria Math" panose="02040503050406030204" pitchFamily="18" charset="0"/>
                          <a:ea typeface="Cambria Math" panose="02040503050406030204" pitchFamily="18" charset="0"/>
                        </a:rPr>
                        <m:t>≈</m:t>
                      </m:r>
                    </m:oMath>
                  </m:oMathPara>
                </a14:m>
                <a:endParaRPr lang="zh-CN" altLang="en-US" sz="11500" dirty="0">
                  <a:solidFill>
                    <a:srgbClr val="FF0000"/>
                  </a:solidFill>
                </a:endParaRPr>
              </a:p>
            </p:txBody>
          </p:sp>
        </mc:Choice>
        <mc:Fallback xmlns="">
          <p:sp>
            <p:nvSpPr>
              <p:cNvPr id="38" name="Rectangle 37"/>
              <p:cNvSpPr>
                <a:spLocks noRot="1" noChangeAspect="1" noMove="1" noResize="1" noEditPoints="1" noAdjustHandles="1" noChangeArrowheads="1" noChangeShapeType="1" noTextEdit="1"/>
              </p:cNvSpPr>
              <p:nvPr/>
            </p:nvSpPr>
            <p:spPr>
              <a:xfrm>
                <a:off x="8828184" y="3300260"/>
                <a:ext cx="1603324" cy="1862048"/>
              </a:xfrm>
              <a:prstGeom prst="rect">
                <a:avLst/>
              </a:prstGeom>
              <a:blipFill rotWithShape="0">
                <a:blip r:embed="rId9"/>
                <a:stretch>
                  <a:fillRect/>
                </a:stretch>
              </a:blipFill>
            </p:spPr>
            <p:txBody>
              <a:bodyPr/>
              <a:lstStyle/>
              <a:p>
                <a:r>
                  <a:rPr lang="zh-CN" altLang="en-US">
                    <a:noFill/>
                  </a:rPr>
                  <a:t> </a:t>
                </a:r>
              </a:p>
            </p:txBody>
          </p:sp>
        </mc:Fallback>
      </mc:AlternateContent>
      <p:sp>
        <p:nvSpPr>
          <p:cNvPr id="6" name="Right Arrow 5"/>
          <p:cNvSpPr/>
          <p:nvPr/>
        </p:nvSpPr>
        <p:spPr>
          <a:xfrm>
            <a:off x="7243539" y="4115403"/>
            <a:ext cx="1516446" cy="295764"/>
          </a:xfrm>
          <a:prstGeom prst="rightArrow">
            <a:avLst/>
          </a:prstGeom>
          <a:solidFill>
            <a:srgbClr val="0070C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itle 1"/>
          <p:cNvSpPr txBox="1">
            <a:spLocks/>
          </p:cNvSpPr>
          <p:nvPr/>
        </p:nvSpPr>
        <p:spPr>
          <a:xfrm>
            <a:off x="501997" y="34742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800" dirty="0"/>
              <a:t>Shape interpolation – desirable </a:t>
            </a:r>
            <a:r>
              <a:rPr lang="en-US" altLang="zh-CN" sz="4800" dirty="0" smtClean="0"/>
              <a:t>properties</a:t>
            </a:r>
            <a:endParaRPr lang="zh-CN" altLang="en-US" sz="4800" dirty="0"/>
          </a:p>
        </p:txBody>
      </p:sp>
    </p:spTree>
    <p:extLst>
      <p:ext uri="{BB962C8B-B14F-4D97-AF65-F5344CB8AC3E}">
        <p14:creationId xmlns:p14="http://schemas.microsoft.com/office/powerpoint/2010/main" val="204589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barn(inVertical)">
                                      <p:cBhvr>
                                        <p:cTn id="1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8" grpId="0"/>
      <p:bldP spid="6"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4416</TotalTime>
  <Words>3355</Words>
  <Application>Microsoft Office PowerPoint</Application>
  <PresentationFormat>Widescreen</PresentationFormat>
  <Paragraphs>425</Paragraphs>
  <Slides>30</Slides>
  <Notes>29</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ＭＳ Ｐゴシック</vt:lpstr>
      <vt:lpstr>宋体</vt:lpstr>
      <vt:lpstr>Arial</vt:lpstr>
      <vt:lpstr>Calibri</vt:lpstr>
      <vt:lpstr>Calibri Light</vt:lpstr>
      <vt:lpstr>Cambria Math</vt:lpstr>
      <vt:lpstr>Wingdings</vt:lpstr>
      <vt:lpstr>Office Theme</vt:lpstr>
      <vt:lpstr>Planar Shape Interpolation with Bounded Distortion</vt:lpstr>
      <vt:lpstr>Motivation</vt:lpstr>
      <vt:lpstr>Shape interpolation - the problem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2-step solution</vt:lpstr>
      <vt:lpstr>Pullback metric</vt:lpstr>
      <vt:lpstr>Bounded distortion interpolation – Step 1</vt:lpstr>
      <vt:lpstr>Conformal distortion</vt:lpstr>
      <vt:lpstr>Key theorem</vt:lpstr>
      <vt:lpstr>Bounded distortion interpolation – Step 2</vt:lpstr>
      <vt:lpstr>Discretization</vt:lpstr>
      <vt:lpstr>Results</vt:lpstr>
      <vt:lpstr>Results – comparisons</vt:lpstr>
      <vt:lpstr>Results – comparisons</vt:lpstr>
      <vt:lpstr>Results – multiple targets</vt:lpstr>
      <vt:lpstr>Conclusions</vt:lpstr>
      <vt:lpstr>PowerPoint Presentation</vt:lpstr>
      <vt:lpstr>Why not interpolating edge length</vt:lpstr>
      <vt:lpstr>Results – robustness</vt:lpstr>
      <vt:lpstr>Results – comparisons</vt:lpstr>
      <vt:lpstr>Results – conformal and Teichmüller maps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Planar shape interpolation with bounded distortion</dc:title>
  <dc:creator>j</dc:creator>
  <cp:lastModifiedBy>j</cp:lastModifiedBy>
  <cp:revision>266</cp:revision>
  <dcterms:created xsi:type="dcterms:W3CDTF">2013-05-06T22:28:24Z</dcterms:created>
  <dcterms:modified xsi:type="dcterms:W3CDTF">2013-07-24T20:24:20Z</dcterms:modified>
</cp:coreProperties>
</file>