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383" r:id="rId3"/>
    <p:sldId id="412" r:id="rId4"/>
    <p:sldId id="413" r:id="rId5"/>
    <p:sldId id="421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2" r:id="rId14"/>
    <p:sldId id="423" r:id="rId15"/>
    <p:sldId id="424" r:id="rId16"/>
    <p:sldId id="425" r:id="rId17"/>
    <p:sldId id="426" r:id="rId18"/>
    <p:sldId id="427" r:id="rId19"/>
    <p:sldId id="428" r:id="rId20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6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4" autoAdjust="0"/>
    <p:restoredTop sz="94664" autoAdjust="0"/>
  </p:normalViewPr>
  <p:slideViewPr>
    <p:cSldViewPr>
      <p:cViewPr>
        <p:scale>
          <a:sx n="80" d="100"/>
          <a:sy n="80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notesViewPr>
    <p:cSldViewPr>
      <p:cViewPr varScale="1">
        <p:scale>
          <a:sx n="65" d="100"/>
          <a:sy n="65" d="100"/>
        </p:scale>
        <p:origin x="-270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B633EF-74F8-4A98-A013-3A27784E04B3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6F404D1-D45E-4503-99F6-6D1CB5B84C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6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2C5931-2F42-4111-AD1A-445CEC2B6B9D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819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8196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C51A05AE-2D9E-4F0F-8BF3-8AA824D391F9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2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11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11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12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13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13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14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14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15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15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16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16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17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17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18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18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19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19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2C5931-2F42-4111-AD1A-445CEC2B6B9D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819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8196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C51A05AE-2D9E-4F0F-8BF3-8AA824D391F9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3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2C5931-2F42-4111-AD1A-445CEC2B6B9D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819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8196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C51A05AE-2D9E-4F0F-8BF3-8AA824D391F9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4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2C5931-2F42-4111-AD1A-445CEC2B6B9D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819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8196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C51A05AE-2D9E-4F0F-8BF3-8AA824D391F9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5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6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7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8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8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9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6D20CE2-9E25-467C-ABF3-9196A6AED6F0}" type="slidenum">
              <a:rPr lang="he-IL" sz="1200">
                <a:latin typeface="Calibri" pitchFamily="34" charset="0"/>
              </a:rPr>
              <a:pPr rtl="0"/>
              <a:t>10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703263"/>
            <a:ext cx="4529137" cy="3397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 txBox="1">
            <a:spLocks noGrp="1"/>
          </p:cNvSpPr>
          <p:nvPr/>
        </p:nvSpPr>
        <p:spPr bwMode="auto">
          <a:xfrm>
            <a:off x="3868738" y="8678863"/>
            <a:ext cx="30162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01" tIns="0" rIns="19301" bIns="0" anchor="b"/>
          <a:lstStyle/>
          <a:p>
            <a:pPr defTabSz="925513" rtl="0"/>
            <a:fld id="{A95AA2AA-BB4C-4B73-9784-5F5F74FCDEBD}" type="slidenum">
              <a:rPr lang="he-IL" sz="1000" i="1">
                <a:latin typeface="Times New Roman" pitchFamily="18" charset="0"/>
                <a:cs typeface="Times New Roman" pitchFamily="18" charset="0"/>
              </a:rPr>
              <a:pPr defTabSz="925513" rtl="0"/>
              <a:t>10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BD920-B6F7-4092-852B-BE302B4DBD4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AB84D-A2D9-4247-ABFF-37C0F12F7F7E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E98B4-3F7D-4D5B-94E0-654FC75993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C45C3-C35E-4524-8C87-49565A7DC3DF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003A-4AE2-4CDA-A8EA-D3792CB8648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F8F4C-D342-4DB5-82D8-937E02E13D2C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>
              <a:defRPr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00EB9-4BE7-4C95-9AF7-FB50C2D1C9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D93144-0279-4EE1-B18A-B5C8265FFBCF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6" r:id="rId2"/>
    <p:sldLayoutId id="2147483745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ound" TargetMode="External"/><Relationship Id="rId3" Type="http://schemas.openxmlformats.org/officeDocument/2006/relationships/hyperlink" Target="http://en.wikipedia.org/wiki/Radio-frequency" TargetMode="External"/><Relationship Id="rId7" Type="http://schemas.openxmlformats.org/officeDocument/2006/relationships/hyperlink" Target="http://en.wikipedia.org/wiki/Temperatur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en.wikipedia.org/wiki/Sensor" TargetMode="External"/><Relationship Id="rId5" Type="http://schemas.openxmlformats.org/officeDocument/2006/relationships/hyperlink" Target="http://en.wikipedia.org/wiki/Autonomous" TargetMode="External"/><Relationship Id="rId4" Type="http://schemas.openxmlformats.org/officeDocument/2006/relationships/hyperlink" Target="http://en.wikipedia.org/wiki/Electromagnetic_field" TargetMode="External"/><Relationship Id="rId9" Type="http://schemas.openxmlformats.org/officeDocument/2006/relationships/hyperlink" Target="http://en.wikipedia.org/wiki/Pressur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1"/>
            <a:ext cx="8305800" cy="8847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000" dirty="0" smtClean="0"/>
              <a:t>The Lightweight </a:t>
            </a:r>
            <a:r>
              <a:rPr lang="en-US" sz="4000" dirty="0"/>
              <a:t>B</a:t>
            </a:r>
            <a:r>
              <a:rPr lang="en-US" sz="4000" dirty="0" smtClean="0"/>
              <a:t>lock </a:t>
            </a:r>
            <a:r>
              <a:rPr lang="en-US" sz="4000" dirty="0"/>
              <a:t>C</a:t>
            </a:r>
            <a:r>
              <a:rPr lang="en-US" sz="4000" dirty="0" smtClean="0"/>
              <a:t>iphers </a:t>
            </a:r>
            <a:r>
              <a:rPr lang="en-US" sz="4000" dirty="0"/>
              <a:t>Z</a:t>
            </a:r>
            <a:r>
              <a:rPr lang="en-US" sz="4000" dirty="0" smtClean="0"/>
              <a:t>oo</a:t>
            </a:r>
            <a:endParaRPr lang="he-IL" sz="5400" dirty="0" smtClean="0"/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001000" cy="2057400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0070C0"/>
                </a:solidFill>
              </a:rPr>
              <a:t>Nathan Keller</a:t>
            </a:r>
          </a:p>
          <a:p>
            <a:pPr algn="ctr" eaLnBrk="1" hangingPunct="1"/>
            <a:r>
              <a:rPr lang="en-US" sz="2800" dirty="0" smtClean="0">
                <a:solidFill>
                  <a:srgbClr val="0070C0"/>
                </a:solidFill>
              </a:rPr>
              <a:t>Bar </a:t>
            </a:r>
            <a:r>
              <a:rPr lang="en-US" sz="2800" dirty="0" err="1" smtClean="0">
                <a:solidFill>
                  <a:srgbClr val="0070C0"/>
                </a:solidFill>
              </a:rPr>
              <a:t>Ilan</a:t>
            </a:r>
            <a:r>
              <a:rPr lang="en-US" sz="2800" dirty="0" smtClean="0">
                <a:solidFill>
                  <a:srgbClr val="0070C0"/>
                </a:solidFill>
              </a:rPr>
              <a:t> University</a:t>
            </a:r>
          </a:p>
          <a:p>
            <a:pPr eaLnBrk="1" hangingPunct="1"/>
            <a:endParaRPr lang="en-US" sz="2800" dirty="0" smtClean="0">
              <a:solidFill>
                <a:srgbClr val="0070C0"/>
              </a:solidFill>
            </a:endParaRPr>
          </a:p>
          <a:p>
            <a:pPr algn="ctr" eaLnBrk="1" hangingPunct="1"/>
            <a:r>
              <a:rPr lang="en-US" sz="2800" dirty="0" smtClean="0">
                <a:solidFill>
                  <a:srgbClr val="0070C0"/>
                </a:solidFill>
              </a:rPr>
              <a:t>Lightweight Crypto Day, Haifa University, 2.2.2014</a:t>
            </a:r>
            <a:endParaRPr lang="en-US" sz="2800" baseline="30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The lightweight  block ciphers Zoo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b="1" dirty="0" smtClean="0"/>
              <a:t>SP networks:  </a:t>
            </a:r>
            <a:endParaRPr lang="en-GB" dirty="0" smtClean="0"/>
          </a:p>
          <a:p>
            <a:pPr lvl="1">
              <a:lnSpc>
                <a:spcPct val="93000"/>
              </a:lnSpc>
            </a:pPr>
            <a:r>
              <a:rPr lang="en-GB" b="1" dirty="0" smtClean="0"/>
              <a:t>AES </a:t>
            </a:r>
            <a:r>
              <a:rPr lang="en-GB" dirty="0" smtClean="0"/>
              <a:t>(various lightweight implementations).</a:t>
            </a:r>
          </a:p>
          <a:p>
            <a:pPr lvl="1">
              <a:lnSpc>
                <a:spcPct val="93000"/>
              </a:lnSpc>
            </a:pPr>
            <a:r>
              <a:rPr lang="en-GB" b="1" dirty="0" err="1" smtClean="0"/>
              <a:t>mCrypton</a:t>
            </a:r>
            <a:r>
              <a:rPr lang="en-GB" b="1" dirty="0" smtClean="0"/>
              <a:t> </a:t>
            </a:r>
            <a:r>
              <a:rPr lang="en-GB" dirty="0" smtClean="0"/>
              <a:t>[Lim05]</a:t>
            </a:r>
            <a:r>
              <a:rPr lang="en-GB" b="1" dirty="0" smtClean="0"/>
              <a:t> </a:t>
            </a:r>
            <a:r>
              <a:rPr lang="en-GB" dirty="0" smtClean="0"/>
              <a:t>(lightweight version of </a:t>
            </a:r>
            <a:r>
              <a:rPr lang="en-GB" dirty="0" err="1" smtClean="0"/>
              <a:t>Crypton</a:t>
            </a:r>
            <a:r>
              <a:rPr lang="en-GB" dirty="0" smtClean="0"/>
              <a:t>).</a:t>
            </a:r>
          </a:p>
          <a:p>
            <a:pPr lvl="1">
              <a:lnSpc>
                <a:spcPct val="93000"/>
              </a:lnSpc>
            </a:pPr>
            <a:r>
              <a:rPr lang="en-GB" b="1" dirty="0" smtClean="0"/>
              <a:t>Present </a:t>
            </a:r>
            <a:r>
              <a:rPr lang="en-GB" dirty="0" smtClean="0"/>
              <a:t>[Bogdanov+07]  (the most well-known one, accepted as an ISO standard).</a:t>
            </a:r>
          </a:p>
          <a:p>
            <a:pPr lvl="1">
              <a:lnSpc>
                <a:spcPct val="93000"/>
              </a:lnSpc>
            </a:pPr>
            <a:r>
              <a:rPr lang="en-GB" b="1" dirty="0" err="1" smtClean="0"/>
              <a:t>PrintCipher</a:t>
            </a:r>
            <a:r>
              <a:rPr lang="en-GB" b="1" dirty="0" smtClean="0"/>
              <a:t> </a:t>
            </a:r>
            <a:r>
              <a:rPr lang="en-GB" dirty="0" smtClean="0"/>
              <a:t>[Knudsen+10] (Uses the ability to “print” the circuit on the RFID tag, 3*3 S-boxes).</a:t>
            </a:r>
            <a:endParaRPr lang="en-GB" b="1" dirty="0" smtClean="0"/>
          </a:p>
          <a:p>
            <a:pPr lvl="1">
              <a:lnSpc>
                <a:spcPct val="93000"/>
              </a:lnSpc>
            </a:pPr>
            <a:r>
              <a:rPr lang="en-GB" b="1" dirty="0" smtClean="0"/>
              <a:t>Klein </a:t>
            </a:r>
            <a:r>
              <a:rPr lang="en-GB" dirty="0" smtClean="0"/>
              <a:t>[Gong+11] (similar to Present, more effective).</a:t>
            </a:r>
          </a:p>
          <a:p>
            <a:pPr lvl="1">
              <a:lnSpc>
                <a:spcPct val="93000"/>
              </a:lnSpc>
            </a:pPr>
            <a:r>
              <a:rPr lang="en-GB" b="1" dirty="0" smtClean="0"/>
              <a:t>LED </a:t>
            </a:r>
            <a:r>
              <a:rPr lang="en-GB" dirty="0" smtClean="0"/>
              <a:t>[Guo+11] (Hardware oriented, no key schedule).</a:t>
            </a:r>
          </a:p>
          <a:p>
            <a:pPr lvl="1">
              <a:lnSpc>
                <a:spcPct val="93000"/>
              </a:lnSpc>
            </a:pPr>
            <a:r>
              <a:rPr lang="en-GB" b="1" dirty="0" smtClean="0"/>
              <a:t>Prince </a:t>
            </a:r>
            <a:r>
              <a:rPr lang="en-GB" dirty="0" smtClean="0"/>
              <a:t>[Borghoff+12] (involution structure, no claims against related-key attacks, similar to Present).</a:t>
            </a:r>
          </a:p>
          <a:p>
            <a:pPr lvl="1">
              <a:lnSpc>
                <a:spcPct val="93000"/>
              </a:lnSpc>
            </a:pPr>
            <a:r>
              <a:rPr lang="en-GB" b="1" dirty="0" smtClean="0"/>
              <a:t>Zorro </a:t>
            </a:r>
            <a:r>
              <a:rPr lang="en-GB" dirty="0" smtClean="0"/>
              <a:t>[Gerard+13] (designed to resist side-channel attacks, similar to LED but less S-boxes). 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8541347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The lightweight  block ciphers Zoo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b="1" dirty="0" err="1" smtClean="0"/>
              <a:t>Feistel</a:t>
            </a:r>
            <a:r>
              <a:rPr lang="en-GB" b="1" dirty="0" smtClean="0"/>
              <a:t> (or generalized </a:t>
            </a:r>
            <a:r>
              <a:rPr lang="en-GB" b="1" dirty="0" err="1" smtClean="0"/>
              <a:t>Feistel</a:t>
            </a:r>
            <a:r>
              <a:rPr lang="en-GB" b="1" dirty="0" smtClean="0"/>
              <a:t>) constructions:  </a:t>
            </a:r>
            <a:endParaRPr lang="en-GB" dirty="0" smtClean="0"/>
          </a:p>
          <a:p>
            <a:pPr lvl="1">
              <a:lnSpc>
                <a:spcPct val="93000"/>
              </a:lnSpc>
            </a:pPr>
            <a:r>
              <a:rPr lang="en-GB" b="1" dirty="0" smtClean="0"/>
              <a:t>TEA, XTEA </a:t>
            </a:r>
            <a:r>
              <a:rPr lang="en-GB" dirty="0" smtClean="0"/>
              <a:t>[Needham+94] (Very simple code, no S-boxes, the same key used each round. TEA was vulnerable to related-key attacks, fixed in XTEA).</a:t>
            </a:r>
            <a:endParaRPr lang="en-GB" b="1" dirty="0" smtClean="0"/>
          </a:p>
          <a:p>
            <a:pPr lvl="1">
              <a:lnSpc>
                <a:spcPct val="93000"/>
              </a:lnSpc>
            </a:pPr>
            <a:r>
              <a:rPr lang="en-GB" b="1" dirty="0" smtClean="0"/>
              <a:t>DESL,DESXL</a:t>
            </a:r>
            <a:r>
              <a:rPr lang="en-GB" dirty="0" smtClean="0"/>
              <a:t> [Poschmann06] (A variant of DES, using the same S-box in all places. In DESXL, independent keys are </a:t>
            </a:r>
            <a:r>
              <a:rPr lang="en-GB" dirty="0" err="1" smtClean="0"/>
              <a:t>XORed</a:t>
            </a:r>
            <a:r>
              <a:rPr lang="en-GB" dirty="0" smtClean="0"/>
              <a:t> before and after encryption). </a:t>
            </a:r>
          </a:p>
          <a:p>
            <a:pPr lvl="1">
              <a:lnSpc>
                <a:spcPct val="93000"/>
              </a:lnSpc>
            </a:pPr>
            <a:r>
              <a:rPr lang="en-GB" b="1" dirty="0" smtClean="0"/>
              <a:t>SEA </a:t>
            </a:r>
            <a:r>
              <a:rPr lang="en-GB" dirty="0" smtClean="0"/>
              <a:t>[Standaert+05] (variable block/key size).</a:t>
            </a:r>
          </a:p>
          <a:p>
            <a:pPr lvl="1">
              <a:lnSpc>
                <a:spcPct val="93000"/>
              </a:lnSpc>
            </a:pPr>
            <a:r>
              <a:rPr lang="en-GB" b="1" dirty="0" err="1" smtClean="0"/>
              <a:t>Hight</a:t>
            </a:r>
            <a:r>
              <a:rPr lang="en-GB" b="1" dirty="0" smtClean="0"/>
              <a:t> </a:t>
            </a:r>
            <a:r>
              <a:rPr lang="en-GB" dirty="0" smtClean="0"/>
              <a:t>[Hong+06] (8-branch </a:t>
            </a:r>
            <a:r>
              <a:rPr lang="en-GB" dirty="0" err="1" smtClean="0"/>
              <a:t>Feistel</a:t>
            </a:r>
            <a:r>
              <a:rPr lang="en-GB" dirty="0" smtClean="0"/>
              <a:t>-II).</a:t>
            </a:r>
          </a:p>
          <a:p>
            <a:pPr lvl="1">
              <a:lnSpc>
                <a:spcPct val="93000"/>
              </a:lnSpc>
            </a:pPr>
            <a:r>
              <a:rPr lang="en-GB" b="1" dirty="0" smtClean="0"/>
              <a:t>MIBS </a:t>
            </a:r>
            <a:r>
              <a:rPr lang="en-GB" dirty="0" smtClean="0"/>
              <a:t>[Izadi+09] (Similar to Camellia).</a:t>
            </a:r>
          </a:p>
          <a:p>
            <a:pPr lvl="1">
              <a:lnSpc>
                <a:spcPct val="93000"/>
              </a:lnSpc>
            </a:pPr>
            <a:r>
              <a:rPr lang="en-GB" b="1" dirty="0" smtClean="0"/>
              <a:t>Piccolo </a:t>
            </a:r>
            <a:r>
              <a:rPr lang="en-GB" dirty="0" smtClean="0"/>
              <a:t>[Shibutani+11] (4-branch </a:t>
            </a:r>
            <a:r>
              <a:rPr lang="en-GB" dirty="0" err="1" smtClean="0"/>
              <a:t>Feistel</a:t>
            </a:r>
            <a:r>
              <a:rPr lang="en-GB" dirty="0" smtClean="0"/>
              <a:t>-II, with a byte transformation after each round).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95824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The lightweight  block ciphers Zoo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b="1" dirty="0" err="1"/>
              <a:t>Feistel</a:t>
            </a:r>
            <a:r>
              <a:rPr lang="en-GB" b="1" dirty="0"/>
              <a:t> (or generalized </a:t>
            </a:r>
            <a:r>
              <a:rPr lang="en-GB" b="1" dirty="0" err="1"/>
              <a:t>Feistel</a:t>
            </a:r>
            <a:r>
              <a:rPr lang="en-GB" b="1" dirty="0"/>
              <a:t>) constructions:  </a:t>
            </a:r>
            <a:endParaRPr lang="en-GB" dirty="0"/>
          </a:p>
          <a:p>
            <a:pPr lvl="1">
              <a:lnSpc>
                <a:spcPct val="93000"/>
              </a:lnSpc>
            </a:pPr>
            <a:r>
              <a:rPr lang="en-GB" b="1" dirty="0" err="1"/>
              <a:t>LBlock</a:t>
            </a:r>
            <a:r>
              <a:rPr lang="en-GB" b="1" dirty="0"/>
              <a:t> </a:t>
            </a:r>
            <a:r>
              <a:rPr lang="en-GB" dirty="0"/>
              <a:t>[Wu+11] (4-bit S-boxes and wiring).</a:t>
            </a:r>
            <a:endParaRPr lang="en-GB" b="1" dirty="0"/>
          </a:p>
          <a:p>
            <a:pPr lvl="1">
              <a:lnSpc>
                <a:spcPct val="93000"/>
              </a:lnSpc>
            </a:pPr>
            <a:r>
              <a:rPr lang="en-GB" b="1" dirty="0"/>
              <a:t>Twine </a:t>
            </a:r>
            <a:r>
              <a:rPr lang="en-GB" dirty="0"/>
              <a:t>[Suzaki+12] (16-branch </a:t>
            </a:r>
            <a:r>
              <a:rPr lang="en-GB" dirty="0" err="1"/>
              <a:t>Feistel</a:t>
            </a:r>
            <a:r>
              <a:rPr lang="en-GB" dirty="0"/>
              <a:t>-II, similar to </a:t>
            </a:r>
            <a:r>
              <a:rPr lang="en-GB" dirty="0" err="1"/>
              <a:t>LBlock</a:t>
            </a:r>
            <a:r>
              <a:rPr lang="en-GB" dirty="0"/>
              <a:t>).</a:t>
            </a:r>
          </a:p>
          <a:p>
            <a:pPr>
              <a:lnSpc>
                <a:spcPct val="93000"/>
              </a:lnSpc>
            </a:pPr>
            <a:endParaRPr lang="en-GB" b="1" dirty="0" smtClean="0"/>
          </a:p>
          <a:p>
            <a:pPr>
              <a:lnSpc>
                <a:spcPct val="93000"/>
              </a:lnSpc>
            </a:pPr>
            <a:r>
              <a:rPr lang="en-GB" b="1" dirty="0" smtClean="0"/>
              <a:t>Stream-cipher like constructions:</a:t>
            </a:r>
          </a:p>
          <a:p>
            <a:pPr lvl="1">
              <a:lnSpc>
                <a:spcPct val="93000"/>
              </a:lnSpc>
            </a:pPr>
            <a:r>
              <a:rPr lang="en-GB" b="1" dirty="0" smtClean="0"/>
              <a:t>KATAN, KTANTAN </a:t>
            </a:r>
            <a:r>
              <a:rPr lang="en-GB" dirty="0" smtClean="0"/>
              <a:t>[deCanniere+09] (Based on two NLFSRs that influence each other. The full state after many steps is the </a:t>
            </a:r>
            <a:r>
              <a:rPr lang="en-GB" dirty="0" err="1" smtClean="0"/>
              <a:t>ciphertext</a:t>
            </a:r>
            <a:r>
              <a:rPr lang="en-GB" dirty="0" smtClean="0"/>
              <a:t>. In KTANTAN, the key is burnt into the device).</a:t>
            </a:r>
            <a:endParaRPr lang="en-GB" b="1" dirty="0"/>
          </a:p>
          <a:p>
            <a:pPr lvl="1">
              <a:lnSpc>
                <a:spcPct val="93000"/>
              </a:lnSpc>
            </a:pPr>
            <a:endParaRPr lang="en-GB" b="1" dirty="0"/>
          </a:p>
          <a:p>
            <a:pPr lvl="1">
              <a:lnSpc>
                <a:spcPct val="93000"/>
              </a:lnSpc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923610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Specific examples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b="1" dirty="0" smtClean="0"/>
              <a:t>SP network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Present</a:t>
            </a:r>
          </a:p>
          <a:p>
            <a:pPr lvl="1">
              <a:lnSpc>
                <a:spcPct val="93000"/>
              </a:lnSpc>
            </a:pPr>
            <a:endParaRPr lang="en-GB" dirty="0" smtClean="0"/>
          </a:p>
          <a:p>
            <a:pPr>
              <a:lnSpc>
                <a:spcPct val="93000"/>
              </a:lnSpc>
            </a:pPr>
            <a:r>
              <a:rPr lang="en-GB" b="1" dirty="0" err="1" smtClean="0"/>
              <a:t>Feistel</a:t>
            </a:r>
            <a:r>
              <a:rPr lang="en-GB" b="1" dirty="0" smtClean="0"/>
              <a:t> construction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Piccolo (see auxiliary presentation)</a:t>
            </a:r>
          </a:p>
          <a:p>
            <a:pPr lvl="1">
              <a:lnSpc>
                <a:spcPct val="93000"/>
              </a:lnSpc>
            </a:pPr>
            <a:endParaRPr lang="en-GB" dirty="0" smtClean="0"/>
          </a:p>
          <a:p>
            <a:pPr>
              <a:lnSpc>
                <a:spcPct val="93000"/>
              </a:lnSpc>
            </a:pPr>
            <a:r>
              <a:rPr lang="en-GB" b="1" dirty="0" smtClean="0"/>
              <a:t>Stream-cipher like construction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KTANTAN</a:t>
            </a:r>
            <a:endParaRPr lang="en-GB" b="1" dirty="0"/>
          </a:p>
          <a:p>
            <a:pPr lvl="1">
              <a:lnSpc>
                <a:spcPct val="93000"/>
              </a:lnSpc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8083542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Special features in LBC design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b="1" dirty="0" smtClean="0"/>
              <a:t>Simple operations and small S-boxes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In many of the target devices, only simple operations are supported (e.g., not multiplication).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As a result, most of the designs are based on modular additions, rotations and </a:t>
            </a:r>
            <a:r>
              <a:rPr lang="en-GB" dirty="0" err="1" smtClean="0"/>
              <a:t>xors</a:t>
            </a:r>
            <a:r>
              <a:rPr lang="en-GB" dirty="0"/>
              <a:t> </a:t>
            </a:r>
            <a:r>
              <a:rPr lang="en-GB" dirty="0" smtClean="0"/>
              <a:t>(except for S-boxes).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The S-boxes are small (4*4 or even 3*3).</a:t>
            </a:r>
          </a:p>
          <a:p>
            <a:pPr lvl="1">
              <a:lnSpc>
                <a:spcPct val="93000"/>
              </a:lnSpc>
            </a:pPr>
            <a:endParaRPr lang="en-GB" dirty="0" smtClean="0"/>
          </a:p>
          <a:p>
            <a:pPr>
              <a:lnSpc>
                <a:spcPct val="93000"/>
              </a:lnSpc>
            </a:pPr>
            <a:r>
              <a:rPr lang="en-GB" b="1" dirty="0" smtClean="0"/>
              <a:t>Very simple key schedule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Allows on-the-fly computation, including the decryption direction (as opposed to IDEA).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The key schedule is mostly linear, and in some of the ciphers (LED, Zorro, CGEN, </a:t>
            </a:r>
            <a:r>
              <a:rPr lang="en-GB" dirty="0" err="1" smtClean="0"/>
              <a:t>PrintCipher</a:t>
            </a:r>
            <a:r>
              <a:rPr lang="en-GB" dirty="0" smtClean="0"/>
              <a:t>, Prince) is absent at all!</a:t>
            </a:r>
            <a:endParaRPr lang="en-GB" dirty="0"/>
          </a:p>
          <a:p>
            <a:pPr lvl="1">
              <a:lnSpc>
                <a:spcPct val="93000"/>
              </a:lnSpc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4151062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Special features in LBC design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b="1" dirty="0" smtClean="0"/>
              <a:t>Decryption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Some of the ciphers (e.g., Present) prefer to not allow decryption, in order to save space on the device.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If decryption is allowed, there is a try to make it as similar to encryption as possible:</a:t>
            </a:r>
          </a:p>
          <a:p>
            <a:pPr lvl="2">
              <a:lnSpc>
                <a:spcPct val="93000"/>
              </a:lnSpc>
            </a:pPr>
            <a:r>
              <a:rPr lang="en-GB" dirty="0" err="1" smtClean="0"/>
              <a:t>Feistel</a:t>
            </a:r>
            <a:r>
              <a:rPr lang="en-GB" dirty="0" smtClean="0"/>
              <a:t> constructions</a:t>
            </a:r>
          </a:p>
          <a:p>
            <a:pPr lvl="2">
              <a:lnSpc>
                <a:spcPct val="93000"/>
              </a:lnSpc>
            </a:pPr>
            <a:r>
              <a:rPr lang="en-GB" dirty="0" err="1" smtClean="0"/>
              <a:t>Involutional</a:t>
            </a:r>
            <a:r>
              <a:rPr lang="en-GB" dirty="0" smtClean="0"/>
              <a:t> elements (ranging from S-boxes to the entire cipher, like in Iceberg, SEA, Prince).</a:t>
            </a:r>
          </a:p>
          <a:p>
            <a:pPr lvl="1">
              <a:lnSpc>
                <a:spcPct val="93000"/>
              </a:lnSpc>
            </a:pPr>
            <a:endParaRPr lang="en-GB" dirty="0" smtClean="0"/>
          </a:p>
          <a:p>
            <a:pPr>
              <a:lnSpc>
                <a:spcPct val="93000"/>
              </a:lnSpc>
            </a:pPr>
            <a:r>
              <a:rPr lang="en-GB" b="1" dirty="0" smtClean="0"/>
              <a:t>Re-using of components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In order to save space, there is a try to re-use components:</a:t>
            </a:r>
          </a:p>
          <a:p>
            <a:pPr lvl="2">
              <a:lnSpc>
                <a:spcPct val="93000"/>
              </a:lnSpc>
            </a:pPr>
            <a:r>
              <a:rPr lang="en-GB" dirty="0" smtClean="0"/>
              <a:t>The same S-box is used for all purposes.</a:t>
            </a:r>
          </a:p>
          <a:p>
            <a:pPr lvl="2">
              <a:lnSpc>
                <a:spcPct val="93000"/>
              </a:lnSpc>
            </a:pPr>
            <a:r>
              <a:rPr lang="en-GB" dirty="0" smtClean="0"/>
              <a:t>Key generation uses the same procedure as encryption.</a:t>
            </a:r>
          </a:p>
        </p:txBody>
      </p:sp>
    </p:spTree>
    <p:extLst>
      <p:ext uri="{BB962C8B-B14F-4D97-AF65-F5344CB8AC3E}">
        <p14:creationId xmlns:p14="http://schemas.microsoft.com/office/powerpoint/2010/main" val="3157194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Theoretical foundations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dirty="0" smtClean="0"/>
              <a:t>Due to the simplicity of the key schedule, some of the lightweight block ciphers can be viewed as a special case of the Generalized Even-Mansour construction.</a:t>
            </a:r>
          </a:p>
          <a:p>
            <a:pPr>
              <a:lnSpc>
                <a:spcPct val="93000"/>
              </a:lnSpc>
            </a:pPr>
            <a:endParaRPr lang="en-GB" dirty="0"/>
          </a:p>
          <a:p>
            <a:pPr>
              <a:lnSpc>
                <a:spcPct val="93000"/>
              </a:lnSpc>
            </a:pPr>
            <a:r>
              <a:rPr lang="en-GB" dirty="0" smtClean="0"/>
              <a:t>This allows to achieve security bounds (under some assumptions, of course </a:t>
            </a:r>
            <a:r>
              <a:rPr lang="en-GB" dirty="0" smtClean="0">
                <a:sym typeface="Wingdings" panose="05000000000000000000" pitchFamily="2" charset="2"/>
              </a:rPr>
              <a:t> ).</a:t>
            </a:r>
          </a:p>
          <a:p>
            <a:pPr>
              <a:lnSpc>
                <a:spcPct val="93000"/>
              </a:lnSpc>
            </a:pPr>
            <a:endParaRPr lang="en-GB" dirty="0">
              <a:sym typeface="Wingdings" panose="05000000000000000000" pitchFamily="2" charset="2"/>
            </a:endParaRPr>
          </a:p>
          <a:p>
            <a:pPr>
              <a:lnSpc>
                <a:spcPct val="93000"/>
              </a:lnSpc>
            </a:pPr>
            <a:r>
              <a:rPr lang="en-GB" dirty="0" smtClean="0">
                <a:sym typeface="Wingdings" panose="05000000000000000000" pitchFamily="2" charset="2"/>
              </a:rPr>
              <a:t>Very extensive research in the last three years.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891081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Theoretical foundations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b="1" dirty="0" smtClean="0"/>
              <a:t>Attack model issues</a:t>
            </a:r>
            <a:endParaRPr lang="en-GB" dirty="0" smtClean="0"/>
          </a:p>
          <a:p>
            <a:pPr>
              <a:lnSpc>
                <a:spcPct val="93000"/>
              </a:lnSpc>
            </a:pPr>
            <a:endParaRPr lang="en-GB" b="1" dirty="0"/>
          </a:p>
          <a:p>
            <a:pPr>
              <a:lnSpc>
                <a:spcPct val="93000"/>
              </a:lnSpc>
            </a:pPr>
            <a:r>
              <a:rPr lang="en-GB" dirty="0" smtClean="0"/>
              <a:t>Several of the lightweight designs base their security claims on the anticipated threats in lightweight environment: </a:t>
            </a:r>
            <a:endParaRPr lang="en-GB" dirty="0"/>
          </a:p>
          <a:p>
            <a:pPr lvl="1">
              <a:lnSpc>
                <a:spcPct val="93000"/>
              </a:lnSpc>
            </a:pPr>
            <a:r>
              <a:rPr lang="en-GB" dirty="0" smtClean="0">
                <a:sym typeface="Wingdings" panose="05000000000000000000" pitchFamily="2" charset="2"/>
              </a:rPr>
              <a:t>The amount of available data is limited.</a:t>
            </a:r>
          </a:p>
          <a:p>
            <a:pPr lvl="1">
              <a:lnSpc>
                <a:spcPct val="93000"/>
              </a:lnSpc>
            </a:pPr>
            <a:r>
              <a:rPr lang="en-GB" dirty="0" smtClean="0">
                <a:sym typeface="Wingdings" panose="05000000000000000000" pitchFamily="2" charset="2"/>
              </a:rPr>
              <a:t>Related-key attacks are not considered a threat.</a:t>
            </a:r>
            <a:endParaRPr lang="en-GB" dirty="0">
              <a:sym typeface="Wingdings" panose="05000000000000000000" pitchFamily="2" charset="2"/>
            </a:endParaRPr>
          </a:p>
          <a:p>
            <a:pPr>
              <a:lnSpc>
                <a:spcPct val="93000"/>
              </a:lnSpc>
            </a:pPr>
            <a:endParaRPr lang="en-GB" dirty="0">
              <a:sym typeface="Wingdings" panose="05000000000000000000" pitchFamily="2" charset="2"/>
            </a:endParaRPr>
          </a:p>
          <a:p>
            <a:pPr>
              <a:lnSpc>
                <a:spcPct val="93000"/>
              </a:lnSpc>
            </a:pPr>
            <a:r>
              <a:rPr lang="en-GB" dirty="0" smtClean="0">
                <a:sym typeface="Wingdings" panose="05000000000000000000" pitchFamily="2" charset="2"/>
              </a:rPr>
              <a:t>Is this a good practice?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502604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Cryptanalysis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b="1" dirty="0" smtClean="0"/>
              <a:t>Are the attacks on LBC similar to the attacks on classical block ciphers?</a:t>
            </a:r>
          </a:p>
          <a:p>
            <a:pPr>
              <a:lnSpc>
                <a:spcPct val="93000"/>
              </a:lnSpc>
            </a:pPr>
            <a:endParaRPr lang="en-GB" b="1" dirty="0"/>
          </a:p>
          <a:p>
            <a:pPr>
              <a:lnSpc>
                <a:spcPct val="93000"/>
              </a:lnSpc>
            </a:pPr>
            <a:r>
              <a:rPr lang="en-GB" dirty="0" smtClean="0"/>
              <a:t>In general, yes. In particular, almost no proposal was broken. But there are a few differences: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In LBC, the complexities are lower (e.g., 80-bit keys), so we are closer to being practical.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The simple key schedules lead to new kinds of attacks, which weren’t relevant in classical ciphers.</a:t>
            </a:r>
          </a:p>
        </p:txBody>
      </p:sp>
    </p:spTree>
    <p:extLst>
      <p:ext uri="{BB962C8B-B14F-4D97-AF65-F5344CB8AC3E}">
        <p14:creationId xmlns:p14="http://schemas.microsoft.com/office/powerpoint/2010/main" val="14486878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Thanks for your attention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dirty="0" smtClean="0"/>
              <a:t>This was just the appetizer, all the real stuff will be in the next talks (and was in Roberto’s talk, of course </a:t>
            </a:r>
            <a:r>
              <a:rPr lang="en-GB" dirty="0" smtClean="0">
                <a:sym typeface="Wingdings" panose="05000000000000000000" pitchFamily="2" charset="2"/>
              </a:rPr>
              <a:t> 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486878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Talk outline</a:t>
            </a:r>
            <a:endParaRPr lang="en-US" sz="4000" dirty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70605"/>
                </a:solidFill>
              </a:rPr>
              <a:t>Block ciphers in general – definition and some history</a:t>
            </a:r>
          </a:p>
          <a:p>
            <a:pPr lvl="1" eaLnBrk="1" hangingPunct="1"/>
            <a:r>
              <a:rPr lang="en-US" dirty="0" smtClean="0">
                <a:solidFill>
                  <a:srgbClr val="070605"/>
                </a:solidFill>
              </a:rPr>
              <a:t>DES (and </a:t>
            </a:r>
            <a:r>
              <a:rPr lang="en-US" dirty="0" err="1" smtClean="0">
                <a:solidFill>
                  <a:srgbClr val="070605"/>
                </a:solidFill>
              </a:rPr>
              <a:t>Feistel</a:t>
            </a:r>
            <a:r>
              <a:rPr lang="en-US" dirty="0" smtClean="0">
                <a:solidFill>
                  <a:srgbClr val="070605"/>
                </a:solidFill>
              </a:rPr>
              <a:t> constructions in general)</a:t>
            </a:r>
          </a:p>
          <a:p>
            <a:pPr lvl="1" eaLnBrk="1" hangingPunct="1"/>
            <a:r>
              <a:rPr lang="en-US" dirty="0" smtClean="0">
                <a:solidFill>
                  <a:srgbClr val="070605"/>
                </a:solidFill>
              </a:rPr>
              <a:t>AES (and SP networks in general)</a:t>
            </a:r>
          </a:p>
          <a:p>
            <a:pPr lvl="1" eaLnBrk="1" hangingPunct="1"/>
            <a:r>
              <a:rPr lang="en-US" dirty="0" smtClean="0">
                <a:solidFill>
                  <a:srgbClr val="070605"/>
                </a:solidFill>
              </a:rPr>
              <a:t>Attacks on AES (related-key, side channel)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Lightweight crypto </a:t>
            </a:r>
            <a:r>
              <a:rPr lang="en-US" dirty="0" smtClean="0"/>
              <a:t>in general</a:t>
            </a:r>
            <a:endParaRPr lang="en-US" dirty="0" smtClean="0"/>
          </a:p>
          <a:p>
            <a:pPr lvl="1" eaLnBrk="1" hangingPunct="1"/>
            <a:r>
              <a:rPr lang="en-US" dirty="0" smtClean="0"/>
              <a:t>The target applications (RFID tags, WSNs)</a:t>
            </a:r>
            <a:endParaRPr lang="en-US" dirty="0" smtClean="0"/>
          </a:p>
          <a:p>
            <a:pPr lvl="1" eaLnBrk="1" hangingPunct="1"/>
            <a:r>
              <a:rPr lang="en-US" dirty="0" smtClean="0"/>
              <a:t>Why block ciphers and not stream ciphers?</a:t>
            </a:r>
          </a:p>
          <a:p>
            <a:pPr lvl="1" eaLnBrk="1" hangingPunct="1"/>
            <a:r>
              <a:rPr lang="en-US" dirty="0" smtClean="0"/>
              <a:t>Design criteria</a:t>
            </a:r>
          </a:p>
          <a:p>
            <a:pPr lvl="1" eaLnBrk="1" hangingPunct="1"/>
            <a:r>
              <a:rPr lang="en-US" dirty="0" smtClean="0"/>
              <a:t>Hardware vs. Software efficiency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Talk outline (cont.)</a:t>
            </a:r>
            <a:endParaRPr lang="en-US" sz="4000" dirty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70605"/>
                </a:solidFill>
              </a:rPr>
              <a:t>The lightweight block ciphers (LBC) zoo</a:t>
            </a:r>
          </a:p>
          <a:p>
            <a:pPr lvl="1" eaLnBrk="1" hangingPunct="1"/>
            <a:r>
              <a:rPr lang="en-US" dirty="0">
                <a:solidFill>
                  <a:srgbClr val="070605"/>
                </a:solidFill>
              </a:rPr>
              <a:t>T</a:t>
            </a:r>
            <a:r>
              <a:rPr lang="en-US" dirty="0" smtClean="0">
                <a:solidFill>
                  <a:srgbClr val="070605"/>
                </a:solidFill>
              </a:rPr>
              <a:t>he ciphers (divided to groups)</a:t>
            </a:r>
          </a:p>
          <a:p>
            <a:pPr lvl="1" eaLnBrk="1" hangingPunct="1"/>
            <a:r>
              <a:rPr lang="en-US" dirty="0" smtClean="0">
                <a:solidFill>
                  <a:srgbClr val="070605"/>
                </a:solidFill>
              </a:rPr>
              <a:t>Specific examples (Present,  Piccolo, </a:t>
            </a:r>
            <a:r>
              <a:rPr lang="en-US" dirty="0" err="1" smtClean="0">
                <a:solidFill>
                  <a:srgbClr val="070605"/>
                </a:solidFill>
              </a:rPr>
              <a:t>Ktantan</a:t>
            </a:r>
            <a:r>
              <a:rPr lang="en-US" dirty="0" smtClean="0">
                <a:solidFill>
                  <a:srgbClr val="070605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/>
              <a:t>Special features in LBC design</a:t>
            </a:r>
          </a:p>
          <a:p>
            <a:pPr lvl="1" eaLnBrk="1" hangingPunct="1"/>
            <a:r>
              <a:rPr lang="en-US" dirty="0"/>
              <a:t>Key schedule (simplicity, on-the-fly computation)</a:t>
            </a:r>
          </a:p>
          <a:p>
            <a:pPr lvl="1" eaLnBrk="1" hangingPunct="1"/>
            <a:r>
              <a:rPr lang="en-US" dirty="0"/>
              <a:t>Decryption (is possible or not, involution structures)</a:t>
            </a:r>
          </a:p>
          <a:p>
            <a:pPr lvl="1" eaLnBrk="1" hangingPunct="1"/>
            <a:r>
              <a:rPr lang="en-US" dirty="0"/>
              <a:t>Simple </a:t>
            </a:r>
            <a:r>
              <a:rPr lang="en-US" dirty="0" smtClean="0"/>
              <a:t>operations</a:t>
            </a:r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337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Talk outline (cont.)</a:t>
            </a:r>
            <a:endParaRPr lang="en-US" sz="4000" dirty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70605"/>
                </a:solidFill>
              </a:rPr>
              <a:t>Theoretical foundations</a:t>
            </a:r>
          </a:p>
          <a:p>
            <a:pPr lvl="1" eaLnBrk="1" hangingPunct="1"/>
            <a:r>
              <a:rPr lang="en-US" dirty="0" smtClean="0">
                <a:solidFill>
                  <a:srgbClr val="070605"/>
                </a:solidFill>
              </a:rPr>
              <a:t>Generalized Even-Mansour constructions</a:t>
            </a:r>
          </a:p>
          <a:p>
            <a:pPr lvl="1" eaLnBrk="1" hangingPunct="1"/>
            <a:r>
              <a:rPr lang="en-US" dirty="0" smtClean="0">
                <a:solidFill>
                  <a:srgbClr val="070605"/>
                </a:solidFill>
              </a:rPr>
              <a:t>Different security models ?!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Cryptanalysis</a:t>
            </a:r>
            <a:endParaRPr lang="en-US" dirty="0"/>
          </a:p>
          <a:p>
            <a:pPr lvl="1" eaLnBrk="1" hangingPunct="1"/>
            <a:r>
              <a:rPr lang="en-US" dirty="0" smtClean="0"/>
              <a:t>Are the attacks on lightweight block ciphers different?</a:t>
            </a:r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514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History</a:t>
            </a:r>
            <a:endParaRPr lang="en-US" sz="4000" dirty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70605"/>
                </a:solidFill>
              </a:rPr>
              <a:t>See auxiliary presentation.</a:t>
            </a:r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003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Lightweight Crypto in General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dirty="0" smtClean="0"/>
              <a:t>What are the target platforms?</a:t>
            </a:r>
          </a:p>
          <a:p>
            <a:pPr lvl="1">
              <a:lnSpc>
                <a:spcPct val="93000"/>
              </a:lnSpc>
            </a:pPr>
            <a:r>
              <a:rPr lang="en-US" b="1" dirty="0" smtClean="0"/>
              <a:t>Radio-frequency </a:t>
            </a:r>
            <a:r>
              <a:rPr lang="en-US" b="1" dirty="0"/>
              <a:t>identification</a:t>
            </a:r>
            <a:r>
              <a:rPr lang="en-US" dirty="0"/>
              <a:t> (</a:t>
            </a:r>
            <a:r>
              <a:rPr lang="en-US" b="1" dirty="0"/>
              <a:t>RFID</a:t>
            </a:r>
            <a:r>
              <a:rPr lang="en-US" dirty="0"/>
              <a:t>) is the wireless non-contact use of </a:t>
            </a:r>
            <a:r>
              <a:rPr lang="en-US" dirty="0" smtClean="0">
                <a:hlinkClick r:id="rId3" tooltip="Radio-frequency"/>
              </a:rPr>
              <a:t>radio-frequency</a:t>
            </a:r>
            <a:r>
              <a:rPr lang="en-US" dirty="0"/>
              <a:t> </a:t>
            </a:r>
            <a:r>
              <a:rPr lang="en-US" dirty="0" smtClean="0">
                <a:hlinkClick r:id="rId4" tooltip="Electromagnetic field"/>
              </a:rPr>
              <a:t>electromagnetic </a:t>
            </a:r>
            <a:r>
              <a:rPr lang="en-US" dirty="0">
                <a:hlinkClick r:id="rId4" tooltip="Electromagnetic field"/>
              </a:rPr>
              <a:t>fields</a:t>
            </a:r>
            <a:r>
              <a:rPr lang="en-US" dirty="0"/>
              <a:t> to transfer data, for the purposes of automatically identifying and tracking tags attached to objects</a:t>
            </a:r>
            <a:r>
              <a:rPr lang="en-US" dirty="0" smtClean="0"/>
              <a:t>.</a:t>
            </a:r>
          </a:p>
          <a:p>
            <a:pPr lvl="1">
              <a:lnSpc>
                <a:spcPct val="93000"/>
              </a:lnSpc>
            </a:pPr>
            <a:endParaRPr lang="en-US" dirty="0"/>
          </a:p>
          <a:p>
            <a:pPr lvl="1">
              <a:lnSpc>
                <a:spcPct val="93000"/>
              </a:lnSpc>
            </a:pPr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wireless sensor network (WSN)</a:t>
            </a:r>
            <a:r>
              <a:rPr lang="en-US" dirty="0"/>
              <a:t> of spatially distributed </a:t>
            </a:r>
            <a:r>
              <a:rPr lang="en-US" dirty="0">
                <a:hlinkClick r:id="rId5" tooltip="Autonomous"/>
              </a:rPr>
              <a:t>autonomous</a:t>
            </a:r>
            <a:r>
              <a:rPr lang="en-US" dirty="0"/>
              <a:t> </a:t>
            </a:r>
            <a:r>
              <a:rPr lang="en-US" dirty="0">
                <a:hlinkClick r:id="rId6" tooltip="Sensor"/>
              </a:rPr>
              <a:t>sensors</a:t>
            </a:r>
            <a:r>
              <a:rPr lang="en-US" dirty="0"/>
              <a:t> to </a:t>
            </a:r>
            <a:r>
              <a:rPr lang="en-US" i="1" dirty="0"/>
              <a:t>monitor</a:t>
            </a:r>
            <a:r>
              <a:rPr lang="en-US" dirty="0"/>
              <a:t> physical or environmental conditions, such as </a:t>
            </a:r>
            <a:r>
              <a:rPr lang="en-US" dirty="0" smtClean="0">
                <a:hlinkClick r:id="rId7" tooltip="Temperature"/>
              </a:rPr>
              <a:t>temperature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>
                <a:hlinkClick r:id="rId8" tooltip="Sound"/>
              </a:rPr>
              <a:t>sound</a:t>
            </a:r>
            <a:r>
              <a:rPr lang="en-US" dirty="0"/>
              <a:t>, </a:t>
            </a:r>
            <a:r>
              <a:rPr lang="en-US" dirty="0">
                <a:hlinkClick r:id="rId9" tooltip="Pressure"/>
              </a:rPr>
              <a:t>pressure</a:t>
            </a:r>
            <a:r>
              <a:rPr lang="en-US" dirty="0"/>
              <a:t>, etc. and to cooperatively pass their data through the network to a main location</a:t>
            </a:r>
            <a:r>
              <a:rPr lang="en-US" dirty="0" smtClean="0"/>
              <a:t>.</a:t>
            </a:r>
            <a:endParaRPr lang="en-GB" dirty="0"/>
          </a:p>
          <a:p>
            <a:pPr lvl="1">
              <a:lnSpc>
                <a:spcPct val="93000"/>
              </a:lnSpc>
            </a:pPr>
            <a:endParaRPr lang="en-GB" dirty="0" smtClean="0"/>
          </a:p>
          <a:p>
            <a:pPr lvl="1">
              <a:lnSpc>
                <a:spcPct val="93000"/>
              </a:lnSpc>
            </a:pPr>
            <a:r>
              <a:rPr lang="en-GB" dirty="0" smtClean="0"/>
              <a:t>Various other platforms.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511113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Why block ciphers?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b="1" dirty="0"/>
              <a:t>S</a:t>
            </a:r>
            <a:r>
              <a:rPr lang="en-GB" b="1" dirty="0" smtClean="0"/>
              <a:t>ecurity</a:t>
            </a:r>
            <a:r>
              <a:rPr lang="en-GB" dirty="0" smtClean="0"/>
              <a:t> – it is believed that our understanding in block cipher design is better than in stream cipher design.</a:t>
            </a:r>
            <a:endParaRPr lang="en-GB" dirty="0" smtClean="0"/>
          </a:p>
          <a:p>
            <a:pPr>
              <a:lnSpc>
                <a:spcPct val="93000"/>
              </a:lnSpc>
            </a:pPr>
            <a:endParaRPr lang="en-GB" dirty="0"/>
          </a:p>
          <a:p>
            <a:pPr>
              <a:lnSpc>
                <a:spcPct val="93000"/>
              </a:lnSpc>
            </a:pPr>
            <a:r>
              <a:rPr lang="en-GB" dirty="0" smtClean="0"/>
              <a:t>Various </a:t>
            </a:r>
            <a:r>
              <a:rPr lang="en-GB" b="1" dirty="0" smtClean="0"/>
              <a:t>modes of operations </a:t>
            </a:r>
            <a:r>
              <a:rPr lang="en-GB" dirty="0" smtClean="0"/>
              <a:t>possible (e.g., can act as a stream cipher in the CBC mode).</a:t>
            </a:r>
          </a:p>
          <a:p>
            <a:pPr>
              <a:lnSpc>
                <a:spcPct val="93000"/>
              </a:lnSpc>
            </a:pPr>
            <a:endParaRPr lang="en-GB" dirty="0"/>
          </a:p>
          <a:p>
            <a:pPr>
              <a:lnSpc>
                <a:spcPct val="93000"/>
              </a:lnSpc>
            </a:pPr>
            <a:r>
              <a:rPr lang="en-GB" dirty="0" smtClean="0"/>
              <a:t>Other reasons.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572131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Design criteria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b="1" dirty="0" smtClean="0"/>
              <a:t>Speed</a:t>
            </a:r>
            <a:r>
              <a:rPr lang="en-GB" dirty="0" smtClean="0"/>
              <a:t> (</a:t>
            </a:r>
            <a:r>
              <a:rPr lang="en-GB" dirty="0" err="1" smtClean="0"/>
              <a:t>a.k.a</a:t>
            </a:r>
            <a:r>
              <a:rPr lang="en-GB" dirty="0" smtClean="0"/>
              <a:t> throughput, or cycle count)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A single block or many blocks?</a:t>
            </a:r>
          </a:p>
          <a:p>
            <a:pPr>
              <a:lnSpc>
                <a:spcPct val="93000"/>
              </a:lnSpc>
            </a:pPr>
            <a:endParaRPr lang="en-GB" dirty="0"/>
          </a:p>
          <a:p>
            <a:pPr>
              <a:lnSpc>
                <a:spcPct val="93000"/>
              </a:lnSpc>
            </a:pPr>
            <a:r>
              <a:rPr lang="en-GB" b="1" dirty="0" smtClean="0"/>
              <a:t>Memory consumption </a:t>
            </a:r>
            <a:r>
              <a:rPr lang="en-GB" dirty="0" smtClean="0"/>
              <a:t>(SW)</a:t>
            </a:r>
          </a:p>
          <a:p>
            <a:pPr lvl="1">
              <a:lnSpc>
                <a:spcPct val="93000"/>
              </a:lnSpc>
            </a:pPr>
            <a:r>
              <a:rPr lang="en-GB" dirty="0" smtClean="0"/>
              <a:t>ROM use (usually between 300 to 2000 bytes).</a:t>
            </a:r>
            <a:endParaRPr lang="en-GB" dirty="0"/>
          </a:p>
          <a:p>
            <a:pPr lvl="1">
              <a:lnSpc>
                <a:spcPct val="93000"/>
              </a:lnSpc>
            </a:pPr>
            <a:r>
              <a:rPr lang="en-GB" dirty="0" smtClean="0"/>
              <a:t>RAM use (a few dozens of bytes).</a:t>
            </a:r>
            <a:endParaRPr lang="en-GB" dirty="0" smtClean="0"/>
          </a:p>
          <a:p>
            <a:pPr eaLnBrk="1" hangingPunct="1"/>
            <a:endParaRPr lang="en-US" dirty="0" smtClean="0">
              <a:solidFill>
                <a:srgbClr val="070605"/>
              </a:solidFill>
            </a:endParaRPr>
          </a:p>
          <a:p>
            <a:pPr eaLnBrk="1" hangingPunct="1"/>
            <a:r>
              <a:rPr lang="en-GB" b="1" dirty="0" smtClean="0"/>
              <a:t>Area consumption </a:t>
            </a:r>
            <a:r>
              <a:rPr lang="en-GB" dirty="0" smtClean="0"/>
              <a:t>(HW)</a:t>
            </a:r>
            <a:r>
              <a:rPr lang="en-GB" b="1" dirty="0" smtClean="0"/>
              <a:t> </a:t>
            </a:r>
          </a:p>
          <a:p>
            <a:pPr lvl="1" eaLnBrk="1" hangingPunct="1"/>
            <a:r>
              <a:rPr lang="en-GB" dirty="0" smtClean="0"/>
              <a:t>Measured in Gate Equivalents, </a:t>
            </a:r>
            <a:r>
              <a:rPr lang="en-GB" dirty="0"/>
              <a:t> </a:t>
            </a:r>
            <a:r>
              <a:rPr lang="en-GB" dirty="0" smtClean="0"/>
              <a:t>between 500-3000.</a:t>
            </a:r>
            <a:endParaRPr lang="en-US" baseline="-10000" dirty="0" smtClean="0"/>
          </a:p>
          <a:p>
            <a:pPr eaLnBrk="1" hangingPunct="1"/>
            <a:endParaRPr lang="en-US" dirty="0" smtClean="0">
              <a:solidFill>
                <a:srgbClr val="070605"/>
              </a:solidFill>
            </a:endParaRPr>
          </a:p>
          <a:p>
            <a:pPr eaLnBrk="1" hangingPunct="1"/>
            <a:r>
              <a:rPr lang="en-US" b="1" dirty="0" smtClean="0"/>
              <a:t>Energy consumption </a:t>
            </a:r>
          </a:p>
          <a:p>
            <a:pPr lvl="1" eaLnBrk="1" hangingPunct="1"/>
            <a:r>
              <a:rPr lang="en-US" dirty="0"/>
              <a:t>C</a:t>
            </a:r>
            <a:r>
              <a:rPr lang="en-US" dirty="0" smtClean="0"/>
              <a:t>orrelated with cycle count.</a:t>
            </a:r>
            <a:endParaRPr lang="en-US" dirty="0" smtClean="0">
              <a:solidFill>
                <a:srgbClr val="FF0000"/>
              </a:solidFill>
              <a:cs typeface="Arial" charset="0"/>
            </a:endParaRPr>
          </a:p>
          <a:p>
            <a:pPr eaLnBrk="1" hangingPunct="1"/>
            <a:endParaRPr lang="en-US" dirty="0" smtClean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2131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Hardware/Software efficiency</a:t>
            </a:r>
            <a:endParaRPr lang="en-US" sz="4000" dirty="0" smtClean="0">
              <a:solidFill>
                <a:schemeClr val="hlink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371600"/>
            <a:ext cx="7620000" cy="5281613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GB" dirty="0" smtClean="0"/>
              <a:t>Some of the ciphers are especially optimized for hardware/software, while others try to achieve good performance on both platforms.</a:t>
            </a:r>
          </a:p>
          <a:p>
            <a:pPr>
              <a:lnSpc>
                <a:spcPct val="93000"/>
              </a:lnSpc>
            </a:pPr>
            <a:endParaRPr lang="en-GB" dirty="0">
              <a:solidFill>
                <a:srgbClr val="070605"/>
              </a:solidFill>
            </a:endParaRPr>
          </a:p>
          <a:p>
            <a:pPr>
              <a:lnSpc>
                <a:spcPct val="93000"/>
              </a:lnSpc>
            </a:pPr>
            <a:r>
              <a:rPr lang="en-GB" dirty="0" smtClean="0">
                <a:solidFill>
                  <a:srgbClr val="070605"/>
                </a:solidFill>
              </a:rPr>
              <a:t>Comparative studies show that they are quite inherent </a:t>
            </a:r>
            <a:r>
              <a:rPr lang="en-GB" dirty="0" err="1" smtClean="0">
                <a:solidFill>
                  <a:srgbClr val="070605"/>
                </a:solidFill>
              </a:rPr>
              <a:t>tradeoffs</a:t>
            </a:r>
            <a:r>
              <a:rPr lang="en-GB" dirty="0" smtClean="0">
                <a:solidFill>
                  <a:srgbClr val="070605"/>
                </a:solidFill>
              </a:rPr>
              <a:t> between software and hardware efficiency.</a:t>
            </a:r>
          </a:p>
          <a:p>
            <a:pPr>
              <a:lnSpc>
                <a:spcPct val="93000"/>
              </a:lnSpc>
            </a:pPr>
            <a:endParaRPr lang="en-GB" dirty="0">
              <a:solidFill>
                <a:srgbClr val="070605"/>
              </a:solidFill>
            </a:endParaRPr>
          </a:p>
          <a:p>
            <a:pPr>
              <a:lnSpc>
                <a:spcPct val="93000"/>
              </a:lnSpc>
            </a:pPr>
            <a:r>
              <a:rPr lang="en-GB" dirty="0" smtClean="0">
                <a:solidFill>
                  <a:srgbClr val="070605"/>
                </a:solidFill>
              </a:rPr>
              <a:t>So, should we try to optimize both in the same primitive, or different primitives for hardware and software are better? </a:t>
            </a:r>
            <a:endParaRPr lang="en-US" dirty="0" smtClean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338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15569</TotalTime>
  <Words>1130</Words>
  <Application>Microsoft Office PowerPoint</Application>
  <PresentationFormat>‫הצגה על המסך (4:3)</PresentationFormat>
  <Paragraphs>178</Paragraphs>
  <Slides>19</Slides>
  <Notes>18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1_Adjacency</vt:lpstr>
      <vt:lpstr>The Lightweight Block Ciphers Zoo</vt:lpstr>
      <vt:lpstr>Talk outline</vt:lpstr>
      <vt:lpstr>Talk outline (cont.)</vt:lpstr>
      <vt:lpstr>Talk outline (cont.)</vt:lpstr>
      <vt:lpstr>History</vt:lpstr>
      <vt:lpstr>Lightweight Crypto in General</vt:lpstr>
      <vt:lpstr>Why block ciphers?</vt:lpstr>
      <vt:lpstr>Design criteria</vt:lpstr>
      <vt:lpstr>Hardware/Software efficiency</vt:lpstr>
      <vt:lpstr>The lightweight  block ciphers Zoo</vt:lpstr>
      <vt:lpstr>The lightweight  block ciphers Zoo</vt:lpstr>
      <vt:lpstr>The lightweight  block ciphers Zoo</vt:lpstr>
      <vt:lpstr>Specific examples</vt:lpstr>
      <vt:lpstr>Special features in LBC design</vt:lpstr>
      <vt:lpstr>Special features in LBC design</vt:lpstr>
      <vt:lpstr>Theoretical foundations</vt:lpstr>
      <vt:lpstr>Theoretical foundations</vt:lpstr>
      <vt:lpstr>Cryptanalysis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Collisions in Round-Reduced Keccak</dc:title>
  <dc:creator>itai</dc:creator>
  <cp:lastModifiedBy>User</cp:lastModifiedBy>
  <cp:revision>600</cp:revision>
  <dcterms:created xsi:type="dcterms:W3CDTF">2006-08-16T00:00:00Z</dcterms:created>
  <dcterms:modified xsi:type="dcterms:W3CDTF">2014-02-02T02:03:19Z</dcterms:modified>
</cp:coreProperties>
</file>