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59" r:id="rId3"/>
    <p:sldId id="360" r:id="rId4"/>
    <p:sldId id="361" r:id="rId5"/>
    <p:sldId id="356" r:id="rId6"/>
    <p:sldId id="362" r:id="rId7"/>
    <p:sldId id="357" r:id="rId8"/>
    <p:sldId id="358" r:id="rId9"/>
    <p:sldId id="368" r:id="rId10"/>
    <p:sldId id="365" r:id="rId11"/>
    <p:sldId id="369" r:id="rId12"/>
    <p:sldId id="370" r:id="rId13"/>
    <p:sldId id="399" r:id="rId14"/>
    <p:sldId id="371" r:id="rId15"/>
    <p:sldId id="372" r:id="rId16"/>
    <p:sldId id="373" r:id="rId17"/>
    <p:sldId id="375" r:id="rId18"/>
    <p:sldId id="376" r:id="rId19"/>
    <p:sldId id="397" r:id="rId20"/>
    <p:sldId id="377" r:id="rId21"/>
    <p:sldId id="378" r:id="rId22"/>
    <p:sldId id="379" r:id="rId23"/>
    <p:sldId id="394" r:id="rId24"/>
    <p:sldId id="398" r:id="rId25"/>
    <p:sldId id="395" r:id="rId26"/>
    <p:sldId id="396" r:id="rId27"/>
    <p:sldId id="380" r:id="rId28"/>
    <p:sldId id="389" r:id="rId29"/>
    <p:sldId id="390" r:id="rId30"/>
    <p:sldId id="381" r:id="rId31"/>
    <p:sldId id="384" r:id="rId32"/>
    <p:sldId id="385" r:id="rId33"/>
    <p:sldId id="386" r:id="rId34"/>
    <p:sldId id="387" r:id="rId3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080808"/>
    <a:srgbClr val="E824D1"/>
    <a:srgbClr val="F1FC6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0" autoAdjust="0"/>
    <p:restoredTop sz="97122" autoAdjust="0"/>
  </p:normalViewPr>
  <p:slideViewPr>
    <p:cSldViewPr>
      <p:cViewPr>
        <p:scale>
          <a:sx n="100" d="100"/>
          <a:sy n="100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Favorite</a:t>
            </a:r>
            <a:r>
              <a:rPr lang="en-US" baseline="0" dirty="0" smtClean="0"/>
              <a:t> molecular viewer*</a:t>
            </a:r>
            <a:endParaRPr lang="en-US" dirty="0"/>
          </a:p>
        </c:rich>
      </c:tx>
      <c:layout>
        <c:manualLayout>
          <c:xMode val="edge"/>
          <c:yMode val="edge"/>
          <c:x val="4.3973899114994532E-2"/>
          <c:y val="1.628024236623281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Sheet1!$A$2:$A$28</c:f>
              <c:strCache>
                <c:ptCount val="27"/>
                <c:pt idx="0">
                  <c:v>PyMOL</c:v>
                </c:pt>
                <c:pt idx="1">
                  <c:v>VMD </c:v>
                </c:pt>
                <c:pt idx="2">
                  <c:v>UCSF Chimera</c:v>
                </c:pt>
                <c:pt idx="3">
                  <c:v>Jmol</c:v>
                </c:pt>
                <c:pt idx="4">
                  <c:v>BALLView</c:v>
                </c:pt>
                <c:pt idx="5">
                  <c:v>Swiss PDB Viewer</c:v>
                </c:pt>
                <c:pt idx="6">
                  <c:v>Rasmol</c:v>
                </c:pt>
                <c:pt idx="7">
                  <c:v>YASARA</c:v>
                </c:pt>
                <c:pt idx="8">
                  <c:v>Python Molecular Viewer </c:v>
                </c:pt>
                <c:pt idx="9">
                  <c:v>DSVisualizer</c:v>
                </c:pt>
                <c:pt idx="10">
                  <c:v>Avogadro</c:v>
                </c:pt>
                <c:pt idx="11">
                  <c:v>Maestro </c:v>
                </c:pt>
                <c:pt idx="12">
                  <c:v>Coot </c:v>
                </c:pt>
                <c:pt idx="13">
                  <c:v>Astex Viewer </c:v>
                </c:pt>
                <c:pt idx="14">
                  <c:v>MolSoft Viewer </c:v>
                </c:pt>
                <c:pt idx="15">
                  <c:v>MOLDEN</c:v>
                </c:pt>
                <c:pt idx="16">
                  <c:v>ICM-Browser</c:v>
                </c:pt>
                <c:pt idx="17">
                  <c:v>QuteMol</c:v>
                </c:pt>
                <c:pt idx="18">
                  <c:v>GaussView </c:v>
                </c:pt>
                <c:pt idx="19">
                  <c:v>Sybyl</c:v>
                </c:pt>
                <c:pt idx="20">
                  <c:v>VEGA ZZ</c:v>
                </c:pt>
                <c:pt idx="21">
                  <c:v>UGENE </c:v>
                </c:pt>
                <c:pt idx="22">
                  <c:v>Bioclipse</c:v>
                </c:pt>
                <c:pt idx="23">
                  <c:v>MDL Chime </c:v>
                </c:pt>
                <c:pt idx="24">
                  <c:v>O (formerly FRODO)</c:v>
                </c:pt>
                <c:pt idx="25">
                  <c:v>gOpenMol</c:v>
                </c:pt>
                <c:pt idx="26">
                  <c:v>Interchem 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38</c:v>
                </c:pt>
                <c:pt idx="1">
                  <c:v>18</c:v>
                </c:pt>
                <c:pt idx="2">
                  <c:v>12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90102687003035"/>
          <c:y val="1.9275636040439951E-3"/>
          <c:w val="0.33227301448430058"/>
          <c:h val="0.99807243639595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Favorite</a:t>
            </a:r>
            <a:r>
              <a:rPr lang="en-US" baseline="0" dirty="0" smtClean="0"/>
              <a:t> molecular viewer*</a:t>
            </a:r>
            <a:endParaRPr lang="en-US" dirty="0"/>
          </a:p>
        </c:rich>
      </c:tx>
      <c:layout>
        <c:manualLayout>
          <c:xMode val="edge"/>
          <c:yMode val="edge"/>
          <c:x val="4.3973899114994532E-2"/>
          <c:y val="1.628024236623281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1F497D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1F497D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1F497D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rgbClr val="1F497D"/>
                </a:solidFill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rgbClr val="0070C0"/>
                </a:solidFill>
              </a:ln>
            </c:spPr>
          </c:dPt>
          <c:cat>
            <c:strRef>
              <c:f>Sheet1!$A$2:$A$28</c:f>
              <c:strCache>
                <c:ptCount val="27"/>
                <c:pt idx="0">
                  <c:v>PyMOL</c:v>
                </c:pt>
                <c:pt idx="1">
                  <c:v>VMD </c:v>
                </c:pt>
                <c:pt idx="2">
                  <c:v>UCSF Chimera</c:v>
                </c:pt>
                <c:pt idx="3">
                  <c:v>Jmol</c:v>
                </c:pt>
                <c:pt idx="4">
                  <c:v>BALLView</c:v>
                </c:pt>
                <c:pt idx="5">
                  <c:v>Swiss PDB Viewer</c:v>
                </c:pt>
                <c:pt idx="6">
                  <c:v>Rasmol</c:v>
                </c:pt>
                <c:pt idx="7">
                  <c:v>YASARA</c:v>
                </c:pt>
                <c:pt idx="8">
                  <c:v>Python Molecular Viewer </c:v>
                </c:pt>
                <c:pt idx="9">
                  <c:v>DSVisualizer</c:v>
                </c:pt>
                <c:pt idx="10">
                  <c:v>Avogadro</c:v>
                </c:pt>
                <c:pt idx="11">
                  <c:v>Maestro </c:v>
                </c:pt>
                <c:pt idx="12">
                  <c:v>Coot </c:v>
                </c:pt>
                <c:pt idx="13">
                  <c:v>Astex Viewer </c:v>
                </c:pt>
                <c:pt idx="14">
                  <c:v>MolSoft Viewer </c:v>
                </c:pt>
                <c:pt idx="15">
                  <c:v>MOLDEN</c:v>
                </c:pt>
                <c:pt idx="16">
                  <c:v>ICM-Browser</c:v>
                </c:pt>
                <c:pt idx="17">
                  <c:v>QuteMol</c:v>
                </c:pt>
                <c:pt idx="18">
                  <c:v>GaussView </c:v>
                </c:pt>
                <c:pt idx="19">
                  <c:v>Sybyl</c:v>
                </c:pt>
                <c:pt idx="20">
                  <c:v>VEGA ZZ</c:v>
                </c:pt>
                <c:pt idx="21">
                  <c:v>UGENE </c:v>
                </c:pt>
                <c:pt idx="22">
                  <c:v>Bioclipse</c:v>
                </c:pt>
                <c:pt idx="23">
                  <c:v>MDL Chime </c:v>
                </c:pt>
                <c:pt idx="24">
                  <c:v>O (formerly FRODO)</c:v>
                </c:pt>
                <c:pt idx="25">
                  <c:v>gOpenMol</c:v>
                </c:pt>
                <c:pt idx="26">
                  <c:v>Interchem 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38</c:v>
                </c:pt>
                <c:pt idx="1">
                  <c:v>18</c:v>
                </c:pt>
                <c:pt idx="2">
                  <c:v>12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90102687003035"/>
          <c:y val="1.9275636040439951E-3"/>
          <c:w val="0.33227301448430058"/>
          <c:h val="0.99807243639595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A44C93-1316-4AA4-8ED8-081A333550BA}" type="datetimeFigureOut">
              <a:rPr lang="he-IL" smtClean="0"/>
              <a:t>ל'/שבט/תשע"ה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62BED1-A4ED-4880-B0A2-0442C7C352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570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BED1-A4ED-4880-B0A2-0442C7C3520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60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BED1-A4ED-4880-B0A2-0442C7C3520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60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BED1-A4ED-4880-B0A2-0442C7C3520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60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BED1-A4ED-4880-B0A2-0442C7C3520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60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BED1-A4ED-4880-B0A2-0442C7C3520A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8097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BED1-A4ED-4880-B0A2-0442C7C3520A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213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8FCA-E063-484B-8438-DAAD3B74A65A}" type="datetimeFigureOut">
              <a:rPr lang="he-IL" smtClean="0"/>
              <a:t>ל'/שבט/תשע"ה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5838-F0E6-428E-992A-EE1952C12C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18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8FCA-E063-484B-8438-DAAD3B74A65A}" type="datetimeFigureOut">
              <a:rPr lang="he-IL" smtClean="0"/>
              <a:t>ל'/שבט/תשע"ה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5838-F0E6-428E-992A-EE1952C12C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642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8FCA-E063-484B-8438-DAAD3B74A65A}" type="datetimeFigureOut">
              <a:rPr lang="he-IL" smtClean="0"/>
              <a:t>ל'/שבט/תשע"ה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5838-F0E6-428E-992A-EE1952C12C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691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8FCA-E063-484B-8438-DAAD3B74A65A}" type="datetimeFigureOut">
              <a:rPr lang="he-IL" smtClean="0"/>
              <a:t>ל'/שבט/תשע"ה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5838-F0E6-428E-992A-EE1952C12C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512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8FCA-E063-484B-8438-DAAD3B74A65A}" type="datetimeFigureOut">
              <a:rPr lang="he-IL" smtClean="0"/>
              <a:t>ל'/שבט/תשע"ה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5838-F0E6-428E-992A-EE1952C12C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863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8FCA-E063-484B-8438-DAAD3B74A65A}" type="datetimeFigureOut">
              <a:rPr lang="he-IL" smtClean="0"/>
              <a:t>ל'/שבט/תשע"ה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5838-F0E6-428E-992A-EE1952C12C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69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8FCA-E063-484B-8438-DAAD3B74A65A}" type="datetimeFigureOut">
              <a:rPr lang="he-IL" smtClean="0"/>
              <a:t>ל'/שבט/תשע"ה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5838-F0E6-428E-992A-EE1952C12C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696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8FCA-E063-484B-8438-DAAD3B74A65A}" type="datetimeFigureOut">
              <a:rPr lang="he-IL" smtClean="0"/>
              <a:t>ל'/שבט/תשע"ה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5838-F0E6-428E-992A-EE1952C12C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562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8FCA-E063-484B-8438-DAAD3B74A65A}" type="datetimeFigureOut">
              <a:rPr lang="he-IL" smtClean="0"/>
              <a:t>ל'/שבט/תשע"ה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5838-F0E6-428E-992A-EE1952C12C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433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8FCA-E063-484B-8438-DAAD3B74A65A}" type="datetimeFigureOut">
              <a:rPr lang="he-IL" smtClean="0"/>
              <a:t>ל'/שבט/תשע"ה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5838-F0E6-428E-992A-EE1952C12C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518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8FCA-E063-484B-8438-DAAD3B74A65A}" type="datetimeFigureOut">
              <a:rPr lang="he-IL" smtClean="0"/>
              <a:t>ל'/שבט/תשע"ה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5838-F0E6-428E-992A-EE1952C12C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020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8FCA-E063-484B-8438-DAAD3B74A65A}" type="datetimeFigureOut">
              <a:rPr lang="he-IL" smtClean="0"/>
              <a:t>ל'/שבט/תשע"ה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65838-F0E6-428E-992A-EE1952C12C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76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mllint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osettadesigngroup.com/" TargetMode="External"/><Relationship Id="rId7" Type="http://schemas.openxmlformats.org/officeDocument/2006/relationships/image" Target="../media/image18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osettadesigngroup.com/" TargetMode="External"/><Relationship Id="rId7" Type="http://schemas.openxmlformats.org/officeDocument/2006/relationships/image" Target="../media/image18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rachel-srv.cs.haifa.ac.il/rachel/pp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769938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CyToStruct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endParaRPr lang="he-IL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20880" cy="1752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Augmenting the network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visualization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Cytoscape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with the power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molecular viewers</a:t>
            </a:r>
            <a:endParaRPr lang="he-I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http://apps.cytoscape.org/media/cytostructexternalapplicationhooking/c2s.jpg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2738"/>
            <a:ext cx="6096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tau logo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6" descr="Image result for tau logo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80" name="Picture 8" descr="https://coursera-university-assets.s3.amazonaws.com/23/af2045770ac1886801b6ec4f256b06/360x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916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YU Polytechnic School of Engineer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98"/>
          <a:stretch/>
        </p:blipFill>
        <p:spPr bwMode="auto">
          <a:xfrm>
            <a:off x="755576" y="5259783"/>
            <a:ext cx="2171951" cy="675524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7" name="AutoShape 12" descr="data:image/jpeg;base64,/9j/4AAQSkZJRgABAQAAAQABAAD/2wCEAAkGBxQTEhUUEhQWFBQWFxwYFxQYFRgaFRcaHRYXFxgXFxscHCggGBonHBgXITEkJiksLi4uFx81OTMsNygtLisBCgoKDg0OGxAQGywkICQvLC81Lyw3LCw0LjQsLDQsLCwsNywsLCwsNCwsLCwsLCwsLCwsLCw0LCwsLCwsLCwsLP/AABEIAL8BCAMBEQACEQEDEQH/xAAcAAEAAQUBAQAAAAAAAAAAAAAABgEDBAUHAgj/xABIEAACAQIDBQUDCQQHBwUAAAABAgMAEQQSIQUGMUFhBxMiUXEycoEUIzNCUnORobFisrPBNDVTgsLD0RUkJUOS0vAWF5Oj4f/EABsBAQACAwEBAAAAAAAAAAAAAAADBAEFBgIH/8QAOxEAAgEDAQUDCgYBBAMBAAAAAAECAwQRIQUSMUFRYXGxBhMiMoGRocHR8BQzNFJy4TUjQrLxFZLCYv/aAAwDAQACEQMRAD8A7jQCgFAKAUAoBQCgFAKAUAoBQCgFAKAUAoBQCgFAKAUAoBQCgFAKAUAoBQCgFAKAUAoBQCgFAKAUAoBQCgFAKAUAoBQCgFAKAUAoBQCgFAKAUAoBQCgFAKAUAoBQCgFAKAUAoBQCgFAKA8SOACSQANSSbAetG8cTKTbwiD7Y7S4Y3ywxmcDi4fKn905Tm/SqkrtJ+isnQW3k9WqR3qstzsxl+3VYNzu1vfBi/Cp7uXnExGb1U8GHpUtOvGenMo32yq9pq9Y9V8+hIRUxrCtAKAUAoBQHiaUKCzEKo1JJsAPMk8Kw2lxMxi5PCWWQfafaZCj5Yo2mUcXDBVPu6G/5VVldpP0Vk6Ch5O1pw3qklF9OPvN/u7vTBjB822VwLmJrZx1tzHUVLSrRn3mtvdm17R+msrquH9G8qYoCgFAKAUAoCjNYXOg86ZwEskUn3/wqzrCuaTMwXvEAMYJNuJOuvMXqu7mO9hG4hsO5dF1ZYWFnD4/feSsVYNOVoBQCgFAKAUAoBQCgFAL0Bq9vbehwiZ5mt9lBq7dAP58KjqVIwWpbtLKtdT3aa9vJHI96N75sYSt+7hvpGDx6ufrHpwrX1K0p8eHQ7Sw2VRtFvcZdfp0I7URtD1G5UgqSCNQQbEdQaGHFSWGso6Nun2h8IsYegmt+HeAcPeHx86uUrnlM5baOweNS2/8AX6fT3HR45AQCCCDwINwfSrqeTl2mnhnuhgUAoDT7wbxQ4RM0reI+zGNXb0HIdTpUVSrGC1LtnYVruWKa05vkjke829c+MJDHJFfwxLw6Fz9Y/l0qhUqynxO1sdmUbRZjrLq/l0+9TQ1EbE9wTMjBkYqym4YGxB6GsrTgeZwjOLjJZTOlbqdoYa0WMIVuAmA8J8s4+qevD0q3SueU/ecptHYLjmpbar9vP2de7idDjcEXBuDqDyNXUcy008M9UAoBQGs25tuHCpnmfKOSjVmPko51HUqRgsstWtnVup7lNe3ku85LvRvlNiyUHzUPKMHVurnn6cPWqFStKfcdps/ZFK19J+lLr07vvJo9mfTQ/ex/vrUceKNhX/Kn/GXgz6JrbnzEUAoBQCgFAKAUAoBQFCaAg+9e/wDHDePDWll1Bf8A5aH/ABHoPxqpVuUtInQbP2HOtidb0Y9Ob+hy3HYySZzJK7O54sx/IeQ6CqTbbyzr6VKFKChTWEuhYrBIKAUAoZJFutvdNgzbWSHnETw8yh+qenCpadWUO7oaraGyqV2s8Jdfr18Tr+xNtw4pM8LX81+sp8mHKthTqRmso4q6s6ttPcqLHg+42BYVIVSA719oSR3jwlpH1Bl+ovu/bP5etU6tzygdHs/YMqmJ3Gi6c339DmOKxLyOXkZnc8WY3Jqm3nVnW06cKcd2CwlyRarB7FAKAUBI9198JsGcuskPOMnh1Q/V9OFS060ocOBq7/ZNG7WfVl1+vXxOu7D25DikzwtfzU6MvRhyrY06kZrQ4q6s6ttPdqL6PuNjevZVITvXv/HDePDWll4Fv+Wh/wAR6CqlW5S0ib/Z+w51sTrejHpzf0OWY/HSTOZJXZ3PMnh0HkOgqk228s7CjRp0YKFNYRj1gkMnZn08P3sf8Ra9R4oir/lT/jLwZ9E1tz5iKAUAoBQCgFAKAUBg7V2rFh4zJM4RR58SfJRxJrxOcYLLJ7e2q3E9ymsv74nKN69+ZcTeOK8UHC313H7R5DoPzqhVrynpwR2WztjUrfE5+lL4Lu+pEqgN2KGBQCgFAKAUBlbN2hJBIJIWKOOY4EeRHMdK9Rk08ohr29OvBwqLK++Bttvb44nFJkcqic1jBUN71ySfThXudac9GU7PZNtay34Zb6vXHdoiP1EbIUAoBQCgFAKAyNn46SFxJExRxzH6HzHSsptPKIq1CnWg4VFlM3e2d9sViI+7ZlReDd2Cpf3iWOnQWqSdac1hlC12NbW89+KbfLOuPgiOCojaCgFAZOzPp4fvY/4i16jxRFX/ACp/xl4M+ia258xFAKAUAoBQCgFARLevfeLC3SO0s32QfCnvnz6DX0qtVuFHRas3Oz9jVbr05ejHrzfd9Tk+1tqy4lzJM5duQ+qo8lHACqMpOTy2dnb21K3huU1hePeYVeScUAoBQyXRhn7syZG7sHKXt4QfInhWeWSN1Ib/AJvPpYzjmWqwexQCgFAKAUAoBQF2PDOyM6oxRLZnAJVb+Z5Vk8SqQjJQbWXwXN9xarB7FAKAUAoBQCgFAbndLY8mJxMYjHhR1d3+qoBDanzNtBUlKLlJJFHaN3Tt6EnN6tNJdc6HeBW1PnRWgFAKAUAoDHxuMjiQvK4RBxYmw/8A2vMpKKyySlSnVmoQWWcu3r7QHmvHhbxxagycJG937A/P0qjVuHLSPA67Z+woUsTr6y6cl9fAg1VjoRQCgFAVRSSAASToABcnoBQw2kss6Dup2dlrSYy6jiIQdT755eg1q3Sts6yOa2ht5RzC21f7vp9TpC4RAndhF7u1slhlt5W8qubqxjGhyrqzc99t56nMN+ty0w6meBwqX1iZgLHyjJ4+7VGvRUNUddsja867VGqsvqvn9SCVWOiFAKAUAoBQEr3J3SGMJeSQLEpsUVh3hPkR9QdfwqejR849TTbV2q7RKEI+k+b4f395Ou4TAxxxiONFVALZQNPj51sFFJYXA4mpWnUnvzeX1IPvX2eK95MJZH4mI6I3un6p6cPSqtW25w9x0Oz9vShiFxqv3c139fE5picO8bFJFZHHFWFiKp4wdZTqQqRUoPKfNFqsHoUAoBQCgNxurs+CecJiZe6Tlyzm48GY+zfzqSnFOWJPBR2jXr0aLnRjvPw7cczuGz8FHCgSJQiDgoH59TWzjFRWEfP61apWm51HlmVXoiFAKAUAoDQb170R4JAXBaR75EHO1rknkouKhrVVBdpsdn7OqXk2ovCXFnINvbenxb5pm0+rGPYX0HM9TrWvnOU3lnb2ljRtY7tNe3mzV14LYoBQCgNlsLYU2LfJCt7e050RfU/yGte4QlN4RVu72jax3qj7kuL7jrm6+58OEAa3eTW1lPLog+qPzq/SoRhrzOKv9q1rt7vCPT69SSCpzVka3v3ujwQC5S8zLdU4KBcjMx5C4PXSoK1dU9OZtdm7LnePeziK4v5I5DtjbE2KfPM5Y8l4KvRRy/WtfKTk8s7a2tKNtDdpLHi+8wK8lgUAoBQCgFAZGAx0kLiSFyjjmP0I4EdDWU2nlEdajTrQ3Kiyjq+5u/C4phDKuSc3tb2HsLm32TYE26Vfo3G8918TjNp7Glap1abzD4rJMqsmjNPvFu3Bi1tKvjA8Mg0dfjzHQ1FUpRmtS7ZbQrWks03pzXJ/fU5HvNutPgzdxniJssq8P732TWvqUpQ4nbWO06N2sR0l0fy6miqM2AoBQCgFATPc3faWF0hmJkhZgoJ1eO5sLHmvQ1Yo13HR8DRbU2PTrRlVpLdklnsf9nXhWxOJK0AoBQCgOXdsP0uG9yT95KoXfrI67ya/Lqd68Gc+qqdKKAUAoCcbqdn7zWkxN4o+Ij4SP6/YH5+lWaVu5ay0Rz+0NuQpZp0PSl15L6+B1LA4KOFBHEoRFGigf+XNXoxUVhHIVas6s3Oby2ZFeiMUByPtb/pkf3C/xJa191667jtPJz9LL+T8EQmqxvxQCgKqpJAAJJ0AAuSfIDnQNpLLPU0TIxV1ZWHFWBVh6g6ismIyjJZi8rs1PFYMigFASLs8/rHD+sn8CWpaH5i++RrNs/oans/5I7gK2h8/FAW5ogwKsAVIsQRcEeRFYaTWGZjJxeU8HON6uzvjJg/UwH/LPL0NU6ttzj7jqdn7f4U7n/2+v1OdSxlSVYFWGhUggg9QapnURkpLMXlHmhkUAoC9g/pE99f3hWTxV9SXc/A+i14Ctuj5g+JWsmBQCgFAcu7YfpcN7kn7yVQu/WR13k1+XU714M59VU6UUBm7J2VLiX7uFCzc+Sr1Y8hXqMXJ4RBcXNK3hv1XhffA6xuruPFhbSSWlm+0fZQ/sD+Z19Kv0rdR1erOM2htmrc5hD0YdOb7/oSwVYNMVoBQCgOR9rf9Mj+4X+JLWvuvXXcdp5OfpZfyfgiE1WN+KA2Ww9hzYp8kK3t7TnRV9T/LjXuEJTeIlW7vaNrHeqP2c33HWt19zYcIA30k1tZDy6IPqj86v0qChq+Jxe0NrVrv0eEen16mXvHuzDjFtItnHsyLow/1HQ16qUYz48SGy2jWtJeg9OafD+jke8e7E+Db5wZoyfDKvsn1+yehrX1KcocTtbHaNG7j6DxLmn96mkqMvigJF2ef1jh/WT+BLU1D8yP3yNZtr9DU9n/JHcK2Z8/FAKAUBoN5d1IMYLuMsg9mVfa9D9odDUNSjGfebGx2nWtH6Osej+XQ5HvDu5Pg2tKt1J8Mi6o3/aehqhOnKDwztbLaFG7jmm9eafFffU1FRl0UBewf0kfvr+8KyeKvqS7n4H0WnAVuEfMHxK0MCgFAKA5d2w/S4b3JP3kqhdesjrvJr8up3rwZz6qp0pLd1dxpcTaSW8UPG5HjcfsjkOpqelQc9eCNLtDbVK2zCn6Uvgu/6HWNlbKiw6COFAi87DUnzY8Sepq/CEYLCONuLmrcT36jy/vgZteyAUAoBQCgOR9rn9Mj+4X+JLWvuvXXcdp5OfpZfyfgiE1WN+TbdTcCSa0mJvFFxCWtI/8A2D8/SrFK3c9XojQbR25To5hR9KXXkvr4HUsBgI4UEcSKiD6oFh6nzPWr8YqKxE5CtWqVp79R5ZlV6IhQFrEYdZFKOoZWFirAEEeRB41hpNYZ6hOUJKUXhrmjm29fZ4VvJg9RxMHMe4eY6VSq2zWsTqtn7fTxTueP7vr9TnjqQSCCCNCCLEHyI5VUOnTTWUSHs8/rHD+sn8CWpqH5i++RrNtfoans/wCSO4Vsz5+KAUAoBQFnE4ZJFKSKHRhYqwuD8Kw4qSwz3TqSpyUoPDXNHM96+zxkzSYTxpxMJ9oe4frDpx9ao1bZrWJ1eztvRnincaP93L29O8gDCxsRYjQg6EdCOVVTpU0+Bdwf0kfvr+8KyeKvqS7n4H0WvAVt0fMHxK1kwKAUAoCC9pG7k+KML4dc5QMrLmVSMxUg3YgW0NVLilKTTijoNh7Qo2ynGq8Zw86vhnoet1NwY4LSYi0so1C/8tPT7R6ms0rZLWRjaO3KlbMKPox6839CbgVaNAVoBQCgFAKAUBz7tE3WxGKxEckChh3YRrsq5bMzXNzqPFyudKp3FKcpZijpdi7St7ajKFV4ec8G86Lp3Gy3U3Giw1pJPnZvM+wnuDz6n8q90rdR1lxKm0Ns1bnMIejD4vv+hLrVZNKVoBQCgFAUtQEe3o3RgxgzH5uXlKo19GH1h+dQVaEZ68zZ2G1a1o8LWPR/LoRPdDczFYfHJJKqiOPMc4YEPmjZAAPaHtX1HKoKVGcaibWiNztLa9tXs5Qg3vSxpjhhp93I6cKvHJigFAKAUAoBagIzvRudDi7t9HNykUcejj6w/OoKtCM9eZtbDa1a09H1o9H8uhzKTdbFQ4hI2iY+NbOouhGYa3HAetjVF05qWMHWLaVtVoSnGS4PR8eB3Ja2p8+K0AoBQCgPLyAC5IA8ybCsNpcTKTbwi18tj/tE/wCof61jfj1R78zU/a/cXg1eiMtNi0BsXUHyzC9ed+PU9qnNrKTLoNejweVlUkgEEjiL6j1rGVwMuLSy0eZMQi+0yr6kD9aOSXFmYwlLgslFxcZNg6k+QYXrG/F8zLpTWrTL1ejweJJAouxAHmTYVhtLiZUXJ4SLfy2P+0T/AKh/rWN+PVHvzVT9r9xdRwRcEEHmOFZTzwPDTTwyiSqeBBtobG9qJp8A4tcUUMyg5SwzHgLi5+FN5ZwZUJNZxoVklC6sQB1NqNpcTCi5aJFXkAFyQB5k6UylqEm3hFr5bH/aJ/1D/Wsb8eqPfman7X7i5HMreywb0INZTT4HmUXHisHmTEIujMqnqQP1rDklxYjCUuCZ6jlDC6kEeYNxWU0+BhxaeGjzJiEU2ZlB8iQP1rDklxZmMJS1SZ6jlVtVII8wb/pWU0+BiUXHih3q3y3Gbyvr+FMrOBuvGcaCSUL7RA5am1G0uIUXLRIq7gC5IA8zwrLeDCTbwgjgi4II8xwrCeTLTTwykcgYXUgjzBuPI0TT4BxaeGDKtwLi54C+p9BTK4DdeM40PdZMCgFAKAUBFO0HZeIxMCxYdQ13u92A0ANhr1t+FV7iMpJKJt9jXNC3rOpWeNNOfH+jnknZ/jQCe5U25B0v8BVR0KmOHgdOtu2beN9+5m97N9rvFh8YrXKwR96qn6tlkzLbkLqNPWpLee7GXdk123LSNStRkuM3ut9dVh/EjuzN0sVjIziECPmZr5ms7NfxG1rcT51FGlKa3kbWvtW2tJqjJtYS4LT79hvOz3aM2HxfyOXMqtcd2x9hwCwy8rEA8NDpUlvJwnuGu2zb0bi2/FU8ZXNc09Ne41GLwmKwmOjlkUpLLLmUgg5gz2ZbjowFuoqLdlGSbWpdp1ba6s5U4PMYxx3YWj+BmdpeEkbHDMBaQKkOo1GgN/LxsRXu4T85qQbCq042j3Xwy5ffPRGvxm4uLiRpGhXKoucrqTYcSBzrzKjNLLRapbatKs1BTeX1ydF7MtotNg7OSxjYpmJuSLAi/oDb4VbtZNww+RzG3beNK6zFYUln6mL2p4KaXDr3a3ijzSS6jQKNNDx5n4V5uoyaWOBJsCtRpV3vv0nhL2kB2duVip4llijQo4upzqOZHD1BqrGlOSyl4HSV9sW1Go6c5NNdjN5uGMRh8TiMLYq/cuRGT4c62yka21zcako70ZOK44Zr9ruhcW9O4zlby17Hx8D12axyQ4+eKW4ZYXMi8bsHj104mzH8azbejUeejMbdlTrWVOpDg5LHc0/oajeDd7GDPjJksGcuTm8aAm63H1QNBpw6VHOnP12uJds7+0eLWm+Cx2Pr35+JudrLidobOw7qved3nMuoBJS6ggHiSuvxqSW9Ugnxxko27trC+qRk8b2N3ueviavDPiJtlOi+KKKa7EtwjCBgoB4jMb2qNbzp45JluaoUdpKT0lKPxb4+4xdm7kYqeJZY0jKOLi7gHjbhbpSNKcllE1fbNtQqOnNvK7D1hcJiNm4uEuvdkst7MCroWAYXHQ8+lMSpSTZipVt9o2s1F5wn3p40JFvrunjMVi3lSNWSwVCXUaAeR4ak1LVpVJTbSNXsralpbWypyk09W9GavdGKbA7RjhkHd954WW4KsCCVOmh1HH1rxS3oVEnoXNpSo3tjKrB53dU+a6+Jst8d0cZicXJKsasmioS6g5QPI8NSa91aVSU28eBV2ZtW0traNOUmnq3o+JrNzcPNg9pJDIDGzXVluLMpUkHTQ6j9a8Ut6FRJlrac6N3YSqweUtU/aW9+sDiYcW2KcZQ0h7qQMDbKPCNNV0F7etYrRkpOTPeyK1vWt1bxecLVd/HvJV2gbMxGKw8BSPMFXvJBcXvlHAHj9apriM5xWhp9j3Nva16ilLDbwvf/ANGj2P8AKcZsx8PEM5jlUasB83lzAXPkRa3lao4706e6tTYXP4e02hGvPROL9+cGd2ZiR8Pi8OGyEaL+wzAqbD1FerfLjKKK23tyNalWaz17UnkxNzdtPgMQ2DxV1jLW14IxOjA/Ybz+PnXmjUdOW7LgT7Us4X1FXNDWWPeuneix2iYadMcuIIsCVELA3Phtp5jUk/GsXCkp7z9hJsWpRnaOiuWd5d51yI6D0rYrgcW+J6rJgUAoBQGh3z22cJhmlUXe4Vb8ATzPQVDWqbkco2Gy7NXdwqcnhcX7DY7HlLwROxuzRqSfMlQSa9023BNlW5goVpxjwTZzvs9wwlm2hG3BwyH0Z5VP61St47zkuqOn21UdOlbzXFYfuSNx2e7AxOFeYTMRGDZFv4XOnzg8tAB+NS29OcZPPApbavre5hB016XN812GJt2C+3MLl4kAsfRZOP6V5mv9dewmtJ42RVz95aNztTYcmJx8MrgLh8OLrc+KRzroOSjw8fs9aklTlOom+CKFve07eynTjrOfwX14mh7TP6ZgveH8VKiuvXRsthfpa3c/+LOhYwfNv7p/Q1dlwZzNP113ohPY9/RJPvP8C1Us/Vf3yOg8pf1Me75sle8cebCYgcbwyD8UarFb8uXczS2T3bmm/wD9R8TS9mUmbZ8f7LOP/sZv51HbP/TL+3o4vZdqXga7Cf19J9wf8uo4/nstVf8ADR/l9TH2Y2Tb84OmdCB1vHC/+E/hWI6V399pLXW/sWm1yfzkvmSnfSRVwOJzc4mA9SLL8bkVYrtKDNPsuLleU8fuXw4mh3PglXZFolzSSd5kFwAMzlQSTwFheoaSl5nTizY7SnSltPNR4jHdz7Fn+i9JsH5LsiaG937pmcjgW4m3QAW+FZdPcotczwr78TtOFXgt5JdxmdnGID4CK31MynoQ5/UEH416tn/p+8g25BwvZ554fwNH2m2kxGChXVy+o6M8aj9DUV1q1H71NhsHNOhXqvhjwTOhirpzJzzesf8AGMH/AHf1aqNX85ew6bZ/+Lre35HQ7VeOZOe7b/r3DfdL/nVSqfqI+z5nTWv+Hqd7/wDk3W9mxJMZLh47AQRt3krE6seARRxOl7nh4qlrQlOSXIobOvKdpTqT4zksJdO1kkmQBCOWUj8qmfA1UX6SfaQHsh+jxP3i/umqlp/u9nzOk8pPXpdz8S32ZShWxrHgrEn0Bc1i1eHJnrb0XKNBLmvoaqLYEm0cPPjcxMzSMY15FFuMg68h7vU14VOVSLnzLkr6ns+vC1xiKSy+18/r/R43UmfHYjDRYhxkwwLKp9tyDoD1GnwWsUs1JKLfA9bRhCyoVKlFa1MLK4L/AL8TrwrZHElaAUAoBQEO7UIGfCKiKWZpVAUC5PGqt16q7zd7AnGFy5SeEoskuyISkESN7SooPqAAanprdgkzVXE1OrKS4NtkB3JhkgG0MUyEJ48lwbuVaRtBzFyBfrVOjmKlPB0m1Z067t7dPXTPZlJEd/8AV+0f7R//AIh/21F52r1ZtP8AxWz/ANq9/wDZINwMPiMTi2xeJzHImRWZctyeSiw4C/41NQUpT3pcjV7ZqULe2VtRxq8tLX3950sVeOVIDv3s+SfH4JY1Jt4mNtFUSKSSeXCqVxFyqJI6PZFxTo2daU3jOne2nwJxjPo390/oauPgc/T9dd6Il2U4F48GTIpXO+ZQQQbZQL2PpVa0i1Ft8zd+UNaFS6xB5wsfE1PaTtvErP3EJdYzFZ8q3zFr3F7XGluHnUdxOW9urgXNh2dvKl56phy3tM8sf31JH2ebPeHBIsgKsxZ8p0IBOgI5G2tutT28WqepqttV4VruTg8pYWeuDAwGDc7amlCnu1hClraXYLYeuhqOCfn2yzWqwWyoU86uWcd2TV9pey5Y548bBmuAFZlBuhW+VjbkQbE8NBXi5g1LfRb2Hc0p0ZWtXHVZ554r5kf+X47abJASWW4zZUyov7b+mtQ706r3TZ+YstmxlWSw+15fcjsOz8GsMSRIPCihR6AVsox3Vg4etVlVqOpLi3kuYiEOrKR4WBU+hFjWWsrB5hJwkpLitTjHf4zZUrxISFJ0JQsjjgHHK9vKtZmdJ4O73LPadNVJcex4a7De7ibJnxOJ+W4rMQuqFxbM1rDKOSgX4c6loQlOW9I1217qjb2/4ShjXjjku3tZ04VfOTINt7Z8ku18MUUlY0Du1jZQC3E+Z5VTqRcqyx2HQ2leFPZlVSereEuvA0G8G+GNXEyrCWWNXKqO7v7OhN7eYNRTrVN54NjZbKs5W8HUw5NZevXXqR7EbXxbzriDnMyABWEflewtbX2j+NRuUm958TZwtbWFF0VjcfHX76Hc8CrCNO8N3yjMfNrC/wCd62cM7qyfPari5y3OGXg5/wBoO8eJixAiw7MqiMFiEvcsTpex4C341TuKk97EXodLsbZ9tVoecrJN501xwMrsnwjpBM7qVDyeG4sTZdTryubfCvVrFpNkPlFVhOtCMXnC8WYu5uypfk+ObIQJS4j5FrZ9R0ubV4owbhJ9SbalzS89Qjn1cZ7OBY7KZcR3jxNmWFFLFWUizsbaEjoTas2u9vY5HvyhjQ3I1Fhzbxp0RTf/AGE+HnXG4YEXcZgo9mQmwI6Nex6nrWK9PclvxM7HvYV6Lta/R8en9cf+jpWEZiilwA5UFgOAawuB8avRzhZOWqKKm1Hhl4LtZPAoBQCgPJFAKAoBasYwMnqsgUADUBTLregKkUAAoBagFqApoOlADQFI4gvAAegtWEkjLk3xPdZMCgPDxg8QD6i9YaTMptcGVAtWTALimQUtQHqgKUBUUAoDzegKjSnAFFa/A3pxGMFWW/GgzgqKArQCgFAKA5t2p4TujHNHJKjSMVYCRwp0FiADYfDzqhdRUWpLmdT5P1POb1OcYtRWmiyTfYezVhhCqXNwCSzszEkC+pNWqdNRjhGgu7iVaq5Sxp0SXgRbCbAT/aUkfeTd2kSSqnfSWzFiNfFqNOFV1SXnXHkjb1L6f4CM92O8245wuGO74k5vV054NQGo3c2CuDR1WSSTO+cmRr20tYf+a1FSpqnomXb29ldyUnFLCxobfNUpSK3oBegF6AXoDW7wbKGKhaFndASDmQ2Ohv8AEVHUhvxwWrO6dtVVVJPsZr9sbYXBJh4VOd3dIlDG7ZbhWdvPT8zUc6ipJRXYWLa0leSqVXokm3jryS++BIc1WDWlb0ABoBegKOwAJPAVhvASy8I53u3s1dp4eaadnWVpyEkVvFGoVCqpyA1NUaUPPRblxz8jp764ls2tClSScVHVNaNtvLZMtqbKWXD927SeFbhw5V7hSASVtfzq1OmnDD5Gjt7mVOtvxS15YTWr7SD9lWF77vJpZJWaJlCgyPl1Ukkrex486q20VJ7z5HQeUFRUt2nCKSknnRdSnanhO5McsUkqtKzBgJXy6AEEC9h8KXUVD0kZ8n6vnlKnUjFqKWNFnw1J/srZqwRiNC5HEl3ZmJ56k1cp01BYRzVxcSrz35JLuSXgZt69kBp8NsFUxcmK7yQtIoXIW8A4DQfD8zUSpJVHPJdneynbRt91YTznmajfDGFsTg8KT83K95ACRmC8FNuRPLpUVaWZxgXdmUlG3rXHOK07M8za7D3eTCySvE75ZLHui10S1/ZHLjUtOioNtFO7v53MIxmlmPPm+83QNSlErQCgFAKAUBz/ALXvosP94f3apXnBe06Tyb/MqdxO8L7C+6P0FXI8Ec9U9d95EtpQs2OxQSRom+SIQ62zCzsbajnVWabqSw8aG5oyjG0pOUVJb70fciObubNxGMwUjtipEVGdlAY5mcKCS7Xvl4WA61DThKcG8m0vrihaXcYxpJtpdyWeS69SR7j4yTFbPAaV1dWK94LZ7CxGpB1sbXqei3OnjJqtrUqdte5jFNNZxy+BHd3MC+MwmMDyO8qSXjcu1wwU6ceB4W61BTh5yEs8TaX1aNpc0XGKUWtVjlk2W5WIi/2ZOZL+DP3wLNc+G41vddLDSvdHd81LJV2rTqraEFDnjd0RhYCUQDDYWSRkEqd/inDPmNwckakaqNADa2nrUcWoYg9M6v6aE9aLrurcRinuvdgtMdredH7R8rMeOWLCTSjDTgK1szd25uLr3gNjex8vEaypJTxTbw/vmZ80qlm6lxCPnIa8llduGW919mT4z5Wj4qVckgGYMblgWAJ/ZsDoLamlKEqmcs9bQuaNn5qcKUXlc+mnx7WbKCVJdoS4XFSvaKNEhGdkzNkUs5KkXkN7j4+VeklKpuzb04FScZ07KNxQgvSbctE8avC15dSxtnCTwbOcmeZWjldeNu8BmNnY+17NrWNJRlGlx5/MktatGvfpKEWmk+7EVlLlx7DX7ZwiMdlswu0qRiQkm7ABAL/ifxqOa0h2pfItWtWUVdJPSLljs4m97Qd31XCd5CChh8na2QnxXF9dTep7ijFRyuRrtjX0pXO5V13uxceX0PGLkhbYymNTdgoRc7X75nycb3JDFj8K8y3fw+n2zNNVY7Vam+Gc6L1Us+GCVYHDrhMKBrlijzMbkkkC7H1JvVmKVOHcaerUldXGecnhdmuhG928D8vibE4lpLyMwjVZGVYlByjKFI8VwdTfhUFOn51Ocmza31b8DVVvQSxFLLaTy+OueRj7tYozDE4LF/OthiSjEm5C3XxHmRp8GrzB7ycJ64Jb6kqLpXdv6KnjK79dPvkeOyrZsT4cyul5EnOVrnSyRkc7cSaWkIyW8+KfyR68obipCuqcX6LivFk+xHsN7p/SrkvVZzcPWRzLst2osMUwZJWu6n5uNnA8PPKNKo21RRTz2HWeUFtKtUhhpYT4tLmO1HaizRwBUkXK7e3GyX8I4ZhrWLqopR4dRsC2lRnNtp5S4NPn2Es3twmJlfDRw5hAX/3hlcKwUFdL3BtbNw5gfGzXjOTSXDmaXZ1W2pQqTq+ul6OVlZ93dxNLgcSIdq/J8PKTDJH4lzlwkgB4XJsdAf71QxajV3YvRmwq0nW2d5+tH04vjjGV9sbHeRdsPE00kqrEbZ28whvYWXnyFKeVXw3n7Ri6VOWy41IwUW5cvb7SzvRsyIbTwahBlkJLi58Wp61ipTj51LqSWFzVez60s6x4dht9rbFlM+HhiUpghmabLJl11IBObNa9uHmaknSeVFerzKNvd01RqVajzV0UcrPywYW7WOEe05sNDIXw5TMozlwrjLmCkk2GradK80pKNVxi9CzfUXOwhXqRxPOHpjK14/AnYq6c6VoBQCgFAQTtbgJw0TgXCSa/EEfrYfGql4vRTOh8nJpV5QfNeBMtnyhoo2BuCikHzBAqzB5SNFWi41JJ9WR1Vz43HODdUw6RH3rO5HwGX8RVd6zm10No3u2tCD4uTl7NF9TXdm39Wy+/J+4tYtvymWdu/r490fFlzsl/oTfet+6tLT1X98jHlF+qXcvEsdk/sYr77+RrFn6r9h78ovXpfxNI2CePHz4FbiPEyIxtyjDd4bf3S6VC4tVHDq/78C+q0KllTu5etTTXtxjxwzc7XxAw+2onfSOWEJfkPaX8mC/A1LN7ldN8CjbQdxsmcI6yjLPh8skv2ptJYe7FszyyKiINCbnxNw4KtyfSrM5qOOrNJb28q2884UU234L2vQivZl7eO++/m9V7T/cbjb3qUP4/QvbybvRbQaUxnu8TA2Qtyfwq4DeWjaHiLVmpTVVtrijxY39SwUFPWE1nHTVp492qI/JtOWbZE6zXLwzLHmPEgFTY+ZFyPwqHfcqWvJo2UbanS2nCVPhKLePf4lzazWGx7/Zj/wAusS4U+5fIxb6u875fM6RiUSaOSMkMCGjYA8LixB8jrWwaU00crCU6M4z4NYaOX7oxyHEJgHHhgneZvI5Vyi48ixU/GtfSTclB8nk63aUoeYd5HjOKivbr4ZR0vbmHMmHmRfaaNgOpym351fqreg0craVFTrwm+Ca8SO9lmLDYEJzidlI56sXF/L2iPhUNq8wwbPygpON3v8pJP4Y+RhbEjz7T2jIo8CpkJ5ZrKCOuqMfiKihrUm12li7lu2FtTfFvPs+2i92RH/c3+/b+HFXuz9R9/wAkePKT9VH+K8WTPEHwN7p/SrMvVZoYesiAdjh+axHvr+5VW05+w6Tym/Np9z8R2xfRYf32/dFYvfVXtM+TP5lTuXiZ2/G0mOIwuDDmNJmHespsxUtlyA8RfX8q9XE3vKHXBW2TbxVCrdNZcE8J9cZyYM0Uabaw8cQVUjhC5V0Cm0jWPWzA/GvDUVXSXL+yxCVSeyak6jy5Szl8+C+RdwB/47L9z/hSsw/UP76Hit/h4fy+pd3rP/Fdn/H9TWav50Tzs/8Axtwe95saZdoQYIsUhYZ5ADYyaEhCRrbw8Od6zVlvVFT5HiwoqlZVLtLMlouzt+JibOCLtx1jChEhy2WwVbIgItytXhYVfTh/RPWc3shOeW3LOvPLZ0KrxzQoBQCgFAY+NwaSo0cihkYWIPMViUVJYZJSqzpTU4PDRpMHuqYVyQ4vERxckBjOW+pClkJFQKg46Rk0i/V2kqst+pSg5ddde9JmadhKsBghdog1yzrYyEn2iSwN2PMmvbpLc3U8EH4yTrKrUSljk+GnDh0NZs3c7uIZIY8VOEfpHdTpcr4OYFqjjbuKaUmW6+1vPVY1Z0o5Xfr368i5sfdL5NG8cWJmCv0jup0uy+DjYWrMKDgmlI83O0/xM4zqU4trv17HqV3b3SGDYmOeVlbVkbJlY2sCbLe/xpSoebejMX21HeRSnCKa4NZ0+ODaSbIjOJXE694sZjHlYkG5535fGpfNrf3yorqaoOh/tbyWN493YsYgSW4Km6utgy+drgix8qxUpKotSSyv6tnPep8+KfBmu2PuVFhgxjll70rlEzFSyDyQZbD8KihbKHB69SzdbYq3DSnFbqed1Zw+/XJ62DuiMLIXjxMxDG7o2TK514+G/PkazTobjymYvNqfioKM6cVjg1nT4l2Xdf56WaLEzRPMRnC5CtgoUWDIbHTj1NHQ9JyUmsniO0f9KNKdOMlHhnOeOeTMfF7kxtAuHWWWOIHMwGQmRr3zuStydOVhWHbLG6noS0tsVI1nWlCLlyznRdFqecVuPHJBHBJNKwiPzb+DMq2tk9mxFvjwo7ZOOG+BmntmpTrSqwhFb3Fa69vE3WzcFFhY0iQ5VF7ZiMzE6kknixOpqWMY01hGvr1qtzUdSWr7OC6dyNLutCsmLxmKUDKziJSOByAZz8W/SoqK3pyn7DYX85U7ajbt6pbz9vBe4lVqsmnNBLusomeaCaXDtJ9II8mVutmU2bqKgdBb29FtGyjtKTpKlVhGajwznK9zReG7iLhzBDI8QYkvIuUyOTfMWLAgk38qz5lKO7F4I/x8pVvO1IqWOCecLHDGHyMbdrdQYPSOeVoySTG2TKTYC+i3voOfKsU6O49HoS3203eazpxT6rOfE2u1sC00ZRZXhvxZMuYixBXxA2Gv5VJODksZwU7etGlPflFS7Hn5YNLu7ucMG+aLETZSbtGRHlawsL2W/wCBqKnb7jypGwvdrO7jipTjnk9cr4lN4NzFxb5pcRNlBOVAI8qX428N/wAaVLffeWxZbWdpDdp0455vXL+JTae5MeIjRZppXeO+WXwB8pt4T4bEaeV6xK3Ulhszb7YnbzlKlCKT5a4z145LU/Z3hWKWMq5AQbMLyX5uSCSfS3lWHaQ5HuG3rmKllJ57OHdguYbcrJiPlAxU/eczaOxXQZSMnCwArKt8PO8eZ7X36PmXSju+3j14nraW5vfTidsVOHU+C3d2QXvZfD+tJW7ct7ePNDa3maLoqlHD48dfiett7lRYru2llk7xBlMi5Azi9/F4bX8iLVmdup4y9TFptepbbyhFbr1w86d2viW//b/C96kgzqEAHdhhlcjm9xcnz11rH4WGcnr/AM5deblB4eeeNV3cu7TQlQFWTTlaAUAoBQCgFAKAUAoBQCgFAKAUAoBQCgI3vbuomO7ss7IY72IAPtZb6Hn4RrUFaiqmDZ7O2pOy3t2Kalj4f9m32Ps5MPEsMYsqD4kk3JPUm5qWEFCOEUri4nXqOpPizNr0QigFAKAUAoBQCgFAKAUAoBQCgFAKAUAoBQCgFAKAUAoBQCgFAKAUAoBQCgFAKAUAoBQCgFAKAUAoBQCgFAKAUAoBQH//2Q==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16" descr="data:image/jpeg;base64,/9j/4AAQSkZJRgABAQAAAQABAAD/2wCEAAkGBxQTEhUUEhQWFBQWFxwYFxQYFRgaFRcaHRYXFxgXFxscHCggGBonHBgXITEkJiksLi4uFx81OTMsNygtLisBCgoKDg0OGxAQGywkICQvLC81Lyw3LCw0LjQsLDQsLCwsNywsLCwsNCwsLCwsLCwsLCwsLCw0LCwsLCwsLCwsLP/AABEIAL8BCAMBEQACEQEDEQH/xAAcAAEAAQUBAQAAAAAAAAAAAAAABgEDBAUHAgj/xABIEAACAQIDBQUDCQQHBwUAAAABAgMAEQQSIQUGMUFhBxMiUXEycoEUIzNCUnORobFisrPBNDVTgsLD0RUkJUOS0vAWF5Oj4f/EABsBAQACAwEBAAAAAAAAAAAAAAADBAEFBgIH/8QAOxEAAgEDAQUDCgYBBAMBAAAAAAECAwQRIQUSMUFRYXGxBhMiMoGRocHR8BQzNFJy4TUjQrLxFZLCYv/aAAwDAQACEQMRAD8A7jQCgFAKAUAoBQCgFAKAUAoBQCgFAKAUAoBQCgFAKAUAoBQCgFAKAUAoBQCgFAKAUAoBQCgFAKAUAoBQCgFAKAUAoBQCgFAKAUAoBQCgFAKAUAoBQCgFAKAUAoBQCgFAKAUAoBQCgFAKA8SOACSQANSSbAetG8cTKTbwiD7Y7S4Y3ywxmcDi4fKn905Tm/SqkrtJ+isnQW3k9WqR3qstzsxl+3VYNzu1vfBi/Cp7uXnExGb1U8GHpUtOvGenMo32yq9pq9Y9V8+hIRUxrCtAKAUAoBQHiaUKCzEKo1JJsAPMk8Kw2lxMxi5PCWWQfafaZCj5Yo2mUcXDBVPu6G/5VVldpP0Vk6Ch5O1pw3qklF9OPvN/u7vTBjB822VwLmJrZx1tzHUVLSrRn3mtvdm17R+msrquH9G8qYoCgFAKAUAoCjNYXOg86ZwEskUn3/wqzrCuaTMwXvEAMYJNuJOuvMXqu7mO9hG4hsO5dF1ZYWFnD4/feSsVYNOVoBQCgFAKAUAoBQCgFAL0Bq9vbehwiZ5mt9lBq7dAP58KjqVIwWpbtLKtdT3aa9vJHI96N75sYSt+7hvpGDx6ufrHpwrX1K0p8eHQ7Sw2VRtFvcZdfp0I7URtD1G5UgqSCNQQbEdQaGHFSWGso6Nun2h8IsYegmt+HeAcPeHx86uUrnlM5baOweNS2/8AX6fT3HR45AQCCCDwINwfSrqeTl2mnhnuhgUAoDT7wbxQ4RM0reI+zGNXb0HIdTpUVSrGC1LtnYVruWKa05vkjke829c+MJDHJFfwxLw6Fz9Y/l0qhUqynxO1sdmUbRZjrLq/l0+9TQ1EbE9wTMjBkYqym4YGxB6GsrTgeZwjOLjJZTOlbqdoYa0WMIVuAmA8J8s4+qevD0q3SueU/ecptHYLjmpbar9vP2de7idDjcEXBuDqDyNXUcy008M9UAoBQGs25tuHCpnmfKOSjVmPko51HUqRgsstWtnVup7lNe3ku85LvRvlNiyUHzUPKMHVurnn6cPWqFStKfcdps/ZFK19J+lLr07vvJo9mfTQ/ex/vrUceKNhX/Kn/GXgz6JrbnzEUAoBQCgFAKAUAoBQFCaAg+9e/wDHDePDWll1Bf8A5aH/ABHoPxqpVuUtInQbP2HOtidb0Y9Ob+hy3HYySZzJK7O54sx/IeQ6CqTbbyzr6VKFKChTWEuhYrBIKAUAoZJFutvdNgzbWSHnETw8yh+qenCpadWUO7oaraGyqV2s8Jdfr18Tr+xNtw4pM8LX81+sp8mHKthTqRmso4q6s6ttPcqLHg+42BYVIVSA719oSR3jwlpH1Bl+ovu/bP5etU6tzygdHs/YMqmJ3Gi6c339DmOKxLyOXkZnc8WY3Jqm3nVnW06cKcd2CwlyRarB7FAKAUBI9198JsGcuskPOMnh1Q/V9OFS060ocOBq7/ZNG7WfVl1+vXxOu7D25DikzwtfzU6MvRhyrY06kZrQ4q6s6ttPdqL6PuNjevZVITvXv/HDePDWll4Fv+Wh/wAR6CqlW5S0ib/Z+w51sTrejHpzf0OWY/HSTOZJXZ3PMnh0HkOgqk228s7CjRp0YKFNYRj1gkMnZn08P3sf8Ra9R4oir/lT/jLwZ9E1tz5iKAUAoBQCgFAKAUBg7V2rFh4zJM4RR58SfJRxJrxOcYLLJ7e2q3E9ymsv74nKN69+ZcTeOK8UHC313H7R5DoPzqhVrynpwR2WztjUrfE5+lL4Lu+pEqgN2KGBQCgFAKAUBlbN2hJBIJIWKOOY4EeRHMdK9Rk08ohr29OvBwqLK++Bttvb44nFJkcqic1jBUN71ySfThXudac9GU7PZNtay34Zb6vXHdoiP1EbIUAoBQCgFAKAyNn46SFxJExRxzH6HzHSsptPKIq1CnWg4VFlM3e2d9sViI+7ZlReDd2Cpf3iWOnQWqSdac1hlC12NbW89+KbfLOuPgiOCojaCgFAZOzPp4fvY/4i16jxRFX/ACp/xl4M+ia258xFAKAUAoBQCgFARLevfeLC3SO0s32QfCnvnz6DX0qtVuFHRas3Oz9jVbr05ejHrzfd9Tk+1tqy4lzJM5duQ+qo8lHACqMpOTy2dnb21K3huU1hePeYVeScUAoBQyXRhn7syZG7sHKXt4QfInhWeWSN1Ib/AJvPpYzjmWqwexQCgFAKAUAoBQF2PDOyM6oxRLZnAJVb+Z5Vk8SqQjJQbWXwXN9xarB7FAKAUAoBQCgFAbndLY8mJxMYjHhR1d3+qoBDanzNtBUlKLlJJFHaN3Tt6EnN6tNJdc6HeBW1PnRWgFAKAUAoDHxuMjiQvK4RBxYmw/8A2vMpKKyySlSnVmoQWWcu3r7QHmvHhbxxagycJG937A/P0qjVuHLSPA67Z+woUsTr6y6cl9fAg1VjoRQCgFAVRSSAASToABcnoBQw2kss6Dup2dlrSYy6jiIQdT755eg1q3Sts6yOa2ht5RzC21f7vp9TpC4RAndhF7u1slhlt5W8qubqxjGhyrqzc99t56nMN+ty0w6meBwqX1iZgLHyjJ4+7VGvRUNUddsja867VGqsvqvn9SCVWOiFAKAUAoBQEr3J3SGMJeSQLEpsUVh3hPkR9QdfwqejR849TTbV2q7RKEI+k+b4f395Ou4TAxxxiONFVALZQNPj51sFFJYXA4mpWnUnvzeX1IPvX2eK95MJZH4mI6I3un6p6cPSqtW25w9x0Oz9vShiFxqv3c139fE5picO8bFJFZHHFWFiKp4wdZTqQqRUoPKfNFqsHoUAoBQCgNxurs+CecJiZe6Tlyzm48GY+zfzqSnFOWJPBR2jXr0aLnRjvPw7cczuGz8FHCgSJQiDgoH59TWzjFRWEfP61apWm51HlmVXoiFAKAUAoDQb170R4JAXBaR75EHO1rknkouKhrVVBdpsdn7OqXk2ovCXFnINvbenxb5pm0+rGPYX0HM9TrWvnOU3lnb2ljRtY7tNe3mzV14LYoBQCgNlsLYU2LfJCt7e050RfU/yGte4QlN4RVu72jax3qj7kuL7jrm6+58OEAa3eTW1lPLog+qPzq/SoRhrzOKv9q1rt7vCPT69SSCpzVka3v3ujwQC5S8zLdU4KBcjMx5C4PXSoK1dU9OZtdm7LnePeziK4v5I5DtjbE2KfPM5Y8l4KvRRy/WtfKTk8s7a2tKNtDdpLHi+8wK8lgUAoBQCgFAZGAx0kLiSFyjjmP0I4EdDWU2nlEdajTrQ3Kiyjq+5u/C4phDKuSc3tb2HsLm32TYE26Vfo3G8918TjNp7Glap1abzD4rJMqsmjNPvFu3Bi1tKvjA8Mg0dfjzHQ1FUpRmtS7ZbQrWks03pzXJ/fU5HvNutPgzdxniJssq8P732TWvqUpQ4nbWO06N2sR0l0fy6miqM2AoBQCgFATPc3faWF0hmJkhZgoJ1eO5sLHmvQ1Yo13HR8DRbU2PTrRlVpLdklnsf9nXhWxOJK0AoBQCgOXdsP0uG9yT95KoXfrI67ya/Lqd68Gc+qqdKKAUAoCcbqdn7zWkxN4o+Ij4SP6/YH5+lWaVu5ay0Rz+0NuQpZp0PSl15L6+B1LA4KOFBHEoRFGigf+XNXoxUVhHIVas6s3Oby2ZFeiMUByPtb/pkf3C/xJa191667jtPJz9LL+T8EQmqxvxQCgKqpJAAJJ0AAuSfIDnQNpLLPU0TIxV1ZWHFWBVh6g6ismIyjJZi8rs1PFYMigFASLs8/rHD+sn8CWpaH5i++RrNs/oans/5I7gK2h8/FAW5ogwKsAVIsQRcEeRFYaTWGZjJxeU8HON6uzvjJg/UwH/LPL0NU6ttzj7jqdn7f4U7n/2+v1OdSxlSVYFWGhUggg9QapnURkpLMXlHmhkUAoC9g/pE99f3hWTxV9SXc/A+i14Ctuj5g+JWsmBQCgFAcu7YfpcN7kn7yVQu/WR13k1+XU714M59VU6UUBm7J2VLiX7uFCzc+Sr1Y8hXqMXJ4RBcXNK3hv1XhffA6xuruPFhbSSWlm+0fZQ/sD+Z19Kv0rdR1erOM2htmrc5hD0YdOb7/oSwVYNMVoBQCgOR9rf9Mj+4X+JLWvuvXXcdp5OfpZfyfgiE1WN+KA2Ww9hzYp8kK3t7TnRV9T/LjXuEJTeIlW7vaNrHeqP2c33HWt19zYcIA30k1tZDy6IPqj86v0qChq+Jxe0NrVrv0eEen16mXvHuzDjFtItnHsyLow/1HQ16qUYz48SGy2jWtJeg9OafD+jke8e7E+Db5wZoyfDKvsn1+yehrX1KcocTtbHaNG7j6DxLmn96mkqMvigJF2ef1jh/WT+BLU1D8yP3yNZtr9DU9n/JHcK2Z8/FAKAUBoN5d1IMYLuMsg9mVfa9D9odDUNSjGfebGx2nWtH6Osej+XQ5HvDu5Pg2tKt1J8Mi6o3/aehqhOnKDwztbLaFG7jmm9eafFffU1FRl0UBewf0kfvr+8KyeKvqS7n4H0WnAVuEfMHxK0MCgFAKA5d2w/S4b3JP3kqhdesjrvJr8up3rwZz6qp0pLd1dxpcTaSW8UPG5HjcfsjkOpqelQc9eCNLtDbVK2zCn6Uvgu/6HWNlbKiw6COFAi87DUnzY8Sepq/CEYLCONuLmrcT36jy/vgZteyAUAoBQCgOR9rn9Mj+4X+JLWvuvXXcdp5OfpZfyfgiE1WN+TbdTcCSa0mJvFFxCWtI/8A2D8/SrFK3c9XojQbR25To5hR9KXXkvr4HUsBgI4UEcSKiD6oFh6nzPWr8YqKxE5CtWqVp79R5ZlV6IhQFrEYdZFKOoZWFirAEEeRB41hpNYZ6hOUJKUXhrmjm29fZ4VvJg9RxMHMe4eY6VSq2zWsTqtn7fTxTueP7vr9TnjqQSCCCNCCLEHyI5VUOnTTWUSHs8/rHD+sn8CWpqH5i++RrNtfoans/wCSO4Vsz5+KAUAoBQFnE4ZJFKSKHRhYqwuD8Kw4qSwz3TqSpyUoPDXNHM96+zxkzSYTxpxMJ9oe4frDpx9ao1bZrWJ1eztvRnincaP93L29O8gDCxsRYjQg6EdCOVVTpU0+Bdwf0kfvr+8KyeKvqS7n4H0WvAVt0fMHxK1kwKAUAoCC9pG7k+KML4dc5QMrLmVSMxUg3YgW0NVLilKTTijoNh7Qo2ynGq8Zw86vhnoet1NwY4LSYi0so1C/8tPT7R6ms0rZLWRjaO3KlbMKPox6839CbgVaNAVoBQCgFAKAUBz7tE3WxGKxEckChh3YRrsq5bMzXNzqPFyudKp3FKcpZijpdi7St7ajKFV4ec8G86Lp3Gy3U3Giw1pJPnZvM+wnuDz6n8q90rdR1lxKm0Ns1bnMIejD4vv+hLrVZNKVoBQCgFAUtQEe3o3RgxgzH5uXlKo19GH1h+dQVaEZ68zZ2G1a1o8LWPR/LoRPdDczFYfHJJKqiOPMc4YEPmjZAAPaHtX1HKoKVGcaibWiNztLa9tXs5Qg3vSxpjhhp93I6cKvHJigFAKAUAoBagIzvRudDi7t9HNykUcejj6w/OoKtCM9eZtbDa1a09H1o9H8uhzKTdbFQ4hI2iY+NbOouhGYa3HAetjVF05qWMHWLaVtVoSnGS4PR8eB3Ja2p8+K0AoBQCgPLyAC5IA8ybCsNpcTKTbwi18tj/tE/wCof61jfj1R78zU/a/cXg1eiMtNi0BsXUHyzC9ed+PU9qnNrKTLoNejweVlUkgEEjiL6j1rGVwMuLSy0eZMQi+0yr6kD9aOSXFmYwlLgslFxcZNg6k+QYXrG/F8zLpTWrTL1ejweJJAouxAHmTYVhtLiZUXJ4SLfy2P+0T/AKh/rWN+PVHvzVT9r9xdRwRcEEHmOFZTzwPDTTwyiSqeBBtobG9qJp8A4tcUUMyg5SwzHgLi5+FN5ZwZUJNZxoVklC6sQB1NqNpcTCi5aJFXkAFyQB5k6UylqEm3hFr5bH/aJ/1D/Wsb8eqPfman7X7i5HMreywb0INZTT4HmUXHisHmTEIujMqnqQP1rDklxYjCUuCZ6jlDC6kEeYNxWU0+BhxaeGjzJiEU2ZlB8iQP1rDklxZmMJS1SZ6jlVtVII8wb/pWU0+BiUXHih3q3y3Gbyvr+FMrOBuvGcaCSUL7RA5am1G0uIUXLRIq7gC5IA8zwrLeDCTbwgjgi4II8xwrCeTLTTwykcgYXUgjzBuPI0TT4BxaeGDKtwLi54C+p9BTK4DdeM40PdZMCgFAKAUBFO0HZeIxMCxYdQ13u92A0ANhr1t+FV7iMpJKJt9jXNC3rOpWeNNOfH+jnknZ/jQCe5U25B0v8BVR0KmOHgdOtu2beN9+5m97N9rvFh8YrXKwR96qn6tlkzLbkLqNPWpLee7GXdk123LSNStRkuM3ut9dVh/EjuzN0sVjIziECPmZr5ms7NfxG1rcT51FGlKa3kbWvtW2tJqjJtYS4LT79hvOz3aM2HxfyOXMqtcd2x9hwCwy8rEA8NDpUlvJwnuGu2zb0bi2/FU8ZXNc09Ne41GLwmKwmOjlkUpLLLmUgg5gz2ZbjowFuoqLdlGSbWpdp1ba6s5U4PMYxx3YWj+BmdpeEkbHDMBaQKkOo1GgN/LxsRXu4T85qQbCq042j3Xwy5ffPRGvxm4uLiRpGhXKoucrqTYcSBzrzKjNLLRapbatKs1BTeX1ydF7MtotNg7OSxjYpmJuSLAi/oDb4VbtZNww+RzG3beNK6zFYUln6mL2p4KaXDr3a3ijzSS6jQKNNDx5n4V5uoyaWOBJsCtRpV3vv0nhL2kB2duVip4llijQo4upzqOZHD1BqrGlOSyl4HSV9sW1Go6c5NNdjN5uGMRh8TiMLYq/cuRGT4c62yka21zcako70ZOK44Zr9ruhcW9O4zlby17Hx8D12axyQ4+eKW4ZYXMi8bsHj104mzH8azbejUeejMbdlTrWVOpDg5LHc0/oajeDd7GDPjJksGcuTm8aAm63H1QNBpw6VHOnP12uJds7+0eLWm+Cx2Pr35+JudrLidobOw7qved3nMuoBJS6ggHiSuvxqSW9Ugnxxko27trC+qRk8b2N3ueviavDPiJtlOi+KKKa7EtwjCBgoB4jMb2qNbzp45JluaoUdpKT0lKPxb4+4xdm7kYqeJZY0jKOLi7gHjbhbpSNKcllE1fbNtQqOnNvK7D1hcJiNm4uEuvdkst7MCroWAYXHQ8+lMSpSTZipVt9o2s1F5wn3p40JFvrunjMVi3lSNWSwVCXUaAeR4ak1LVpVJTbSNXsralpbWypyk09W9GavdGKbA7RjhkHd954WW4KsCCVOmh1HH1rxS3oVEnoXNpSo3tjKrB53dU+a6+Jst8d0cZicXJKsasmioS6g5QPI8NSa91aVSU28eBV2ZtW0traNOUmnq3o+JrNzcPNg9pJDIDGzXVluLMpUkHTQ6j9a8Ut6FRJlrac6N3YSqweUtU/aW9+sDiYcW2KcZQ0h7qQMDbKPCNNV0F7etYrRkpOTPeyK1vWt1bxecLVd/HvJV2gbMxGKw8BSPMFXvJBcXvlHAHj9apriM5xWhp9j3Nva16ilLDbwvf/ANGj2P8AKcZsx8PEM5jlUasB83lzAXPkRa3lao4706e6tTYXP4e02hGvPROL9+cGd2ZiR8Pi8OGyEaL+wzAqbD1FerfLjKKK23tyNalWaz17UnkxNzdtPgMQ2DxV1jLW14IxOjA/Ybz+PnXmjUdOW7LgT7Us4X1FXNDWWPeuneix2iYadMcuIIsCVELA3Phtp5jUk/GsXCkp7z9hJsWpRnaOiuWd5d51yI6D0rYrgcW+J6rJgUAoBQGh3z22cJhmlUXe4Vb8ATzPQVDWqbkco2Gy7NXdwqcnhcX7DY7HlLwROxuzRqSfMlQSa9023BNlW5goVpxjwTZzvs9wwlm2hG3BwyH0Z5VP61St47zkuqOn21UdOlbzXFYfuSNx2e7AxOFeYTMRGDZFv4XOnzg8tAB+NS29OcZPPApbavre5hB016XN812GJt2C+3MLl4kAsfRZOP6V5mv9dewmtJ42RVz95aNztTYcmJx8MrgLh8OLrc+KRzroOSjw8fs9aklTlOom+CKFve07eynTjrOfwX14mh7TP6ZgveH8VKiuvXRsthfpa3c/+LOhYwfNv7p/Q1dlwZzNP113ohPY9/RJPvP8C1Us/Vf3yOg8pf1Me75sle8cebCYgcbwyD8UarFb8uXczS2T3bmm/wD9R8TS9mUmbZ8f7LOP/sZv51HbP/TL+3o4vZdqXga7Cf19J9wf8uo4/nstVf8ADR/l9TH2Y2Tb84OmdCB1vHC/+E/hWI6V399pLXW/sWm1yfzkvmSnfSRVwOJzc4mA9SLL8bkVYrtKDNPsuLleU8fuXw4mh3PglXZFolzSSd5kFwAMzlQSTwFheoaSl5nTizY7SnSltPNR4jHdz7Fn+i9JsH5LsiaG937pmcjgW4m3QAW+FZdPcotczwr78TtOFXgt5JdxmdnGID4CK31MynoQ5/UEH416tn/p+8g25BwvZ554fwNH2m2kxGChXVy+o6M8aj9DUV1q1H71NhsHNOhXqvhjwTOhirpzJzzesf8AGMH/AHf1aqNX85ew6bZ/+Lre35HQ7VeOZOe7b/r3DfdL/nVSqfqI+z5nTWv+Hqd7/wDk3W9mxJMZLh47AQRt3krE6seARRxOl7nh4qlrQlOSXIobOvKdpTqT4zksJdO1kkmQBCOWUj8qmfA1UX6SfaQHsh+jxP3i/umqlp/u9nzOk8pPXpdz8S32ZShWxrHgrEn0Bc1i1eHJnrb0XKNBLmvoaqLYEm0cPPjcxMzSMY15FFuMg68h7vU14VOVSLnzLkr6ns+vC1xiKSy+18/r/R43UmfHYjDRYhxkwwLKp9tyDoD1GnwWsUs1JKLfA9bRhCyoVKlFa1MLK4L/AL8TrwrZHElaAUAoBQEO7UIGfCKiKWZpVAUC5PGqt16q7zd7AnGFy5SeEoskuyISkESN7SooPqAAanprdgkzVXE1OrKS4NtkB3JhkgG0MUyEJ48lwbuVaRtBzFyBfrVOjmKlPB0m1Z067t7dPXTPZlJEd/8AV+0f7R//AIh/21F52r1ZtP8AxWz/ANq9/wDZINwMPiMTi2xeJzHImRWZctyeSiw4C/41NQUpT3pcjV7ZqULe2VtRxq8tLX3950sVeOVIDv3s+SfH4JY1Jt4mNtFUSKSSeXCqVxFyqJI6PZFxTo2daU3jOne2nwJxjPo390/oauPgc/T9dd6Il2U4F48GTIpXO+ZQQQbZQL2PpVa0i1Ft8zd+UNaFS6xB5wsfE1PaTtvErP3EJdYzFZ8q3zFr3F7XGluHnUdxOW9urgXNh2dvKl56phy3tM8sf31JH2ebPeHBIsgKsxZ8p0IBOgI5G2tutT28WqepqttV4VruTg8pYWeuDAwGDc7amlCnu1hClraXYLYeuhqOCfn2yzWqwWyoU86uWcd2TV9pey5Y548bBmuAFZlBuhW+VjbkQbE8NBXi5g1LfRb2Hc0p0ZWtXHVZ554r5kf+X47abJASWW4zZUyov7b+mtQ706r3TZ+YstmxlWSw+15fcjsOz8GsMSRIPCihR6AVsox3Vg4etVlVqOpLi3kuYiEOrKR4WBU+hFjWWsrB5hJwkpLitTjHf4zZUrxISFJ0JQsjjgHHK9vKtZmdJ4O73LPadNVJcex4a7De7ibJnxOJ+W4rMQuqFxbM1rDKOSgX4c6loQlOW9I1217qjb2/4ShjXjjku3tZ04VfOTINt7Z8ku18MUUlY0Du1jZQC3E+Z5VTqRcqyx2HQ2leFPZlVSereEuvA0G8G+GNXEyrCWWNXKqO7v7OhN7eYNRTrVN54NjZbKs5W8HUw5NZevXXqR7EbXxbzriDnMyABWEflewtbX2j+NRuUm958TZwtbWFF0VjcfHX76Hc8CrCNO8N3yjMfNrC/wCd62cM7qyfPari5y3OGXg5/wBoO8eJixAiw7MqiMFiEvcsTpex4C341TuKk97EXodLsbZ9tVoecrJN501xwMrsnwjpBM7qVDyeG4sTZdTryubfCvVrFpNkPlFVhOtCMXnC8WYu5uypfk+ObIQJS4j5FrZ9R0ubV4owbhJ9SbalzS89Qjn1cZ7OBY7KZcR3jxNmWFFLFWUizsbaEjoTas2u9vY5HvyhjQ3I1Fhzbxp0RTf/AGE+HnXG4YEXcZgo9mQmwI6Nex6nrWK9PclvxM7HvYV6Lta/R8en9cf+jpWEZiilwA5UFgOAawuB8avRzhZOWqKKm1Hhl4LtZPAoBQCgPJFAKAoBasYwMnqsgUADUBTLregKkUAAoBagFqApoOlADQFI4gvAAegtWEkjLk3xPdZMCgPDxg8QD6i9YaTMptcGVAtWTALimQUtQHqgKUBUUAoDzegKjSnAFFa/A3pxGMFWW/GgzgqKArQCgFAKA5t2p4TujHNHJKjSMVYCRwp0FiADYfDzqhdRUWpLmdT5P1POb1OcYtRWmiyTfYezVhhCqXNwCSzszEkC+pNWqdNRjhGgu7iVaq5Sxp0SXgRbCbAT/aUkfeTd2kSSqnfSWzFiNfFqNOFV1SXnXHkjb1L6f4CM92O8245wuGO74k5vV054NQGo3c2CuDR1WSSTO+cmRr20tYf+a1FSpqnomXb29ldyUnFLCxobfNUpSK3oBegF6AXoDW7wbKGKhaFndASDmQ2Ohv8AEVHUhvxwWrO6dtVVVJPsZr9sbYXBJh4VOd3dIlDG7ZbhWdvPT8zUc6ipJRXYWLa0leSqVXokm3jryS++BIc1WDWlb0ABoBegKOwAJPAVhvASy8I53u3s1dp4eaadnWVpyEkVvFGoVCqpyA1NUaUPPRblxz8jp764ls2tClSScVHVNaNtvLZMtqbKWXD927SeFbhw5V7hSASVtfzq1OmnDD5Gjt7mVOtvxS15YTWr7SD9lWF77vJpZJWaJlCgyPl1Ukkrex486q20VJ7z5HQeUFRUt2nCKSknnRdSnanhO5McsUkqtKzBgJXy6AEEC9h8KXUVD0kZ8n6vnlKnUjFqKWNFnw1J/srZqwRiNC5HEl3ZmJ56k1cp01BYRzVxcSrz35JLuSXgZt69kBp8NsFUxcmK7yQtIoXIW8A4DQfD8zUSpJVHPJdneynbRt91YTznmajfDGFsTg8KT83K95ACRmC8FNuRPLpUVaWZxgXdmUlG3rXHOK07M8za7D3eTCySvE75ZLHui10S1/ZHLjUtOioNtFO7v53MIxmlmPPm+83QNSlErQCgFAKAUBz/ALXvosP94f3apXnBe06Tyb/MqdxO8L7C+6P0FXI8Ec9U9d95EtpQs2OxQSRom+SIQ62zCzsbajnVWabqSw8aG5oyjG0pOUVJb70fciObubNxGMwUjtipEVGdlAY5mcKCS7Xvl4WA61DThKcG8m0vrihaXcYxpJtpdyWeS69SR7j4yTFbPAaV1dWK94LZ7CxGpB1sbXqei3OnjJqtrUqdte5jFNNZxy+BHd3MC+MwmMDyO8qSXjcu1wwU6ceB4W61BTh5yEs8TaX1aNpc0XGKUWtVjlk2W5WIi/2ZOZL+DP3wLNc+G41vddLDSvdHd81LJV2rTqraEFDnjd0RhYCUQDDYWSRkEqd/inDPmNwckakaqNADa2nrUcWoYg9M6v6aE9aLrurcRinuvdgtMdredH7R8rMeOWLCTSjDTgK1szd25uLr3gNjex8vEaypJTxTbw/vmZ80qlm6lxCPnIa8llduGW919mT4z5Wj4qVckgGYMblgWAJ/ZsDoLamlKEqmcs9bQuaNn5qcKUXlc+mnx7WbKCVJdoS4XFSvaKNEhGdkzNkUs5KkXkN7j4+VeklKpuzb04FScZ07KNxQgvSbctE8avC15dSxtnCTwbOcmeZWjldeNu8BmNnY+17NrWNJRlGlx5/MktatGvfpKEWmk+7EVlLlx7DX7ZwiMdlswu0qRiQkm7ABAL/ifxqOa0h2pfItWtWUVdJPSLljs4m97Qd31XCd5CChh8na2QnxXF9dTep7ijFRyuRrtjX0pXO5V13uxceX0PGLkhbYymNTdgoRc7X75nycb3JDFj8K8y3fw+n2zNNVY7Vam+Gc6L1Us+GCVYHDrhMKBrlijzMbkkkC7H1JvVmKVOHcaerUldXGecnhdmuhG928D8vibE4lpLyMwjVZGVYlByjKFI8VwdTfhUFOn51Ocmza31b8DVVvQSxFLLaTy+OueRj7tYozDE4LF/OthiSjEm5C3XxHmRp8GrzB7ycJ64Jb6kqLpXdv6KnjK79dPvkeOyrZsT4cyul5EnOVrnSyRkc7cSaWkIyW8+KfyR68obipCuqcX6LivFk+xHsN7p/SrkvVZzcPWRzLst2osMUwZJWu6n5uNnA8PPKNKo21RRTz2HWeUFtKtUhhpYT4tLmO1HaizRwBUkXK7e3GyX8I4ZhrWLqopR4dRsC2lRnNtp5S4NPn2Es3twmJlfDRw5hAX/3hlcKwUFdL3BtbNw5gfGzXjOTSXDmaXZ1W2pQqTq+ul6OVlZ93dxNLgcSIdq/J8PKTDJH4lzlwkgB4XJsdAf71QxajV3YvRmwq0nW2d5+tH04vjjGV9sbHeRdsPE00kqrEbZ28whvYWXnyFKeVXw3n7Ri6VOWy41IwUW5cvb7SzvRsyIbTwahBlkJLi58Wp61ipTj51LqSWFzVez60s6x4dht9rbFlM+HhiUpghmabLJl11IBObNa9uHmaknSeVFerzKNvd01RqVajzV0UcrPywYW7WOEe05sNDIXw5TMozlwrjLmCkk2GradK80pKNVxi9CzfUXOwhXqRxPOHpjK14/AnYq6c6VoBQCgFAQTtbgJw0TgXCSa/EEfrYfGql4vRTOh8nJpV5QfNeBMtnyhoo2BuCikHzBAqzB5SNFWi41JJ9WR1Vz43HODdUw6RH3rO5HwGX8RVd6zm10No3u2tCD4uTl7NF9TXdm39Wy+/J+4tYtvymWdu/r490fFlzsl/oTfet+6tLT1X98jHlF+qXcvEsdk/sYr77+RrFn6r9h78ovXpfxNI2CePHz4FbiPEyIxtyjDd4bf3S6VC4tVHDq/78C+q0KllTu5etTTXtxjxwzc7XxAw+2onfSOWEJfkPaX8mC/A1LN7ldN8CjbQdxsmcI6yjLPh8skv2ptJYe7FszyyKiINCbnxNw4KtyfSrM5qOOrNJb28q2884UU234L2vQivZl7eO++/m9V7T/cbjb3qUP4/QvbybvRbQaUxnu8TA2Qtyfwq4DeWjaHiLVmpTVVtrijxY39SwUFPWE1nHTVp492qI/JtOWbZE6zXLwzLHmPEgFTY+ZFyPwqHfcqWvJo2UbanS2nCVPhKLePf4lzazWGx7/Zj/wAusS4U+5fIxb6u875fM6RiUSaOSMkMCGjYA8LixB8jrWwaU00crCU6M4z4NYaOX7oxyHEJgHHhgneZvI5Vyi48ixU/GtfSTclB8nk63aUoeYd5HjOKivbr4ZR0vbmHMmHmRfaaNgOpym351fqreg0craVFTrwm+Ca8SO9lmLDYEJzidlI56sXF/L2iPhUNq8wwbPygpON3v8pJP4Y+RhbEjz7T2jIo8CpkJ5ZrKCOuqMfiKihrUm12li7lu2FtTfFvPs+2i92RH/c3+/b+HFXuz9R9/wAkePKT9VH+K8WTPEHwN7p/SrMvVZoYesiAdjh+axHvr+5VW05+w6Tym/Np9z8R2xfRYf32/dFYvfVXtM+TP5lTuXiZ2/G0mOIwuDDmNJmHespsxUtlyA8RfX8q9XE3vKHXBW2TbxVCrdNZcE8J9cZyYM0Uabaw8cQVUjhC5V0Cm0jWPWzA/GvDUVXSXL+yxCVSeyak6jy5Szl8+C+RdwB/47L9z/hSsw/UP76Hit/h4fy+pd3rP/Fdn/H9TWav50Tzs/8Axtwe95saZdoQYIsUhYZ5ADYyaEhCRrbw8Od6zVlvVFT5HiwoqlZVLtLMlouzt+JibOCLtx1jChEhy2WwVbIgItytXhYVfTh/RPWc3shOeW3LOvPLZ0KrxzQoBQCgFAY+NwaSo0cihkYWIPMViUVJYZJSqzpTU4PDRpMHuqYVyQ4vERxckBjOW+pClkJFQKg46Rk0i/V2kqst+pSg5ddde9JmadhKsBghdog1yzrYyEn2iSwN2PMmvbpLc3U8EH4yTrKrUSljk+GnDh0NZs3c7uIZIY8VOEfpHdTpcr4OYFqjjbuKaUmW6+1vPVY1Z0o5Xfr368i5sfdL5NG8cWJmCv0jup0uy+DjYWrMKDgmlI83O0/xM4zqU4trv17HqV3b3SGDYmOeVlbVkbJlY2sCbLe/xpSoebejMX21HeRSnCKa4NZ0+ODaSbIjOJXE694sZjHlYkG5535fGpfNrf3yorqaoOh/tbyWN493YsYgSW4Km6utgy+drgix8qxUpKotSSyv6tnPep8+KfBmu2PuVFhgxjll70rlEzFSyDyQZbD8KihbKHB69SzdbYq3DSnFbqed1Zw+/XJ62DuiMLIXjxMxDG7o2TK514+G/PkazTobjymYvNqfioKM6cVjg1nT4l2Xdf56WaLEzRPMRnC5CtgoUWDIbHTj1NHQ9JyUmsniO0f9KNKdOMlHhnOeOeTMfF7kxtAuHWWWOIHMwGQmRr3zuStydOVhWHbLG6noS0tsVI1nWlCLlyznRdFqecVuPHJBHBJNKwiPzb+DMq2tk9mxFvjwo7ZOOG+BmntmpTrSqwhFb3Fa69vE3WzcFFhY0iQ5VF7ZiMzE6kknixOpqWMY01hGvr1qtzUdSWr7OC6dyNLutCsmLxmKUDKziJSOByAZz8W/SoqK3pyn7DYX85U7ajbt6pbz9vBe4lVqsmnNBLusomeaCaXDtJ9II8mVutmU2bqKgdBb29FtGyjtKTpKlVhGajwznK9zReG7iLhzBDI8QYkvIuUyOTfMWLAgk38qz5lKO7F4I/x8pVvO1IqWOCecLHDGHyMbdrdQYPSOeVoySTG2TKTYC+i3voOfKsU6O49HoS3203eazpxT6rOfE2u1sC00ZRZXhvxZMuYixBXxA2Gv5VJODksZwU7etGlPflFS7Hn5YNLu7ucMG+aLETZSbtGRHlawsL2W/wCBqKnb7jypGwvdrO7jipTjnk9cr4lN4NzFxb5pcRNlBOVAI8qX428N/wAaVLffeWxZbWdpDdp0455vXL+JTae5MeIjRZppXeO+WXwB8pt4T4bEaeV6xK3Ulhszb7YnbzlKlCKT5a4z145LU/Z3hWKWMq5AQbMLyX5uSCSfS3lWHaQ5HuG3rmKllJ57OHdguYbcrJiPlAxU/eczaOxXQZSMnCwArKt8PO8eZ7X36PmXSju+3j14nraW5vfTidsVOHU+C3d2QXvZfD+tJW7ct7ePNDa3maLoqlHD48dfiett7lRYru2llk7xBlMi5Azi9/F4bX8iLVmdup4y9TFptepbbyhFbr1w86d2viW//b/C96kgzqEAHdhhlcjm9xcnz11rH4WGcnr/AM5deblB4eeeNV3cu7TQlQFWTTlaAUAoBQCgFAKAUAoBQCgFAKAUAoBQCgI3vbuomO7ss7IY72IAPtZb6Hn4RrUFaiqmDZ7O2pOy3t2Kalj4f9m32Ps5MPEsMYsqD4kk3JPUm5qWEFCOEUri4nXqOpPizNr0QigFAKAUAoBQCgFAKAUAoBQCgFAKAUAoBQCgFAKAUAoBQCgFAKAUAoBQCgFAKAUAoBQCgFAKAUAoBQCgFAKAUAoBQH//2Q=="/>
          <p:cNvSpPr>
            <a:spLocks noChangeAspect="1" noChangeArrowheads="1"/>
          </p:cNvSpPr>
          <p:nvPr/>
        </p:nvSpPr>
        <p:spPr bwMode="auto">
          <a:xfrm>
            <a:off x="9532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90" name="Picture 18" descr="http://cl.haifa.ac.il/HaifaUni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00436"/>
            <a:ext cx="2011194" cy="145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CyToStruct</a:t>
            </a:r>
            <a:r>
              <a:rPr lang="en-US" dirty="0" smtClean="0"/>
              <a:t> YAML configuration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43711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487681"/>
            <a:ext cx="6692858" cy="48936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 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appBinary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pymolwin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appCaption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"Open in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PyMol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appContext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edge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dataMatrixFile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network.txt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scriptLines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|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set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ignore_case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0	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load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protein.pdb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select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%chain1%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l, chain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%chain1%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select ifres1, (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%chain1%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 and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%H_START%%res1%,%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H_END%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select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%chain2%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r, chain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%chain2%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select ifres2, (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%chain2%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 and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%H_START%%res2%,%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H_END%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hide all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show cartoon,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%chain1%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color cyan,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%chain1%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show spheres, ifres1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color blue, ifres1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show cartoon,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%chain2%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    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color orange,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%chain2%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show spheres, ifres2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color red, ifres2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orient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%chain1%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%chain2%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select none</a:t>
            </a: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suffix: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pml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type: script</a:t>
            </a:r>
          </a:p>
          <a:p>
            <a:pPr algn="l" rtl="0"/>
            <a:endParaRPr lang="he-I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6053" y="2636912"/>
            <a:ext cx="6096437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78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18" y="116632"/>
            <a:ext cx="8439269" cy="32316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ignore_case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0	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load protein.pdb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%chain1%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l, chain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%chain1%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ifres1, (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%chain1%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and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resi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%H_START%%res1%,%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H_END%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%chain2%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r, chain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%chain2%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ifres2, (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%chain2%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and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resi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%H_START%%res2%,%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H_END%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hide all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cartoon,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%chain1%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cyan,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%chain1%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spheres, ifres1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blue, ifres1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cartoon,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%chain2%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   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orange,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%chain2%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spheres, ifres2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red, ifres2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orient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%chain1%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%chain2%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  <a:p>
            <a:pPr algn="l" rtl="0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deselect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44624"/>
            <a:ext cx="172213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/>
              <a:t>Template</a:t>
            </a:r>
            <a:endParaRPr lang="he-IL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539552" y="3348281"/>
            <a:ext cx="8424936" cy="3280429"/>
            <a:chOff x="539552" y="3348281"/>
            <a:chExt cx="8424936" cy="3280429"/>
          </a:xfrm>
        </p:grpSpPr>
        <p:sp>
          <p:nvSpPr>
            <p:cNvPr id="5" name="TextBox 4"/>
            <p:cNvSpPr txBox="1"/>
            <p:nvPr/>
          </p:nvSpPr>
          <p:spPr>
            <a:xfrm>
              <a:off x="539552" y="3397056"/>
              <a:ext cx="8424936" cy="32316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ignore_case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0	</a:t>
              </a: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load 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protein.pdb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select </a:t>
              </a:r>
              <a:r>
                <a:rPr lang="en-US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l, chain </a:t>
              </a:r>
              <a:r>
                <a:rPr lang="en-US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select ifres1, (</a:t>
              </a:r>
              <a:r>
                <a:rPr lang="en-US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 and 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resi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56,58,59,61,62,69,71,73,74,132,134,135,136,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none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select </a:t>
              </a:r>
              <a:r>
                <a:rPr lang="en-US" sz="12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chain </a:t>
              </a:r>
              <a:r>
                <a:rPr lang="en-US" sz="12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  <a:endPara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select ifres2, 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2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and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resi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178,180,225,228,229,232,278,280,281,283,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none) </a:t>
              </a: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hide all</a:t>
              </a: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show cartoon, </a:t>
              </a:r>
              <a:r>
                <a:rPr lang="en-US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 </a:t>
              </a: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color cyan, </a:t>
              </a:r>
              <a:r>
                <a:rPr lang="en-US" sz="1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</a:t>
              </a: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show spheres, ifres1</a:t>
              </a: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color blue, ifres1</a:t>
              </a: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show cartoon, </a:t>
              </a:r>
              <a:r>
                <a:rPr lang="en-US" sz="12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color orange, </a:t>
              </a:r>
              <a:r>
                <a:rPr lang="en-US" sz="12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show spheres, ifres2</a:t>
              </a: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color red, ifres2</a:t>
              </a:r>
            </a:p>
            <a:p>
              <a:pPr algn="l" rtl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orient </a:t>
              </a:r>
              <a:r>
                <a:rPr lang="en-US" sz="12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l" rtl="0"/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deselect</a:t>
              </a:r>
              <a:endParaRPr lang="he-IL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8104" y="3348281"/>
              <a:ext cx="3429145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3200" dirty="0" smtClean="0"/>
                <a:t>Edge-Specific Script</a:t>
              </a:r>
              <a:endParaRPr lang="he-IL" sz="3200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27430"/>
              </p:ext>
            </p:extLst>
          </p:nvPr>
        </p:nvGraphicFramePr>
        <p:xfrm>
          <a:off x="3347864" y="2319020"/>
          <a:ext cx="5466554" cy="893956"/>
        </p:xfrm>
        <a:graphic>
          <a:graphicData uri="http://schemas.openxmlformats.org/drawingml/2006/table">
            <a:tbl>
              <a:tblPr rtl="1"/>
              <a:tblGrid>
                <a:gridCol w="2248503"/>
                <a:gridCol w="1506454"/>
                <a:gridCol w="870662"/>
                <a:gridCol w="840935"/>
              </a:tblGrid>
              <a:tr h="130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res2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res1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chain2 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chain1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178,180,225,…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56,58,59,…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3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1304176"/>
            <a:ext cx="6912768" cy="550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--- 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appBinary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pymolwin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appCaption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"Open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PyMol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appContext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edge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dataMatrixFile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network.txt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algn="l" rtl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 script lines showing interacting chains ***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suffix: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pml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type: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--- 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appBinary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pymolwin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appCaption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1600" b="1" dirty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 in </a:t>
            </a:r>
            <a:r>
              <a:rPr lang="en-US" sz="1600" b="1" dirty="0" err="1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PyMol</a:t>
            </a:r>
            <a:r>
              <a:rPr lang="en-US" sz="16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(Full structure)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appContext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edge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dataMatrixFile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network.txt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|</a:t>
            </a:r>
          </a:p>
          <a:p>
            <a:pPr algn="l" rtl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b="1" dirty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*** script </a:t>
            </a:r>
            <a:r>
              <a:rPr lang="en-US" sz="16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 showing full structure too </a:t>
            </a:r>
            <a:r>
              <a:rPr lang="en-US" sz="1600" b="1" dirty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  <a:p>
            <a:pPr algn="l" rtl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suffix: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pml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type: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configuration</a:t>
            </a: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1979712" y="5589240"/>
            <a:ext cx="590465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051720" y="2852936"/>
            <a:ext cx="590465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1259632" y="4149080"/>
            <a:ext cx="6912768" cy="270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386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1304176"/>
            <a:ext cx="6912768" cy="550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--- 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appBinary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pymolwin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appCaption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"Open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PyMol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appContext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edge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dataMatrixFile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network.txt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algn="l" rtl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 script lines showing interacting chains ***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suffix: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pml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type: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--- 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appBinary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pymolwin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appCaption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1600" b="1" dirty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 in </a:t>
            </a:r>
            <a:r>
              <a:rPr lang="en-US" sz="1600" b="1" dirty="0" err="1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PyMol</a:t>
            </a:r>
            <a:r>
              <a:rPr lang="en-US" sz="16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(Full structure)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appContext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edge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dataMatrixFile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network.txt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|</a:t>
            </a:r>
          </a:p>
          <a:p>
            <a:pPr algn="l" rtl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b="1" dirty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*** script </a:t>
            </a:r>
            <a:r>
              <a:rPr lang="en-US" sz="16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 showing full structure too </a:t>
            </a:r>
            <a:r>
              <a:rPr lang="en-US" sz="1600" b="1" dirty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  <a:p>
            <a:pPr algn="l" rtl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suffix: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pml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type: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command</a:t>
            </a: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1979712" y="5589240"/>
            <a:ext cx="590465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051720" y="2852936"/>
            <a:ext cx="590465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1259632" y="4149080"/>
            <a:ext cx="6912768" cy="270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85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Configuration beyond the Template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874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C</a:t>
            </a:r>
            <a:r>
              <a:rPr lang="en-US" dirty="0" smtClean="0"/>
              <a:t>onfiguration is in YAML*</a:t>
            </a:r>
          </a:p>
          <a:p>
            <a:pPr algn="l" rtl="0"/>
            <a:r>
              <a:rPr lang="en-US" dirty="0" smtClean="0"/>
              <a:t>A list of fields and their values (one or many)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If the parsing fails, there are online YAML validators: (e.g., </a:t>
            </a:r>
            <a:r>
              <a:rPr lang="en-US" dirty="0" smtClean="0">
                <a:hlinkClick r:id="rId2"/>
              </a:rPr>
              <a:t>http://www.yamllint.com/</a:t>
            </a:r>
            <a:r>
              <a:rPr lang="en-US" dirty="0" smtClean="0"/>
              <a:t>)</a:t>
            </a:r>
          </a:p>
          <a:p>
            <a:pPr algn="l" rtl="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19007" y="6444044"/>
            <a:ext cx="59615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*YAML: YAML </a:t>
            </a:r>
            <a:r>
              <a:rPr lang="en-US" dirty="0" err="1" smtClean="0"/>
              <a:t>Ain’t</a:t>
            </a:r>
            <a:r>
              <a:rPr lang="en-US" dirty="0" smtClean="0"/>
              <a:t> Markup Language (http://www.yaml.org/)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746663"/>
            <a:ext cx="4504759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appBinary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pymolwin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appCaption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"Open in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PyMol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appContext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edge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dataMatrixFile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network.txt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scriptLines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|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** place script lines here **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suffix: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pml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type: script</a:t>
            </a:r>
          </a:p>
          <a:p>
            <a:pPr algn="l" rtl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218" y="519058"/>
            <a:ext cx="8439269" cy="42780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ignore_case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0	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load protein.pdb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%chain1%l      , chain %chain1%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ifres1, (%chain1%l and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%H_START%%res1%,%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H_END%none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%chain2%r      , chain %chain2%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ifres2, (%chain2%r and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%H_START%%res2%,%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H_END%none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hide all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cartoon, %chain1%l 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cyan, %chain1%l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spheres, ifres1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blue, ifres1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cartoon, %chain2%r    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orange, %chain2%r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spheres, ifres2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red, ifres2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orient %chain1%l   %chain2%r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none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2280" y="447050"/>
            <a:ext cx="172213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/>
              <a:t>Template</a:t>
            </a:r>
            <a:endParaRPr lang="he-IL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080783"/>
              </p:ext>
            </p:extLst>
          </p:nvPr>
        </p:nvGraphicFramePr>
        <p:xfrm>
          <a:off x="525217" y="5343356"/>
          <a:ext cx="8439269" cy="893956"/>
        </p:xfrm>
        <a:graphic>
          <a:graphicData uri="http://schemas.openxmlformats.org/drawingml/2006/table">
            <a:tbl>
              <a:tblPr rtl="1"/>
              <a:tblGrid>
                <a:gridCol w="1516094"/>
                <a:gridCol w="1610716"/>
                <a:gridCol w="1933722"/>
                <a:gridCol w="1566648"/>
                <a:gridCol w="942670"/>
                <a:gridCol w="869419"/>
              </a:tblGrid>
              <a:tr h="130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realname2</a:t>
                      </a:r>
                      <a:endParaRPr lang="he-IL" sz="14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realname1</a:t>
                      </a:r>
                      <a:endParaRPr lang="he-IL" sz="14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res2</a:t>
                      </a:r>
                      <a:endParaRPr lang="he-IL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res1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chain2 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chain1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mL45</a:t>
                      </a:r>
                      <a:endParaRPr lang="he-IL" sz="1400" b="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uL22</a:t>
                      </a:r>
                      <a:endParaRPr lang="he-IL" sz="1400" b="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178,180,225,…</a:t>
                      </a:r>
                      <a:endParaRPr lang="he-IL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56,58,59,…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4931876"/>
            <a:ext cx="36429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In new file: network_with_names.txt</a:t>
            </a:r>
            <a:endParaRPr lang="he-IL" dirty="0"/>
          </a:p>
        </p:txBody>
      </p:sp>
      <p:sp>
        <p:nvSpPr>
          <p:cNvPr id="8" name="Rectangle 7"/>
          <p:cNvSpPr/>
          <p:nvPr/>
        </p:nvSpPr>
        <p:spPr>
          <a:xfrm>
            <a:off x="1403648" y="1031825"/>
            <a:ext cx="1872208" cy="27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1475656" y="1022566"/>
            <a:ext cx="154241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%realname1%</a:t>
            </a:r>
            <a:endParaRPr lang="he-I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21478" y="2196728"/>
            <a:ext cx="2118474" cy="605100"/>
            <a:chOff x="2021478" y="1794302"/>
            <a:chExt cx="2118474" cy="605100"/>
          </a:xfrm>
        </p:grpSpPr>
        <p:grpSp>
          <p:nvGrpSpPr>
            <p:cNvPr id="16" name="Group 15"/>
            <p:cNvGrpSpPr/>
            <p:nvPr/>
          </p:nvGrpSpPr>
          <p:grpSpPr>
            <a:xfrm>
              <a:off x="2051720" y="1853535"/>
              <a:ext cx="2088232" cy="495345"/>
              <a:chOff x="2051720" y="1853535"/>
              <a:chExt cx="2088232" cy="49534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267744" y="1853535"/>
                <a:ext cx="1872208" cy="2793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51720" y="2069559"/>
                <a:ext cx="1872208" cy="2793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237502" y="1794302"/>
              <a:ext cx="154241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%realname1%</a:t>
              </a:r>
              <a:endParaRPr lang="he-IL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21478" y="2060848"/>
              <a:ext cx="154241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%realname1%</a:t>
              </a:r>
              <a:endParaRPr lang="he-IL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31640" y="4191466"/>
            <a:ext cx="1542410" cy="338554"/>
            <a:chOff x="1331640" y="3789040"/>
            <a:chExt cx="1542410" cy="338554"/>
          </a:xfrm>
        </p:grpSpPr>
        <p:sp>
          <p:nvSpPr>
            <p:cNvPr id="14" name="Rectangle 13"/>
            <p:cNvSpPr/>
            <p:nvPr/>
          </p:nvSpPr>
          <p:spPr>
            <a:xfrm>
              <a:off x="1403648" y="3797751"/>
              <a:ext cx="1389035" cy="279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31640" y="3789040"/>
              <a:ext cx="154241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%realname1%</a:t>
              </a:r>
              <a:endParaRPr lang="he-IL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03648" y="1527170"/>
            <a:ext cx="1872208" cy="338554"/>
            <a:chOff x="1403648" y="1124744"/>
            <a:chExt cx="1872208" cy="338554"/>
          </a:xfrm>
        </p:grpSpPr>
        <p:sp>
          <p:nvSpPr>
            <p:cNvPr id="9" name="Rectangle 8"/>
            <p:cNvSpPr/>
            <p:nvPr/>
          </p:nvSpPr>
          <p:spPr>
            <a:xfrm>
              <a:off x="1403648" y="1133455"/>
              <a:ext cx="1872208" cy="279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03648" y="1124744"/>
              <a:ext cx="154241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realname2%</a:t>
              </a:r>
              <a:endParaRPr lang="he-IL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65494" y="3204840"/>
            <a:ext cx="1913467" cy="554578"/>
            <a:chOff x="2165494" y="2802414"/>
            <a:chExt cx="1913467" cy="554578"/>
          </a:xfrm>
        </p:grpSpPr>
        <p:sp>
          <p:nvSpPr>
            <p:cNvPr id="12" name="Rectangle 11"/>
            <p:cNvSpPr/>
            <p:nvPr/>
          </p:nvSpPr>
          <p:spPr>
            <a:xfrm>
              <a:off x="2206341" y="2861647"/>
              <a:ext cx="1872208" cy="279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6753" y="3077671"/>
              <a:ext cx="1872208" cy="279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65494" y="2802414"/>
              <a:ext cx="154241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realname2%</a:t>
              </a:r>
              <a:endParaRPr lang="he-IL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65494" y="3018438"/>
              <a:ext cx="154241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realname2%</a:t>
              </a:r>
              <a:endParaRPr lang="he-IL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43808" y="4191466"/>
            <a:ext cx="1872208" cy="338554"/>
            <a:chOff x="1403648" y="1124744"/>
            <a:chExt cx="1872208" cy="338554"/>
          </a:xfrm>
        </p:grpSpPr>
        <p:sp>
          <p:nvSpPr>
            <p:cNvPr id="28" name="Rectangle 27"/>
            <p:cNvSpPr/>
            <p:nvPr/>
          </p:nvSpPr>
          <p:spPr>
            <a:xfrm>
              <a:off x="1403648" y="1133455"/>
              <a:ext cx="1872208" cy="279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3648" y="1124744"/>
              <a:ext cx="154241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realname2%</a:t>
              </a:r>
              <a:endParaRPr lang="he-IL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19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Adding meaningful names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48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use the correct data file!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738551"/>
            <a:ext cx="5544616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appBinary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pymolwin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appCaption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"Open in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PyMol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appContext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edge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dataMatrixFile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network.txt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scriptLines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|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** place script lines here **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suffix: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pml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type: script</a:t>
            </a:r>
          </a:p>
          <a:p>
            <a:pPr algn="l" rtl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2730954"/>
            <a:ext cx="28803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etwork_with_names.txt</a:t>
            </a:r>
            <a:endParaRPr lang="he-IL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9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5" y="274638"/>
            <a:ext cx="899254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Switching a Molecular Viewer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1567333"/>
            <a:ext cx="4824536" cy="4525963"/>
          </a:xfrm>
        </p:spPr>
        <p:txBody>
          <a:bodyPr/>
          <a:lstStyle/>
          <a:p>
            <a:pPr algn="l" rtl="0"/>
            <a:r>
              <a:rPr lang="en-US" dirty="0" smtClean="0"/>
              <a:t>Sophisticated software </a:t>
            </a:r>
          </a:p>
          <a:p>
            <a:pPr algn="l" rtl="0"/>
            <a:r>
              <a:rPr lang="en-US" dirty="0" smtClean="0"/>
              <a:t>Entire ecosystem</a:t>
            </a:r>
          </a:p>
          <a:p>
            <a:pPr algn="l" rtl="0"/>
            <a:r>
              <a:rPr lang="en-US" dirty="0" smtClean="0"/>
              <a:t>Support many calculations</a:t>
            </a:r>
          </a:p>
          <a:p>
            <a:pPr algn="l" rtl="0"/>
            <a:endParaRPr lang="en-US" dirty="0" smtClean="0"/>
          </a:p>
        </p:txBody>
      </p:sp>
      <p:pic>
        <p:nvPicPr>
          <p:cNvPr id="1032" name="Picture 8" descr="http://pdbj.org/eprots/images/eprots/katachi3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66" y="1504551"/>
            <a:ext cx="4248472" cy="30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pymol logo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14" descr="Image result for pymol logo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16" descr="Image result for pymol logo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0" name="Picture 6" descr="http://www.pymol.org/sites/all/themes/basic/images/el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22" y="3429000"/>
            <a:ext cx="3744416" cy="31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md screensho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55" y="3651549"/>
            <a:ext cx="3930421" cy="288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ualize the electron localization function of 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" y="4591318"/>
            <a:ext cx="2629864" cy="194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7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759389"/>
              </p:ext>
            </p:extLst>
          </p:nvPr>
        </p:nvGraphicFramePr>
        <p:xfrm>
          <a:off x="251520" y="1461072"/>
          <a:ext cx="65527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6372036"/>
            <a:ext cx="57613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* Poled in </a:t>
            </a:r>
            <a:r>
              <a:rPr lang="en-US" dirty="0" smtClean="0">
                <a:hlinkClick r:id="rId3"/>
              </a:rPr>
              <a:t>http://rosettadesigngroup.com/</a:t>
            </a:r>
            <a:r>
              <a:rPr lang="en-US" dirty="0" smtClean="0"/>
              <a:t> (~2000 answers)</a:t>
            </a:r>
            <a:endParaRPr lang="he-IL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7505" y="274638"/>
            <a:ext cx="899254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Molecular Viewers</a:t>
            </a:r>
            <a:endParaRPr lang="he-IL" dirty="0"/>
          </a:p>
        </p:txBody>
      </p:sp>
      <p:pic>
        <p:nvPicPr>
          <p:cNvPr id="9" name="Picture 10" descr="Jm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67" y="4221088"/>
            <a:ext cx="141729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www.metaconceptions.com/images/portfolio/pymo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2" r="75534" b="53030"/>
          <a:stretch/>
        </p:blipFill>
        <p:spPr bwMode="auto">
          <a:xfrm>
            <a:off x="6444208" y="1268760"/>
            <a:ext cx="1480118" cy="5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s://www.cgl.ucsf.edu/images/titleChimer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8045"/>
            <a:ext cx="3397347" cy="5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VMD - Visual Molecular Dynam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11227"/>
            <a:ext cx="2628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152491"/>
              </p:ext>
            </p:extLst>
          </p:nvPr>
        </p:nvGraphicFramePr>
        <p:xfrm>
          <a:off x="251520" y="1461072"/>
          <a:ext cx="65527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6372036"/>
            <a:ext cx="57613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* Poled in </a:t>
            </a:r>
            <a:r>
              <a:rPr lang="en-US" dirty="0" smtClean="0">
                <a:hlinkClick r:id="rId3"/>
              </a:rPr>
              <a:t>http://rosettadesigngroup.com/</a:t>
            </a:r>
            <a:r>
              <a:rPr lang="en-US" dirty="0" smtClean="0"/>
              <a:t> (~2000 answers)</a:t>
            </a:r>
            <a:endParaRPr lang="he-IL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7505" y="274638"/>
            <a:ext cx="899254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Molecular Viewers</a:t>
            </a:r>
            <a:endParaRPr lang="he-IL" dirty="0"/>
          </a:p>
        </p:txBody>
      </p:sp>
      <p:pic>
        <p:nvPicPr>
          <p:cNvPr id="9" name="Picture 10" descr="Jm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67" y="4221088"/>
            <a:ext cx="141729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www.metaconceptions.com/images/portfolio/pymo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2" r="75534" b="53030"/>
          <a:stretch/>
        </p:blipFill>
        <p:spPr bwMode="auto">
          <a:xfrm>
            <a:off x="6444208" y="1268760"/>
            <a:ext cx="1480118" cy="5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s://www.cgl.ucsf.edu/images/titleChimer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8045"/>
            <a:ext cx="3397347" cy="5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VMD - Visual Molecular Dynam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11227"/>
            <a:ext cx="2628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8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Demo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 bwMode="auto">
          <a:xfrm>
            <a:off x="611560" y="1376657"/>
            <a:ext cx="7560839" cy="51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3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39752" y="3861048"/>
            <a:ext cx="3240360" cy="1872208"/>
            <a:chOff x="3563888" y="2708920"/>
            <a:chExt cx="3816424" cy="2485643"/>
          </a:xfrm>
        </p:grpSpPr>
        <p:pic>
          <p:nvPicPr>
            <p:cNvPr id="1026" name="Picture 2" descr="http://static8.depositphotos.com/1016459/1062/i/450/depositphotos_10627937-Encircl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2708920"/>
              <a:ext cx="3816424" cy="248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Jmo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074" y="3487546"/>
              <a:ext cx="1938126" cy="948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CyToStruct</a:t>
            </a:r>
            <a:r>
              <a:rPr lang="en-US" dirty="0" smtClean="0"/>
              <a:t>      ties it together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971600" y="2062589"/>
            <a:ext cx="7496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err="1">
                <a:latin typeface="HelveticaNeueLT Pro"/>
              </a:rPr>
              <a:t>PDBePISA</a:t>
            </a:r>
            <a:r>
              <a:rPr lang="en-US" dirty="0">
                <a:latin typeface="HelveticaNeueLT Pro"/>
              </a:rPr>
              <a:t> (</a:t>
            </a:r>
            <a:r>
              <a:rPr lang="en-US" b="1" dirty="0">
                <a:latin typeface="HelveticaNeueLT Pro"/>
              </a:rPr>
              <a:t>P</a:t>
            </a:r>
            <a:r>
              <a:rPr lang="en-US" dirty="0">
                <a:latin typeface="HelveticaNeueLT Pro"/>
              </a:rPr>
              <a:t>roteins, </a:t>
            </a:r>
            <a:r>
              <a:rPr lang="en-US" b="1" dirty="0">
                <a:latin typeface="HelveticaNeueLT Pro"/>
              </a:rPr>
              <a:t>I</a:t>
            </a:r>
            <a:r>
              <a:rPr lang="en-US" dirty="0">
                <a:latin typeface="HelveticaNeueLT Pro"/>
              </a:rPr>
              <a:t>nterfaces, </a:t>
            </a:r>
            <a:r>
              <a:rPr lang="en-US" b="1" dirty="0">
                <a:latin typeface="HelveticaNeueLT Pro"/>
              </a:rPr>
              <a:t>S</a:t>
            </a:r>
            <a:r>
              <a:rPr lang="en-US" dirty="0">
                <a:latin typeface="HelveticaNeueLT Pro"/>
              </a:rPr>
              <a:t>tructures and </a:t>
            </a:r>
            <a:r>
              <a:rPr lang="en-US" b="1" dirty="0">
                <a:latin typeface="HelveticaNeueLT Pro"/>
              </a:rPr>
              <a:t>A</a:t>
            </a:r>
            <a:r>
              <a:rPr lang="en-US" dirty="0">
                <a:latin typeface="HelveticaNeueLT Pro"/>
              </a:rPr>
              <a:t>ssemblies)</a:t>
            </a:r>
          </a:p>
        </p:txBody>
      </p:sp>
      <p:pic>
        <p:nvPicPr>
          <p:cNvPr id="5" name="Picture 2" descr="http://opentutorials.cgl.ucsf.edu/images/9/94/Cytoscape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952"/>
          <a:stretch/>
        </p:blipFill>
        <p:spPr bwMode="auto">
          <a:xfrm>
            <a:off x="959436" y="2420888"/>
            <a:ext cx="4764692" cy="19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www.metaconceptions.com/images/portfolio/pymo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2" r="75534" b="53030"/>
          <a:stretch/>
        </p:blipFill>
        <p:spPr bwMode="auto">
          <a:xfrm>
            <a:off x="1075658" y="4563426"/>
            <a:ext cx="1480118" cy="5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pps.cytoscape.org/media/cytostructexternalapplicationhooking/c2s.jpg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6096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1560" y="1556792"/>
            <a:ext cx="7931377" cy="4176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19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Load the file in JMOL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38551"/>
            <a:ext cx="8136904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appBinary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jmol -s</a:t>
            </a:r>
            <a:endParaRPr lang="en-US" sz="16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appCaption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"Open in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JMol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appContext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edge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dataMatrixFile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network_with_names.txt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scriptLines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|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load FILE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protein.pdb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set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chainCaseSensitive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background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white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cartoon ONLY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** place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more JMOL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script lines here **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suffix: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jml</a:t>
            </a:r>
            <a:endParaRPr lang="en-US" sz="16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type: script</a:t>
            </a:r>
          </a:p>
          <a:p>
            <a:pPr algn="l" rtl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from a working JMOL script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568981"/>
            <a:ext cx="7343677" cy="5016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load FILE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protein.pdb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background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white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cartoon ONLY</a:t>
            </a:r>
          </a:p>
          <a:p>
            <a:pPr algn="l" rtl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define uL22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56:T or  58:T or  59:T or  61:T or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62:T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  69:T or  71:T or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73:T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74:T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  132:T or  134:T or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135:T or  136:T 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define mL45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178:d or  180:d or  225:d or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228:d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  229:d or  232:d or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278:d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  280:d or  281:d or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283:d 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color gray</a:t>
            </a:r>
          </a:p>
          <a:p>
            <a:pPr algn="l" rtl="0"/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uL22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color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cyan</a:t>
            </a:r>
          </a:p>
          <a:p>
            <a:pPr algn="l" rtl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mL45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color magenta</a:t>
            </a:r>
            <a:endParaRPr lang="he-I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1568981"/>
            <a:ext cx="7343677" cy="8519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165495" y="5178678"/>
            <a:ext cx="154240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%realname1%</a:t>
            </a:r>
            <a:endParaRPr lang="he-I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3675" y="5949280"/>
            <a:ext cx="15424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%realname2%</a:t>
            </a:r>
            <a:endParaRPr lang="he-I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322" y="2564904"/>
            <a:ext cx="154240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%realname1%</a:t>
            </a:r>
            <a:endParaRPr lang="he-I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7502" y="3522494"/>
            <a:ext cx="15424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%realname2%</a:t>
            </a:r>
            <a:endParaRPr lang="he-I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581127"/>
            <a:ext cx="7343677" cy="443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1331640" y="5517232"/>
            <a:ext cx="734367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1332779" y="6287834"/>
            <a:ext cx="7343677" cy="309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3779912" y="2453939"/>
            <a:ext cx="4895405" cy="20992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45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(In-Row) Replication</a:t>
            </a: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25119"/>
              </p:ext>
            </p:extLst>
          </p:nvPr>
        </p:nvGraphicFramePr>
        <p:xfrm>
          <a:off x="395536" y="3933056"/>
          <a:ext cx="8439269" cy="893956"/>
        </p:xfrm>
        <a:graphic>
          <a:graphicData uri="http://schemas.openxmlformats.org/drawingml/2006/table">
            <a:tbl>
              <a:tblPr rtl="1"/>
              <a:tblGrid>
                <a:gridCol w="1516094"/>
                <a:gridCol w="1610716"/>
                <a:gridCol w="1933722"/>
                <a:gridCol w="1566648"/>
                <a:gridCol w="942670"/>
                <a:gridCol w="869419"/>
              </a:tblGrid>
              <a:tr h="130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realname2</a:t>
                      </a:r>
                      <a:endParaRPr lang="he-IL" sz="14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realname1</a:t>
                      </a:r>
                      <a:endParaRPr lang="he-IL" sz="14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res2</a:t>
                      </a:r>
                      <a:endParaRPr lang="he-IL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res1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chain2 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chain1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mL45</a:t>
                      </a:r>
                      <a:endParaRPr lang="he-IL" sz="1400" b="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uL22</a:t>
                      </a:r>
                      <a:endParaRPr lang="he-IL" sz="1400" b="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178,180,225,…</a:t>
                      </a:r>
                      <a:endParaRPr lang="he-IL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56,58,59,…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1582921"/>
            <a:ext cx="7343677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uL22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56:T or  58:T or  59:T or  61:T or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62:T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  69:T or  71:T or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73:T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74:T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  132:T or  134:T or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135:T or  136:T 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define mL45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178:d or  180:d or  225:d or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228:d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  229:d or  232:d or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278:d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  280:d or  281:d or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283:d 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5076473"/>
            <a:ext cx="746710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uL22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 %H_START% %res1%:%chain1% or %H_END%)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mL45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 %H_START% %res2%:%chain2% or %H_END%)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5085184"/>
            <a:ext cx="808426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uL22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 %H_START% %res1%:%chain1% or %H_END% none)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mL45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 %H_START% %res2%:%chain2% or %H_END% none)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2640" y="2320940"/>
            <a:ext cx="67839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)</a:t>
            </a:r>
            <a:endParaRPr lang="he-I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8010" y="3284436"/>
            <a:ext cx="67839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)</a:t>
            </a:r>
            <a:endParaRPr lang="he-I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2654" y="2309923"/>
            <a:ext cx="80182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none)</a:t>
            </a:r>
            <a:endParaRPr lang="he-I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3273419"/>
            <a:ext cx="80182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none)</a:t>
            </a:r>
            <a:endParaRPr lang="he-I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(In-Row) Replication</a:t>
            </a: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08268"/>
              </p:ext>
            </p:extLst>
          </p:nvPr>
        </p:nvGraphicFramePr>
        <p:xfrm>
          <a:off x="395536" y="3933056"/>
          <a:ext cx="8439269" cy="893956"/>
        </p:xfrm>
        <a:graphic>
          <a:graphicData uri="http://schemas.openxmlformats.org/drawingml/2006/table">
            <a:tbl>
              <a:tblPr rtl="1"/>
              <a:tblGrid>
                <a:gridCol w="1516094"/>
                <a:gridCol w="1610716"/>
                <a:gridCol w="1933722"/>
                <a:gridCol w="1566648"/>
                <a:gridCol w="942670"/>
                <a:gridCol w="869419"/>
              </a:tblGrid>
              <a:tr h="130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realname2</a:t>
                      </a:r>
                      <a:endParaRPr lang="he-IL" sz="14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realname1</a:t>
                      </a:r>
                      <a:endParaRPr lang="he-IL" sz="1400" b="1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res2</a:t>
                      </a:r>
                      <a:endParaRPr lang="he-IL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res1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chain2 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chain1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mL45</a:t>
                      </a:r>
                      <a:endParaRPr lang="he-IL" sz="1400" b="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uL22</a:t>
                      </a:r>
                      <a:endParaRPr lang="he-IL" sz="1400" b="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178,180,225,…</a:t>
                      </a:r>
                      <a:endParaRPr lang="he-IL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56,58,59,…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1582921"/>
            <a:ext cx="351731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uL22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uL22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uL22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or (56:T) 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define uL22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uL22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or (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58:T)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define uL22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uL22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or (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59:T)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mL45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mL45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mL45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or (178:d)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define mL45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mL45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180:d)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5076473"/>
            <a:ext cx="746710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uL22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 %H_START% %res1%:%chain1% or %H_END%)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mL45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 %H_START% %res2%:%chain2% or %H_END%)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5085184"/>
            <a:ext cx="783740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efine %realname1% none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%H_START% define %realname1% %realname1% or (%res1%:%chain1%)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%H_END%</a:t>
            </a: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define %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realname2% none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%H_START% define %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realname2%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realname2%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 (%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res2%:%chain2%)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%H_END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7365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JMOL Template Script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683568" y="1977802"/>
            <a:ext cx="7956376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chainCaseSensitive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ON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load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FILE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protein.pdb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background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white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cartoon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%realname1% none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%realname2% none        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%realname1% (%H_START% %res1%:%chain1% or %H_END% none)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%realname2% (%H_START% %res2%:%chain2% or %H_END% none)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gray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%realname1%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cyan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%realname2%</a:t>
            </a:r>
          </a:p>
          <a:p>
            <a:pPr algn="l" rtl="0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magenta</a:t>
            </a:r>
            <a:endParaRPr lang="he-I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Chimera &amp; VMD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02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&amp; Publishing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full configuration is stored in the *.</a:t>
            </a:r>
            <a:r>
              <a:rPr lang="en-US" dirty="0" err="1" smtClean="0"/>
              <a:t>cys</a:t>
            </a:r>
            <a:r>
              <a:rPr lang="en-US" dirty="0" smtClean="0"/>
              <a:t> file.</a:t>
            </a:r>
          </a:p>
          <a:p>
            <a:pPr algn="l" rtl="0"/>
            <a:r>
              <a:rPr lang="en-US" dirty="0" smtClean="0"/>
              <a:t>Additional data files can be zipped along</a:t>
            </a:r>
          </a:p>
          <a:p>
            <a:pPr algn="l" rtl="0"/>
            <a:r>
              <a:rPr lang="en-US" dirty="0" smtClean="0"/>
              <a:t>Local paths should work automatically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Networks = Nodes &amp; </a:t>
            </a:r>
            <a:r>
              <a:rPr lang="en-US" dirty="0"/>
              <a:t>E</a:t>
            </a:r>
            <a:r>
              <a:rPr lang="en-US" dirty="0" smtClean="0"/>
              <a:t>dges</a:t>
            </a:r>
            <a:endParaRPr lang="he-IL" dirty="0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267744" y="2460008"/>
            <a:ext cx="5059493" cy="3287371"/>
            <a:chOff x="243968" y="1340768"/>
            <a:chExt cx="8432488" cy="5478953"/>
          </a:xfrm>
        </p:grpSpPr>
        <p:grpSp>
          <p:nvGrpSpPr>
            <p:cNvPr id="5" name="Group 4"/>
            <p:cNvGrpSpPr/>
            <p:nvPr/>
          </p:nvGrpSpPr>
          <p:grpSpPr>
            <a:xfrm>
              <a:off x="6485358" y="1340768"/>
              <a:ext cx="1615034" cy="1881886"/>
              <a:chOff x="7308304" y="1124744"/>
              <a:chExt cx="1615034" cy="1881886"/>
            </a:xfrm>
          </p:grpSpPr>
          <p:pic>
            <p:nvPicPr>
              <p:cNvPr id="6" name="Picture 4" descr="https://encrypted-tbn0.gstatic.com/images?q=tbn:ANd9GcTz5XHBfC7_FUIj5xNkQaZYkDEi72RM9Wj6Tk5CvIZVO_1lK0oRB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8304" y="1124744"/>
                <a:ext cx="1457325" cy="1457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341174" y="2596262"/>
                <a:ext cx="1582164" cy="41036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000" dirty="0" smtClean="0"/>
                  <a:t>Social network</a:t>
                </a:r>
                <a:endParaRPr lang="he-IL" sz="10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628456" y="3325193"/>
              <a:ext cx="3048000" cy="3494528"/>
              <a:chOff x="5723086" y="3411376"/>
              <a:chExt cx="3048000" cy="3494528"/>
            </a:xfrm>
          </p:grpSpPr>
          <p:pic>
            <p:nvPicPr>
              <p:cNvPr id="9" name="Picture 6" descr="a network diagram made up of dots and lines, representing the interactions between proteins in a yeast cell.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3086" y="3411376"/>
                <a:ext cx="3048000" cy="304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723088" y="6239054"/>
                <a:ext cx="2953370" cy="6668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000" dirty="0" smtClean="0"/>
                  <a:t>protein-protein </a:t>
                </a:r>
                <a:r>
                  <a:rPr lang="en-US" sz="1000" dirty="0"/>
                  <a:t>interactions in </a:t>
                </a:r>
                <a:r>
                  <a:rPr lang="en-US" sz="1000" dirty="0" smtClean="0"/>
                  <a:t>a yeast cell</a:t>
                </a:r>
                <a:endParaRPr lang="he-IL" sz="10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43968" y="1484784"/>
              <a:ext cx="5336144" cy="2681620"/>
              <a:chOff x="1551145" y="1700808"/>
              <a:chExt cx="5336144" cy="2681620"/>
            </a:xfrm>
          </p:grpSpPr>
          <p:pic>
            <p:nvPicPr>
              <p:cNvPr id="12" name="Picture 10" descr="http://www.3dcomplex.org/images/figure1_struct_2_graph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1389" y="1700808"/>
                <a:ext cx="5295900" cy="2276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551145" y="3972059"/>
                <a:ext cx="1606208" cy="41036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000" dirty="0" smtClean="0"/>
                  <a:t>3dcomplex.org</a:t>
                </a:r>
                <a:endParaRPr lang="he-IL" sz="10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95536" y="4101068"/>
              <a:ext cx="4021353" cy="2660820"/>
              <a:chOff x="91959" y="4217532"/>
              <a:chExt cx="4021353" cy="2660820"/>
            </a:xfrm>
          </p:grpSpPr>
          <p:pic>
            <p:nvPicPr>
              <p:cNvPr id="15" name="Picture 8" descr="http://sunflower.kuicr.kyoto-u.ac.jp/~sjn/folding/Figure-1_new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378" r="-1" b="54590"/>
              <a:stretch/>
            </p:blipFill>
            <p:spPr bwMode="auto">
              <a:xfrm>
                <a:off x="106101" y="4316680"/>
                <a:ext cx="1847206" cy="1961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91959" y="6211502"/>
                <a:ext cx="2156573" cy="66685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:r>
                  <a:rPr lang="en-US" sz="1000" dirty="0"/>
                  <a:t>R</a:t>
                </a:r>
                <a:r>
                  <a:rPr lang="en-US" sz="1000" dirty="0" smtClean="0"/>
                  <a:t>elationships among </a:t>
                </a:r>
              </a:p>
              <a:p>
                <a:pPr algn="l" rtl="0"/>
                <a:r>
                  <a:rPr lang="en-US" sz="1000" dirty="0" smtClean="0"/>
                  <a:t>the CAs of 2VIK</a:t>
                </a:r>
                <a:endParaRPr lang="he-IL" sz="1000" dirty="0"/>
              </a:p>
            </p:txBody>
          </p:sp>
          <p:pic>
            <p:nvPicPr>
              <p:cNvPr id="17" name="Picture 8" descr="http://sunflower.kuicr.kyoto-u.ac.jp/~sjn/folding/Figure-1_new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0000"/>
              <a:stretch/>
            </p:blipFill>
            <p:spPr bwMode="auto">
              <a:xfrm>
                <a:off x="1996062" y="4217532"/>
                <a:ext cx="2117250" cy="216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6344662" y="1628800"/>
            <a:ext cx="218777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Nodes: people</a:t>
            </a:r>
          </a:p>
          <a:p>
            <a:pPr algn="l" rtl="0"/>
            <a:r>
              <a:rPr lang="en-US" dirty="0" smtClean="0"/>
              <a:t>Edges: acquaintances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5351600" y="5911305"/>
            <a:ext cx="325999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Nodes: yeast proteins</a:t>
            </a:r>
          </a:p>
          <a:p>
            <a:pPr algn="l" rtl="0"/>
            <a:r>
              <a:rPr lang="en-US" dirty="0" smtClean="0"/>
              <a:t>Edges: interactions in a yeast cell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6" y="5661248"/>
            <a:ext cx="3184077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Nodes: CA atoms</a:t>
            </a:r>
          </a:p>
          <a:p>
            <a:pPr algn="l" rtl="0"/>
            <a:r>
              <a:rPr lang="en-US" dirty="0" smtClean="0"/>
              <a:t>Edges: proximity in </a:t>
            </a:r>
            <a:br>
              <a:rPr lang="en-US" dirty="0" smtClean="0"/>
            </a:br>
            <a:r>
              <a:rPr lang="en-US" dirty="0" smtClean="0"/>
              <a:t>             three-dimensional space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1243907" y="1809705"/>
            <a:ext cx="290457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Nodes: proteins in a complex</a:t>
            </a:r>
          </a:p>
          <a:p>
            <a:pPr algn="l" rtl="0"/>
            <a:r>
              <a:rPr lang="en-US" dirty="0" smtClean="0"/>
              <a:t>Edges: common interfaces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14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95536" y="3933056"/>
            <a:ext cx="2952328" cy="1800200"/>
            <a:chOff x="395536" y="3933056"/>
            <a:chExt cx="2952328" cy="1800200"/>
          </a:xfrm>
        </p:grpSpPr>
        <p:sp>
          <p:nvSpPr>
            <p:cNvPr id="14" name="Rectangle 13"/>
            <p:cNvSpPr/>
            <p:nvPr/>
          </p:nvSpPr>
          <p:spPr>
            <a:xfrm>
              <a:off x="395536" y="3933056"/>
              <a:ext cx="2952328" cy="180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179" y="3933056"/>
              <a:ext cx="609685" cy="60968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Cytoscape</a:t>
            </a:r>
            <a:r>
              <a:rPr lang="en-US" baseline="30000" dirty="0" smtClean="0"/>
              <a:t>1</a:t>
            </a:r>
            <a:r>
              <a:rPr lang="en-US" dirty="0" smtClean="0"/>
              <a:t> for network visualization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dirty="0" smtClean="0"/>
              <a:t>Network can represent anything!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People</a:t>
            </a:r>
          </a:p>
          <a:p>
            <a:pPr algn="l" rtl="0"/>
            <a:r>
              <a:rPr lang="en-US" dirty="0" smtClean="0"/>
              <a:t>Concepts</a:t>
            </a:r>
          </a:p>
          <a:p>
            <a:pPr algn="l" rtl="0"/>
            <a:r>
              <a:rPr lang="en-US" dirty="0" smtClean="0"/>
              <a:t>Diseases</a:t>
            </a:r>
          </a:p>
          <a:p>
            <a:pPr algn="l" rtl="0"/>
            <a:r>
              <a:rPr lang="en-US" dirty="0" smtClean="0"/>
              <a:t>Genes</a:t>
            </a:r>
          </a:p>
          <a:p>
            <a:pPr algn="l" rtl="0"/>
            <a:r>
              <a:rPr lang="en-US" dirty="0" smtClean="0"/>
              <a:t>….</a:t>
            </a:r>
          </a:p>
          <a:p>
            <a:pPr algn="l" rtl="0"/>
            <a:r>
              <a:rPr lang="en-US" dirty="0" smtClean="0"/>
              <a:t>Complexes</a:t>
            </a:r>
          </a:p>
          <a:p>
            <a:pPr algn="l" rtl="0"/>
            <a:r>
              <a:rPr lang="en-US" dirty="0" smtClean="0"/>
              <a:t>Proteins</a:t>
            </a:r>
          </a:p>
          <a:p>
            <a:pPr algn="l" rtl="0"/>
            <a:r>
              <a:rPr lang="en-US" dirty="0" smtClean="0"/>
              <a:t>Ligands</a:t>
            </a:r>
          </a:p>
          <a:p>
            <a:pPr algn="l" rtl="0"/>
            <a:r>
              <a:rPr lang="en-US" dirty="0" smtClean="0"/>
              <a:t>Small Molecules</a:t>
            </a:r>
          </a:p>
          <a:p>
            <a:pPr algn="l" rtl="0"/>
            <a:r>
              <a:rPr lang="en-US" dirty="0" smtClean="0"/>
              <a:t>Atoms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5099" y="5733256"/>
            <a:ext cx="4746941" cy="1080120"/>
            <a:chOff x="185099" y="5733256"/>
            <a:chExt cx="4746941" cy="1080120"/>
          </a:xfrm>
        </p:grpSpPr>
        <p:sp>
          <p:nvSpPr>
            <p:cNvPr id="5" name="TextBox 4"/>
            <p:cNvSpPr txBox="1"/>
            <p:nvPr/>
          </p:nvSpPr>
          <p:spPr>
            <a:xfrm>
              <a:off x="185099" y="6228020"/>
              <a:ext cx="474694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aseline="30000" dirty="0" smtClean="0"/>
                <a:t>1                                                                           </a:t>
              </a:r>
              <a:r>
                <a:rPr lang="en-US" dirty="0" smtClean="0"/>
                <a:t>www.cytoscape.org</a:t>
              </a:r>
              <a:endParaRPr lang="he-IL" dirty="0"/>
            </a:p>
          </p:txBody>
        </p:sp>
        <p:pic>
          <p:nvPicPr>
            <p:cNvPr id="6" name="Picture 2" descr="http://opentutorials.cgl.ucsf.edu/images/9/94/Cytoscape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6952"/>
            <a:stretch/>
          </p:blipFill>
          <p:spPr bwMode="auto">
            <a:xfrm>
              <a:off x="251520" y="5733256"/>
              <a:ext cx="2625495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ine 5"/>
          <p:cNvSpPr>
            <a:spLocks noChangeShapeType="1"/>
          </p:cNvSpPr>
          <p:nvPr/>
        </p:nvSpPr>
        <p:spPr bwMode="auto">
          <a:xfrm rot="10800000">
            <a:off x="6764763" y="3438375"/>
            <a:ext cx="0" cy="81676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2F1A14"/>
                </a:solidFill>
                <a:latin typeface="Papyrus" pitchFamily="28" charset="0"/>
                <a:ea typeface="ヒラギノ角ゴ ProN W3" charset="-128"/>
                <a:cs typeface="+mn-cs"/>
                <a:sym typeface="Papyrus" pitchFamily="2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2F1A14"/>
                </a:solidFill>
                <a:latin typeface="Papyrus" pitchFamily="28" charset="0"/>
                <a:ea typeface="ヒラギノ角ゴ ProN W3" charset="-128"/>
                <a:cs typeface="+mn-cs"/>
                <a:sym typeface="Papyrus" pitchFamily="2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2F1A14"/>
                </a:solidFill>
                <a:latin typeface="Papyrus" pitchFamily="28" charset="0"/>
                <a:ea typeface="ヒラギノ角ゴ ProN W3" charset="-128"/>
                <a:cs typeface="+mn-cs"/>
                <a:sym typeface="Papyrus" pitchFamily="2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2F1A14"/>
                </a:solidFill>
                <a:latin typeface="Papyrus" pitchFamily="28" charset="0"/>
                <a:ea typeface="ヒラギノ角ゴ ProN W3" charset="-128"/>
                <a:cs typeface="+mn-cs"/>
                <a:sym typeface="Papyrus" pitchFamily="2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2F1A14"/>
                </a:solidFill>
                <a:latin typeface="Papyrus" pitchFamily="28" charset="0"/>
                <a:ea typeface="ヒラギノ角ゴ ProN W3" charset="-128"/>
                <a:cs typeface="+mn-cs"/>
                <a:sym typeface="Papyrus" pitchFamily="28" charset="0"/>
              </a:defRPr>
            </a:lvl5pPr>
            <a:lvl6pPr marL="2286000" algn="r" defTabSz="914400" rtl="1" eaLnBrk="1" latinLnBrk="0" hangingPunct="1">
              <a:defRPr sz="4800" kern="1200">
                <a:solidFill>
                  <a:srgbClr val="2F1A14"/>
                </a:solidFill>
                <a:latin typeface="Papyrus" pitchFamily="28" charset="0"/>
                <a:ea typeface="ヒラギノ角ゴ ProN W3" charset="-128"/>
                <a:cs typeface="+mn-cs"/>
                <a:sym typeface="Papyrus" pitchFamily="28" charset="0"/>
              </a:defRPr>
            </a:lvl6pPr>
            <a:lvl7pPr marL="2743200" algn="r" defTabSz="914400" rtl="1" eaLnBrk="1" latinLnBrk="0" hangingPunct="1">
              <a:defRPr sz="4800" kern="1200">
                <a:solidFill>
                  <a:srgbClr val="2F1A14"/>
                </a:solidFill>
                <a:latin typeface="Papyrus" pitchFamily="28" charset="0"/>
                <a:ea typeface="ヒラギノ角ゴ ProN W3" charset="-128"/>
                <a:cs typeface="+mn-cs"/>
                <a:sym typeface="Papyrus" pitchFamily="28" charset="0"/>
              </a:defRPr>
            </a:lvl7pPr>
            <a:lvl8pPr marL="3200400" algn="r" defTabSz="914400" rtl="1" eaLnBrk="1" latinLnBrk="0" hangingPunct="1">
              <a:defRPr sz="4800" kern="1200">
                <a:solidFill>
                  <a:srgbClr val="2F1A14"/>
                </a:solidFill>
                <a:latin typeface="Papyrus" pitchFamily="28" charset="0"/>
                <a:ea typeface="ヒラギノ角ゴ ProN W3" charset="-128"/>
                <a:cs typeface="+mn-cs"/>
                <a:sym typeface="Papyrus" pitchFamily="28" charset="0"/>
              </a:defRPr>
            </a:lvl8pPr>
            <a:lvl9pPr marL="3657600" algn="r" defTabSz="914400" rtl="1" eaLnBrk="1" latinLnBrk="0" hangingPunct="1">
              <a:defRPr sz="4800" kern="1200">
                <a:solidFill>
                  <a:srgbClr val="2F1A14"/>
                </a:solidFill>
                <a:latin typeface="Papyrus" pitchFamily="28" charset="0"/>
                <a:ea typeface="ヒラギノ角ゴ ProN W3" charset="-128"/>
                <a:cs typeface="+mn-cs"/>
                <a:sym typeface="Papyrus" pitchFamily="28" charset="0"/>
              </a:defRPr>
            </a:lvl9pPr>
          </a:lstStyle>
          <a:p>
            <a:endParaRPr lang="he-IL"/>
          </a:p>
        </p:txBody>
      </p:sp>
      <p:pic>
        <p:nvPicPr>
          <p:cNvPr id="11" name="Picture 2" descr="http://opentutorials.cgl.ucsf.edu/images/9/94/Cytoscape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952"/>
          <a:stretch/>
        </p:blipFill>
        <p:spPr bwMode="auto">
          <a:xfrm>
            <a:off x="6765167" y="3294359"/>
            <a:ext cx="21003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03096" y="1827401"/>
            <a:ext cx="2225288" cy="116955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1">
            <a:spAutoFit/>
          </a:bodyPr>
          <a:lstStyle/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protein1 1 protein2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protein2 2 protein3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protein5 3 protein3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protein4 4 protein1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protein5 5 protein1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9070" r="22805" b="21735"/>
          <a:stretch/>
        </p:blipFill>
        <p:spPr>
          <a:xfrm>
            <a:off x="5076056" y="4437112"/>
            <a:ext cx="3367276" cy="162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3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Demo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 bwMode="auto">
          <a:xfrm>
            <a:off x="611560" y="1376657"/>
            <a:ext cx="7560839" cy="51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/>
          <p:nvPr/>
        </p:nvSpPr>
        <p:spPr>
          <a:xfrm>
            <a:off x="5232772" y="5335116"/>
            <a:ext cx="1728192" cy="21602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4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Network view of Protein Space</a:t>
            </a:r>
            <a:endParaRPr lang="he-IL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56637"/>
            <a:ext cx="4968552" cy="528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76731" y="6453187"/>
            <a:ext cx="475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dirty="0" err="1">
                <a:latin typeface="+mj-lt"/>
              </a:rPr>
              <a:t>Nepomnyachiy</a:t>
            </a:r>
            <a:r>
              <a:rPr lang="en-US" dirty="0">
                <a:latin typeface="+mj-lt"/>
              </a:rPr>
              <a:t>, Ben-Tal, &amp;  </a:t>
            </a:r>
            <a:r>
              <a:rPr lang="en-US" dirty="0" err="1" smtClean="0">
                <a:latin typeface="+mj-lt"/>
              </a:rPr>
              <a:t>Kolodny</a:t>
            </a:r>
            <a:r>
              <a:rPr lang="en-US" dirty="0" smtClean="0">
                <a:latin typeface="+mj-lt"/>
              </a:rPr>
              <a:t>, </a:t>
            </a:r>
            <a:r>
              <a:rPr lang="en-US" dirty="0">
                <a:latin typeface="+mj-lt"/>
              </a:rPr>
              <a:t>PNAS (2014)</a:t>
            </a:r>
            <a:endParaRPr lang="he-IL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182" y="1628799"/>
            <a:ext cx="470085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Nodes:</a:t>
            </a:r>
            <a:r>
              <a:rPr lang="en-US" sz="2800" dirty="0" smtClean="0"/>
              <a:t> </a:t>
            </a:r>
          </a:p>
          <a:p>
            <a:pPr algn="l" rtl="0"/>
            <a:r>
              <a:rPr lang="en-US" sz="2800" dirty="0" smtClean="0"/>
              <a:t>protein domains</a:t>
            </a:r>
          </a:p>
          <a:p>
            <a:pPr algn="l" rtl="0"/>
            <a:endParaRPr lang="en-US" sz="2800" b="1" dirty="0" smtClean="0"/>
          </a:p>
          <a:p>
            <a:pPr algn="l" rtl="0"/>
            <a:r>
              <a:rPr lang="en-US" sz="2800" b="1" dirty="0" smtClean="0"/>
              <a:t>Edges:</a:t>
            </a:r>
            <a:r>
              <a:rPr lang="en-US" sz="2800" dirty="0" smtClean="0"/>
              <a:t> </a:t>
            </a:r>
          </a:p>
          <a:p>
            <a:pPr algn="l" rtl="0"/>
            <a:r>
              <a:rPr lang="en-US" sz="2800" dirty="0" smtClean="0"/>
              <a:t>shared segment </a:t>
            </a:r>
            <a:r>
              <a:rPr lang="en-US" sz="2800" dirty="0" err="1" smtClean="0"/>
              <a:t>s.t.</a:t>
            </a:r>
            <a:endParaRPr lang="en-US" sz="2800" dirty="0" smtClean="0"/>
          </a:p>
          <a:p>
            <a:pPr algn="l" rtl="0"/>
            <a:r>
              <a:rPr lang="en-US" sz="2800" dirty="0" smtClean="0"/>
              <a:t>Length &gt;</a:t>
            </a:r>
            <a:r>
              <a:rPr lang="en-US" sz="2800" b="1" dirty="0" smtClean="0"/>
              <a:t>75</a:t>
            </a:r>
            <a:r>
              <a:rPr lang="en-US" sz="2800" dirty="0" smtClean="0"/>
              <a:t> residues</a:t>
            </a:r>
          </a:p>
          <a:p>
            <a:pPr algn="l" rtl="0"/>
            <a:r>
              <a:rPr lang="en-US" sz="2800" dirty="0" smtClean="0"/>
              <a:t>Sequence similarity &gt; </a:t>
            </a:r>
            <a:r>
              <a:rPr lang="en-US" sz="2800" b="1" dirty="0" smtClean="0"/>
              <a:t>25</a:t>
            </a:r>
            <a:r>
              <a:rPr lang="en-US" sz="2800" dirty="0" smtClean="0"/>
              <a:t>%</a:t>
            </a:r>
          </a:p>
          <a:p>
            <a:pPr algn="l" rtl="0"/>
            <a:r>
              <a:rPr lang="en-US" sz="2800" dirty="0" smtClean="0"/>
              <a:t>RMSD &lt;</a:t>
            </a:r>
            <a:r>
              <a:rPr lang="en-US" sz="2800" b="1" dirty="0" smtClean="0"/>
              <a:t>2.5</a:t>
            </a:r>
            <a:r>
              <a:rPr lang="en-US" sz="2800" dirty="0" smtClean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78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CyToStruct</a:t>
            </a:r>
            <a:r>
              <a:rPr lang="en-US" dirty="0" smtClean="0"/>
              <a:t> is Open Source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r="18827" b="4695"/>
          <a:stretch/>
        </p:blipFill>
        <p:spPr bwMode="auto">
          <a:xfrm>
            <a:off x="683568" y="1340768"/>
            <a:ext cx="782528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563888" y="4653136"/>
            <a:ext cx="93610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475656" y="3789040"/>
            <a:ext cx="86409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90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9869" y="2666037"/>
            <a:ext cx="3536026" cy="2298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8" descr="http://www.metaconceptions.com/images/portfolio/pym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2" r="75534" b="53030"/>
          <a:stretch/>
        </p:blipFill>
        <p:spPr bwMode="auto">
          <a:xfrm>
            <a:off x="6444208" y="5164441"/>
            <a:ext cx="1207923" cy="4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r>
              <a:rPr lang="en-US" dirty="0" smtClean="0"/>
              <a:t>Linking Back</a:t>
            </a:r>
            <a:endParaRPr lang="he-IL" dirty="0"/>
          </a:p>
        </p:txBody>
      </p:sp>
      <p:pic>
        <p:nvPicPr>
          <p:cNvPr id="7" name="Picture 2" descr="http://opentutorials.cgl.ucsf.edu/images/9/94/Cytoscape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952"/>
          <a:stretch/>
        </p:blipFill>
        <p:spPr bwMode="auto">
          <a:xfrm>
            <a:off x="323528" y="4774096"/>
            <a:ext cx="262549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24755" r="18112" b="15605"/>
          <a:stretch/>
        </p:blipFill>
        <p:spPr bwMode="auto">
          <a:xfrm>
            <a:off x="5252690" y="2666037"/>
            <a:ext cx="3312368" cy="229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Down Arrow 9"/>
          <p:cNvSpPr/>
          <p:nvPr/>
        </p:nvSpPr>
        <p:spPr>
          <a:xfrm>
            <a:off x="3532767" y="1988840"/>
            <a:ext cx="2232248" cy="648072"/>
          </a:xfrm>
          <a:prstGeom prst="curvedDownArrow">
            <a:avLst/>
          </a:prstGeom>
          <a:solidFill>
            <a:srgbClr val="00B0F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0800000">
            <a:off x="3323906" y="5098838"/>
            <a:ext cx="2232248" cy="648072"/>
          </a:xfrm>
          <a:prstGeom prst="curvedDownArrow">
            <a:avLst/>
          </a:prstGeom>
          <a:solidFill>
            <a:srgbClr val="E824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9226" y="1619508"/>
            <a:ext cx="261911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Using the scripts interface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3532767" y="5854216"/>
            <a:ext cx="18507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To network tables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9070" r="22805" b="21735"/>
          <a:stretch/>
        </p:blipFill>
        <p:spPr>
          <a:xfrm>
            <a:off x="198711" y="3004410"/>
            <a:ext cx="3367276" cy="162155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241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CyToStruct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Anything you can do with a molecular viewer </a:t>
            </a:r>
          </a:p>
          <a:p>
            <a:pPr marL="0" indent="0" algn="l" rtl="0">
              <a:buNone/>
            </a:pPr>
            <a:r>
              <a:rPr lang="en-US" dirty="0" smtClean="0"/>
              <a:t>(a lot!) you can add to your </a:t>
            </a:r>
            <a:r>
              <a:rPr lang="en-US" dirty="0" err="1" smtClean="0"/>
              <a:t>Cytoscape</a:t>
            </a:r>
            <a:r>
              <a:rPr lang="en-US" dirty="0" smtClean="0"/>
              <a:t> network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With little effort</a:t>
            </a:r>
          </a:p>
          <a:p>
            <a:pPr algn="l" rtl="0"/>
            <a:r>
              <a:rPr lang="en-US" dirty="0" smtClean="0"/>
              <a:t>And share it</a:t>
            </a:r>
          </a:p>
        </p:txBody>
      </p:sp>
      <p:pic>
        <p:nvPicPr>
          <p:cNvPr id="4" name="Picture 2" descr="http://apps.cytoscape.org/media/cytostructexternalapplicationhooking/c2s.jpg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92" y="158775"/>
            <a:ext cx="6096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28597" y="3972663"/>
            <a:ext cx="2507348" cy="680473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algn="ctr" rtl="0"/>
            <a:r>
              <a:rPr lang="en-US" sz="2000" dirty="0"/>
              <a:t>Sergey </a:t>
            </a:r>
            <a:r>
              <a:rPr lang="en-US" sz="2000" dirty="0" err="1" smtClean="0"/>
              <a:t>Nepomnyachiy</a:t>
            </a:r>
            <a:endParaRPr lang="en-US" sz="2000" dirty="0" smtClean="0"/>
          </a:p>
          <a:p>
            <a:pPr algn="ctr" rtl="0"/>
            <a:r>
              <a:rPr lang="en-US" sz="2000" dirty="0" smtClean="0"/>
              <a:t>nsergey82@gmail.com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r="15581"/>
          <a:stretch/>
        </p:blipFill>
        <p:spPr>
          <a:xfrm>
            <a:off x="678345" y="1524391"/>
            <a:ext cx="2207850" cy="2274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39241" y="3945250"/>
            <a:ext cx="2531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000" dirty="0" err="1"/>
              <a:t>Nir</a:t>
            </a:r>
            <a:r>
              <a:rPr lang="en-US" sz="2000" dirty="0"/>
              <a:t> </a:t>
            </a:r>
            <a:r>
              <a:rPr lang="en-US" sz="2000" dirty="0" smtClean="0"/>
              <a:t>Ben-Tal</a:t>
            </a:r>
          </a:p>
          <a:p>
            <a:pPr algn="ctr" rtl="0"/>
            <a:r>
              <a:rPr lang="en-US" sz="2000" dirty="0" smtClean="0"/>
              <a:t>bental@tauex.tau.ac.il</a:t>
            </a:r>
            <a:endParaRPr lang="en-US" sz="2000" dirty="0"/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75" y="1524391"/>
            <a:ext cx="2050415" cy="227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t="20934" r="34017" b="29095"/>
          <a:stretch/>
        </p:blipFill>
        <p:spPr>
          <a:xfrm>
            <a:off x="6323370" y="1524391"/>
            <a:ext cx="2065054" cy="22742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9615" y="3972663"/>
            <a:ext cx="2352561" cy="680473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algn="ctr" rtl="0"/>
            <a:r>
              <a:rPr lang="en-US" sz="2000" dirty="0" smtClean="0"/>
              <a:t>Rachel </a:t>
            </a:r>
            <a:r>
              <a:rPr lang="en-US" sz="2000" dirty="0" err="1" smtClean="0"/>
              <a:t>Kolodny</a:t>
            </a:r>
            <a:endParaRPr lang="en-US" sz="2000" dirty="0" smtClean="0"/>
          </a:p>
          <a:p>
            <a:pPr algn="ctr" rtl="0"/>
            <a:r>
              <a:rPr lang="en-US" sz="2000" dirty="0" smtClean="0"/>
              <a:t>trachel@cs.haifa.ac.il</a:t>
            </a:r>
          </a:p>
        </p:txBody>
      </p:sp>
    </p:spTree>
    <p:extLst>
      <p:ext uri="{BB962C8B-B14F-4D97-AF65-F5344CB8AC3E}">
        <p14:creationId xmlns:p14="http://schemas.microsoft.com/office/powerpoint/2010/main" val="17580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complex for our demos</a:t>
            </a:r>
            <a:endParaRPr lang="he-I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0676"/>
            <a:ext cx="845772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5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A Network for 3J7Y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Use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trachel-srv.cs.haifa.ac.il/rachel/ppi/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produce a network archive.</a:t>
            </a:r>
          </a:p>
          <a:p>
            <a:pPr algn="l" rtl="0"/>
            <a:r>
              <a:rPr lang="en-US" dirty="0" smtClean="0"/>
              <a:t>Unzip the downloaded zip file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Open </a:t>
            </a:r>
            <a:r>
              <a:rPr lang="en-US" dirty="0" err="1" smtClean="0"/>
              <a:t>Cytoscape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Use File-&gt;Open menu to load the 3j7y.cys file</a:t>
            </a:r>
          </a:p>
        </p:txBody>
      </p:sp>
    </p:spTree>
    <p:extLst>
      <p:ext uri="{BB962C8B-B14F-4D97-AF65-F5344CB8AC3E}">
        <p14:creationId xmlns:p14="http://schemas.microsoft.com/office/powerpoint/2010/main" val="29660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6" r="30121"/>
          <a:stretch/>
        </p:blipFill>
        <p:spPr>
          <a:xfrm>
            <a:off x="5148064" y="1990921"/>
            <a:ext cx="4012346" cy="4894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3J7Y Network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960346"/>
            <a:ext cx="5472608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Nodes:  </a:t>
            </a:r>
          </a:p>
          <a:p>
            <a:pPr algn="l" rtl="0"/>
            <a:r>
              <a:rPr lang="en-US" sz="2400" dirty="0" smtClean="0"/>
              <a:t>proteins of the complex </a:t>
            </a:r>
            <a:endParaRPr lang="en-US" sz="24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Edges: </a:t>
            </a:r>
          </a:p>
          <a:p>
            <a:pPr algn="l" rtl="0"/>
            <a:r>
              <a:rPr lang="en-US" sz="2400" dirty="0" smtClean="0"/>
              <a:t>pairs </a:t>
            </a:r>
            <a:r>
              <a:rPr lang="en-US" sz="2400" dirty="0"/>
              <a:t>that have an interface </a:t>
            </a:r>
            <a:r>
              <a:rPr lang="en-US" sz="2400" dirty="0" smtClean="0"/>
              <a:t>of more </a:t>
            </a:r>
            <a:r>
              <a:rPr lang="en-US" sz="2400" dirty="0"/>
              <a:t>than </a:t>
            </a:r>
            <a:r>
              <a:rPr lang="en-US" sz="2400" dirty="0" smtClean="0"/>
              <a:t>100A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(calculated using PISA)</a:t>
            </a:r>
          </a:p>
          <a:p>
            <a:pPr algn="l" rtl="0"/>
            <a:endParaRPr lang="en-US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r="7062" b="51300"/>
          <a:stretch/>
        </p:blipFill>
        <p:spPr bwMode="auto">
          <a:xfrm>
            <a:off x="66761" y="1196752"/>
            <a:ext cx="5945400" cy="2535904"/>
          </a:xfrm>
          <a:prstGeom prst="snip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7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23312"/>
            <a:ext cx="2202519" cy="1601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CyToStruct</a:t>
            </a:r>
            <a:r>
              <a:rPr lang="en-US" dirty="0" smtClean="0"/>
              <a:t>     ties it together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971600" y="2062589"/>
            <a:ext cx="7256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err="1">
                <a:latin typeface="HelveticaNeueLT Pro"/>
              </a:rPr>
              <a:t>PDBePISA</a:t>
            </a:r>
            <a:r>
              <a:rPr lang="en-US" dirty="0">
                <a:latin typeface="HelveticaNeueLT Pro"/>
              </a:rPr>
              <a:t> (</a:t>
            </a:r>
            <a:r>
              <a:rPr lang="en-US" b="1" dirty="0">
                <a:latin typeface="HelveticaNeueLT Pro"/>
              </a:rPr>
              <a:t>P</a:t>
            </a:r>
            <a:r>
              <a:rPr lang="en-US" dirty="0">
                <a:latin typeface="HelveticaNeueLT Pro"/>
              </a:rPr>
              <a:t>roteins, </a:t>
            </a:r>
            <a:r>
              <a:rPr lang="en-US" b="1" dirty="0">
                <a:latin typeface="HelveticaNeueLT Pro"/>
              </a:rPr>
              <a:t>I</a:t>
            </a:r>
            <a:r>
              <a:rPr lang="en-US" dirty="0">
                <a:latin typeface="HelveticaNeueLT Pro"/>
              </a:rPr>
              <a:t>nterfaces, </a:t>
            </a:r>
            <a:r>
              <a:rPr lang="en-US" b="1" dirty="0">
                <a:latin typeface="HelveticaNeueLT Pro"/>
              </a:rPr>
              <a:t>S</a:t>
            </a:r>
            <a:r>
              <a:rPr lang="en-US" dirty="0">
                <a:latin typeface="HelveticaNeueLT Pro"/>
              </a:rPr>
              <a:t>tructures and </a:t>
            </a:r>
            <a:r>
              <a:rPr lang="en-US" b="1" dirty="0">
                <a:latin typeface="HelveticaNeueLT Pro"/>
              </a:rPr>
              <a:t>A</a:t>
            </a:r>
            <a:r>
              <a:rPr lang="en-US" dirty="0">
                <a:latin typeface="HelveticaNeueLT Pro"/>
              </a:rPr>
              <a:t>ssemblies)</a:t>
            </a:r>
            <a:endParaRPr lang="en-US" b="0" i="0" u="none" strike="noStrike" dirty="0">
              <a:effectLst/>
              <a:latin typeface="HelveticaNeueLT Pro"/>
            </a:endParaRPr>
          </a:p>
        </p:txBody>
      </p:sp>
      <p:pic>
        <p:nvPicPr>
          <p:cNvPr id="5" name="Picture 2" descr="http://opentutorials.cgl.ucsf.edu/images/9/94/Cytoscape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952"/>
          <a:stretch/>
        </p:blipFill>
        <p:spPr bwMode="auto">
          <a:xfrm>
            <a:off x="959436" y="2780928"/>
            <a:ext cx="3180516" cy="13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www.metaconceptions.com/images/portfolio/pymo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2" r="75534" b="53030"/>
          <a:stretch/>
        </p:blipFill>
        <p:spPr bwMode="auto">
          <a:xfrm>
            <a:off x="1075658" y="4563426"/>
            <a:ext cx="1480118" cy="5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1560" y="1556792"/>
            <a:ext cx="7931377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 descr="http://apps.cytoscape.org/media/cytostructexternalapplicationhooking/c2s.jpg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6096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Understand what </a:t>
            </a:r>
            <a:r>
              <a:rPr lang="en-US" dirty="0" err="1" smtClean="0"/>
              <a:t>CyToStruct</a:t>
            </a:r>
            <a:r>
              <a:rPr lang="en-US" dirty="0" smtClean="0"/>
              <a:t> does for this network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Modify the 3J7Y network:</a:t>
            </a:r>
          </a:p>
          <a:p>
            <a:pPr lvl="1" algn="l" rtl="0"/>
            <a:r>
              <a:rPr lang="en-US" dirty="0" smtClean="0"/>
              <a:t>Add more </a:t>
            </a:r>
            <a:r>
              <a:rPr lang="en-US" dirty="0" err="1" smtClean="0"/>
              <a:t>PyMOL</a:t>
            </a:r>
            <a:r>
              <a:rPr lang="en-US" dirty="0" smtClean="0"/>
              <a:t> viewing options</a:t>
            </a:r>
          </a:p>
          <a:p>
            <a:pPr lvl="1" algn="l" rtl="0"/>
            <a:r>
              <a:rPr lang="en-US" dirty="0" smtClean="0"/>
              <a:t>Modify viewing commands</a:t>
            </a:r>
          </a:p>
          <a:p>
            <a:pPr lvl="1" algn="l" rtl="0"/>
            <a:r>
              <a:rPr lang="en-US" dirty="0" smtClean="0"/>
              <a:t>Change to JMOL</a:t>
            </a:r>
          </a:p>
          <a:p>
            <a:pPr lvl="1" algn="l" rtl="0"/>
            <a:endParaRPr lang="en-US" dirty="0"/>
          </a:p>
          <a:p>
            <a:pPr algn="l" rtl="0"/>
            <a:r>
              <a:rPr lang="en-US" dirty="0" smtClean="0"/>
              <a:t>Viewing other networks</a:t>
            </a:r>
          </a:p>
          <a:p>
            <a:pPr lvl="1"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06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424936" cy="504056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5252" y="269776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14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13863</TotalTime>
  <Words>1313</Words>
  <Application>Microsoft Office PowerPoint</Application>
  <PresentationFormat>Экран (4:3)</PresentationFormat>
  <Paragraphs>412</Paragraphs>
  <Slides>34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CyToStruct  </vt:lpstr>
      <vt:lpstr>Network Demo</vt:lpstr>
      <vt:lpstr>Network Demo</vt:lpstr>
      <vt:lpstr>The complex for our demos</vt:lpstr>
      <vt:lpstr>Demo – A Network for 3J7Y</vt:lpstr>
      <vt:lpstr>3J7Y Network</vt:lpstr>
      <vt:lpstr>CyToStruct     ties it together</vt:lpstr>
      <vt:lpstr>Agenda</vt:lpstr>
      <vt:lpstr>Overview</vt:lpstr>
      <vt:lpstr>CyToStruct YAML configuration</vt:lpstr>
      <vt:lpstr>Презентация PowerPoint</vt:lpstr>
      <vt:lpstr>Changing the configuration</vt:lpstr>
      <vt:lpstr>Add command</vt:lpstr>
      <vt:lpstr>Configuration beyond the Template</vt:lpstr>
      <vt:lpstr>Adding meaningful names</vt:lpstr>
      <vt:lpstr>Must use the correct data file!</vt:lpstr>
      <vt:lpstr>Switching a Molecular Viewer</vt:lpstr>
      <vt:lpstr>Molecular Viewers</vt:lpstr>
      <vt:lpstr>Molecular Viewers</vt:lpstr>
      <vt:lpstr>CyToStruct      ties it together</vt:lpstr>
      <vt:lpstr>Just Load the file in JMOL</vt:lpstr>
      <vt:lpstr>Start from a working JMOL script</vt:lpstr>
      <vt:lpstr>Horizontal (In-Row) Replication</vt:lpstr>
      <vt:lpstr>Horizontal (In-Row) Replication</vt:lpstr>
      <vt:lpstr>JMOL Template Script</vt:lpstr>
      <vt:lpstr>Chimera &amp; VMD</vt:lpstr>
      <vt:lpstr>Sharing &amp; Publishing</vt:lpstr>
      <vt:lpstr>Networks = Nodes &amp; Edges</vt:lpstr>
      <vt:lpstr>Cytoscape1 for network visualization</vt:lpstr>
      <vt:lpstr>A Network view of Protein Space</vt:lpstr>
      <vt:lpstr>CyToStruct is Open Source</vt:lpstr>
      <vt:lpstr> Linking Back</vt:lpstr>
      <vt:lpstr>CyToStruct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CyToStruct</dc:title>
  <dc:creator>trachel</dc:creator>
  <cp:lastModifiedBy>Лена</cp:lastModifiedBy>
  <cp:revision>289</cp:revision>
  <dcterms:created xsi:type="dcterms:W3CDTF">2014-12-16T18:54:53Z</dcterms:created>
  <dcterms:modified xsi:type="dcterms:W3CDTF">2015-02-19T05:29:23Z</dcterms:modified>
</cp:coreProperties>
</file>